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7" r:id="rId3"/>
    <p:sldId id="270" r:id="rId4"/>
    <p:sldId id="258" r:id="rId5"/>
    <p:sldId id="272" r:id="rId6"/>
    <p:sldId id="261" r:id="rId7"/>
    <p:sldId id="271" r:id="rId8"/>
    <p:sldId id="266" r:id="rId9"/>
    <p:sldId id="262" r:id="rId10"/>
    <p:sldId id="263" r:id="rId11"/>
    <p:sldId id="264" r:id="rId12"/>
    <p:sldId id="273" r:id="rId13"/>
    <p:sldId id="259" r:id="rId14"/>
    <p:sldId id="265" r:id="rId15"/>
    <p:sldId id="260" r:id="rId16"/>
    <p:sldId id="269" r:id="rId17"/>
  </p:sldIdLst>
  <p:sldSz cx="9144000" cy="6858000" type="screen4x3"/>
  <p:notesSz cx="7016750" cy="9302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4534" y="0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/>
          <a:lstStyle>
            <a:lvl1pPr algn="r">
              <a:defRPr sz="1200"/>
            </a:lvl1pPr>
          </a:lstStyle>
          <a:p>
            <a:fld id="{5ACA1318-00B5-4A12-8B38-3C29AD62C521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5998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4534" y="8835998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 anchor="b"/>
          <a:lstStyle>
            <a:lvl1pPr algn="r">
              <a:defRPr sz="1200"/>
            </a:lvl1pPr>
          </a:lstStyle>
          <a:p>
            <a:fld id="{861931C5-03DA-420D-993A-4F87C8DA5A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4534" y="0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/>
          <a:lstStyle>
            <a:lvl1pPr algn="r">
              <a:defRPr sz="1200"/>
            </a:lvl1pPr>
          </a:lstStyle>
          <a:p>
            <a:fld id="{3EA454F7-BB8F-4A1A-9ACE-B7FA549BD25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51" tIns="46625" rIns="93251" bIns="466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8806"/>
            <a:ext cx="5613400" cy="4186238"/>
          </a:xfrm>
          <a:prstGeom prst="rect">
            <a:avLst/>
          </a:prstGeom>
        </p:spPr>
        <p:txBody>
          <a:bodyPr vert="horz" lIns="93251" tIns="46625" rIns="93251" bIns="4662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5998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4534" y="8835998"/>
            <a:ext cx="3040592" cy="465138"/>
          </a:xfrm>
          <a:prstGeom prst="rect">
            <a:avLst/>
          </a:prstGeom>
        </p:spPr>
        <p:txBody>
          <a:bodyPr vert="horz" lIns="93251" tIns="46625" rIns="93251" bIns="46625" rtlCol="0" anchor="b"/>
          <a:lstStyle>
            <a:lvl1pPr algn="r">
              <a:defRPr sz="1200"/>
            </a:lvl1pPr>
          </a:lstStyle>
          <a:p>
            <a:fld id="{1C732341-B194-479D-9A69-0D41F122B5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3332E5-0925-4F08-983F-A0F2EEF907BC}" type="slidenum">
              <a:rPr lang="en-US"/>
              <a:pPr/>
              <a:t>1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BA9CC-D5F1-4EF0-85BF-2B1BA375ED3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4E870-A9E2-49D1-9F07-683397ED7F60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394BF-7508-464C-A36A-0CECB419B7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image" Target="../media/image1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3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1524000"/>
            <a:ext cx="6705600" cy="38862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  <a:t>USD 261 Haysville</a:t>
            </a:r>
            <a:b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  <a:t>District </a:t>
            </a:r>
            <a:b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dirty="0" smtClean="0">
                <a:solidFill>
                  <a:srgbClr val="FFFF00"/>
                </a:solidFill>
                <a:latin typeface="Comic Sans MS" pitchFamily="66" charset="0"/>
              </a:rPr>
              <a:t>Initiatives</a:t>
            </a:r>
            <a:endParaRPr lang="en-US" sz="6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055" name="AutoShape 7" descr="VzXVB5PNpsdwPPQfvz+R1GiWqWwAAAAASUVORK5CYII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2059" name="AutoShape 11" descr="VzXVB5PNpsdwPPQfvz+R1GiWqWwAAAAASUVORK5CYII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Picture 2" descr="C:\Users\Owner\AppData\Local\Microsoft\Windows\Temporary Internet Files\Content.IE5\THQ6HYL4\MC900437050[2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04800"/>
            <a:ext cx="1219200" cy="1219200"/>
          </a:xfrm>
          <a:prstGeom prst="rect">
            <a:avLst/>
          </a:prstGeom>
          <a:noFill/>
        </p:spPr>
      </p:pic>
      <p:pic>
        <p:nvPicPr>
          <p:cNvPr id="2051" name="Picture 3" descr="C:\Users\Owner\AppData\Local\Microsoft\Windows\Temporary Internet Files\Content.IE5\PRD22I4X\MC900437051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0"/>
            <a:ext cx="1155700" cy="1155700"/>
          </a:xfrm>
          <a:prstGeom prst="rect">
            <a:avLst/>
          </a:prstGeom>
          <a:noFill/>
        </p:spPr>
      </p:pic>
      <p:pic>
        <p:nvPicPr>
          <p:cNvPr id="2052" name="Picture 4" descr="C:\Users\Owner\AppData\Local\Microsoft\Windows\Temporary Internet Files\Content.IE5\IOP4MJOZ\MC900437052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52400"/>
            <a:ext cx="1219200" cy="1219200"/>
          </a:xfrm>
          <a:prstGeom prst="rect">
            <a:avLst/>
          </a:prstGeom>
          <a:noFill/>
        </p:spPr>
      </p:pic>
      <p:pic>
        <p:nvPicPr>
          <p:cNvPr id="2060" name="Picture 12" descr="C:\Users\Owner\AppData\Local\Microsoft\Windows\Temporary Internet Files\Content.IE5\YXN8GKBI\MC900437053[1]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620000" y="1524000"/>
            <a:ext cx="1181100" cy="1181100"/>
          </a:xfrm>
          <a:prstGeom prst="rect">
            <a:avLst/>
          </a:prstGeom>
          <a:noFill/>
        </p:spPr>
      </p:pic>
      <p:pic>
        <p:nvPicPr>
          <p:cNvPr id="2061" name="Picture 13" descr="C:\Users\Owner\AppData\Local\Microsoft\Windows\Temporary Internet Files\Content.IE5\KI5W62P2\MC900437054[1].pn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848600" y="3581400"/>
            <a:ext cx="1181100" cy="1181100"/>
          </a:xfrm>
          <a:prstGeom prst="rect">
            <a:avLst/>
          </a:prstGeom>
          <a:noFill/>
        </p:spPr>
      </p:pic>
      <p:pic>
        <p:nvPicPr>
          <p:cNvPr id="2062" name="Picture 14" descr="C:\Users\Owner\AppData\Local\Microsoft\Windows\Temporary Internet Files\Content.IE5\R8QTI973\MC900437055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5410200"/>
            <a:ext cx="1179513" cy="1179513"/>
          </a:xfrm>
          <a:prstGeom prst="rect">
            <a:avLst/>
          </a:prstGeom>
          <a:noFill/>
        </p:spPr>
      </p:pic>
      <p:pic>
        <p:nvPicPr>
          <p:cNvPr id="2063" name="Picture 15" descr="C:\Users\Owner\AppData\Local\Microsoft\Windows\Temporary Internet Files\Content.IE5\41RK04IG\MC900437056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7200" y="5715000"/>
            <a:ext cx="1143000" cy="1143000"/>
          </a:xfrm>
          <a:prstGeom prst="rect">
            <a:avLst/>
          </a:prstGeom>
          <a:noFill/>
        </p:spPr>
      </p:pic>
      <p:pic>
        <p:nvPicPr>
          <p:cNvPr id="2064" name="Picture 16" descr="C:\Users\Owner\AppData\Local\Microsoft\Windows\Temporary Internet Files\Content.IE5\CK8FK3MO\MC900437057[1]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52600" y="5410200"/>
            <a:ext cx="1160463" cy="1160463"/>
          </a:xfrm>
          <a:prstGeom prst="rect">
            <a:avLst/>
          </a:prstGeom>
          <a:noFill/>
        </p:spPr>
      </p:pic>
      <p:pic>
        <p:nvPicPr>
          <p:cNvPr id="2065" name="Picture 17" descr="C:\Users\Owner\AppData\Local\Microsoft\Windows\Temporary Internet Files\Content.IE5\TU6MMQU1\MC900437058[1]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1000" y="4114800"/>
            <a:ext cx="1143000" cy="1143000"/>
          </a:xfrm>
          <a:prstGeom prst="rect">
            <a:avLst/>
          </a:prstGeom>
          <a:noFill/>
        </p:spPr>
      </p:pic>
      <p:pic>
        <p:nvPicPr>
          <p:cNvPr id="5" name="Picture 18" descr="C:\Users\Owner\AppData\Local\Microsoft\Windows\Temporary Internet Files\Content.IE5\0LDIX8KL\MC900437059[1]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1981200"/>
            <a:ext cx="1257300" cy="125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838200"/>
            <a:ext cx="7010400" cy="5029200"/>
          </a:xfrm>
        </p:spPr>
        <p:txBody>
          <a:bodyPr/>
          <a:lstStyle/>
          <a:p>
            <a:r>
              <a:rPr lang="en-US" sz="4800" b="1" u="sng" dirty="0" smtClean="0">
                <a:solidFill>
                  <a:srgbClr val="FFFF00"/>
                </a:solidFill>
                <a:latin typeface="Comic Sans MS" pitchFamily="66" charset="0"/>
              </a:rPr>
              <a:t>USD261 Haysville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800" b="1" i="1" dirty="0">
                <a:solidFill>
                  <a:srgbClr val="FFFF00"/>
                </a:solidFill>
              </a:rPr>
              <a:t>DISTRICT MOTTO: 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2400" b="1" dirty="0"/>
              <a:t>Caring, effective learning for all.</a:t>
            </a:r>
            <a:r>
              <a:rPr lang="en-US" sz="2400" b="1" i="1" dirty="0"/>
              <a:t/>
            </a:r>
            <a:br>
              <a:rPr lang="en-US" sz="2400" b="1" i="1" dirty="0"/>
            </a:br>
            <a:r>
              <a:rPr lang="en-US" sz="2800" b="1" i="1" dirty="0">
                <a:solidFill>
                  <a:srgbClr val="FFFF00"/>
                </a:solidFill>
              </a:rPr>
              <a:t>MISSION STATEMENT</a:t>
            </a:r>
            <a:r>
              <a:rPr lang="en-US" i="1" dirty="0">
                <a:solidFill>
                  <a:srgbClr val="FFFF00"/>
                </a:solidFill>
              </a:rPr>
              <a:t>:</a:t>
            </a:r>
            <a:r>
              <a:rPr lang="en-US" i="1" u="sng" dirty="0"/>
              <a:t/>
            </a:r>
            <a:br>
              <a:rPr lang="en-US" i="1" u="sng" dirty="0"/>
            </a:br>
            <a:r>
              <a:rPr lang="en-US" sz="2400" b="1" i="1" dirty="0"/>
              <a:t>The mission of the Haysville Public Schools is to advance learning for all through the relentless pursuit of excellence</a:t>
            </a:r>
            <a:r>
              <a:rPr lang="en-US" sz="2400" b="1" i="1" dirty="0" smtClean="0"/>
              <a:t>.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 txBox="1">
            <a:spLocks noChangeArrowheads="1"/>
          </p:cNvSpPr>
          <p:nvPr/>
        </p:nvSpPr>
        <p:spPr>
          <a:xfrm flipV="1">
            <a:off x="2819400" y="304800"/>
            <a:ext cx="2362200" cy="914400"/>
          </a:xfrm>
          <a:prstGeom prst="rect">
            <a:avLst/>
          </a:prstGeom>
          <a:noFill/>
          <a:ln/>
        </p:spPr>
        <p:txBody>
          <a:bodyPr vert="horz" wrap="none" lIns="91440" tIns="45720" rIns="91440" bIns="45720" rtlCol="0">
            <a:norm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1200" y="4572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Rigor</a:t>
            </a:r>
            <a:endParaRPr lang="en-US" sz="3600" b="1" dirty="0"/>
          </a:p>
        </p:txBody>
      </p:sp>
      <p:sp>
        <p:nvSpPr>
          <p:cNvPr id="14" name="Rectangle 13"/>
          <p:cNvSpPr/>
          <p:nvPr/>
        </p:nvSpPr>
        <p:spPr>
          <a:xfrm>
            <a:off x="5181600" y="533400"/>
            <a:ext cx="212782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3600" b="1" dirty="0" smtClean="0"/>
              <a:t>Relevance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43000" y="5638800"/>
            <a:ext cx="1561325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3600" b="1" dirty="0" smtClean="0"/>
              <a:t>Results</a:t>
            </a:r>
          </a:p>
          <a:p>
            <a:pPr marL="609600" indent="-609600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6470126" y="2667000"/>
            <a:ext cx="2755434" cy="8402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sz="3600" b="1" dirty="0" smtClean="0"/>
              <a:t>Relationships</a:t>
            </a:r>
          </a:p>
          <a:p>
            <a:pPr marL="609600" indent="-609600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4876800" y="5181600"/>
            <a:ext cx="251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Responsive Culture</a:t>
            </a:r>
            <a:endParaRPr lang="en-US" sz="3600" b="1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81000" y="1371600"/>
            <a:ext cx="4876800" cy="2743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rgbClr val="FFFF00"/>
                </a:solidFill>
                <a:latin typeface="Comic Sans MS" pitchFamily="66" charset="0"/>
              </a:rPr>
              <a:t>Future Accreditation will be based on 5 components</a:t>
            </a:r>
            <a:endParaRPr lang="en-US" sz="4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242" name="Picture 2" descr="C:\Users\Owner\AppData\Local\Microsoft\Windows\Temporary Internet Files\Content.IE5\THQ6HYL4\MC900437050[2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"/>
            <a:ext cx="1341438" cy="1341438"/>
          </a:xfrm>
          <a:prstGeom prst="rect">
            <a:avLst/>
          </a:prstGeom>
          <a:noFill/>
        </p:spPr>
      </p:pic>
      <p:pic>
        <p:nvPicPr>
          <p:cNvPr id="10243" name="Picture 3" descr="C:\Users\Owner\AppData\Local\Microsoft\Windows\Temporary Internet Files\Content.IE5\PRD22I4X\MC900437051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228600"/>
            <a:ext cx="1341438" cy="1341438"/>
          </a:xfrm>
          <a:prstGeom prst="rect">
            <a:avLst/>
          </a:prstGeom>
          <a:noFill/>
        </p:spPr>
      </p:pic>
      <p:pic>
        <p:nvPicPr>
          <p:cNvPr id="10244" name="Picture 4" descr="C:\Users\Owner\AppData\Local\Microsoft\Windows\Temporary Internet Files\Content.IE5\YXN8GKBI\MC900437053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5029200"/>
            <a:ext cx="1341438" cy="1341438"/>
          </a:xfrm>
          <a:prstGeom prst="rect">
            <a:avLst/>
          </a:prstGeom>
          <a:noFill/>
        </p:spPr>
      </p:pic>
      <p:pic>
        <p:nvPicPr>
          <p:cNvPr id="10245" name="Picture 5" descr="C:\Users\Owner\AppData\Local\Microsoft\Windows\Temporary Internet Files\Content.IE5\IOP4MJOZ\MC900437052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2590800"/>
            <a:ext cx="1322387" cy="1322387"/>
          </a:xfrm>
          <a:prstGeom prst="rect">
            <a:avLst/>
          </a:prstGeom>
          <a:noFill/>
        </p:spPr>
      </p:pic>
      <p:pic>
        <p:nvPicPr>
          <p:cNvPr id="10246" name="Picture 6" descr="C:\Users\Owner\AppData\Local\Microsoft\Windows\Temporary Internet Files\Content.IE5\KI5W62P2\MC900437054[1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648200"/>
            <a:ext cx="1409700" cy="1409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600200"/>
            <a:ext cx="4953000" cy="2762251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FF00"/>
                </a:solidFill>
                <a:latin typeface="Comic Sans MS" pitchFamily="66" charset="0"/>
              </a:rPr>
              <a:t>Top 10 Common </a:t>
            </a:r>
            <a:br>
              <a:rPr lang="en-US" sz="49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900" b="1" dirty="0" smtClean="0">
                <a:solidFill>
                  <a:srgbClr val="FFFF00"/>
                </a:solidFill>
                <a:latin typeface="Comic Sans MS" pitchFamily="66" charset="0"/>
              </a:rPr>
              <a:t>District </a:t>
            </a:r>
            <a:br>
              <a:rPr lang="en-US" sz="49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4900" b="1" dirty="0" smtClean="0">
                <a:solidFill>
                  <a:srgbClr val="FFFF00"/>
                </a:solidFill>
                <a:latin typeface="Comic Sans MS" pitchFamily="66" charset="0"/>
              </a:rPr>
              <a:t>Initiatives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266" name="Picture 2" descr="C:\Users\Owner\AppData\Local\Microsoft\Windows\Temporary Internet Files\Content.IE5\0LDIX8KL\MC90043706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5143499"/>
            <a:ext cx="1714500" cy="1714501"/>
          </a:xfrm>
          <a:prstGeom prst="rect">
            <a:avLst/>
          </a:prstGeom>
          <a:noFill/>
        </p:spPr>
      </p:pic>
      <p:pic>
        <p:nvPicPr>
          <p:cNvPr id="11267" name="Picture 3" descr="C:\Users\Owner\AppData\Local\Microsoft\Windows\Temporary Internet Files\Content.IE5\KI5W62P2\MC90043706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733800"/>
            <a:ext cx="1714500" cy="1714500"/>
          </a:xfrm>
          <a:prstGeom prst="rect">
            <a:avLst/>
          </a:prstGeom>
          <a:noFill/>
        </p:spPr>
      </p:pic>
      <p:pic>
        <p:nvPicPr>
          <p:cNvPr id="11268" name="Picture 4" descr="C:\Users\Owner\AppData\Local\Microsoft\Windows\Temporary Internet Files\Content.IE5\R8QTI973\MC900437062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0"/>
            <a:ext cx="1714500" cy="1714500"/>
          </a:xfrm>
          <a:prstGeom prst="rect">
            <a:avLst/>
          </a:prstGeom>
          <a:noFill/>
        </p:spPr>
      </p:pic>
      <p:pic>
        <p:nvPicPr>
          <p:cNvPr id="11269" name="Picture 5" descr="C:\Users\Owner\AppData\Local\Microsoft\Windows\Temporary Internet Files\Content.IE5\41RK04IG\MC900437060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00" y="2667000"/>
            <a:ext cx="1714500" cy="1714500"/>
          </a:xfrm>
          <a:prstGeom prst="rect">
            <a:avLst/>
          </a:prstGeom>
          <a:noFill/>
        </p:spPr>
      </p:pic>
      <p:pic>
        <p:nvPicPr>
          <p:cNvPr id="11270" name="Picture 6" descr="C:\Users\Owner\AppData\Local\Microsoft\Windows\Temporary Internet Files\Content.IE5\YXN8GKBI\MC900437053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3581400"/>
            <a:ext cx="1714500" cy="1714500"/>
          </a:xfrm>
          <a:prstGeom prst="rect">
            <a:avLst/>
          </a:prstGeom>
          <a:noFill/>
        </p:spPr>
      </p:pic>
      <p:pic>
        <p:nvPicPr>
          <p:cNvPr id="11271" name="Picture 7" descr="C:\Users\Owner\AppData\Local\Microsoft\Windows\Temporary Internet Files\Content.IE5\THQ6HYL4\MC900437050[2]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0400" y="4800600"/>
            <a:ext cx="1714500" cy="1714500"/>
          </a:xfrm>
          <a:prstGeom prst="rect">
            <a:avLst/>
          </a:prstGeom>
          <a:noFill/>
        </p:spPr>
      </p:pic>
      <p:pic>
        <p:nvPicPr>
          <p:cNvPr id="11272" name="Picture 8" descr="C:\Users\Owner\AppData\Local\Microsoft\Windows\Temporary Internet Files\Content.IE5\PRD22I4X\MC900437051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1295400"/>
            <a:ext cx="1714500" cy="1714500"/>
          </a:xfrm>
          <a:prstGeom prst="rect">
            <a:avLst/>
          </a:prstGeom>
          <a:noFill/>
        </p:spPr>
      </p:pic>
      <p:pic>
        <p:nvPicPr>
          <p:cNvPr id="11273" name="Picture 9" descr="C:\Users\Owner\AppData\Local\Microsoft\Windows\Temporary Internet Files\Content.IE5\IOP4MJOZ\MC900437052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57400" y="5143500"/>
            <a:ext cx="1714500" cy="1714500"/>
          </a:xfrm>
          <a:prstGeom prst="rect">
            <a:avLst/>
          </a:prstGeom>
          <a:noFill/>
        </p:spPr>
      </p:pic>
      <p:pic>
        <p:nvPicPr>
          <p:cNvPr id="11274" name="Picture 10" descr="C:\Users\Owner\AppData\Local\Microsoft\Windows\Temporary Internet Files\Content.IE5\KI5W62P2\MC900437054[1]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0400" y="3886200"/>
            <a:ext cx="1714500" cy="1714500"/>
          </a:xfrm>
          <a:prstGeom prst="rect">
            <a:avLst/>
          </a:prstGeom>
          <a:noFill/>
        </p:spPr>
      </p:pic>
      <p:pic>
        <p:nvPicPr>
          <p:cNvPr id="11275" name="Picture 11" descr="C:\Users\Owner\AppData\Local\Microsoft\Windows\Temporary Internet Files\Content.IE5\41RK04IG\MC900437056[1]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9600" y="0"/>
            <a:ext cx="1714500" cy="1714500"/>
          </a:xfrm>
          <a:prstGeom prst="rect">
            <a:avLst/>
          </a:prstGeom>
          <a:noFill/>
        </p:spPr>
      </p:pic>
      <p:pic>
        <p:nvPicPr>
          <p:cNvPr id="11276" name="Picture 12" descr="C:\Users\Owner\AppData\Local\Microsoft\Windows\Temporary Internet Files\Content.IE5\R8QTI973\MC900437055[1]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0600" y="0"/>
            <a:ext cx="1714500" cy="1714500"/>
          </a:xfrm>
          <a:prstGeom prst="rect">
            <a:avLst/>
          </a:prstGeom>
          <a:noFill/>
        </p:spPr>
      </p:pic>
      <p:pic>
        <p:nvPicPr>
          <p:cNvPr id="11277" name="Picture 13" descr="C:\Users\Owner\AppData\Local\Microsoft\Windows\Temporary Internet Files\Content.IE5\CK8FK3MO\MC900437057[1]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295400" y="2209800"/>
            <a:ext cx="1714500" cy="1714500"/>
          </a:xfrm>
          <a:prstGeom prst="rect">
            <a:avLst/>
          </a:prstGeom>
          <a:noFill/>
        </p:spPr>
      </p:pic>
      <p:pic>
        <p:nvPicPr>
          <p:cNvPr id="11278" name="Picture 14" descr="C:\Users\Owner\AppData\Local\Microsoft\Windows\Temporary Internet Files\Content.IE5\0LDIX8KL\MC900437059[1]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143500"/>
            <a:ext cx="1714500" cy="1714500"/>
          </a:xfrm>
          <a:prstGeom prst="rect">
            <a:avLst/>
          </a:prstGeom>
          <a:noFill/>
        </p:spPr>
      </p:pic>
      <p:pic>
        <p:nvPicPr>
          <p:cNvPr id="11279" name="Picture 15" descr="C:\Users\Owner\AppData\Local\Microsoft\Windows\Temporary Internet Files\Content.IE5\TU6MMQU1\MC900437058[1]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1524000"/>
            <a:ext cx="1714500" cy="1714500"/>
          </a:xfrm>
          <a:prstGeom prst="rect">
            <a:avLst/>
          </a:prstGeom>
          <a:noFill/>
        </p:spPr>
      </p:pic>
      <p:pic>
        <p:nvPicPr>
          <p:cNvPr id="11280" name="Picture 16" descr="C:\Users\Owner\AppData\Local\Microsoft\Windows\Temporary Internet Files\Content.IE5\0LDIX8KL\MC900437061[1]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90800" y="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0200" y="609600"/>
            <a:ext cx="716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742950" algn="ctr"/>
            <a:r>
              <a:rPr lang="en-US" sz="4400" b="1" dirty="0" smtClean="0">
                <a:solidFill>
                  <a:srgbClr val="FFFF00"/>
                </a:solidFill>
              </a:rPr>
              <a:t>Literacy First  Implemented</a:t>
            </a:r>
          </a:p>
          <a:p>
            <a:pPr marL="285750" indent="-742950"/>
            <a:r>
              <a:rPr lang="en-US" sz="4400" b="1" dirty="0" smtClean="0">
                <a:solidFill>
                  <a:srgbClr val="FFFF00"/>
                </a:solidFill>
              </a:rPr>
              <a:t>		for all grades Pre-K to 12</a:t>
            </a:r>
            <a:r>
              <a:rPr lang="en-US" sz="44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4400" dirty="0" smtClean="0"/>
              <a:t> </a:t>
            </a:r>
          </a:p>
          <a:p>
            <a:pPr marL="285750" indent="-742950"/>
            <a:endParaRPr lang="en-US" sz="4400" dirty="0"/>
          </a:p>
        </p:txBody>
      </p:sp>
      <p:pic>
        <p:nvPicPr>
          <p:cNvPr id="7171" name="Picture 3" descr="C:\Users\Owner\AppData\Local\Microsoft\Windows\Temporary Internet Files\Content.IE5\THQ6HYL4\MC900437050[2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1714500" cy="17145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24000" y="2743200"/>
            <a:ext cx="73152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smtClean="0"/>
              <a:t>120 Minutes of Reading Instruction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smtClean="0"/>
              <a:t>Data Drives Instruction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smtClean="0"/>
              <a:t>Focused on Good Teaching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600" dirty="0" smtClean="0"/>
              <a:t>Consultant Visits and LRS role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274638"/>
            <a:ext cx="48768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</a:rPr>
              <a:t>Math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057400"/>
            <a:ext cx="6400800" cy="4800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 smtClean="0"/>
              <a:t>Everyday Math – 60 or more minutes of math instruction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 err="1" smtClean="0"/>
              <a:t>Manipulatives</a:t>
            </a:r>
            <a:r>
              <a:rPr lang="en-US" sz="3600" dirty="0" smtClean="0"/>
              <a:t> Emphasized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 smtClean="0"/>
              <a:t>Student Engagement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 smtClean="0"/>
              <a:t>Relevance</a:t>
            </a:r>
          </a:p>
          <a:p>
            <a:endParaRPr lang="en-US" dirty="0"/>
          </a:p>
        </p:txBody>
      </p:sp>
      <p:pic>
        <p:nvPicPr>
          <p:cNvPr id="9219" name="Picture 3" descr="C:\Users\Owner\AppData\Local\Microsoft\Windows\Temporary Internet Files\Content.IE5\PRD22I4X\MC900437051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0" y="533400"/>
            <a:ext cx="7162800" cy="5943600"/>
          </a:xfrm>
        </p:spPr>
        <p:txBody>
          <a:bodyPr>
            <a:normAutofit/>
          </a:bodyPr>
          <a:lstStyle/>
          <a:p>
            <a:pPr marL="685800" indent="-685800" algn="ctr">
              <a:lnSpc>
                <a:spcPct val="70000"/>
              </a:lnSpc>
              <a:buNone/>
            </a:pPr>
            <a:endParaRPr lang="en-US" sz="4800" b="1" dirty="0" smtClean="0">
              <a:solidFill>
                <a:srgbClr val="FFFF00"/>
              </a:solidFill>
            </a:endParaRPr>
          </a:p>
          <a:p>
            <a:pPr marL="685800" indent="-685800" algn="ctr">
              <a:lnSpc>
                <a:spcPct val="70000"/>
              </a:lnSpc>
              <a:buNone/>
            </a:pPr>
            <a:r>
              <a:rPr lang="en-US" sz="4800" b="1" dirty="0" smtClean="0">
                <a:solidFill>
                  <a:srgbClr val="FFFF00"/>
                </a:solidFill>
              </a:rPr>
              <a:t>Academic Walk-</a:t>
            </a:r>
            <a:r>
              <a:rPr lang="en-US" sz="4800" b="1" dirty="0" err="1" smtClean="0">
                <a:solidFill>
                  <a:srgbClr val="FFFF00"/>
                </a:solidFill>
              </a:rPr>
              <a:t>Throughs</a:t>
            </a:r>
            <a:endParaRPr lang="en-US" sz="4800" b="1" dirty="0" smtClean="0">
              <a:solidFill>
                <a:srgbClr val="FFFF00"/>
              </a:solidFill>
            </a:endParaRPr>
          </a:p>
          <a:p>
            <a:pPr marL="685800" indent="-685800">
              <a:lnSpc>
                <a:spcPct val="70000"/>
              </a:lnSpc>
              <a:buNone/>
            </a:pPr>
            <a:endParaRPr lang="en-US" sz="4000" dirty="0" smtClean="0"/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r>
              <a:rPr lang="en-US" sz="3600" dirty="0" smtClean="0"/>
              <a:t>Locally Designed</a:t>
            </a:r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endParaRPr lang="en-US" sz="3600" dirty="0" smtClean="0"/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r>
              <a:rPr lang="en-US" sz="3600" dirty="0" smtClean="0"/>
              <a:t>Monitoring  student learning</a:t>
            </a:r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endParaRPr lang="en-US" sz="3600" dirty="0" smtClean="0"/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r>
              <a:rPr lang="en-US" sz="3600" dirty="0" smtClean="0"/>
              <a:t>Administrators, Coaches, and LRS</a:t>
            </a:r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endParaRPr lang="en-US" sz="3600" dirty="0" smtClean="0"/>
          </a:p>
          <a:p>
            <a:pPr marL="685800" indent="-685800">
              <a:lnSpc>
                <a:spcPct val="70000"/>
              </a:lnSpc>
              <a:buFont typeface="Wingdings" pitchFamily="2" charset="2"/>
              <a:buChar char="Ø"/>
            </a:pPr>
            <a:r>
              <a:rPr lang="en-US" sz="3600" dirty="0" smtClean="0"/>
              <a:t>Over 1500  </a:t>
            </a:r>
          </a:p>
          <a:p>
            <a:pPr marL="685800" indent="-685800">
              <a:lnSpc>
                <a:spcPct val="70000"/>
              </a:lnSpc>
              <a:buNone/>
            </a:pPr>
            <a:endParaRPr lang="en-US" dirty="0" smtClean="0"/>
          </a:p>
          <a:p>
            <a:pPr marL="685800" indent="-685800">
              <a:lnSpc>
                <a:spcPct val="70000"/>
              </a:lnSpc>
              <a:buNone/>
            </a:pPr>
            <a:endParaRPr lang="en-US" sz="3200" dirty="0"/>
          </a:p>
        </p:txBody>
      </p:sp>
      <p:pic>
        <p:nvPicPr>
          <p:cNvPr id="5123" name="Picture 3" descr="C:\Users\Owner\AppData\Local\Microsoft\Windows\Temporary Internet Files\Content.IE5\IOP4MJOZ\MC900437052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71600" y="304800"/>
            <a:ext cx="7543800" cy="6400800"/>
          </a:xfrm>
        </p:spPr>
        <p:txBody>
          <a:bodyPr>
            <a:normAutofit/>
          </a:bodyPr>
          <a:lstStyle/>
          <a:p>
            <a:pPr marL="685800" indent="-685800" algn="ctr">
              <a:spcBef>
                <a:spcPts val="1200"/>
              </a:spcBef>
              <a:buNone/>
            </a:pPr>
            <a:r>
              <a:rPr lang="en-US" sz="4000" dirty="0" smtClean="0">
                <a:solidFill>
                  <a:srgbClr val="FFFF00"/>
                </a:solidFill>
                <a:latin typeface="Comic Sans MS" pitchFamily="66" charset="0"/>
              </a:rPr>
              <a:t>MTSS Implementation </a:t>
            </a:r>
            <a:endParaRPr lang="en-US" sz="4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marL="685800" indent="-685800" algn="ctr">
              <a:spcBef>
                <a:spcPts val="1200"/>
              </a:spcBef>
              <a:buNone/>
            </a:pPr>
            <a:r>
              <a:rPr lang="en-US" sz="4000" dirty="0" smtClean="0">
                <a:solidFill>
                  <a:srgbClr val="FFFF00"/>
                </a:solidFill>
                <a:latin typeface="Comic Sans MS" pitchFamily="66" charset="0"/>
              </a:rPr>
              <a:t>Action </a:t>
            </a:r>
            <a:r>
              <a:rPr lang="en-US" sz="4000" dirty="0" smtClean="0">
                <a:solidFill>
                  <a:srgbClr val="FFFF00"/>
                </a:solidFill>
                <a:latin typeface="Comic Sans MS" pitchFamily="66" charset="0"/>
              </a:rPr>
              <a:t>Plan completed  for each Building</a:t>
            </a:r>
          </a:p>
          <a:p>
            <a:pPr marL="685800" indent="-685800" algn="ctr">
              <a:lnSpc>
                <a:spcPct val="70000"/>
              </a:lnSpc>
              <a:buNone/>
            </a:pPr>
            <a:endParaRPr lang="en-US" dirty="0" smtClean="0"/>
          </a:p>
          <a:p>
            <a:pPr marL="685800" indent="-685800">
              <a:lnSpc>
                <a:spcPct val="70000"/>
              </a:lnSpc>
              <a:buNone/>
            </a:pPr>
            <a:r>
              <a:rPr lang="en-US" sz="3600" dirty="0" smtClean="0"/>
              <a:t>Assessments</a:t>
            </a:r>
            <a:r>
              <a:rPr lang="en-US" sz="3600" dirty="0" smtClean="0"/>
              <a:t>: </a:t>
            </a:r>
          </a:p>
          <a:p>
            <a:pPr marL="685800" indent="-685800">
              <a:lnSpc>
                <a:spcPct val="70000"/>
              </a:lnSpc>
            </a:pPr>
            <a:r>
              <a:rPr lang="en-US" sz="3600" dirty="0" smtClean="0"/>
              <a:t>Literacy First / My Data First</a:t>
            </a:r>
          </a:p>
          <a:p>
            <a:pPr marL="685800" indent="-685800">
              <a:lnSpc>
                <a:spcPct val="70000"/>
              </a:lnSpc>
            </a:pPr>
            <a:r>
              <a:rPr lang="en-US" sz="3600" dirty="0" err="1" smtClean="0"/>
              <a:t>AimsWeb</a:t>
            </a:r>
            <a:r>
              <a:rPr lang="en-US" sz="3600" dirty="0" smtClean="0"/>
              <a:t> – Math and Reading</a:t>
            </a:r>
          </a:p>
          <a:p>
            <a:pPr marL="685800" indent="-685800">
              <a:lnSpc>
                <a:spcPct val="70000"/>
              </a:lnSpc>
            </a:pPr>
            <a:r>
              <a:rPr lang="en-US" sz="3600" dirty="0" smtClean="0"/>
              <a:t>State Assessments as well as Interims and Formatives</a:t>
            </a:r>
          </a:p>
          <a:p>
            <a:pPr marL="685800" indent="-685800">
              <a:lnSpc>
                <a:spcPct val="70000"/>
              </a:lnSpc>
            </a:pPr>
            <a:r>
              <a:rPr lang="en-US" sz="3600" dirty="0" smtClean="0"/>
              <a:t>Scantron Achievement Series (6-12)</a:t>
            </a:r>
          </a:p>
          <a:p>
            <a:pPr marL="685800" indent="-685800">
              <a:lnSpc>
                <a:spcPct val="70000"/>
              </a:lnSpc>
            </a:pPr>
            <a:r>
              <a:rPr lang="en-US" sz="3600" dirty="0" smtClean="0"/>
              <a:t>Scantron Performance Series (6, 8, 9, 10)</a:t>
            </a:r>
          </a:p>
          <a:p>
            <a:pPr marL="685800" indent="-685800">
              <a:lnSpc>
                <a:spcPct val="70000"/>
              </a:lnSpc>
              <a:buNone/>
            </a:pPr>
            <a:endParaRPr lang="en-US" sz="3200" dirty="0"/>
          </a:p>
        </p:txBody>
      </p:sp>
      <p:pic>
        <p:nvPicPr>
          <p:cNvPr id="8195" name="Picture 3" descr="C:\Users\Owner\AppData\Local\Microsoft\Windows\Temporary Internet Files\Content.IE5\YXN8GKBI\MC90043705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21336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24384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en-US" b="1" dirty="0" smtClean="0">
                <a:solidFill>
                  <a:srgbClr val="FFFF00"/>
                </a:solidFill>
              </a:rPr>
              <a:t>Positive Behavior Interventions and Support (PBIS) 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rgbClr val="FFFF00"/>
                </a:solidFill>
              </a:rPr>
              <a:t>	</a:t>
            </a:r>
            <a:r>
              <a:rPr lang="en-US" sz="1200" b="1" dirty="0" smtClean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b="1" dirty="0" smtClean="0">
                <a:solidFill>
                  <a:srgbClr val="FFFF00"/>
                </a:solidFill>
              </a:rPr>
              <a:t>Bully Prevention (OLWEUS)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269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2743200"/>
            <a:ext cx="5867399" cy="2895600"/>
          </a:xfrm>
          <a:noFill/>
          <a:ln/>
        </p:spPr>
        <p:txBody>
          <a:bodyPr wrap="none">
            <a:normAutofit fontScale="92500" lnSpcReduction="10000"/>
          </a:bodyPr>
          <a:lstStyle/>
          <a:p>
            <a:pPr marL="685800" indent="-685800"/>
            <a:r>
              <a:rPr lang="en-US" sz="3600" dirty="0" smtClean="0"/>
              <a:t>PRIDE</a:t>
            </a:r>
            <a:endParaRPr lang="en-US" sz="3600" dirty="0" smtClean="0"/>
          </a:p>
          <a:p>
            <a:pPr marL="685800" indent="-685800"/>
            <a:r>
              <a:rPr lang="en-US" sz="3600" dirty="0" smtClean="0"/>
              <a:t>Committees </a:t>
            </a:r>
            <a:r>
              <a:rPr lang="en-US" sz="3600" dirty="0" smtClean="0"/>
              <a:t>in each </a:t>
            </a:r>
            <a:r>
              <a:rPr lang="en-US" sz="3600" dirty="0" smtClean="0"/>
              <a:t>building</a:t>
            </a:r>
          </a:p>
          <a:p>
            <a:pPr marL="685800" indent="-685800"/>
            <a:r>
              <a:rPr lang="en-US" sz="3600" dirty="0" smtClean="0"/>
              <a:t>Promotes </a:t>
            </a:r>
            <a:r>
              <a:rPr lang="en-US" sz="3600" dirty="0" smtClean="0"/>
              <a:t>positive </a:t>
            </a:r>
            <a:r>
              <a:rPr lang="en-US" sz="3600" dirty="0" smtClean="0"/>
              <a:t>behaviors</a:t>
            </a:r>
          </a:p>
          <a:p>
            <a:pPr marL="685800" indent="-685800"/>
            <a:r>
              <a:rPr lang="en-US" sz="3600" dirty="0" smtClean="0"/>
              <a:t>Class </a:t>
            </a:r>
            <a:r>
              <a:rPr lang="en-US" sz="3600" dirty="0" smtClean="0"/>
              <a:t>Meetings </a:t>
            </a:r>
            <a:endParaRPr lang="en-US" sz="3600" dirty="0" smtClean="0"/>
          </a:p>
          <a:p>
            <a:pPr marL="685800" indent="-685800"/>
            <a:r>
              <a:rPr lang="en-US" sz="3600" dirty="0" smtClean="0"/>
              <a:t>S</a:t>
            </a:r>
            <a:r>
              <a:rPr lang="en-US" sz="3600" dirty="0" smtClean="0"/>
              <a:t>urvey Tools for staff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pic>
        <p:nvPicPr>
          <p:cNvPr id="5" name="Picture 4" descr="C:\Users\Owner\AppData\Local\Microsoft\Windows\Temporary Internet Files\Content.IE5\VWIXHTVP\MC90043705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1714500" cy="1714500"/>
          </a:xfrm>
          <a:prstGeom prst="rect">
            <a:avLst/>
          </a:prstGeom>
          <a:noFill/>
        </p:spPr>
      </p:pic>
      <p:pic>
        <p:nvPicPr>
          <p:cNvPr id="6" name="Picture 10" descr="DSC02467"/>
          <p:cNvPicPr>
            <a:picLocks noChangeAspect="1" noChangeArrowheads="1"/>
          </p:cNvPicPr>
          <p:nvPr/>
        </p:nvPicPr>
        <p:blipFill>
          <a:blip r:embed="rId4" cstate="print"/>
          <a:srcRect l="1739" t="7500" r="1739"/>
          <a:stretch>
            <a:fillRect/>
          </a:stretch>
        </p:blipFill>
        <p:spPr bwMode="auto">
          <a:xfrm>
            <a:off x="5257800" y="4383823"/>
            <a:ext cx="3822590" cy="2474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33600" y="838200"/>
            <a:ext cx="6019800" cy="5181600"/>
          </a:xfrm>
        </p:spPr>
        <p:txBody>
          <a:bodyPr>
            <a:normAutofit fontScale="92500" lnSpcReduction="10000"/>
          </a:bodyPr>
          <a:lstStyle/>
          <a:p>
            <a:pPr marL="685800" indent="-685800">
              <a:lnSpc>
                <a:spcPct val="70000"/>
              </a:lnSpc>
              <a:buNone/>
            </a:pPr>
            <a:endParaRPr lang="en-US" sz="4400" b="1" dirty="0" smtClean="0">
              <a:solidFill>
                <a:srgbClr val="FFFF00"/>
              </a:solidFill>
            </a:endParaRPr>
          </a:p>
          <a:p>
            <a:pPr marL="685800" indent="-685800">
              <a:lnSpc>
                <a:spcPct val="70000"/>
              </a:lnSpc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Professional Learning Communities (PLC) </a:t>
            </a:r>
          </a:p>
          <a:p>
            <a:pPr marL="685800" indent="-685800">
              <a:lnSpc>
                <a:spcPct val="70000"/>
              </a:lnSpc>
              <a:buNone/>
            </a:pPr>
            <a:endParaRPr lang="en-US" sz="3200" dirty="0" smtClean="0"/>
          </a:p>
          <a:p>
            <a:pPr marL="685800" indent="-685800">
              <a:lnSpc>
                <a:spcPct val="70000"/>
              </a:lnSpc>
            </a:pPr>
            <a:r>
              <a:rPr lang="en-US" dirty="0" smtClean="0"/>
              <a:t>Grade level Teams</a:t>
            </a:r>
          </a:p>
          <a:p>
            <a:pPr marL="685800" indent="-685800">
              <a:lnSpc>
                <a:spcPct val="70000"/>
              </a:lnSpc>
              <a:buNone/>
            </a:pPr>
            <a:endParaRPr lang="en-US" sz="2200" dirty="0" smtClean="0"/>
          </a:p>
          <a:p>
            <a:pPr marL="685800" indent="-685800">
              <a:lnSpc>
                <a:spcPct val="70000"/>
              </a:lnSpc>
            </a:pPr>
            <a:r>
              <a:rPr lang="en-US" dirty="0" smtClean="0"/>
              <a:t>Data Driven Discussions</a:t>
            </a:r>
          </a:p>
          <a:p>
            <a:pPr marL="685800" indent="-685800">
              <a:lnSpc>
                <a:spcPct val="70000"/>
              </a:lnSpc>
            </a:pPr>
            <a:endParaRPr lang="en-US" sz="2000" dirty="0" smtClean="0"/>
          </a:p>
          <a:p>
            <a:pPr marL="685800" indent="-685800">
              <a:lnSpc>
                <a:spcPct val="70000"/>
              </a:lnSpc>
            </a:pPr>
            <a:r>
              <a:rPr lang="en-US" sz="3200" dirty="0" smtClean="0"/>
              <a:t>Subject / Curriculum Teams</a:t>
            </a:r>
          </a:p>
          <a:p>
            <a:pPr marL="685800" indent="-685800">
              <a:lnSpc>
                <a:spcPct val="70000"/>
              </a:lnSpc>
            </a:pPr>
            <a:endParaRPr lang="en-US" sz="2000" dirty="0" smtClean="0"/>
          </a:p>
          <a:p>
            <a:pPr marL="685800" indent="-685800">
              <a:lnSpc>
                <a:spcPct val="70000"/>
              </a:lnSpc>
            </a:pPr>
            <a:r>
              <a:rPr lang="en-US" dirty="0" smtClean="0"/>
              <a:t>Critical Questions</a:t>
            </a:r>
          </a:p>
          <a:p>
            <a:pPr marL="685800" indent="-685800">
              <a:lnSpc>
                <a:spcPct val="70000"/>
              </a:lnSpc>
            </a:pPr>
            <a:endParaRPr lang="en-US" sz="2000" dirty="0" smtClean="0"/>
          </a:p>
          <a:p>
            <a:pPr marL="685800" indent="-685800">
              <a:lnSpc>
                <a:spcPct val="70000"/>
              </a:lnSpc>
            </a:pPr>
            <a:r>
              <a:rPr lang="en-US" dirty="0" smtClean="0"/>
              <a:t>Scantron implemented for Common Assessments</a:t>
            </a:r>
          </a:p>
          <a:p>
            <a:pPr marL="685800" indent="-685800">
              <a:lnSpc>
                <a:spcPct val="70000"/>
              </a:lnSpc>
            </a:pPr>
            <a:endParaRPr lang="en-US" sz="3200" dirty="0"/>
          </a:p>
        </p:txBody>
      </p:sp>
      <p:pic>
        <p:nvPicPr>
          <p:cNvPr id="3074" name="Picture 2" descr="C:\Users\Owner\AppData\Local\Microsoft\Windows\Temporary Internet Files\Content.IE5\R8QTI973\MC900437055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8" y="766763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914400"/>
            <a:ext cx="70866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Professional Development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438400"/>
            <a:ext cx="6934200" cy="403860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   </a:t>
            </a:r>
            <a:r>
              <a:rPr lang="en-US" sz="3600" dirty="0" smtClean="0"/>
              <a:t>TLC </a:t>
            </a:r>
            <a:r>
              <a:rPr lang="en-US" sz="3600" dirty="0" smtClean="0"/>
              <a:t>offerings – at least 1 per teacher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 smtClean="0"/>
              <a:t>    Based </a:t>
            </a:r>
            <a:r>
              <a:rPr lang="en-US" sz="3600" dirty="0" smtClean="0"/>
              <a:t>on Bldg. and District needs 	assessment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600" dirty="0" smtClean="0"/>
              <a:t>    Literacy </a:t>
            </a:r>
            <a:r>
              <a:rPr lang="en-US" sz="3600" dirty="0" smtClean="0"/>
              <a:t>First Training provided by 	district staff (trainer of trainers)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5" name="Picture 2" descr="C:\Users\Owner\AppData\Local\Microsoft\Windows\Temporary Internet Files\Content.IE5\41RK04IG\MC90043705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0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09600" y="0"/>
            <a:ext cx="6781800" cy="3124200"/>
          </a:xfrm>
          <a:noFill/>
          <a:ln/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Focused Instruction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based on state standards for blocks of time for reading (120 minutes) and math (60 minutes or more) – and flexible groups for reading and math</a:t>
            </a:r>
          </a:p>
          <a:p>
            <a:pPr marL="685800" indent="-685800">
              <a:buNone/>
            </a:pPr>
            <a:endParaRPr lang="en-US" dirty="0"/>
          </a:p>
        </p:txBody>
      </p:sp>
      <p:pic>
        <p:nvPicPr>
          <p:cNvPr id="5" name="Picture 7" descr="Oct 08 104"/>
          <p:cNvPicPr>
            <a:picLocks noChangeAspect="1" noChangeArrowheads="1"/>
          </p:cNvPicPr>
          <p:nvPr/>
        </p:nvPicPr>
        <p:blipFill>
          <a:blip r:embed="rId3" cstate="print"/>
          <a:srcRect t="11864"/>
          <a:stretch>
            <a:fillRect/>
          </a:stretch>
        </p:blipFill>
        <p:spPr bwMode="auto">
          <a:xfrm>
            <a:off x="3962400" y="3276600"/>
            <a:ext cx="4953000" cy="327342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2400" y="4419600"/>
            <a:ext cx="381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</a:rPr>
              <a:t>Increased use of Technology 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dirty="0" smtClean="0"/>
              <a:t>student engagement</a:t>
            </a:r>
          </a:p>
        </p:txBody>
      </p:sp>
      <p:pic>
        <p:nvPicPr>
          <p:cNvPr id="6147" name="Picture 3" descr="C:\Users\Owner\AppData\Local\Microsoft\Windows\Temporary Internet Files\Content.IE5\CK8FK3MO\MC900437057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152400"/>
            <a:ext cx="1714500" cy="1714500"/>
          </a:xfrm>
          <a:prstGeom prst="rect">
            <a:avLst/>
          </a:prstGeom>
          <a:noFill/>
        </p:spPr>
      </p:pic>
      <p:pic>
        <p:nvPicPr>
          <p:cNvPr id="7" name="Picture 2" descr="C:\Users\Owner\AppData\Local\Microsoft\Windows\Temporary Internet Files\Content.IE5\TU6MMQU1\MC90043705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8194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914400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FF00"/>
                </a:solidFill>
              </a:rPr>
              <a:t>District Strategic Plan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743200"/>
            <a:ext cx="7086600" cy="3733800"/>
          </a:xfrm>
          <a:noFill/>
          <a:ln/>
        </p:spPr>
        <p:txBody>
          <a:bodyPr wrap="none">
            <a:normAutofit/>
          </a:bodyPr>
          <a:lstStyle/>
          <a:p>
            <a:pPr marL="685800" indent="-685800"/>
            <a:r>
              <a:rPr lang="en-US" sz="3600" b="1" dirty="0" smtClean="0"/>
              <a:t>Provides Focus - Vision</a:t>
            </a:r>
          </a:p>
          <a:p>
            <a:pPr marL="685800" indent="-685800"/>
            <a:r>
              <a:rPr lang="en-US" sz="3600" b="1" dirty="0" smtClean="0"/>
              <a:t>Accountability</a:t>
            </a:r>
          </a:p>
          <a:p>
            <a:pPr marL="685800" indent="-685800"/>
            <a:r>
              <a:rPr lang="en-US" sz="3600" b="1" dirty="0" smtClean="0"/>
              <a:t>Forward thinking and planning</a:t>
            </a:r>
          </a:p>
          <a:p>
            <a:pPr marL="685800" indent="-685800"/>
            <a:r>
              <a:rPr lang="en-US" sz="3600" b="1" dirty="0" smtClean="0"/>
              <a:t>Aligns </a:t>
            </a:r>
            <a:r>
              <a:rPr lang="en-US" sz="3600" b="1" dirty="0" smtClean="0"/>
              <a:t>with </a:t>
            </a:r>
            <a:r>
              <a:rPr lang="en-US" sz="3600" b="1" dirty="0" smtClean="0"/>
              <a:t>KLN and Literacy</a:t>
            </a:r>
          </a:p>
          <a:p>
            <a:pPr marL="685800" indent="-685800"/>
            <a:r>
              <a:rPr lang="en-US" sz="3600" b="1" dirty="0" smtClean="0"/>
              <a:t>Rigor and Excellence</a:t>
            </a:r>
            <a:endParaRPr lang="en-US" sz="3600" b="1" dirty="0"/>
          </a:p>
        </p:txBody>
      </p:sp>
      <p:pic>
        <p:nvPicPr>
          <p:cNvPr id="4099" name="Picture 3" descr="C:\Users\Owner\AppData\Local\Microsoft\Windows\Temporary Internet Files\Content.IE5\0LDIX8KL\MC90043705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685800"/>
            <a:ext cx="17145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057400" y="609600"/>
            <a:ext cx="5029200" cy="914400"/>
          </a:xfrm>
        </p:spPr>
        <p:txBody>
          <a:bodyPr>
            <a:normAutofit/>
          </a:bodyPr>
          <a:lstStyle/>
          <a:p>
            <a:pPr marL="685800" indent="-685800" algn="ctr">
              <a:lnSpc>
                <a:spcPct val="70000"/>
              </a:lnSpc>
              <a:buNone/>
            </a:pPr>
            <a:r>
              <a:rPr lang="en-US" sz="5400" b="1" dirty="0" smtClean="0">
                <a:solidFill>
                  <a:srgbClr val="FFFF00"/>
                </a:solidFill>
                <a:latin typeface="Comic Sans MS" pitchFamily="66" charset="0"/>
              </a:rPr>
              <a:t>Results!</a:t>
            </a:r>
            <a:endParaRPr lang="en-US" sz="5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" y="1600200"/>
            <a:ext cx="8610600" cy="4876800"/>
          </a:xfrm>
          <a:prstGeom prst="rect">
            <a:avLst/>
          </a:prstGeom>
          <a:noFill/>
          <a:ln/>
        </p:spPr>
        <p:txBody>
          <a:bodyPr vert="horz" wrap="none" lIns="91440" tIns="45720" rIns="91440" bIns="45720" rtlCol="0">
            <a:normAutofit/>
          </a:bodyPr>
          <a:lstStyle/>
          <a:p>
            <a:pPr marL="685800" marR="0" lvl="0" indent="-6858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3600" b="1" dirty="0" smtClean="0"/>
              <a:t>Met  AYP target in Reading </a:t>
            </a:r>
          </a:p>
          <a:p>
            <a:pPr marL="685800" marR="0" lvl="0" indent="-6858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 AYP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target in Math </a:t>
            </a:r>
          </a:p>
          <a:p>
            <a:pPr marL="685800" marR="0" lvl="0" indent="-6858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3600" b="1" dirty="0" smtClean="0"/>
              <a:t>34 SOE Awards for District</a:t>
            </a:r>
          </a:p>
          <a:p>
            <a:pPr marL="685800" marR="0" lvl="0" indent="-6858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3600" b="1" dirty="0" smtClean="0"/>
              <a:t>8 Literacy First Awards </a:t>
            </a:r>
          </a:p>
          <a:p>
            <a:pPr marL="685800" marR="0" lvl="0" indent="-6858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Celebrate good things in Haysville Schools</a:t>
            </a:r>
          </a:p>
        </p:txBody>
      </p:sp>
      <p:pic>
        <p:nvPicPr>
          <p:cNvPr id="13314" name="Picture 2" descr="C:\Users\Owner\AppData\Local\Microsoft\Windows\Temporary Internet Files\Content.IE5\VWIXHTVP\MC90023810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143000"/>
            <a:ext cx="35052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914400"/>
            <a:ext cx="7924800" cy="4953000"/>
          </a:xfrm>
        </p:spPr>
        <p:txBody>
          <a:bodyPr/>
          <a:lstStyle/>
          <a:p>
            <a:r>
              <a:rPr lang="en-US" sz="7200" dirty="0" smtClean="0">
                <a:solidFill>
                  <a:srgbClr val="FFFF00"/>
                </a:solidFill>
                <a:latin typeface="Comic Sans MS" pitchFamily="66" charset="0"/>
              </a:rPr>
              <a:t>Questions?</a:t>
            </a:r>
            <a:br>
              <a:rPr lang="en-US" sz="72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7200" dirty="0" smtClean="0">
                <a:solidFill>
                  <a:srgbClr val="FFFF00"/>
                </a:solidFill>
                <a:latin typeface="Comic Sans MS" pitchFamily="66" charset="0"/>
              </a:rPr>
              <a:t/>
            </a:r>
            <a:br>
              <a:rPr lang="en-US" sz="7200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7200" dirty="0" smtClean="0">
                <a:solidFill>
                  <a:srgbClr val="FFFF00"/>
                </a:solidFill>
                <a:latin typeface="Comic Sans MS" pitchFamily="66" charset="0"/>
              </a:rPr>
              <a:t>Individual Building Reports </a:t>
            </a:r>
            <a:endParaRPr lang="en-US" sz="150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P0300040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1BF8040-D815-4CAD-8ECC-EE50E61D8F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TP030004011</Template>
  <TotalTime>550</TotalTime>
  <Words>282</Words>
  <Application>Microsoft Office PowerPoint</Application>
  <PresentationFormat>On-screen Show (4:3)</PresentationFormat>
  <Paragraphs>88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TP030004011</vt:lpstr>
      <vt:lpstr>USD 261 Haysville District  Initiatives</vt:lpstr>
      <vt:lpstr>USD261 Haysville   DISTRICT MOTTO:  Caring, effective learning for all. MISSION STATEMENT: The mission of the Haysville Public Schools is to advance learning for all through the relentless pursuit of excellence.</vt:lpstr>
      <vt:lpstr>Slide 3</vt:lpstr>
      <vt:lpstr>Top 10 Common  District  Initiatives  </vt:lpstr>
      <vt:lpstr>Slide 5</vt:lpstr>
      <vt:lpstr>Math</vt:lpstr>
      <vt:lpstr>Slide 7</vt:lpstr>
      <vt:lpstr>Slide 8</vt:lpstr>
      <vt:lpstr>Positive Behavior Interventions and Support (PBIS)     Bully Prevention (OLWEUS)</vt:lpstr>
      <vt:lpstr>Slide 10</vt:lpstr>
      <vt:lpstr>Professional Development </vt:lpstr>
      <vt:lpstr>Slide 12</vt:lpstr>
      <vt:lpstr>District Strategic Plan </vt:lpstr>
      <vt:lpstr>Slide 14</vt:lpstr>
      <vt:lpstr>Questions?  Individual Building Reports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USD 261 Haysville District  Initiatives</dc:title>
  <dc:creator>Owner</dc:creator>
  <cp:lastModifiedBy>Owner</cp:lastModifiedBy>
  <cp:revision>41</cp:revision>
  <dcterms:created xsi:type="dcterms:W3CDTF">2011-10-26T14:17:11Z</dcterms:created>
  <dcterms:modified xsi:type="dcterms:W3CDTF">2011-11-21T22:17:06Z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TC300040119990</vt:lpwstr>
  </property>
</Properties>
</file>