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7" r:id="rId4"/>
    <p:sldId id="266" r:id="rId5"/>
    <p:sldId id="257" r:id="rId6"/>
    <p:sldId id="260" r:id="rId7"/>
    <p:sldId id="262" r:id="rId8"/>
    <p:sldId id="261" r:id="rId9"/>
    <p:sldId id="263" r:id="rId10"/>
    <p:sldId id="269" r:id="rId11"/>
    <p:sldId id="264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6" autoAdjust="0"/>
    <p:restoredTop sz="94626" autoAdjust="0"/>
  </p:normalViewPr>
  <p:slideViewPr>
    <p:cSldViewPr>
      <p:cViewPr>
        <p:scale>
          <a:sx n="60" d="100"/>
          <a:sy n="60" d="100"/>
        </p:scale>
        <p:origin x="-3000" y="-10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FY11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PrK-2 PA</c:v>
                </c:pt>
                <c:pt idx="1">
                  <c:v>PrK-2 Ph</c:v>
                </c:pt>
                <c:pt idx="2">
                  <c:v>1-2 Fluency</c:v>
                </c:pt>
                <c:pt idx="3">
                  <c:v>1-5 fluency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88</c:v>
                </c:pt>
                <c:pt idx="1">
                  <c:v>73</c:v>
                </c:pt>
                <c:pt idx="2">
                  <c:v>38.6</c:v>
                </c:pt>
                <c:pt idx="3">
                  <c:v>43.8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FY12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PrK-2 PA</c:v>
                </c:pt>
                <c:pt idx="1">
                  <c:v>PrK-2 Ph</c:v>
                </c:pt>
                <c:pt idx="2">
                  <c:v>1-2 Fluency</c:v>
                </c:pt>
                <c:pt idx="3">
                  <c:v>1-5 fluency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FY13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PrK-2 PA</c:v>
                </c:pt>
                <c:pt idx="1">
                  <c:v>PrK-2 Ph</c:v>
                </c:pt>
                <c:pt idx="2">
                  <c:v>1-2 Fluency</c:v>
                </c:pt>
                <c:pt idx="3">
                  <c:v>1-5 fluency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FY14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PrK-2 PA</c:v>
                </c:pt>
                <c:pt idx="1">
                  <c:v>PrK-2 Ph</c:v>
                </c:pt>
                <c:pt idx="2">
                  <c:v>1-2 Fluency</c:v>
                </c:pt>
                <c:pt idx="3">
                  <c:v>1-5 fluency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1946368"/>
        <c:axId val="131947904"/>
      </c:barChart>
      <c:catAx>
        <c:axId val="131946368"/>
        <c:scaling>
          <c:orientation val="minMax"/>
        </c:scaling>
        <c:delete val="0"/>
        <c:axPos val="b"/>
        <c:majorTickMark val="out"/>
        <c:minorTickMark val="none"/>
        <c:tickLblPos val="nextTo"/>
        <c:crossAx val="131947904"/>
        <c:crosses val="autoZero"/>
        <c:auto val="1"/>
        <c:lblAlgn val="ctr"/>
        <c:lblOffset val="100"/>
        <c:noMultiLvlLbl val="0"/>
      </c:catAx>
      <c:valAx>
        <c:axId val="1319479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194636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FY06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-2.6234567901234546E-2"/>
                  <c:y val="-5.6120653217889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2"/>
                <c:pt idx="1">
                  <c:v>Headcount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1">
                  <c:v>305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FY07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1.6975308641975311E-2"/>
                  <c:y val="1.96422286262614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2"/>
                <c:pt idx="1">
                  <c:v>Headcount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1">
                  <c:v>331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FY08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"/>
                  <c:y val="0.109435273774885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6296296296296302E-3"/>
                  <c:y val="9.25990778095180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2"/>
                <c:pt idx="1">
                  <c:v>Headcount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1">
                  <c:v>214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FY09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2"/>
                <c:pt idx="1">
                  <c:v>Headcount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1">
                  <c:v>220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FY10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5432098765432102E-3"/>
                  <c:y val="0.1122413064357795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7.85689145050456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2"/>
                <c:pt idx="1">
                  <c:v>Headcount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1">
                  <c:v>223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Fy11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2"/>
                <c:pt idx="1">
                  <c:v>Headcount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1">
                  <c:v>243</c:v>
                </c:pt>
              </c:numCache>
            </c:numRef>
          </c:val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FY12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1.0802469135802472E-2"/>
                  <c:y val="5.6120653217889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2"/>
                <c:pt idx="1">
                  <c:v>Headcount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1">
                  <c:v>241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8585856"/>
        <c:axId val="148599936"/>
      </c:barChart>
      <c:catAx>
        <c:axId val="148585856"/>
        <c:scaling>
          <c:orientation val="minMax"/>
        </c:scaling>
        <c:delete val="0"/>
        <c:axPos val="b"/>
        <c:majorTickMark val="out"/>
        <c:minorTickMark val="none"/>
        <c:tickLblPos val="nextTo"/>
        <c:crossAx val="148599936"/>
        <c:crosses val="autoZero"/>
        <c:auto val="1"/>
        <c:lblAlgn val="ctr"/>
        <c:lblOffset val="100"/>
        <c:noMultiLvlLbl val="0"/>
      </c:catAx>
      <c:valAx>
        <c:axId val="1485999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858585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FY06</c:v>
                </c:pt>
              </c:strCache>
            </c:strRef>
          </c:tx>
          <c:invertIfNegative val="0"/>
          <c:dLbls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3"/>
                <c:pt idx="1">
                  <c:v>SES</c:v>
                </c:pt>
                <c:pt idx="2">
                  <c:v>Attendance Rate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1">
                  <c:v>48</c:v>
                </c:pt>
                <c:pt idx="2">
                  <c:v>93.1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FY07</c:v>
                </c:pt>
              </c:strCache>
            </c:strRef>
          </c:tx>
          <c:invertIfNegative val="0"/>
          <c:dLbls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3"/>
                <c:pt idx="1">
                  <c:v>SES</c:v>
                </c:pt>
                <c:pt idx="2">
                  <c:v>Attendance Rate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1">
                  <c:v>56</c:v>
                </c:pt>
                <c:pt idx="2">
                  <c:v>93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FY08</c:v>
                </c:pt>
              </c:strCache>
            </c:strRef>
          </c:tx>
          <c:invertIfNegative val="0"/>
          <c:dLbls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3"/>
                <c:pt idx="1">
                  <c:v>SES</c:v>
                </c:pt>
                <c:pt idx="2">
                  <c:v>Attendance Rate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1">
                  <c:v>0</c:v>
                </c:pt>
                <c:pt idx="2">
                  <c:v>94.5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FY09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3"/>
                <c:pt idx="1">
                  <c:v>SES</c:v>
                </c:pt>
                <c:pt idx="2">
                  <c:v>Attendance Rate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1">
                  <c:v>49</c:v>
                </c:pt>
                <c:pt idx="2">
                  <c:v>95.1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FY10</c:v>
                </c:pt>
              </c:strCache>
            </c:strRef>
          </c:tx>
          <c:invertIfNegative val="0"/>
          <c:dLbls>
            <c:dLbl>
              <c:idx val="2"/>
              <c:layout>
                <c:manualLayout>
                  <c:x val="3.7037037037037042E-2"/>
                  <c:y val="1.12241306435779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3"/>
                <c:pt idx="1">
                  <c:v>SES</c:v>
                </c:pt>
                <c:pt idx="2">
                  <c:v>Attendance Rate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1">
                  <c:v>52</c:v>
                </c:pt>
                <c:pt idx="2">
                  <c:v>93.8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FY11</c:v>
                </c:pt>
              </c:strCache>
            </c:strRef>
          </c:tx>
          <c:invertIfNegative val="0"/>
          <c:dLbls>
            <c:dLbl>
              <c:idx val="2"/>
              <c:layout>
                <c:manualLayout>
                  <c:x val="-1.5432098765431534E-3"/>
                  <c:y val="0.173974024975458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3"/>
                <c:pt idx="1">
                  <c:v>SES</c:v>
                </c:pt>
                <c:pt idx="2">
                  <c:v>Attendance Rate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1">
                  <c:v>52</c:v>
                </c:pt>
                <c:pt idx="2">
                  <c:v>94.4</c:v>
                </c:pt>
              </c:numCache>
            </c:numRef>
          </c:val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FY12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3"/>
                <c:pt idx="1">
                  <c:v>SES</c:v>
                </c:pt>
                <c:pt idx="2">
                  <c:v>Attendance Rate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1">
                  <c:v>60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8694144"/>
        <c:axId val="148695680"/>
      </c:barChart>
      <c:catAx>
        <c:axId val="148694144"/>
        <c:scaling>
          <c:orientation val="minMax"/>
        </c:scaling>
        <c:delete val="0"/>
        <c:axPos val="b"/>
        <c:majorTickMark val="out"/>
        <c:minorTickMark val="none"/>
        <c:tickLblPos val="nextTo"/>
        <c:crossAx val="148695680"/>
        <c:crosses val="autoZero"/>
        <c:auto val="1"/>
        <c:lblAlgn val="ctr"/>
        <c:lblOffset val="100"/>
        <c:noMultiLvlLbl val="0"/>
      </c:catAx>
      <c:valAx>
        <c:axId val="1486956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869414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Target</c:v>
                </c:pt>
              </c:strCache>
            </c:strRef>
          </c:tx>
          <c:cat>
            <c:strRef>
              <c:f>Sheet1!$A$2:$A$10</c:f>
              <c:strCache>
                <c:ptCount val="9"/>
                <c:pt idx="0">
                  <c:v>FY06</c:v>
                </c:pt>
                <c:pt idx="1">
                  <c:v>FY07</c:v>
                </c:pt>
                <c:pt idx="2">
                  <c:v>FY08</c:v>
                </c:pt>
                <c:pt idx="3">
                  <c:v>FY09</c:v>
                </c:pt>
                <c:pt idx="4">
                  <c:v>FY10</c:v>
                </c:pt>
                <c:pt idx="5">
                  <c:v>FY11</c:v>
                </c:pt>
                <c:pt idx="6">
                  <c:v>FY12</c:v>
                </c:pt>
                <c:pt idx="7">
                  <c:v>FY13</c:v>
                </c:pt>
                <c:pt idx="8">
                  <c:v>FY14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63.4</c:v>
                </c:pt>
                <c:pt idx="1">
                  <c:v>69.5</c:v>
                </c:pt>
                <c:pt idx="2">
                  <c:v>75.599999999999994</c:v>
                </c:pt>
                <c:pt idx="3">
                  <c:v>79.7</c:v>
                </c:pt>
                <c:pt idx="4">
                  <c:v>83.7</c:v>
                </c:pt>
                <c:pt idx="5">
                  <c:v>87.8</c:v>
                </c:pt>
                <c:pt idx="6">
                  <c:v>91.9</c:v>
                </c:pt>
                <c:pt idx="7">
                  <c:v>95.9</c:v>
                </c:pt>
                <c:pt idx="8">
                  <c:v>100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Actual</c:v>
                </c:pt>
              </c:strCache>
            </c:strRef>
          </c:tx>
          <c:cat>
            <c:strRef>
              <c:f>Sheet1!$A$2:$A$10</c:f>
              <c:strCache>
                <c:ptCount val="9"/>
                <c:pt idx="0">
                  <c:v>FY06</c:v>
                </c:pt>
                <c:pt idx="1">
                  <c:v>FY07</c:v>
                </c:pt>
                <c:pt idx="2">
                  <c:v>FY08</c:v>
                </c:pt>
                <c:pt idx="3">
                  <c:v>FY09</c:v>
                </c:pt>
                <c:pt idx="4">
                  <c:v>FY10</c:v>
                </c:pt>
                <c:pt idx="5">
                  <c:v>FY11</c:v>
                </c:pt>
                <c:pt idx="6">
                  <c:v>FY12</c:v>
                </c:pt>
                <c:pt idx="7">
                  <c:v>FY13</c:v>
                </c:pt>
                <c:pt idx="8">
                  <c:v>FY14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71.5</c:v>
                </c:pt>
                <c:pt idx="1">
                  <c:v>71.900000000000006</c:v>
                </c:pt>
                <c:pt idx="2">
                  <c:v>79</c:v>
                </c:pt>
                <c:pt idx="3">
                  <c:v>76.7</c:v>
                </c:pt>
                <c:pt idx="4">
                  <c:v>78.8</c:v>
                </c:pt>
                <c:pt idx="5">
                  <c:v>84.6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8747008"/>
        <c:axId val="148748544"/>
      </c:lineChart>
      <c:catAx>
        <c:axId val="148747008"/>
        <c:scaling>
          <c:orientation val="minMax"/>
        </c:scaling>
        <c:delete val="0"/>
        <c:axPos val="b"/>
        <c:majorTickMark val="out"/>
        <c:minorTickMark val="none"/>
        <c:tickLblPos val="nextTo"/>
        <c:crossAx val="148748544"/>
        <c:crosses val="autoZero"/>
        <c:auto val="1"/>
        <c:lblAlgn val="ctr"/>
        <c:lblOffset val="100"/>
        <c:noMultiLvlLbl val="0"/>
      </c:catAx>
      <c:valAx>
        <c:axId val="1487485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8747008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FY06</c:v>
                </c:pt>
              </c:strCache>
            </c:strRef>
          </c:tx>
          <c:invertIfNegative val="0"/>
          <c:dLbls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3rd Grade</c:v>
                </c:pt>
                <c:pt idx="1">
                  <c:v>4th Grade</c:v>
                </c:pt>
                <c:pt idx="2">
                  <c:v>5th Grade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51</c:v>
                </c:pt>
                <c:pt idx="1">
                  <c:v>76.400000000000006</c:v>
                </c:pt>
                <c:pt idx="2">
                  <c:v>45.6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FY07</c:v>
                </c:pt>
              </c:strCache>
            </c:strRef>
          </c:tx>
          <c:invertIfNegative val="0"/>
          <c:dLbls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3rd Grade</c:v>
                </c:pt>
                <c:pt idx="1">
                  <c:v>4th Grade</c:v>
                </c:pt>
                <c:pt idx="2">
                  <c:v>5th Grade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75.7</c:v>
                </c:pt>
                <c:pt idx="1">
                  <c:v>75</c:v>
                </c:pt>
                <c:pt idx="2">
                  <c:v>66.599999999999994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FY08</c:v>
                </c:pt>
              </c:strCache>
            </c:strRef>
          </c:tx>
          <c:invertIfNegative val="0"/>
          <c:dLbls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3rd Grade</c:v>
                </c:pt>
                <c:pt idx="1">
                  <c:v>4th Grade</c:v>
                </c:pt>
                <c:pt idx="2">
                  <c:v>5th Grade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81</c:v>
                </c:pt>
                <c:pt idx="1">
                  <c:v>73.3</c:v>
                </c:pt>
                <c:pt idx="2">
                  <c:v>81.8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FY09</c:v>
                </c:pt>
              </c:strCache>
            </c:strRef>
          </c:tx>
          <c:invertIfNegative val="0"/>
          <c:dLbls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3rd Grade</c:v>
                </c:pt>
                <c:pt idx="1">
                  <c:v>4th Grade</c:v>
                </c:pt>
                <c:pt idx="2">
                  <c:v>5th Grade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74.099999999999994</c:v>
                </c:pt>
                <c:pt idx="1">
                  <c:v>78.3</c:v>
                </c:pt>
                <c:pt idx="2">
                  <c:v>77.7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FY10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3rd Grade</c:v>
                </c:pt>
                <c:pt idx="1">
                  <c:v>4th Grade</c:v>
                </c:pt>
                <c:pt idx="2">
                  <c:v>5th Grade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84.8</c:v>
                </c:pt>
                <c:pt idx="1">
                  <c:v>85.3</c:v>
                </c:pt>
                <c:pt idx="2">
                  <c:v>69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FY11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3rd Grade</c:v>
                </c:pt>
                <c:pt idx="1">
                  <c:v>4th Grade</c:v>
                </c:pt>
                <c:pt idx="2">
                  <c:v>5th Grade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78.3</c:v>
                </c:pt>
                <c:pt idx="1">
                  <c:v>91.1</c:v>
                </c:pt>
                <c:pt idx="2">
                  <c:v>84.8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54028672"/>
        <c:axId val="154042752"/>
      </c:barChart>
      <c:catAx>
        <c:axId val="1540286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54042752"/>
        <c:crosses val="autoZero"/>
        <c:auto val="1"/>
        <c:lblAlgn val="ctr"/>
        <c:lblOffset val="100"/>
        <c:noMultiLvlLbl val="0"/>
      </c:catAx>
      <c:valAx>
        <c:axId val="1540427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402867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Target</c:v>
                </c:pt>
              </c:strCache>
            </c:strRef>
          </c:tx>
          <c:cat>
            <c:strRef>
              <c:f>Sheet1!$A$2:$A$10</c:f>
              <c:strCache>
                <c:ptCount val="9"/>
                <c:pt idx="0">
                  <c:v>Fy06</c:v>
                </c:pt>
                <c:pt idx="1">
                  <c:v>FY07</c:v>
                </c:pt>
                <c:pt idx="2">
                  <c:v>FY08</c:v>
                </c:pt>
                <c:pt idx="3">
                  <c:v>FY09</c:v>
                </c:pt>
                <c:pt idx="4">
                  <c:v>FY10</c:v>
                </c:pt>
                <c:pt idx="5">
                  <c:v>FY11</c:v>
                </c:pt>
                <c:pt idx="6">
                  <c:v>FY12</c:v>
                </c:pt>
                <c:pt idx="7">
                  <c:v>FY13</c:v>
                </c:pt>
                <c:pt idx="8">
                  <c:v>FY14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60.1</c:v>
                </c:pt>
                <c:pt idx="1">
                  <c:v>66.8</c:v>
                </c:pt>
                <c:pt idx="2">
                  <c:v>73.400000000000006</c:v>
                </c:pt>
                <c:pt idx="3">
                  <c:v>77.8</c:v>
                </c:pt>
                <c:pt idx="4">
                  <c:v>82.3</c:v>
                </c:pt>
                <c:pt idx="5">
                  <c:v>86.7</c:v>
                </c:pt>
                <c:pt idx="6">
                  <c:v>91.1</c:v>
                </c:pt>
                <c:pt idx="7">
                  <c:v>95.6</c:v>
                </c:pt>
                <c:pt idx="8">
                  <c:v>100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Actual</c:v>
                </c:pt>
              </c:strCache>
            </c:strRef>
          </c:tx>
          <c:cat>
            <c:strRef>
              <c:f>Sheet1!$A$2:$A$10</c:f>
              <c:strCache>
                <c:ptCount val="9"/>
                <c:pt idx="0">
                  <c:v>Fy06</c:v>
                </c:pt>
                <c:pt idx="1">
                  <c:v>FY07</c:v>
                </c:pt>
                <c:pt idx="2">
                  <c:v>FY08</c:v>
                </c:pt>
                <c:pt idx="3">
                  <c:v>FY09</c:v>
                </c:pt>
                <c:pt idx="4">
                  <c:v>FY10</c:v>
                </c:pt>
                <c:pt idx="5">
                  <c:v>FY11</c:v>
                </c:pt>
                <c:pt idx="6">
                  <c:v>FY12</c:v>
                </c:pt>
                <c:pt idx="7">
                  <c:v>FY13</c:v>
                </c:pt>
                <c:pt idx="8">
                  <c:v>FY14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71.5</c:v>
                </c:pt>
                <c:pt idx="1">
                  <c:v>78.2</c:v>
                </c:pt>
                <c:pt idx="2">
                  <c:v>83</c:v>
                </c:pt>
                <c:pt idx="3">
                  <c:v>72.8</c:v>
                </c:pt>
                <c:pt idx="4">
                  <c:v>73.3</c:v>
                </c:pt>
                <c:pt idx="5">
                  <c:v>83.6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4061056"/>
        <c:axId val="153747456"/>
      </c:lineChart>
      <c:catAx>
        <c:axId val="154061056"/>
        <c:scaling>
          <c:orientation val="minMax"/>
        </c:scaling>
        <c:delete val="0"/>
        <c:axPos val="b"/>
        <c:majorTickMark val="out"/>
        <c:minorTickMark val="none"/>
        <c:tickLblPos val="nextTo"/>
        <c:crossAx val="153747456"/>
        <c:crosses val="autoZero"/>
        <c:auto val="1"/>
        <c:lblAlgn val="ctr"/>
        <c:lblOffset val="100"/>
        <c:noMultiLvlLbl val="0"/>
      </c:catAx>
      <c:valAx>
        <c:axId val="1537474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4061056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Fy06</c:v>
                </c:pt>
              </c:strCache>
            </c:strRef>
          </c:tx>
          <c:invertIfNegative val="0"/>
          <c:dLbls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3rd Grade</c:v>
                </c:pt>
                <c:pt idx="1">
                  <c:v>4th Grade</c:v>
                </c:pt>
                <c:pt idx="2">
                  <c:v>5th Grade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63.8</c:v>
                </c:pt>
                <c:pt idx="1">
                  <c:v>94.1</c:v>
                </c:pt>
                <c:pt idx="2">
                  <c:v>54.3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FY07</c:v>
                </c:pt>
              </c:strCache>
            </c:strRef>
          </c:tx>
          <c:invertIfNegative val="0"/>
          <c:dLbls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3rd Grade</c:v>
                </c:pt>
                <c:pt idx="1">
                  <c:v>4th Grade</c:v>
                </c:pt>
                <c:pt idx="2">
                  <c:v>5th Grade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91</c:v>
                </c:pt>
                <c:pt idx="1">
                  <c:v>75</c:v>
                </c:pt>
                <c:pt idx="2">
                  <c:v>70.400000000000006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FY08</c:v>
                </c:pt>
              </c:strCache>
            </c:strRef>
          </c:tx>
          <c:invertIfNegative val="0"/>
          <c:dLbls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3rd Grade</c:v>
                </c:pt>
                <c:pt idx="1">
                  <c:v>4th Grade</c:v>
                </c:pt>
                <c:pt idx="2">
                  <c:v>5th Grade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86.4</c:v>
                </c:pt>
                <c:pt idx="1">
                  <c:v>90.3</c:v>
                </c:pt>
                <c:pt idx="2">
                  <c:v>72.7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FY09</c:v>
                </c:pt>
              </c:strCache>
            </c:strRef>
          </c:tx>
          <c:invertIfNegative val="0"/>
          <c:dLbls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3rd Grade</c:v>
                </c:pt>
                <c:pt idx="1">
                  <c:v>4th Grade</c:v>
                </c:pt>
                <c:pt idx="2">
                  <c:v>5th Grade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69.2</c:v>
                </c:pt>
                <c:pt idx="1">
                  <c:v>75.599999999999994</c:v>
                </c:pt>
                <c:pt idx="2">
                  <c:v>74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FY10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3rd Grade</c:v>
                </c:pt>
                <c:pt idx="1">
                  <c:v>4th Grade</c:v>
                </c:pt>
                <c:pt idx="2">
                  <c:v>5th Grade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69.7</c:v>
                </c:pt>
                <c:pt idx="1">
                  <c:v>70.5</c:v>
                </c:pt>
                <c:pt idx="2">
                  <c:v>78.5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FY11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3rd Grade</c:v>
                </c:pt>
                <c:pt idx="1">
                  <c:v>4th Grade</c:v>
                </c:pt>
                <c:pt idx="2">
                  <c:v>5th Grade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81</c:v>
                </c:pt>
                <c:pt idx="1">
                  <c:v>94</c:v>
                </c:pt>
                <c:pt idx="2">
                  <c:v>75.8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53813376"/>
        <c:axId val="153814912"/>
      </c:barChart>
      <c:catAx>
        <c:axId val="153813376"/>
        <c:scaling>
          <c:orientation val="minMax"/>
        </c:scaling>
        <c:delete val="0"/>
        <c:axPos val="b"/>
        <c:majorTickMark val="out"/>
        <c:minorTickMark val="none"/>
        <c:tickLblPos val="nextTo"/>
        <c:crossAx val="153814912"/>
        <c:crosses val="autoZero"/>
        <c:auto val="1"/>
        <c:lblAlgn val="ctr"/>
        <c:lblOffset val="100"/>
        <c:noMultiLvlLbl val="0"/>
      </c:catAx>
      <c:valAx>
        <c:axId val="1538149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381337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Column2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2"/>
                <c:pt idx="1">
                  <c:v>Science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2"/>
                <c:pt idx="1">
                  <c:v>Science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FY 08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2"/>
                <c:pt idx="1">
                  <c:v>Science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1">
                  <c:v>83.9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FY 09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2"/>
                <c:pt idx="1">
                  <c:v>Science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1">
                  <c:v>89.5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FY 10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2"/>
                <c:pt idx="1">
                  <c:v>Science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1">
                  <c:v>92.1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FY 11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2"/>
                <c:pt idx="1">
                  <c:v>Science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1">
                  <c:v>93.2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3502848"/>
        <c:axId val="153504384"/>
      </c:barChart>
      <c:catAx>
        <c:axId val="1535028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53504384"/>
        <c:crosses val="autoZero"/>
        <c:auto val="1"/>
        <c:lblAlgn val="ctr"/>
        <c:lblOffset val="100"/>
        <c:noMultiLvlLbl val="0"/>
      </c:catAx>
      <c:valAx>
        <c:axId val="1535043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350284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FY06</c:v>
                </c:pt>
              </c:strCache>
            </c:strRef>
          </c:tx>
          <c:invertIfNegative val="0"/>
          <c:dLbls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190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FY07</c:v>
                </c:pt>
              </c:strCache>
            </c:strRef>
          </c:tx>
          <c:invertIfNegative val="0"/>
          <c:dLbls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300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FY08</c:v>
                </c:pt>
              </c:strCache>
            </c:strRef>
          </c:tx>
          <c:invertIfNegative val="0"/>
          <c:dLbls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158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FY09</c:v>
                </c:pt>
              </c:strCache>
            </c:strRef>
          </c:tx>
          <c:invertIfNegative val="0"/>
          <c:dLbls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160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FY10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4.6296296296296302E-3"/>
                  <c:y val="0.230094678193348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160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FY11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213</c:v>
                </c:pt>
              </c:numCache>
            </c:numRef>
          </c:val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FY12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53651840"/>
        <c:axId val="153665920"/>
      </c:barChart>
      <c:catAx>
        <c:axId val="153651840"/>
        <c:scaling>
          <c:orientation val="minMax"/>
        </c:scaling>
        <c:delete val="0"/>
        <c:axPos val="b"/>
        <c:majorTickMark val="out"/>
        <c:minorTickMark val="none"/>
        <c:tickLblPos val="nextTo"/>
        <c:crossAx val="153665920"/>
        <c:crosses val="autoZero"/>
        <c:auto val="1"/>
        <c:lblAlgn val="ctr"/>
        <c:lblOffset val="100"/>
        <c:noMultiLvlLbl val="0"/>
      </c:catAx>
      <c:valAx>
        <c:axId val="1536659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365184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0.65741</cdr:x>
      <cdr:y>0.77447</cdr:y>
    </cdr:from>
    <cdr:to>
      <cdr:x>0.75</cdr:x>
      <cdr:y>0.84181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410200" y="3505200"/>
          <a:ext cx="7620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0.77778</cdr:x>
      <cdr:y>0.75763</cdr:y>
    </cdr:from>
    <cdr:to>
      <cdr:x>0.92593</cdr:x>
      <cdr:y>0.84181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400800" y="3429000"/>
          <a:ext cx="1219200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0.77778</cdr:x>
      <cdr:y>0.63978</cdr:y>
    </cdr:from>
    <cdr:to>
      <cdr:x>0.88889</cdr:x>
      <cdr:y>0.74079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6400800" y="2895600"/>
          <a:ext cx="914400" cy="457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0.5</cdr:x>
      <cdr:y>0.72396</cdr:y>
    </cdr:from>
    <cdr:to>
      <cdr:x>0.60185</cdr:x>
      <cdr:y>0.82497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114800" y="3276600"/>
          <a:ext cx="838200" cy="457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PES Opened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0.26852</cdr:x>
      <cdr:y>0.55559</cdr:y>
    </cdr:from>
    <cdr:to>
      <cdr:x>0.36111</cdr:x>
      <cdr:y>0.63978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2209800" y="2514600"/>
          <a:ext cx="762000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      PBIS 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0.62963</cdr:x>
      <cdr:y>0.55559</cdr:y>
    </cdr:from>
    <cdr:to>
      <cdr:x>0.69445</cdr:x>
      <cdr:y>0.69028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5181600" y="2514600"/>
          <a:ext cx="533442" cy="6096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54  </a:t>
          </a:r>
          <a:r>
            <a:rPr lang="en-US" sz="1100" dirty="0" err="1" smtClean="0"/>
            <a:t>stu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0.72222</cdr:x>
      <cdr:y>0.58927</cdr:y>
    </cdr:from>
    <cdr:to>
      <cdr:x>0.81481</cdr:x>
      <cdr:y>0.77447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5943600" y="2667000"/>
          <a:ext cx="762000" cy="838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dirty="0" smtClean="0"/>
            <a:t>second</a:t>
          </a:r>
          <a:endParaRPr lang="en-US" sz="1100" dirty="0" smtClean="0"/>
        </a:p>
        <a:p xmlns:a="http://schemas.openxmlformats.org/drawingml/2006/main">
          <a:r>
            <a:rPr lang="en-US" dirty="0" smtClean="0"/>
            <a:t>9</a:t>
          </a:r>
        </a:p>
        <a:p xmlns:a="http://schemas.openxmlformats.org/drawingml/2006/main">
          <a:r>
            <a:rPr lang="en-US" dirty="0" smtClean="0"/>
            <a:t>Weeks</a:t>
          </a:r>
          <a:endParaRPr lang="en-US" sz="11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C48E9-0E05-473F-895D-BAB26826FA3C}" type="datetimeFigureOut">
              <a:rPr lang="en-US" smtClean="0"/>
              <a:pPr/>
              <a:t>12/19/2011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CB7E1-0F5B-46C9-912B-547F75B41E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C48E9-0E05-473F-895D-BAB26826FA3C}" type="datetimeFigureOut">
              <a:rPr lang="en-US" smtClean="0"/>
              <a:pPr/>
              <a:t>12/19/2011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CB7E1-0F5B-46C9-912B-547F75B41E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C48E9-0E05-473F-895D-BAB26826FA3C}" type="datetimeFigureOut">
              <a:rPr lang="en-US" smtClean="0"/>
              <a:pPr/>
              <a:t>12/19/2011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CB7E1-0F5B-46C9-912B-547F75B41E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C48E9-0E05-473F-895D-BAB26826FA3C}" type="datetimeFigureOut">
              <a:rPr lang="en-US" smtClean="0"/>
              <a:pPr/>
              <a:t>12/19/2011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CB7E1-0F5B-46C9-912B-547F75B41E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C48E9-0E05-473F-895D-BAB26826FA3C}" type="datetimeFigureOut">
              <a:rPr lang="en-US" smtClean="0"/>
              <a:pPr/>
              <a:t>12/19/2011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CB7E1-0F5B-46C9-912B-547F75B41E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C48E9-0E05-473F-895D-BAB26826FA3C}" type="datetimeFigureOut">
              <a:rPr lang="en-US" smtClean="0"/>
              <a:pPr/>
              <a:t>12/19/2011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CB7E1-0F5B-46C9-912B-547F75B41E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C48E9-0E05-473F-895D-BAB26826FA3C}" type="datetimeFigureOut">
              <a:rPr lang="en-US" smtClean="0"/>
              <a:pPr/>
              <a:t>12/19/2011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CB7E1-0F5B-46C9-912B-547F75B41E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C48E9-0E05-473F-895D-BAB26826FA3C}" type="datetimeFigureOut">
              <a:rPr lang="en-US" smtClean="0"/>
              <a:pPr/>
              <a:t>12/19/2011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CB7E1-0F5B-46C9-912B-547F75B41E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C48E9-0E05-473F-895D-BAB26826FA3C}" type="datetimeFigureOut">
              <a:rPr lang="en-US" smtClean="0"/>
              <a:pPr/>
              <a:t>12/19/2011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CB7E1-0F5B-46C9-912B-547F75B41E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C48E9-0E05-473F-895D-BAB26826FA3C}" type="datetimeFigureOut">
              <a:rPr lang="en-US" smtClean="0"/>
              <a:pPr/>
              <a:t>12/19/2011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CB7E1-0F5B-46C9-912B-547F75B41E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C48E9-0E05-473F-895D-BAB26826FA3C}" type="datetimeFigureOut">
              <a:rPr lang="en-US" smtClean="0"/>
              <a:pPr/>
              <a:t>12/19/2011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CB7E1-0F5B-46C9-912B-547F75B41E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5C48E9-0E05-473F-895D-BAB26826FA3C}" type="datetimeFigureOut">
              <a:rPr lang="en-US" smtClean="0"/>
              <a:pPr/>
              <a:t>12/19/2011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7CB7E1-0F5B-46C9-912B-547F75B41EA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533400"/>
            <a:ext cx="7772400" cy="2000250"/>
          </a:xfrm>
        </p:spPr>
        <p:txBody>
          <a:bodyPr/>
          <a:lstStyle/>
          <a:p>
            <a:r>
              <a:rPr lang="en-US" dirty="0" smtClean="0"/>
              <a:t>Freeman Elementary…state of the school.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Falcon[1]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43200" y="3124200"/>
            <a:ext cx="3429000" cy="3162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086600" cy="1143000"/>
          </a:xfrm>
        </p:spPr>
        <p:txBody>
          <a:bodyPr/>
          <a:lstStyle/>
          <a:p>
            <a:r>
              <a:rPr lang="en-US" dirty="0" smtClean="0"/>
              <a:t>Freeman Building-Wide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sz="3800" dirty="0" smtClean="0"/>
          </a:p>
          <a:p>
            <a:pPr marL="0" indent="0">
              <a:buNone/>
            </a:pPr>
            <a:r>
              <a:rPr lang="en-US" sz="3800" b="1" dirty="0"/>
              <a:t> </a:t>
            </a:r>
            <a:r>
              <a:rPr lang="en-US" sz="3800" b="1" dirty="0" smtClean="0"/>
              <a:t>       </a:t>
            </a:r>
            <a:r>
              <a:rPr lang="en-US" sz="3800" b="1" u="sng" dirty="0" smtClean="0"/>
              <a:t>Reading:  </a:t>
            </a:r>
          </a:p>
          <a:p>
            <a:pPr lvl="1">
              <a:buFont typeface="Wingdings" pitchFamily="2" charset="2"/>
              <a:buChar char="Ø"/>
            </a:pPr>
            <a:r>
              <a:rPr lang="en-US" sz="3400" dirty="0" smtClean="0"/>
              <a:t>By </a:t>
            </a:r>
            <a:r>
              <a:rPr lang="en-US" sz="3400" dirty="0"/>
              <a:t>May 2013, the percentage of K-2 students achieving benchmark standards will be 90% (FY09=61, FY10</a:t>
            </a:r>
            <a:r>
              <a:rPr lang="en-US" sz="3400" dirty="0" smtClean="0"/>
              <a:t>=?, FY 11 PA=88, </a:t>
            </a:r>
            <a:r>
              <a:rPr lang="en-US" sz="3400" dirty="0" err="1" smtClean="0"/>
              <a:t>Ph</a:t>
            </a:r>
            <a:r>
              <a:rPr lang="en-US" sz="3400" dirty="0" smtClean="0"/>
              <a:t> = 73)</a:t>
            </a:r>
            <a:endParaRPr lang="en-US" sz="3400" dirty="0"/>
          </a:p>
          <a:p>
            <a:pPr marL="0" indent="0">
              <a:buNone/>
            </a:pPr>
            <a:r>
              <a:rPr lang="en-US" sz="3800" dirty="0"/>
              <a:t> </a:t>
            </a:r>
          </a:p>
          <a:p>
            <a:pPr lvl="1">
              <a:buFont typeface="Wingdings" pitchFamily="2" charset="2"/>
              <a:buChar char="Ø"/>
            </a:pPr>
            <a:r>
              <a:rPr lang="en-US" sz="3400" dirty="0"/>
              <a:t>By May 2013, the percentage of 3-5 students achieving proficiency or higher as measured by the Kansas state assessments will be 95.9% or higher. (FY09=76.7, </a:t>
            </a:r>
            <a:r>
              <a:rPr lang="en-US" sz="3400" dirty="0" smtClean="0"/>
              <a:t>FY10=78.8 FY 11=84.6).</a:t>
            </a:r>
            <a:endParaRPr lang="en-US" sz="3400" dirty="0"/>
          </a:p>
          <a:p>
            <a:pPr marL="0" indent="0">
              <a:buNone/>
            </a:pPr>
            <a:r>
              <a:rPr lang="en-US" sz="3800" dirty="0"/>
              <a:t> </a:t>
            </a:r>
          </a:p>
          <a:p>
            <a:pPr marL="0" indent="0">
              <a:buNone/>
            </a:pPr>
            <a:r>
              <a:rPr lang="en-US" sz="3800" dirty="0" smtClean="0"/>
              <a:t>       </a:t>
            </a:r>
            <a:r>
              <a:rPr lang="en-US" sz="3800" b="1" u="sng" dirty="0" smtClean="0"/>
              <a:t>Math</a:t>
            </a:r>
            <a:r>
              <a:rPr lang="en-US" sz="3800" b="1" u="sng" dirty="0"/>
              <a:t>:</a:t>
            </a:r>
          </a:p>
          <a:p>
            <a:pPr lvl="1">
              <a:buFont typeface="Wingdings" pitchFamily="2" charset="2"/>
              <a:buChar char="Ø"/>
            </a:pPr>
            <a:r>
              <a:rPr lang="en-US" sz="3400" dirty="0"/>
              <a:t>By May 2013, the percentage of students in grades three through five achieving proficiency or higher as measured by the Kansas State Assessments will be 95.6% (FY09=72.8, </a:t>
            </a:r>
            <a:r>
              <a:rPr lang="en-US" sz="3400" dirty="0" smtClean="0"/>
              <a:t>FY10=73.3, FY11=83.6).</a:t>
            </a:r>
            <a:endParaRPr lang="en-US" sz="3400" dirty="0"/>
          </a:p>
          <a:p>
            <a:pPr marL="0" indent="0">
              <a:buNone/>
            </a:pPr>
            <a:r>
              <a:rPr lang="en-US" sz="3800" dirty="0"/>
              <a:t> </a:t>
            </a:r>
          </a:p>
          <a:p>
            <a:pPr marL="0" indent="0">
              <a:buNone/>
            </a:pPr>
            <a:r>
              <a:rPr lang="en-US" sz="3800" dirty="0"/>
              <a:t> </a:t>
            </a:r>
            <a:r>
              <a:rPr lang="en-US" sz="3800" dirty="0" smtClean="0"/>
              <a:t>      </a:t>
            </a:r>
            <a:r>
              <a:rPr lang="en-US" sz="3800" b="1" u="sng" dirty="0" smtClean="0"/>
              <a:t>Operations</a:t>
            </a:r>
            <a:r>
              <a:rPr lang="en-US" sz="3800" b="1" u="sng" dirty="0"/>
              <a:t>:</a:t>
            </a:r>
          </a:p>
          <a:p>
            <a:pPr lvl="1">
              <a:buFont typeface="Wingdings" pitchFamily="2" charset="2"/>
              <a:buChar char="Ø"/>
            </a:pPr>
            <a:r>
              <a:rPr lang="en-US" sz="3400" dirty="0" smtClean="0"/>
              <a:t>By </a:t>
            </a:r>
            <a:r>
              <a:rPr lang="en-US" sz="3400" dirty="0"/>
              <a:t>May 2013, the number of school wide ODRs will be 127 or fewer.</a:t>
            </a:r>
          </a:p>
          <a:p>
            <a:pPr marL="0" indent="0">
              <a:buNone/>
            </a:pPr>
            <a:r>
              <a:rPr lang="en-US" sz="3800" dirty="0"/>
              <a:t> </a:t>
            </a:r>
          </a:p>
          <a:p>
            <a:endParaRPr lang="en-US" dirty="0"/>
          </a:p>
        </p:txBody>
      </p:sp>
      <p:pic>
        <p:nvPicPr>
          <p:cNvPr id="4" name="Picture 3" descr="Falcon[1]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67600" y="381000"/>
            <a:ext cx="1104900" cy="1104900"/>
          </a:xfrm>
          <a:prstGeom prst="rect">
            <a:avLst/>
          </a:prstGeom>
        </p:spPr>
      </p:pic>
      <p:pic>
        <p:nvPicPr>
          <p:cNvPr id="5" name="Picture 4" descr="C:\Users\Owner\AppData\Local\Microsoft\Windows\Temporary Internet Files\Content.IE5\PCIDG5YG\MC900318860[1].wm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86600" y="4953000"/>
            <a:ext cx="1228725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76510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School Wide Goals</a:t>
            </a:r>
            <a:br>
              <a:rPr lang="en-US" dirty="0" smtClean="0"/>
            </a:br>
            <a:r>
              <a:rPr lang="en-US" smtClean="0"/>
              <a:t>(Percent </a:t>
            </a:r>
            <a:r>
              <a:rPr lang="en-US" dirty="0" smtClean="0"/>
              <a:t>Students on Grade Level)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659963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49757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Freeman Elementary Enrollment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706993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46616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Attendance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877547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 descr="Falcon[1]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05600" y="228600"/>
            <a:ext cx="1562100" cy="15621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Reading-All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32407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 descr="Falcon[1]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48400" y="571500"/>
            <a:ext cx="1181100" cy="11811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 by Grade Level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127642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 descr="Falcon[1]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43800" y="304800"/>
            <a:ext cx="1257300" cy="12573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Math-All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784864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 descr="Falcon[1]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24600" y="533400"/>
            <a:ext cx="1257300" cy="12573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Math by Grade Level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893080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 descr="Falcon[1]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86600" y="304800"/>
            <a:ext cx="1485900" cy="1485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Science 4</a:t>
            </a:r>
            <a:r>
              <a:rPr lang="en-US" baseline="30000" dirty="0" smtClean="0"/>
              <a:t>th</a:t>
            </a:r>
            <a:r>
              <a:rPr lang="en-US" dirty="0" smtClean="0"/>
              <a:t> Grade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866794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91109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Office Discipline Referrals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189659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879" y="381000"/>
            <a:ext cx="1181100" cy="11811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 of Excellence Awards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2006        Science (4</a:t>
            </a:r>
            <a:r>
              <a:rPr lang="en-US" baseline="30000" dirty="0" smtClean="0"/>
              <a:t>th</a:t>
            </a:r>
            <a:r>
              <a:rPr lang="en-US" dirty="0" smtClean="0"/>
              <a:t> grade)</a:t>
            </a:r>
          </a:p>
          <a:p>
            <a:r>
              <a:rPr lang="en-US" dirty="0" smtClean="0"/>
              <a:t>2011 	4</a:t>
            </a:r>
            <a:r>
              <a:rPr lang="en-US" baseline="30000" dirty="0" smtClean="0"/>
              <a:t>th</a:t>
            </a:r>
            <a:r>
              <a:rPr lang="en-US" dirty="0" smtClean="0"/>
              <a:t> grade math</a:t>
            </a:r>
          </a:p>
          <a:p>
            <a:endParaRPr lang="en-US" dirty="0"/>
          </a:p>
        </p:txBody>
      </p:sp>
      <p:pic>
        <p:nvPicPr>
          <p:cNvPr id="1026" name="Picture 2" descr="C:\Users\Owner\AppData\Local\Microsoft\Windows\Temporary Internet Files\Content.IE5\113KB4VG\MC900441343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0910" y="1295400"/>
            <a:ext cx="274320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17009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571</TotalTime>
  <Words>59</Words>
  <Application>Microsoft Office PowerPoint</Application>
  <PresentationFormat>On-screen Show (4:3)</PresentationFormat>
  <Paragraphs>41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Freeman Elementary…state of the school.</vt:lpstr>
      <vt:lpstr>Freeman Building-Wide Goals</vt:lpstr>
      <vt:lpstr>School Wide Goals (Percent Students on Grade Level)</vt:lpstr>
      <vt:lpstr>Freeman Elementary Enrollment</vt:lpstr>
      <vt:lpstr>Attendance</vt:lpstr>
      <vt:lpstr>Reading-All</vt:lpstr>
      <vt:lpstr>Reading by Grade Level</vt:lpstr>
      <vt:lpstr>Math-All</vt:lpstr>
      <vt:lpstr>Math by Grade Level</vt:lpstr>
      <vt:lpstr>Science 4th Grade</vt:lpstr>
      <vt:lpstr>Office Discipline Referrals</vt:lpstr>
      <vt:lpstr>Standard of Excellence Awards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Freeman Elementary</dc:title>
  <dc:creator>Vista0001</dc:creator>
  <cp:lastModifiedBy>Kim Forgey</cp:lastModifiedBy>
  <cp:revision>79</cp:revision>
  <dcterms:created xsi:type="dcterms:W3CDTF">2009-02-27T16:05:44Z</dcterms:created>
  <dcterms:modified xsi:type="dcterms:W3CDTF">2011-12-19T22:41:50Z</dcterms:modified>
</cp:coreProperties>
</file>