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handoutMasterIdLst>
    <p:handoutMasterId r:id="rId18"/>
  </p:handoutMasterIdLst>
  <p:sldIdLst>
    <p:sldId id="320" r:id="rId2"/>
    <p:sldId id="284" r:id="rId3"/>
    <p:sldId id="365" r:id="rId4"/>
    <p:sldId id="349" r:id="rId5"/>
    <p:sldId id="278" r:id="rId6"/>
    <p:sldId id="313" r:id="rId7"/>
    <p:sldId id="279" r:id="rId8"/>
    <p:sldId id="276" r:id="rId9"/>
    <p:sldId id="351" r:id="rId10"/>
    <p:sldId id="361" r:id="rId11"/>
    <p:sldId id="364" r:id="rId12"/>
    <p:sldId id="350" r:id="rId13"/>
    <p:sldId id="343" r:id="rId14"/>
    <p:sldId id="363" r:id="rId15"/>
    <p:sldId id="307" r:id="rId16"/>
  </p:sldIdLst>
  <p:sldSz cx="9144000" cy="6858000" type="screen4x3"/>
  <p:notesSz cx="7016750" cy="930275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6" autoAdjust="0"/>
    <p:restoredTop sz="96364" autoAdjust="0"/>
  </p:normalViewPr>
  <p:slideViewPr>
    <p:cSldViewPr>
      <p:cViewPr>
        <p:scale>
          <a:sx n="66" d="100"/>
          <a:sy n="66" d="100"/>
        </p:scale>
        <p:origin x="-2850" y="-10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812" y="-96"/>
      </p:cViewPr>
      <p:guideLst>
        <p:guide orient="horz" pos="2930"/>
        <p:guide pos="221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Building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softEdge">
              <a:bevelT w="127000" prst="artDeco"/>
            </a:sp3d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51.7%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48.3%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</c:dLbl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Sheet1!$A$2:$A$3</c:f>
              <c:strCache>
                <c:ptCount val="2"/>
                <c:pt idx="0">
                  <c:v>Males</c:v>
                </c:pt>
                <c:pt idx="1">
                  <c:v>Females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51.7</c:v>
                </c:pt>
                <c:pt idx="1">
                  <c:v>48.3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180"/>
      </c:pieChart>
    </c:plotArea>
    <c:legend>
      <c:legendPos val="b"/>
      <c:layout/>
      <c:overlay val="0"/>
    </c:legend>
    <c:plotVisOnly val="1"/>
    <c:dispBlanksAs val="zero"/>
    <c:showDLblsOverMax val="0"/>
  </c:chart>
  <c:spPr>
    <a:scene3d>
      <a:camera prst="orthographicFront"/>
      <a:lightRig rig="threePt" dir="t"/>
    </a:scene3d>
    <a:sp3d>
      <a:bevelT h="6350"/>
    </a:sp3d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Building Ethnicity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latin typeface="Arial" pitchFamily="34" charset="0"/>
                        <a:cs typeface="Arial" pitchFamily="34" charset="0"/>
                      </a:rPr>
                      <a:t>2.7%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latin typeface="Arial" pitchFamily="34" charset="0"/>
                        <a:cs typeface="Arial" pitchFamily="34" charset="0"/>
                      </a:rPr>
                      <a:t>4.4%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latin typeface="Arial" pitchFamily="34" charset="0"/>
                        <a:cs typeface="Arial" pitchFamily="34" charset="0"/>
                      </a:rPr>
                      <a:t>6.5%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latin typeface="Arial" pitchFamily="34" charset="0"/>
                        <a:cs typeface="Arial" pitchFamily="34" charset="0"/>
                      </a:rPr>
                      <a:t>86.5%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African American</c:v>
                </c:pt>
                <c:pt idx="1">
                  <c:v>Hispanic</c:v>
                </c:pt>
                <c:pt idx="2">
                  <c:v>Other</c:v>
                </c:pt>
                <c:pt idx="3">
                  <c:v>White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2.7</c:v>
                </c:pt>
                <c:pt idx="1">
                  <c:v>4.4000000000000004</c:v>
                </c:pt>
                <c:pt idx="2">
                  <c:v>6.5</c:v>
                </c:pt>
                <c:pt idx="3">
                  <c:v>86.5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b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935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935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3E2851D3-6326-4F6E-9D8F-B4081EEB98A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252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935" y="0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49788" cy="34877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311" y="4417854"/>
            <a:ext cx="5612129" cy="418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935" y="8835706"/>
            <a:ext cx="3041227" cy="46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04" tIns="45752" rIns="91504" bIns="4575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5D2DD7E1-83FD-4601-9CFB-8C993319AB3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300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EE92F4-0897-41AE-9453-E32378D84192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79B10E-B3B8-40E1-97CD-7FA5FF8BAB0D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DD7E1-83FD-4601-9CFB-8C993319AB3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178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AF8131-DD78-4CEE-B077-47B0830DEC59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459D48-6175-4051-A927-F7F00C774CD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47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6D38A-6E9A-4855-82DF-0B89ED091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88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75100-B9D6-4E3D-8AE2-481837B2CC0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17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A206C-3CA6-4F7F-9BAE-7FE291A48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0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B267F-E43A-4F12-9287-160195DF9E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1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7489F-FB02-4B2D-8DBB-6056226D33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28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BB54A-D29C-4473-831F-C8E07E1BC3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8AB945-D988-4E27-B757-5359965DA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14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C9F5E-9BBC-4163-A05D-A88BD6C37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000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FD2D-9840-4972-907E-2B2B2AB2481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2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850A-BF21-42A4-89D9-C219CF4586C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397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C8EE664-3E14-41CE-9688-58371425D27D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16FBF-011D-45A9-AA8E-5EE92CAAC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0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2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emf"/><Relationship Id="rId5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Worksheet4.xls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.wmf"/><Relationship Id="rId5" Type="http://schemas.openxmlformats.org/officeDocument/2006/relationships/image" Target="../media/image10.emf"/><Relationship Id="rId4" Type="http://schemas.openxmlformats.org/officeDocument/2006/relationships/oleObject" Target="../embeddings/Microsoft_Excel_97-2003_Worksheet5.xls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600200"/>
            <a:ext cx="8686800" cy="4800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omic Sans MS" pitchFamily="66" charset="0"/>
              </a:rPr>
              <a:t>Nelson Elementary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dirty="0">
                <a:latin typeface="Comic Sans MS" pitchFamily="66" charset="0"/>
              </a:rPr>
              <a:t/>
            </a:r>
            <a:br>
              <a:rPr lang="en-US" dirty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I will act in such a way 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that I will be proud of myself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and others will be proud of me too.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I came to school to learn and I WILL LEARN!</a:t>
            </a:r>
            <a:br>
              <a:rPr lang="en-US" sz="2800" dirty="0" smtClean="0">
                <a:latin typeface="Comic Sans MS" pitchFamily="66" charset="0"/>
              </a:rPr>
            </a:br>
            <a:r>
              <a:rPr lang="en-US" sz="2800" dirty="0" smtClean="0">
                <a:latin typeface="Comic Sans MS" pitchFamily="66" charset="0"/>
              </a:rPr>
              <a:t>I will have a great day!</a:t>
            </a:r>
            <a:endParaRPr lang="en-US" sz="2800" dirty="0"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071" y="381000"/>
            <a:ext cx="5257800" cy="1612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8601" y="228600"/>
            <a:ext cx="8610599" cy="20417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3600" b="1" dirty="0" smtClean="0">
                <a:latin typeface="Comic Sans MS" pitchFamily="66" charset="0"/>
              </a:rPr>
              <a:t>Student </a:t>
            </a:r>
            <a:r>
              <a:rPr lang="en-US" sz="3600" b="1" dirty="0">
                <a:latin typeface="Comic Sans MS" pitchFamily="66" charset="0"/>
              </a:rPr>
              <a:t>Demographics, Data </a:t>
            </a:r>
            <a:br>
              <a:rPr lang="en-US" sz="3600" b="1" dirty="0">
                <a:latin typeface="Comic Sans MS" pitchFamily="66" charset="0"/>
              </a:rPr>
            </a:br>
            <a:r>
              <a:rPr lang="en-US" sz="3600" b="1" dirty="0">
                <a:latin typeface="Comic Sans MS" pitchFamily="66" charset="0"/>
              </a:rPr>
              <a:t>Analysis, and School Improvement Plan</a:t>
            </a:r>
          </a:p>
        </p:txBody>
      </p:sp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0" y="2263043"/>
            <a:ext cx="5715000" cy="448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0" y="1782832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</p:spPr>
        <p:txBody>
          <a:bodyPr/>
          <a:lstStyle/>
          <a:p>
            <a:r>
              <a:rPr lang="en-US" dirty="0" smtClean="0">
                <a:latin typeface="Comic Sans MS" pitchFamily="66" charset="0"/>
              </a:rPr>
              <a:t>Building-Wide Goals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362200"/>
            <a:ext cx="2971800" cy="2857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562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Comic Sans MS" pitchFamily="66" charset="0"/>
              </a:rPr>
              <a:t>All sub-groups within 10% of each other.</a:t>
            </a:r>
          </a:p>
          <a:p>
            <a:r>
              <a:rPr lang="en-US" dirty="0" smtClean="0">
                <a:latin typeface="Comic Sans MS" pitchFamily="66" charset="0"/>
              </a:rPr>
              <a:t>All sub-groups above 93%.</a:t>
            </a:r>
          </a:p>
          <a:p>
            <a:r>
              <a:rPr lang="en-US" dirty="0" smtClean="0">
                <a:latin typeface="Comic Sans MS" pitchFamily="66" charset="0"/>
              </a:rPr>
              <a:t>The building average of all subgroups is over 93%.</a:t>
            </a:r>
          </a:p>
          <a:p>
            <a:r>
              <a:rPr lang="en-US" dirty="0" smtClean="0">
                <a:latin typeface="Comic Sans MS" pitchFamily="66" charset="0"/>
              </a:rPr>
              <a:t>95% of 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grade students will master all of Phonological Awareness skills by the end of the year.</a:t>
            </a:r>
          </a:p>
          <a:p>
            <a:r>
              <a:rPr lang="en-US" dirty="0" smtClean="0">
                <a:latin typeface="Comic Sans MS" pitchFamily="66" charset="0"/>
              </a:rPr>
              <a:t>95% of 2</a:t>
            </a:r>
            <a:r>
              <a:rPr lang="en-US" baseline="30000" dirty="0" smtClean="0">
                <a:latin typeface="Comic Sans MS" pitchFamily="66" charset="0"/>
              </a:rPr>
              <a:t>nd</a:t>
            </a:r>
            <a:r>
              <a:rPr lang="en-US" dirty="0" smtClean="0">
                <a:latin typeface="Comic Sans MS" pitchFamily="66" charset="0"/>
              </a:rPr>
              <a:t> grade students will master all of the Phonics skills by the end of the year.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19" y="3810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64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0708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217217242"/>
              </p:ext>
            </p:extLst>
          </p:nvPr>
        </p:nvGraphicFramePr>
        <p:xfrm>
          <a:off x="118835" y="1981200"/>
          <a:ext cx="8982529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92" name="Worksheet" r:id="rId4" imgW="6486409" imgH="2600270" progId="Excel.Sheet.8">
                  <p:embed/>
                </p:oleObj>
              </mc:Choice>
              <mc:Fallback>
                <p:oleObj name="Worksheet" r:id="rId4" imgW="6486409" imgH="2600270" progId="Excel.Sheet.8">
                  <p:embed/>
                  <p:pic>
                    <p:nvPicPr>
                      <p:cNvPr id="0" name="Picture 8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835" y="1981200"/>
                        <a:ext cx="8982529" cy="449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81000" y="3810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Nelson Student Enrollment</a:t>
            </a:r>
          </a:p>
          <a:p>
            <a:r>
              <a:rPr lang="en-US" sz="4000" b="1" dirty="0" smtClean="0"/>
              <a:t>September 20</a:t>
            </a:r>
            <a:r>
              <a:rPr lang="en-US" sz="4000" b="1" baseline="30000" dirty="0" smtClean="0"/>
              <a:t>th</a:t>
            </a:r>
            <a:r>
              <a:rPr lang="en-US" sz="4000" b="1" dirty="0" smtClean="0"/>
              <a:t> Count</a:t>
            </a:r>
            <a:endParaRPr lang="en-US" sz="4000" b="1" dirty="0"/>
          </a:p>
        </p:txBody>
      </p:sp>
      <p:pic>
        <p:nvPicPr>
          <p:cNvPr id="20075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24228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181974" cy="172561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Comic Sans MS" pitchFamily="66" charset="0"/>
              </a:rPr>
              <a:t>2011-2012 </a:t>
            </a:r>
            <a:r>
              <a:rPr lang="en-US" sz="4000" b="1" dirty="0">
                <a:latin typeface="Comic Sans MS" pitchFamily="66" charset="0"/>
              </a:rPr>
              <a:t/>
            </a:r>
            <a:br>
              <a:rPr lang="en-US" sz="4000" b="1" dirty="0">
                <a:latin typeface="Comic Sans MS" pitchFamily="66" charset="0"/>
              </a:rPr>
            </a:br>
            <a:r>
              <a:rPr lang="en-US" sz="4000" b="1" dirty="0">
                <a:latin typeface="Comic Sans MS" pitchFamily="66" charset="0"/>
              </a:rPr>
              <a:t>Student Gender</a:t>
            </a:r>
          </a:p>
        </p:txBody>
      </p:sp>
      <p:pic>
        <p:nvPicPr>
          <p:cNvPr id="5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518222721"/>
              </p:ext>
            </p:extLst>
          </p:nvPr>
        </p:nvGraphicFramePr>
        <p:xfrm>
          <a:off x="254000" y="1905000"/>
          <a:ext cx="8509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111" name="Object 15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024556454"/>
              </p:ext>
            </p:extLst>
          </p:nvPr>
        </p:nvGraphicFramePr>
        <p:xfrm>
          <a:off x="519113" y="2114550"/>
          <a:ext cx="8037512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93" name="Worksheet" r:id="rId4" imgW="6505575" imgH="3238393" progId="Excel.Sheet.8">
                  <p:embed/>
                </p:oleObj>
              </mc:Choice>
              <mc:Fallback>
                <p:oleObj name="Worksheet" r:id="rId4" imgW="6505575" imgH="3238393" progId="Excel.Sheet.8">
                  <p:embed/>
                  <p:pic>
                    <p:nvPicPr>
                      <p:cNvPr id="0" name="Picture 9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9113" y="2114550"/>
                        <a:ext cx="8037512" cy="400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114" name="Text Box 18"/>
          <p:cNvSpPr txBox="1">
            <a:spLocks noChangeArrowheads="1"/>
          </p:cNvSpPr>
          <p:nvPr/>
        </p:nvSpPr>
        <p:spPr bwMode="auto">
          <a:xfrm>
            <a:off x="304800" y="0"/>
            <a:ext cx="8534400" cy="163121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b="1" dirty="0" smtClean="0"/>
              <a:t>Student </a:t>
            </a:r>
            <a:r>
              <a:rPr lang="en-US" sz="4000" b="1" dirty="0"/>
              <a:t>Data</a:t>
            </a:r>
          </a:p>
          <a:p>
            <a:pPr>
              <a:spcBef>
                <a:spcPct val="50000"/>
              </a:spcBef>
            </a:pPr>
            <a:r>
              <a:rPr lang="en-US" sz="4000" b="1" dirty="0"/>
              <a:t>Percentage of Low SES Students</a:t>
            </a:r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14" y="56388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15400" cy="1676400"/>
          </a:xfrm>
        </p:spPr>
        <p:txBody>
          <a:bodyPr/>
          <a:lstStyle/>
          <a:p>
            <a:r>
              <a:rPr lang="en-US" b="1" dirty="0" smtClean="0"/>
              <a:t>2011-2012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Student Diversity</a:t>
            </a:r>
          </a:p>
        </p:txBody>
      </p:sp>
      <p:pic>
        <p:nvPicPr>
          <p:cNvPr id="5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3" y="3048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317512087"/>
              </p:ext>
            </p:extLst>
          </p:nvPr>
        </p:nvGraphicFramePr>
        <p:xfrm>
          <a:off x="424543" y="1600200"/>
          <a:ext cx="8033657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4091101"/>
            <a:ext cx="555282" cy="446539"/>
          </a:xfrm>
          <a:prstGeom prst="rect">
            <a:avLst/>
          </a:prstGeom>
          <a:noFill/>
        </p:spPr>
      </p:pic>
      <p:pic>
        <p:nvPicPr>
          <p:cNvPr id="10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3514608"/>
            <a:ext cx="555282" cy="446539"/>
          </a:xfrm>
          <a:prstGeom prst="rect">
            <a:avLst/>
          </a:prstGeom>
          <a:noFill/>
        </p:spPr>
      </p:pic>
      <p:pic>
        <p:nvPicPr>
          <p:cNvPr id="7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4648200"/>
            <a:ext cx="555282" cy="446539"/>
          </a:xfrm>
          <a:prstGeom prst="rect">
            <a:avLst/>
          </a:prstGeom>
          <a:noFill/>
        </p:spPr>
      </p:pic>
      <p:pic>
        <p:nvPicPr>
          <p:cNvPr id="9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3048000"/>
            <a:ext cx="555282" cy="446539"/>
          </a:xfrm>
          <a:prstGeom prst="rect">
            <a:avLst/>
          </a:prstGeom>
          <a:noFill/>
        </p:spPr>
      </p:pic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12954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omic Sans MS" pitchFamily="66" charset="0"/>
              </a:rPr>
              <a:t>Kansas Math Assessment</a:t>
            </a:r>
            <a:br>
              <a:rPr lang="en-US" sz="4000" b="1" dirty="0">
                <a:latin typeface="Comic Sans MS" pitchFamily="66" charset="0"/>
              </a:rPr>
            </a:br>
            <a:r>
              <a:rPr lang="en-US" sz="4000" b="1" dirty="0">
                <a:latin typeface="Comic Sans MS" pitchFamily="66" charset="0"/>
              </a:rPr>
              <a:t>% Performing Proficient or Above</a:t>
            </a:r>
          </a:p>
        </p:txBody>
      </p:sp>
      <p:pic>
        <p:nvPicPr>
          <p:cNvPr id="54276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604657"/>
            <a:ext cx="555282" cy="446539"/>
          </a:xfrm>
          <a:prstGeom prst="rect">
            <a:avLst/>
          </a:prstGeom>
          <a:noFill/>
        </p:spPr>
      </p:pic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349321"/>
              </p:ext>
            </p:extLst>
          </p:nvPr>
        </p:nvGraphicFramePr>
        <p:xfrm>
          <a:off x="457200" y="1981200"/>
          <a:ext cx="8229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Year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3rd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4th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5th 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78.5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74.7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62.2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2008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93.5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87.7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91.5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2009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85.7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80.6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93.7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2010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69.4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74.6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98.6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1270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2011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95.1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88.6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97.0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92" y="54102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03" name="Object 3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893120589"/>
              </p:ext>
            </p:extLst>
          </p:nvPr>
        </p:nvGraphicFramePr>
        <p:xfrm>
          <a:off x="25400" y="1500188"/>
          <a:ext cx="9009063" cy="512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5" name="Worksheet" r:id="rId5" imgW="6076909" imgH="2905025" progId="Excel.Sheet.8">
                  <p:embed/>
                </p:oleObj>
              </mc:Choice>
              <mc:Fallback>
                <p:oleObj name="Worksheet" r:id="rId5" imgW="6076909" imgH="2905025" progId="Excel.Sheet.8">
                  <p:embed/>
                  <p:pic>
                    <p:nvPicPr>
                      <p:cNvPr id="0" name="Picture 8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" y="1500188"/>
                        <a:ext cx="9009063" cy="5129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05" name="Picture 5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1514" y="201522"/>
            <a:ext cx="1371600" cy="12985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45143" y="240099"/>
            <a:ext cx="87702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Nelson Student Data
2011 Kansas Math Assessment
Students Proficient or Above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45143" y="304800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" name="Oval 4"/>
          <p:cNvSpPr/>
          <p:nvPr/>
        </p:nvSpPr>
        <p:spPr>
          <a:xfrm>
            <a:off x="8001000" y="1596570"/>
            <a:ext cx="762000" cy="6510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334000" y="2230542"/>
            <a:ext cx="762000" cy="6510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667000" y="1752600"/>
            <a:ext cx="762000" cy="65108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6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1371600"/>
          </a:xfrm>
          <a:noFill/>
          <a:ln/>
        </p:spPr>
        <p:txBody>
          <a:bodyPr/>
          <a:lstStyle/>
          <a:p>
            <a:r>
              <a:rPr lang="en-US" sz="4000" b="1" dirty="0"/>
              <a:t>Summary of </a:t>
            </a:r>
            <a:br>
              <a:rPr lang="en-US" sz="4000" b="1" dirty="0"/>
            </a:br>
            <a:r>
              <a:rPr lang="en-US" sz="4000" b="1" dirty="0"/>
              <a:t>Target Area: Math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610600" cy="5029200"/>
          </a:xfrm>
        </p:spPr>
        <p:txBody>
          <a:bodyPr/>
          <a:lstStyle/>
          <a:p>
            <a:r>
              <a:rPr lang="en-US" dirty="0" smtClean="0"/>
              <a:t>Continue to improve scores across grade levels and subgroups.</a:t>
            </a:r>
          </a:p>
          <a:p>
            <a:r>
              <a:rPr lang="en-US" dirty="0" smtClean="0"/>
              <a:t>Continue to set goals and expectations that exceed those of previous years</a:t>
            </a:r>
          </a:p>
          <a:p>
            <a:r>
              <a:rPr lang="en-US" dirty="0" smtClean="0"/>
              <a:t>Continue to implement Everyday Math with fidelity</a:t>
            </a:r>
            <a:endParaRPr lang="en-US" dirty="0"/>
          </a:p>
          <a:p>
            <a:r>
              <a:rPr lang="en-US" dirty="0"/>
              <a:t>Continue to monitor discrepancies related to Gender, Sped and SES subgroups</a:t>
            </a:r>
          </a:p>
        </p:txBody>
      </p:sp>
      <p:pic>
        <p:nvPicPr>
          <p:cNvPr id="224261" name="Picture 5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88900"/>
            <a:ext cx="1600200" cy="1514475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20200" y="228600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3498" y="4606584"/>
            <a:ext cx="555282" cy="446539"/>
          </a:xfrm>
          <a:prstGeom prst="rect">
            <a:avLst/>
          </a:prstGeom>
          <a:noFill/>
        </p:spPr>
      </p:pic>
      <p:pic>
        <p:nvPicPr>
          <p:cNvPr id="8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3400" y="4091101"/>
            <a:ext cx="555282" cy="446539"/>
          </a:xfrm>
          <a:prstGeom prst="rect">
            <a:avLst/>
          </a:prstGeom>
          <a:noFill/>
        </p:spPr>
      </p:pic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219167"/>
              </p:ext>
            </p:extLst>
          </p:nvPr>
        </p:nvGraphicFramePr>
        <p:xfrm>
          <a:off x="457200" y="1981200"/>
          <a:ext cx="8229600" cy="3108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Year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3rd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4th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5th 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73.1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78.3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76.5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2008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87.1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78.1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76.1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2009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91.1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92.5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72.2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2010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85.5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79.7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93.1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1270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2011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93.4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89.9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latin typeface="Comic Sans MS" pitchFamily="66" charset="0"/>
                        </a:rPr>
                        <a:t>97.0</a:t>
                      </a:r>
                      <a:endParaRPr lang="en-US" sz="2800" b="1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42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1295400"/>
          </a:xfrm>
        </p:spPr>
        <p:txBody>
          <a:bodyPr>
            <a:noAutofit/>
          </a:bodyPr>
          <a:lstStyle/>
          <a:p>
            <a:r>
              <a:rPr lang="en-US" sz="4000" b="1" dirty="0">
                <a:latin typeface="Comic Sans MS" pitchFamily="66" charset="0"/>
              </a:rPr>
              <a:t>Kansas </a:t>
            </a:r>
            <a:r>
              <a:rPr lang="en-US" sz="4000" b="1" dirty="0" smtClean="0">
                <a:latin typeface="Comic Sans MS" pitchFamily="66" charset="0"/>
              </a:rPr>
              <a:t>Reading </a:t>
            </a:r>
            <a:r>
              <a:rPr lang="en-US" sz="4000" b="1" dirty="0">
                <a:latin typeface="Comic Sans MS" pitchFamily="66" charset="0"/>
              </a:rPr>
              <a:t>Assessment</a:t>
            </a:r>
            <a:br>
              <a:rPr lang="en-US" sz="4000" b="1" dirty="0">
                <a:latin typeface="Comic Sans MS" pitchFamily="66" charset="0"/>
              </a:rPr>
            </a:br>
            <a:r>
              <a:rPr lang="en-US" sz="4000" b="1" dirty="0">
                <a:latin typeface="Comic Sans MS" pitchFamily="66" charset="0"/>
              </a:rPr>
              <a:t>% Performing Proficient or Above</a:t>
            </a:r>
          </a:p>
        </p:txBody>
      </p:sp>
      <p:pic>
        <p:nvPicPr>
          <p:cNvPr id="54276" name="Picture 102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2400" y="4604657"/>
            <a:ext cx="555282" cy="446539"/>
          </a:xfrm>
          <a:prstGeom prst="rect">
            <a:avLst/>
          </a:prstGeom>
          <a:noFill/>
        </p:spPr>
      </p:pic>
      <p:pic>
        <p:nvPicPr>
          <p:cNvPr id="9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4102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16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2757" name="Object 5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512235340"/>
              </p:ext>
            </p:extLst>
          </p:nvPr>
        </p:nvGraphicFramePr>
        <p:xfrm>
          <a:off x="63500" y="39688"/>
          <a:ext cx="8810625" cy="673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839" name="Worksheet" r:id="rId4" imgW="6543637" imgH="5000520" progId="Excel.Sheet.8">
                  <p:embed/>
                </p:oleObj>
              </mc:Choice>
              <mc:Fallback>
                <p:oleObj name="Worksheet" r:id="rId4" imgW="6543637" imgH="5000520" progId="Excel.Sheet.8">
                  <p:embed/>
                  <p:pic>
                    <p:nvPicPr>
                      <p:cNvPr id="0" name="Picture 8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" y="39688"/>
                        <a:ext cx="8810625" cy="6732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8600" y="152400"/>
            <a:ext cx="861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Nelson Student Data
2011 Kansas </a:t>
            </a:r>
            <a:r>
              <a:rPr lang="en-US" sz="2800" b="1" dirty="0" smtClean="0"/>
              <a:t>Reading </a:t>
            </a:r>
            <a:r>
              <a:rPr lang="en-US" sz="2800" b="1" dirty="0"/>
              <a:t>Assessment
Students Proficient or Above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2760" name="Picture 8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204428"/>
            <a:ext cx="1371600" cy="1298575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28600" y="290899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Oval 3"/>
          <p:cNvSpPr/>
          <p:nvPr/>
        </p:nvSpPr>
        <p:spPr>
          <a:xfrm>
            <a:off x="5334000" y="2091392"/>
            <a:ext cx="8382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895600" y="1755270"/>
            <a:ext cx="8382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848600" y="1503003"/>
            <a:ext cx="838200" cy="7620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763000" cy="1219200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Summary of </a:t>
            </a:r>
            <a:br>
              <a:rPr lang="en-US" sz="4000" b="1" dirty="0"/>
            </a:br>
            <a:r>
              <a:rPr lang="en-US" sz="4000" b="1" dirty="0"/>
              <a:t>Target Area: Reading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58200" cy="4953000"/>
          </a:xfrm>
        </p:spPr>
        <p:txBody>
          <a:bodyPr/>
          <a:lstStyle/>
          <a:p>
            <a:r>
              <a:rPr lang="en-US" dirty="0" smtClean="0"/>
              <a:t>Scores have drastically improved in with all students.</a:t>
            </a:r>
          </a:p>
          <a:p>
            <a:r>
              <a:rPr lang="en-US" dirty="0" smtClean="0"/>
              <a:t>Continue to set high expectations that exceed those of previous years</a:t>
            </a:r>
          </a:p>
          <a:p>
            <a:r>
              <a:rPr lang="en-US" dirty="0" smtClean="0"/>
              <a:t>Continue to implement the Literacy First Process with fidelity</a:t>
            </a:r>
            <a:endParaRPr lang="en-US" dirty="0"/>
          </a:p>
          <a:p>
            <a:r>
              <a:rPr lang="en-US" dirty="0"/>
              <a:t>Continue to monitor discrepancies between gender, ELL, Sped, and SES subgroups</a:t>
            </a:r>
          </a:p>
        </p:txBody>
      </p:sp>
      <p:pic>
        <p:nvPicPr>
          <p:cNvPr id="189444" name="Picture 4" descr="This school met the Standard of Excellence in this assessment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0"/>
            <a:ext cx="1524000" cy="1443038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82100" y="152400"/>
            <a:ext cx="1217000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Building-Wide</a:t>
            </a:r>
            <a:endParaRPr lang="en-US" sz="1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6307" name="Object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109867"/>
              </p:ext>
            </p:extLst>
          </p:nvPr>
        </p:nvGraphicFramePr>
        <p:xfrm>
          <a:off x="360363" y="2108200"/>
          <a:ext cx="8270875" cy="452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89" name="Worksheet" r:id="rId4" imgW="9610705" imgH="4800499" progId="Excel.Sheet.8">
                  <p:embed/>
                </p:oleObj>
              </mc:Choice>
              <mc:Fallback>
                <p:oleObj name="Worksheet" r:id="rId4" imgW="9610705" imgH="4800499" progId="Excel.Sheet.8">
                  <p:embed/>
                  <p:pic>
                    <p:nvPicPr>
                      <p:cNvPr id="0" name="Picture 8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0363" y="2108200"/>
                        <a:ext cx="8270875" cy="452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4800" y="228600"/>
            <a:ext cx="838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Nelson Student Data
2011 Kansas </a:t>
            </a:r>
            <a:r>
              <a:rPr lang="en-US" sz="2800" b="1" dirty="0" smtClean="0"/>
              <a:t>Science </a:t>
            </a:r>
            <a:r>
              <a:rPr lang="en-US" sz="2800" b="1" dirty="0"/>
              <a:t>Assessment
Students Proficient or Above</a:t>
            </a:r>
          </a:p>
          <a:p>
            <a:endParaRPr lang="en-US" dirty="0"/>
          </a:p>
        </p:txBody>
      </p:sp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246" y="2286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>
            <a:off x="3200400" y="2706914"/>
            <a:ext cx="762000" cy="7220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467121" y="2345871"/>
            <a:ext cx="762000" cy="7220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66700" y="304800"/>
            <a:ext cx="8610600" cy="1828800"/>
          </a:xfrm>
          <a:noFill/>
          <a:ln/>
          <a:effectLst/>
        </p:spPr>
        <p:txBody>
          <a:bodyPr>
            <a:noAutofit/>
          </a:bodyPr>
          <a:lstStyle/>
          <a:p>
            <a:pPr>
              <a:lnSpc>
                <a:spcPct val="140000"/>
              </a:lnSpc>
            </a:pPr>
            <a:r>
              <a:rPr lang="en-US" b="1" dirty="0" smtClean="0">
                <a:latin typeface="Comic Sans MS" pitchFamily="66" charset="0"/>
              </a:rPr>
              <a:t>Nelson Superstars 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Shine with Respect!</a:t>
            </a:r>
            <a:endParaRPr lang="en-US" b="1" dirty="0">
              <a:latin typeface="Comic Sans MS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362200"/>
            <a:ext cx="7620000" cy="3886200"/>
          </a:xfrm>
          <a:prstGeom prst="rect">
            <a:avLst/>
          </a:prstGeom>
        </p:spPr>
      </p:pic>
      <p:pic>
        <p:nvPicPr>
          <p:cNvPr id="4" name="Picture 50" descr="C:\Users\Owner\AppData\Local\Microsoft\Windows\Temporary Internet Files\Content.IE5\U0SFNK5V\MC90009114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1501751" cy="960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5318</TotalTime>
  <Words>263</Words>
  <Application>Microsoft Office PowerPoint</Application>
  <PresentationFormat>On-screen Show (4:3)</PresentationFormat>
  <Paragraphs>94</Paragraphs>
  <Slides>15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Worksheet</vt:lpstr>
      <vt:lpstr>Nelson Elementary  I will act in such a way  that I will be proud of myself and others will be proud of me too. I came to school to learn and I WILL LEARN! I will have a great day!</vt:lpstr>
      <vt:lpstr>Student Demographics, Data  Analysis, and School Improvement Plan</vt:lpstr>
      <vt:lpstr>Building-Wide Goals</vt:lpstr>
      <vt:lpstr>PowerPoint Presentation</vt:lpstr>
      <vt:lpstr>2011-2012  Student Gender</vt:lpstr>
      <vt:lpstr>PowerPoint Presentation</vt:lpstr>
      <vt:lpstr>2011-2012  Student Diversity</vt:lpstr>
      <vt:lpstr>Kansas Math Assessment % Performing Proficient or Above</vt:lpstr>
      <vt:lpstr>PowerPoint Presentation</vt:lpstr>
      <vt:lpstr>Summary of  Target Area: Math</vt:lpstr>
      <vt:lpstr>Kansas Reading Assessment % Performing Proficient or Above</vt:lpstr>
      <vt:lpstr>PowerPoint Presentation</vt:lpstr>
      <vt:lpstr>Summary of  Target Area: Reading</vt:lpstr>
      <vt:lpstr>PowerPoint Presentation</vt:lpstr>
      <vt:lpstr>Nelson Superstars  Shine with Respect!</vt:lpstr>
    </vt:vector>
  </TitlesOfParts>
  <Company>Unknown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DIFFERENTIATED INSTRUCTION</dc:title>
  <dc:creator>Dustin Jackson</dc:creator>
  <cp:lastModifiedBy>Kim Forgey</cp:lastModifiedBy>
  <cp:revision>162</cp:revision>
  <dcterms:created xsi:type="dcterms:W3CDTF">2004-09-19T20:42:00Z</dcterms:created>
  <dcterms:modified xsi:type="dcterms:W3CDTF">2011-12-14T20:00:50Z</dcterms:modified>
</cp:coreProperties>
</file>