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3" r:id="rId3"/>
    <p:sldId id="275" r:id="rId4"/>
    <p:sldId id="278" r:id="rId5"/>
    <p:sldId id="277" r:id="rId6"/>
    <p:sldId id="264" r:id="rId7"/>
    <p:sldId id="265" r:id="rId8"/>
    <p:sldId id="266" r:id="rId9"/>
    <p:sldId id="274" r:id="rId10"/>
    <p:sldId id="267" r:id="rId11"/>
    <p:sldId id="270" r:id="rId12"/>
    <p:sldId id="271" r:id="rId13"/>
    <p:sldId id="272" r:id="rId14"/>
    <p:sldId id="276" r:id="rId1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NCA\Profile\profile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NCA\Profile\profile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NCA\Profile\profile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NCA\Profile\profile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assessment\ksa.historical\ayp.historica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assessment\ksa.historical\ayp.historical.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s-mediaserver\data$\NCA\Profile\profile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dminis%20issues\Discipline%20Data\Discipline%202011-12\sept%20Discipline%20Graphs%20201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demo.enroll!$B$1</c:f>
              <c:strCache>
                <c:ptCount val="1"/>
                <c:pt idx="0">
                  <c:v>Enrollment</c:v>
                </c:pt>
              </c:strCache>
            </c:strRef>
          </c:tx>
          <c:cat>
            <c:strRef>
              <c:f>demo.enroll!$A$2:$A$10</c:f>
              <c:strCache>
                <c:ptCount val="9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</c:strCache>
            </c:strRef>
          </c:cat>
          <c:val>
            <c:numRef>
              <c:f>demo.enroll!$B$2:$B$10</c:f>
              <c:numCache>
                <c:formatCode>General</c:formatCode>
                <c:ptCount val="9"/>
                <c:pt idx="0">
                  <c:v>1250</c:v>
                </c:pt>
                <c:pt idx="1">
                  <c:v>1300</c:v>
                </c:pt>
                <c:pt idx="2">
                  <c:v>1381</c:v>
                </c:pt>
                <c:pt idx="3">
                  <c:v>1426</c:v>
                </c:pt>
                <c:pt idx="4">
                  <c:v>1478</c:v>
                </c:pt>
                <c:pt idx="5">
                  <c:v>1467</c:v>
                </c:pt>
                <c:pt idx="6">
                  <c:v>1536</c:v>
                </c:pt>
                <c:pt idx="7">
                  <c:v>1628</c:v>
                </c:pt>
                <c:pt idx="8">
                  <c:v>1678</c:v>
                </c:pt>
              </c:numCache>
            </c:numRef>
          </c:val>
        </c:ser>
        <c:dLbls/>
        <c:axId val="47389312"/>
        <c:axId val="47391104"/>
      </c:barChart>
      <c:catAx>
        <c:axId val="47389312"/>
        <c:scaling>
          <c:orientation val="minMax"/>
        </c:scaling>
        <c:axPos val="b"/>
        <c:majorTickMark val="none"/>
        <c:tickLblPos val="nextTo"/>
        <c:crossAx val="47391104"/>
        <c:crosses val="autoZero"/>
        <c:auto val="1"/>
        <c:lblAlgn val="ctr"/>
        <c:lblOffset val="100"/>
      </c:catAx>
      <c:valAx>
        <c:axId val="4739110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>
                    <a:solidFill>
                      <a:schemeClr val="accent2"/>
                    </a:solidFill>
                  </a:defRPr>
                </a:pPr>
                <a:r>
                  <a:rPr lang="en-US" sz="1600">
                    <a:solidFill>
                      <a:schemeClr val="accent2"/>
                    </a:solidFill>
                  </a:rPr>
                  <a:t>Number of Students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400">
                <a:solidFill>
                  <a:schemeClr val="accent2"/>
                </a:solidFill>
              </a:defRPr>
            </a:pPr>
            <a:endParaRPr lang="en-US"/>
          </a:p>
        </c:txPr>
        <c:crossAx val="4738931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solidFill>
                  <a:schemeClr val="accent2"/>
                </a:solidFill>
              </a:defRPr>
            </a:pPr>
            <a:endParaRPr lang="en-US"/>
          </a:p>
        </c:txPr>
      </c:dTable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demo.enroll!$C$1</c:f>
              <c:strCache>
                <c:ptCount val="1"/>
                <c:pt idx="0">
                  <c:v>% EDS</c:v>
                </c:pt>
              </c:strCache>
            </c:strRef>
          </c:tx>
          <c:cat>
            <c:strRef>
              <c:f>demo.enroll!$A$2:$A$10</c:f>
              <c:strCache>
                <c:ptCount val="9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</c:strCache>
            </c:strRef>
          </c:cat>
          <c:val>
            <c:numRef>
              <c:f>demo.enroll!$C$2:$C$10</c:f>
              <c:numCache>
                <c:formatCode>0.0%</c:formatCode>
                <c:ptCount val="9"/>
                <c:pt idx="0">
                  <c:v>0.255</c:v>
                </c:pt>
                <c:pt idx="1">
                  <c:v>0.27500000000000002</c:v>
                </c:pt>
                <c:pt idx="2">
                  <c:v>0.26200000000000001</c:v>
                </c:pt>
                <c:pt idx="3">
                  <c:v>0.28000000000000008</c:v>
                </c:pt>
                <c:pt idx="4">
                  <c:v>0.30000000000000004</c:v>
                </c:pt>
                <c:pt idx="5">
                  <c:v>0.3449000000000001</c:v>
                </c:pt>
                <c:pt idx="6">
                  <c:v>0.39800000000000008</c:v>
                </c:pt>
                <c:pt idx="7">
                  <c:v>0.40500000000000008</c:v>
                </c:pt>
                <c:pt idx="8" formatCode="0.00%">
                  <c:v>0.43300000000000005</c:v>
                </c:pt>
              </c:numCache>
            </c:numRef>
          </c:val>
        </c:ser>
        <c:dLbls/>
        <c:axId val="47429504"/>
        <c:axId val="47431040"/>
      </c:barChart>
      <c:catAx>
        <c:axId val="47429504"/>
        <c:scaling>
          <c:orientation val="minMax"/>
        </c:scaling>
        <c:axPos val="b"/>
        <c:majorTickMark val="none"/>
        <c:tickLblPos val="nextTo"/>
        <c:crossAx val="47431040"/>
        <c:crosses val="autoZero"/>
        <c:auto val="1"/>
        <c:lblAlgn val="ctr"/>
        <c:lblOffset val="100"/>
      </c:catAx>
      <c:valAx>
        <c:axId val="474310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Percentage of Students</a:t>
                </a:r>
              </a:p>
            </c:rich>
          </c:tx>
          <c:layout>
            <c:manualLayout>
              <c:xMode val="edge"/>
              <c:yMode val="edge"/>
              <c:x val="3.08641975308642E-3"/>
              <c:y val="0.29274991703421288"/>
            </c:manualLayout>
          </c:layout>
        </c:title>
        <c:numFmt formatCode="0.0%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74295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en-US"/>
          </a:p>
        </c:txPr>
      </c:dTable>
    </c:plotArea>
    <c:plotVisOnly val="1"/>
    <c:dispBlanksAs val="gap"/>
  </c:chart>
  <c:txPr>
    <a:bodyPr/>
    <a:lstStyle/>
    <a:p>
      <a:pPr>
        <a:defRPr>
          <a:solidFill>
            <a:schemeClr val="accent2"/>
          </a:solidFill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demo.enroll!$A$2</c:f>
              <c:strCache>
                <c:ptCount val="1"/>
                <c:pt idx="0">
                  <c:v>2003-2004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demo.enroll!$L$2:$P$2</c:f>
              <c:numCache>
                <c:formatCode>0.0%</c:formatCode>
                <c:ptCount val="5"/>
                <c:pt idx="0">
                  <c:v>1.4999999999999998E-2</c:v>
                </c:pt>
                <c:pt idx="1">
                  <c:v>4.200000000000001E-2</c:v>
                </c:pt>
                <c:pt idx="2">
                  <c:v>0.87000000000000011</c:v>
                </c:pt>
                <c:pt idx="3">
                  <c:v>7.3999999999999996E-2</c:v>
                </c:pt>
              </c:numCache>
            </c:numRef>
          </c:val>
        </c:ser>
        <c:ser>
          <c:idx val="1"/>
          <c:order val="1"/>
          <c:tx>
            <c:strRef>
              <c:f>demo.enroll!$A$3</c:f>
              <c:strCache>
                <c:ptCount val="1"/>
                <c:pt idx="0">
                  <c:v>2004-2005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demo.enroll!$L$3:$P$3</c:f>
              <c:numCache>
                <c:formatCode>0.0%</c:formatCode>
                <c:ptCount val="5"/>
                <c:pt idx="0">
                  <c:v>1.6000000000000004E-2</c:v>
                </c:pt>
                <c:pt idx="1">
                  <c:v>4.3000000000000003E-2</c:v>
                </c:pt>
                <c:pt idx="2">
                  <c:v>0.8660000000000001</c:v>
                </c:pt>
                <c:pt idx="3">
                  <c:v>7.5000000000000011E-2</c:v>
                </c:pt>
              </c:numCache>
            </c:numRef>
          </c:val>
        </c:ser>
        <c:ser>
          <c:idx val="2"/>
          <c:order val="2"/>
          <c:tx>
            <c:strRef>
              <c:f>demo.enroll!$A$4</c:f>
              <c:strCache>
                <c:ptCount val="1"/>
                <c:pt idx="0">
                  <c:v>2005-2006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demo.enroll!$L$4:$P$4</c:f>
              <c:numCache>
                <c:formatCode>0.0%</c:formatCode>
                <c:ptCount val="5"/>
                <c:pt idx="0">
                  <c:v>1.6000000000000004E-2</c:v>
                </c:pt>
                <c:pt idx="1">
                  <c:v>5.3999999999999999E-2</c:v>
                </c:pt>
                <c:pt idx="2">
                  <c:v>0.8570000000000001</c:v>
                </c:pt>
                <c:pt idx="3">
                  <c:v>7.3000000000000009E-2</c:v>
                </c:pt>
              </c:numCache>
            </c:numRef>
          </c:val>
        </c:ser>
        <c:ser>
          <c:idx val="3"/>
          <c:order val="3"/>
          <c:tx>
            <c:strRef>
              <c:f>demo.enroll!$A$5</c:f>
              <c:strCache>
                <c:ptCount val="1"/>
                <c:pt idx="0">
                  <c:v>2006-2007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demo.enroll!$L$5:$P$5</c:f>
              <c:numCache>
                <c:formatCode>0.0%</c:formatCode>
                <c:ptCount val="5"/>
                <c:pt idx="0">
                  <c:v>1.2E-2</c:v>
                </c:pt>
                <c:pt idx="1">
                  <c:v>6.5000000000000002E-2</c:v>
                </c:pt>
                <c:pt idx="2">
                  <c:v>0.84300000000000008</c:v>
                </c:pt>
                <c:pt idx="3">
                  <c:v>8.1000000000000003E-2</c:v>
                </c:pt>
              </c:numCache>
            </c:numRef>
          </c:val>
        </c:ser>
        <c:ser>
          <c:idx val="4"/>
          <c:order val="4"/>
          <c:tx>
            <c:strRef>
              <c:f>demo.enroll!$A$6</c:f>
              <c:strCache>
                <c:ptCount val="1"/>
                <c:pt idx="0">
                  <c:v>2007-2008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demo.enroll!$L$6:$P$6</c:f>
              <c:numCache>
                <c:formatCode>0.0%</c:formatCode>
                <c:ptCount val="5"/>
                <c:pt idx="0">
                  <c:v>1.4E-2</c:v>
                </c:pt>
                <c:pt idx="1">
                  <c:v>7.9000000000000015E-2</c:v>
                </c:pt>
                <c:pt idx="2">
                  <c:v>0.82900000000000007</c:v>
                </c:pt>
                <c:pt idx="3">
                  <c:v>3.1000000000000003E-2</c:v>
                </c:pt>
                <c:pt idx="4">
                  <c:v>4.7000000000000007E-2</c:v>
                </c:pt>
              </c:numCache>
            </c:numRef>
          </c:val>
        </c:ser>
        <c:ser>
          <c:idx val="5"/>
          <c:order val="5"/>
          <c:tx>
            <c:strRef>
              <c:f>demo.enroll!$A$7</c:f>
              <c:strCache>
                <c:ptCount val="1"/>
                <c:pt idx="0">
                  <c:v>2008-2009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demo.enroll!$L$7:$P$7</c:f>
              <c:numCache>
                <c:formatCode>0.0%</c:formatCode>
                <c:ptCount val="5"/>
                <c:pt idx="0">
                  <c:v>1.6400000000000001E-2</c:v>
                </c:pt>
                <c:pt idx="1">
                  <c:v>8.2500000000000004E-2</c:v>
                </c:pt>
                <c:pt idx="2">
                  <c:v>0.83160000000000012</c:v>
                </c:pt>
                <c:pt idx="3">
                  <c:v>2.7000000000000003E-2</c:v>
                </c:pt>
                <c:pt idx="4">
                  <c:v>4.3000000000000003E-2</c:v>
                </c:pt>
              </c:numCache>
            </c:numRef>
          </c:val>
        </c:ser>
        <c:ser>
          <c:idx val="6"/>
          <c:order val="6"/>
          <c:tx>
            <c:strRef>
              <c:f>demo.enroll!$A$8</c:f>
              <c:strCache>
                <c:ptCount val="1"/>
                <c:pt idx="0">
                  <c:v>2009-2010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demo.enroll!$L$8:$P$8</c:f>
              <c:numCache>
                <c:formatCode>0.0%</c:formatCode>
                <c:ptCount val="5"/>
                <c:pt idx="0">
                  <c:v>1.2E-2</c:v>
                </c:pt>
                <c:pt idx="1">
                  <c:v>8.9000000000000037E-2</c:v>
                </c:pt>
                <c:pt idx="2">
                  <c:v>0.78799999999999992</c:v>
                </c:pt>
                <c:pt idx="3">
                  <c:v>7.0999999999999994E-2</c:v>
                </c:pt>
                <c:pt idx="4">
                  <c:v>4.0000000000000008E-2</c:v>
                </c:pt>
              </c:numCache>
            </c:numRef>
          </c:val>
        </c:ser>
        <c:ser>
          <c:idx val="7"/>
          <c:order val="7"/>
          <c:tx>
            <c:strRef>
              <c:f>demo.enroll!$A$9</c:f>
              <c:strCache>
                <c:ptCount val="1"/>
                <c:pt idx="0">
                  <c:v>2010-2011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demo.enroll!$L$9:$P$9</c:f>
              <c:numCache>
                <c:formatCode>0.0%</c:formatCode>
                <c:ptCount val="5"/>
                <c:pt idx="0">
                  <c:v>2.87E-2</c:v>
                </c:pt>
                <c:pt idx="1">
                  <c:v>8.2399999999999987E-2</c:v>
                </c:pt>
                <c:pt idx="2">
                  <c:v>0.82190000000000007</c:v>
                </c:pt>
                <c:pt idx="3">
                  <c:v>2.7000000000000003E-2</c:v>
                </c:pt>
                <c:pt idx="4">
                  <c:v>3.9900000000000005E-2</c:v>
                </c:pt>
              </c:numCache>
            </c:numRef>
          </c:val>
        </c:ser>
        <c:ser>
          <c:idx val="8"/>
          <c:order val="8"/>
          <c:tx>
            <c:strRef>
              <c:f>demo.enroll!$A$10</c:f>
              <c:strCache>
                <c:ptCount val="1"/>
                <c:pt idx="0">
                  <c:v>2011-2012</c:v>
                </c:pt>
              </c:strCache>
            </c:strRef>
          </c:tx>
          <c:cat>
            <c:strRef>
              <c:f>demo.enroll!$L$1:$P$1</c:f>
              <c:strCache>
                <c:ptCount val="5"/>
                <c:pt idx="0">
                  <c:v>African American</c:v>
                </c:pt>
                <c:pt idx="1">
                  <c:v>Hispanic</c:v>
                </c:pt>
                <c:pt idx="2">
                  <c:v>White</c:v>
                </c:pt>
                <c:pt idx="3">
                  <c:v>Other</c:v>
                </c:pt>
                <c:pt idx="4">
                  <c:v>Asian</c:v>
                </c:pt>
              </c:strCache>
            </c:strRef>
          </c:cat>
          <c:val>
            <c:numRef>
              <c:f>demo.enroll!$L$10:$P$10</c:f>
              <c:numCache>
                <c:formatCode>0.0%</c:formatCode>
                <c:ptCount val="5"/>
                <c:pt idx="0">
                  <c:v>2.700000000000001E-2</c:v>
                </c:pt>
                <c:pt idx="1">
                  <c:v>7.9000000000000015E-2</c:v>
                </c:pt>
                <c:pt idx="2">
                  <c:v>0.81</c:v>
                </c:pt>
                <c:pt idx="3">
                  <c:v>3.500000000000001E-2</c:v>
                </c:pt>
                <c:pt idx="4">
                  <c:v>4.9000000000000009E-2</c:v>
                </c:pt>
              </c:numCache>
            </c:numRef>
          </c:val>
        </c:ser>
        <c:dLbls/>
        <c:axId val="47630976"/>
        <c:axId val="47518080"/>
      </c:barChart>
      <c:catAx>
        <c:axId val="47630976"/>
        <c:scaling>
          <c:orientation val="minMax"/>
        </c:scaling>
        <c:axPos val="b"/>
        <c:majorTickMark val="none"/>
        <c:tickLblPos val="nextTo"/>
        <c:crossAx val="47518080"/>
        <c:crosses val="autoZero"/>
        <c:auto val="1"/>
        <c:lblAlgn val="ctr"/>
        <c:lblOffset val="100"/>
      </c:catAx>
      <c:valAx>
        <c:axId val="47518080"/>
        <c:scaling>
          <c:orientation val="minMax"/>
          <c:max val="1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chemeClr val="accent2"/>
                    </a:solidFill>
                  </a:defRPr>
                </a:pPr>
                <a:r>
                  <a:rPr lang="en-US">
                    <a:solidFill>
                      <a:schemeClr val="accent2"/>
                    </a:solidFill>
                  </a:rPr>
                  <a:t>Percentage of Students</a:t>
                </a:r>
              </a:p>
            </c:rich>
          </c:tx>
          <c:layout/>
        </c:title>
        <c:numFmt formatCode="0.0%" sourceLinked="1"/>
        <c:majorTickMark val="none"/>
        <c:tickLblPos val="nextTo"/>
        <c:txPr>
          <a:bodyPr/>
          <a:lstStyle/>
          <a:p>
            <a:pPr>
              <a:defRPr>
                <a:solidFill>
                  <a:schemeClr val="accent2"/>
                </a:solidFill>
              </a:defRPr>
            </a:pPr>
            <a:endParaRPr lang="en-US"/>
          </a:p>
        </c:txPr>
        <c:crossAx val="47630976"/>
        <c:crosses val="autoZero"/>
        <c:crossBetween val="between"/>
      </c:valAx>
      <c:dTable>
        <c:showVertBorder val="1"/>
        <c:showKeys val="1"/>
        <c:txPr>
          <a:bodyPr/>
          <a:lstStyle/>
          <a:p>
            <a:pPr rtl="0">
              <a:defRPr>
                <a:solidFill>
                  <a:schemeClr val="accent2"/>
                </a:solidFill>
              </a:defRPr>
            </a:pPr>
            <a:endParaRPr lang="en-US"/>
          </a:p>
        </c:txPr>
      </c:dTable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demo.enroll!$H$1</c:f>
              <c:strCache>
                <c:ptCount val="1"/>
                <c:pt idx="0">
                  <c:v>Grad Rate</c:v>
                </c:pt>
              </c:strCache>
            </c:strRef>
          </c:tx>
          <c:cat>
            <c:strRef>
              <c:f>demo.enroll!$A$2:$A$9</c:f>
              <c:strCache>
                <c:ptCount val="8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</c:strCache>
            </c:strRef>
          </c:cat>
          <c:val>
            <c:numRef>
              <c:f>demo.enroll!$H$2:$H$9</c:f>
              <c:numCache>
                <c:formatCode>0.0%</c:formatCode>
                <c:ptCount val="8"/>
                <c:pt idx="0">
                  <c:v>0.81899999999999995</c:v>
                </c:pt>
                <c:pt idx="1">
                  <c:v>0.80300000000000005</c:v>
                </c:pt>
                <c:pt idx="2">
                  <c:v>0.88300000000000001</c:v>
                </c:pt>
                <c:pt idx="3">
                  <c:v>0.87300000000000011</c:v>
                </c:pt>
                <c:pt idx="4">
                  <c:v>0.89700000000000002</c:v>
                </c:pt>
                <c:pt idx="5">
                  <c:v>0.92300000000000004</c:v>
                </c:pt>
                <c:pt idx="6">
                  <c:v>0.84400000000000019</c:v>
                </c:pt>
                <c:pt idx="7" formatCode="0.00%">
                  <c:v>0.87600000000000011</c:v>
                </c:pt>
              </c:numCache>
            </c:numRef>
          </c:val>
        </c:ser>
        <c:dLbls/>
        <c:axId val="47556480"/>
        <c:axId val="47558016"/>
      </c:barChart>
      <c:catAx>
        <c:axId val="47556480"/>
        <c:scaling>
          <c:orientation val="minMax"/>
        </c:scaling>
        <c:axPos val="b"/>
        <c:majorTickMark val="none"/>
        <c:tickLblPos val="nextTo"/>
        <c:crossAx val="47558016"/>
        <c:crosses val="autoZero"/>
        <c:auto val="1"/>
        <c:lblAlgn val="ctr"/>
        <c:lblOffset val="100"/>
      </c:catAx>
      <c:valAx>
        <c:axId val="47558016"/>
        <c:scaling>
          <c:orientation val="minMax"/>
          <c:max val="1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 sz="1200">
                    <a:solidFill>
                      <a:schemeClr val="accent2"/>
                    </a:solidFill>
                  </a:defRPr>
                </a:pPr>
                <a:r>
                  <a:rPr lang="en-US" sz="1200">
                    <a:solidFill>
                      <a:schemeClr val="accent2"/>
                    </a:solidFill>
                  </a:rPr>
                  <a:t>Percentage of Students Graduating</a:t>
                </a:r>
              </a:p>
            </c:rich>
          </c:tx>
          <c:layout/>
        </c:title>
        <c:numFmt formatCode="0.0%" sourceLinked="1"/>
        <c:majorTickMark val="none"/>
        <c:tickLblPos val="nextTo"/>
        <c:txPr>
          <a:bodyPr/>
          <a:lstStyle/>
          <a:p>
            <a:pPr>
              <a:defRPr sz="1200">
                <a:solidFill>
                  <a:schemeClr val="accent2"/>
                </a:solidFill>
              </a:defRPr>
            </a:pPr>
            <a:endParaRPr lang="en-US"/>
          </a:p>
        </c:txPr>
        <c:crossAx val="4755648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solidFill>
                  <a:schemeClr val="accent2"/>
                </a:solidFill>
              </a:defRPr>
            </a:pPr>
            <a:endParaRPr lang="en-US"/>
          </a:p>
        </c:txPr>
      </c:dTable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3014460511679643"/>
          <c:y val="0.12111292962356793"/>
          <c:w val="0.8587319243604018"/>
          <c:h val="0.71194762684124391"/>
        </c:manualLayout>
      </c:layout>
      <c:barChart>
        <c:barDir val="col"/>
        <c:grouping val="clustered"/>
        <c:ser>
          <c:idx val="0"/>
          <c:order val="0"/>
          <c:tx>
            <c:strRef>
              <c:f>ksa.ayp.read.historical!$B$1</c:f>
              <c:strCache>
                <c:ptCount val="1"/>
                <c:pt idx="0">
                  <c:v>AYP Target</c:v>
                </c:pt>
              </c:strCache>
            </c:strRef>
          </c:tx>
          <c:cat>
            <c:numRef>
              <c:f>ksa.ayp.read.historical!$A$2:$A$14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ksa.ayp.read.historical!$B$2:$B$14</c:f>
              <c:numCache>
                <c:formatCode>0.0</c:formatCode>
                <c:ptCount val="13"/>
                <c:pt idx="0">
                  <c:v>44</c:v>
                </c:pt>
                <c:pt idx="1">
                  <c:v>44</c:v>
                </c:pt>
                <c:pt idx="2">
                  <c:v>51</c:v>
                </c:pt>
                <c:pt idx="3">
                  <c:v>58</c:v>
                </c:pt>
                <c:pt idx="4">
                  <c:v>58</c:v>
                </c:pt>
                <c:pt idx="5">
                  <c:v>65</c:v>
                </c:pt>
                <c:pt idx="6">
                  <c:v>72</c:v>
                </c:pt>
                <c:pt idx="7">
                  <c:v>76.7</c:v>
                </c:pt>
                <c:pt idx="8">
                  <c:v>81.3</c:v>
                </c:pt>
                <c:pt idx="9">
                  <c:v>86</c:v>
                </c:pt>
                <c:pt idx="10">
                  <c:v>90.7</c:v>
                </c:pt>
                <c:pt idx="11">
                  <c:v>95.3</c:v>
                </c:pt>
                <c:pt idx="1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ksa.ayp.read.historical!$C$1</c:f>
              <c:strCache>
                <c:ptCount val="1"/>
                <c:pt idx="0">
                  <c:v>Proficient +</c:v>
                </c:pt>
              </c:strCache>
            </c:strRef>
          </c:tx>
          <c:cat>
            <c:numRef>
              <c:f>ksa.ayp.read.historical!$A$2:$A$14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ksa.ayp.read.historical!$C$2:$C$14</c:f>
              <c:numCache>
                <c:formatCode>0.0</c:formatCode>
                <c:ptCount val="13"/>
                <c:pt idx="0">
                  <c:v>57.3</c:v>
                </c:pt>
                <c:pt idx="1">
                  <c:v>60.8</c:v>
                </c:pt>
                <c:pt idx="2">
                  <c:v>51.2</c:v>
                </c:pt>
                <c:pt idx="3">
                  <c:v>57</c:v>
                </c:pt>
                <c:pt idx="4">
                  <c:v>76.400000000000006</c:v>
                </c:pt>
                <c:pt idx="5" formatCode="General">
                  <c:v>69.3</c:v>
                </c:pt>
                <c:pt idx="6">
                  <c:v>77.8</c:v>
                </c:pt>
                <c:pt idx="7">
                  <c:v>82</c:v>
                </c:pt>
                <c:pt idx="8">
                  <c:v>86.3</c:v>
                </c:pt>
                <c:pt idx="9">
                  <c:v>93.2</c:v>
                </c:pt>
              </c:numCache>
            </c:numRef>
          </c:val>
        </c:ser>
        <c:dLbls/>
        <c:axId val="47470848"/>
        <c:axId val="47484928"/>
      </c:barChart>
      <c:catAx>
        <c:axId val="47470848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47484928"/>
        <c:crosses val="autoZero"/>
        <c:auto val="1"/>
        <c:lblAlgn val="ctr"/>
        <c:lblOffset val="100"/>
        <c:tickMarkSkip val="1"/>
      </c:catAx>
      <c:valAx>
        <c:axId val="47484928"/>
        <c:scaling>
          <c:orientation val="minMax"/>
          <c:max val="100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Percentage Proficient</a:t>
                </a:r>
              </a:p>
            </c:rich>
          </c:tx>
          <c:layout>
            <c:manualLayout>
              <c:xMode val="edge"/>
              <c:yMode val="edge"/>
              <c:x val="1.9951881014873149E-2"/>
              <c:y val="0.13972670082906305"/>
            </c:manualLayout>
          </c:layout>
        </c:title>
        <c:numFmt formatCode="0.0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474708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solidFill>
            <a:schemeClr val="accent2"/>
          </a:solidFill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3028953229398663"/>
          <c:y val="0.12131147540983607"/>
          <c:w val="0.85857461024499004"/>
          <c:h val="0.7114754098360655"/>
        </c:manualLayout>
      </c:layout>
      <c:barChart>
        <c:barDir val="col"/>
        <c:grouping val="clustered"/>
        <c:ser>
          <c:idx val="0"/>
          <c:order val="0"/>
          <c:tx>
            <c:strRef>
              <c:f>ksa.ayp.math.historical!$B$1</c:f>
              <c:strCache>
                <c:ptCount val="1"/>
                <c:pt idx="0">
                  <c:v>AYP Target</c:v>
                </c:pt>
              </c:strCache>
            </c:strRef>
          </c:tx>
          <c:cat>
            <c:numRef>
              <c:f>ksa.ayp.math.historical!$A$2:$A$14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ksa.ayp.math.historical!$B$2:$B$14</c:f>
              <c:numCache>
                <c:formatCode>General</c:formatCode>
                <c:ptCount val="13"/>
                <c:pt idx="0">
                  <c:v>29.1</c:v>
                </c:pt>
                <c:pt idx="1">
                  <c:v>29.1</c:v>
                </c:pt>
                <c:pt idx="2">
                  <c:v>38</c:v>
                </c:pt>
                <c:pt idx="3">
                  <c:v>46.8</c:v>
                </c:pt>
                <c:pt idx="4">
                  <c:v>46.8</c:v>
                </c:pt>
                <c:pt idx="5">
                  <c:v>55.7</c:v>
                </c:pt>
                <c:pt idx="6">
                  <c:v>64.599999999999994</c:v>
                </c:pt>
                <c:pt idx="7">
                  <c:v>70.5</c:v>
                </c:pt>
                <c:pt idx="8">
                  <c:v>76.400000000000006</c:v>
                </c:pt>
                <c:pt idx="9">
                  <c:v>82.3</c:v>
                </c:pt>
                <c:pt idx="10">
                  <c:v>88.2</c:v>
                </c:pt>
                <c:pt idx="11">
                  <c:v>94.1</c:v>
                </c:pt>
                <c:pt idx="1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ksa.ayp.math.historical!$C$1</c:f>
              <c:strCache>
                <c:ptCount val="1"/>
                <c:pt idx="0">
                  <c:v>Proficient +</c:v>
                </c:pt>
              </c:strCache>
            </c:strRef>
          </c:tx>
          <c:cat>
            <c:numRef>
              <c:f>ksa.ayp.math.historical!$A$2:$A$14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cat>
          <c:val>
            <c:numRef>
              <c:f>ksa.ayp.math.historical!$C$2:$C$14</c:f>
              <c:numCache>
                <c:formatCode>0.0</c:formatCode>
                <c:ptCount val="13"/>
                <c:pt idx="0">
                  <c:v>29.299999999999994</c:v>
                </c:pt>
                <c:pt idx="1">
                  <c:v>33.200000000000003</c:v>
                </c:pt>
                <c:pt idx="2">
                  <c:v>39.700000000000003</c:v>
                </c:pt>
                <c:pt idx="3">
                  <c:v>37</c:v>
                </c:pt>
                <c:pt idx="4">
                  <c:v>44.5</c:v>
                </c:pt>
                <c:pt idx="5">
                  <c:v>60.8</c:v>
                </c:pt>
                <c:pt idx="6">
                  <c:v>64.8</c:v>
                </c:pt>
                <c:pt idx="7">
                  <c:v>80.2</c:v>
                </c:pt>
                <c:pt idx="8">
                  <c:v>75.8</c:v>
                </c:pt>
                <c:pt idx="9">
                  <c:v>87.100000000000009</c:v>
                </c:pt>
              </c:numCache>
            </c:numRef>
          </c:val>
        </c:ser>
        <c:dLbls/>
        <c:axId val="52038272"/>
        <c:axId val="52060544"/>
      </c:barChart>
      <c:catAx>
        <c:axId val="5203827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060544"/>
        <c:crosses val="autoZero"/>
        <c:auto val="1"/>
        <c:lblAlgn val="ctr"/>
        <c:lblOffset val="100"/>
        <c:tickMarkSkip val="1"/>
      </c:catAx>
      <c:valAx>
        <c:axId val="52060544"/>
        <c:scaling>
          <c:orientation val="minMax"/>
          <c:max val="100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Percentage Proficient</a:t>
                </a:r>
              </a:p>
            </c:rich>
          </c:tx>
          <c:layout>
            <c:manualLayout>
              <c:xMode val="edge"/>
              <c:yMode val="edge"/>
              <c:x val="2.1466978789813445E-2"/>
              <c:y val="0.162845379612113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520382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solidFill>
            <a:schemeClr val="accent2"/>
          </a:solidFill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demo.enroll!$Q$1</c:f>
              <c:strCache>
                <c:ptCount val="1"/>
                <c:pt idx="0">
                  <c:v>ACT Composite</c:v>
                </c:pt>
              </c:strCache>
            </c:strRef>
          </c:tx>
          <c:cat>
            <c:strRef>
              <c:f>demo.enroll!$A$4:$A$9</c:f>
              <c:strCache>
                <c:ptCount val="6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</c:strCache>
            </c:strRef>
          </c:cat>
          <c:val>
            <c:numRef>
              <c:f>demo.enroll!$Q$4:$Q$9</c:f>
              <c:numCache>
                <c:formatCode>0.0</c:formatCode>
                <c:ptCount val="6"/>
                <c:pt idx="0">
                  <c:v>21.5</c:v>
                </c:pt>
                <c:pt idx="1">
                  <c:v>21.8</c:v>
                </c:pt>
                <c:pt idx="2">
                  <c:v>21</c:v>
                </c:pt>
                <c:pt idx="3">
                  <c:v>21.6</c:v>
                </c:pt>
                <c:pt idx="4">
                  <c:v>20.9</c:v>
                </c:pt>
                <c:pt idx="5">
                  <c:v>20.7</c:v>
                </c:pt>
              </c:numCache>
            </c:numRef>
          </c:val>
        </c:ser>
        <c:ser>
          <c:idx val="1"/>
          <c:order val="1"/>
          <c:tx>
            <c:strRef>
              <c:f>demo.enroll!$R$1</c:f>
              <c:strCache>
                <c:ptCount val="1"/>
                <c:pt idx="0">
                  <c:v>ACT participation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demo.enroll!$A$4:$A$9</c:f>
              <c:strCache>
                <c:ptCount val="6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</c:strCache>
            </c:strRef>
          </c:cat>
          <c:val>
            <c:numRef>
              <c:f>demo.enroll!$R$4:$R$9</c:f>
              <c:numCache>
                <c:formatCode>0</c:formatCode>
                <c:ptCount val="6"/>
                <c:pt idx="0">
                  <c:v>151</c:v>
                </c:pt>
                <c:pt idx="1">
                  <c:v>131</c:v>
                </c:pt>
                <c:pt idx="2">
                  <c:v>156</c:v>
                </c:pt>
                <c:pt idx="3">
                  <c:v>153</c:v>
                </c:pt>
                <c:pt idx="4">
                  <c:v>187</c:v>
                </c:pt>
                <c:pt idx="5">
                  <c:v>200</c:v>
                </c:pt>
              </c:numCache>
            </c:numRef>
          </c:val>
        </c:ser>
        <c:dLbls/>
        <c:axId val="69400064"/>
        <c:axId val="69401600"/>
      </c:barChart>
      <c:catAx>
        <c:axId val="69400064"/>
        <c:scaling>
          <c:orientation val="minMax"/>
        </c:scaling>
        <c:axPos val="b"/>
        <c:numFmt formatCode="0.0" sourceLinked="1"/>
        <c:majorTickMark val="none"/>
        <c:tickLblPos val="nextTo"/>
        <c:crossAx val="69401600"/>
        <c:crosses val="autoZero"/>
        <c:auto val="1"/>
        <c:lblAlgn val="ctr"/>
        <c:lblOffset val="100"/>
      </c:catAx>
      <c:valAx>
        <c:axId val="69401600"/>
        <c:scaling>
          <c:orientation val="minMax"/>
          <c:max val="36"/>
          <c:min val="0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Composite Score</a:t>
                </a:r>
              </a:p>
            </c:rich>
          </c:tx>
          <c:layout/>
        </c:title>
        <c:numFmt formatCode="0.0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9400064"/>
        <c:crosses val="autoZero"/>
        <c:crossBetween val="between"/>
        <c:majorUnit val="4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/>
            </a:pPr>
            <a:endParaRPr lang="en-US"/>
          </a:p>
        </c:txPr>
      </c:dTable>
    </c:plotArea>
    <c:plotVisOnly val="1"/>
    <c:dispBlanksAs val="gap"/>
  </c:chart>
  <c:txPr>
    <a:bodyPr/>
    <a:lstStyle/>
    <a:p>
      <a:pPr>
        <a:defRPr>
          <a:solidFill>
            <a:schemeClr val="accent2"/>
          </a:solidFill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AP Enrollment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demo.enroll!$J$1</c:f>
              <c:strCache>
                <c:ptCount val="1"/>
                <c:pt idx="0">
                  <c:v>AP Enroll</c:v>
                </c:pt>
              </c:strCache>
            </c:strRef>
          </c:tx>
          <c:cat>
            <c:strRef>
              <c:f>demo.enroll!$A$2:$A$10</c:f>
              <c:strCache>
                <c:ptCount val="9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</c:strCache>
            </c:strRef>
          </c:cat>
          <c:val>
            <c:numRef>
              <c:f>demo.enroll!$J$2:$J$10</c:f>
              <c:numCache>
                <c:formatCode>General</c:formatCode>
                <c:ptCount val="9"/>
                <c:pt idx="0">
                  <c:v>58</c:v>
                </c:pt>
                <c:pt idx="1">
                  <c:v>78</c:v>
                </c:pt>
                <c:pt idx="2">
                  <c:v>50</c:v>
                </c:pt>
                <c:pt idx="3">
                  <c:v>224</c:v>
                </c:pt>
                <c:pt idx="4">
                  <c:v>244</c:v>
                </c:pt>
                <c:pt idx="5" formatCode="0">
                  <c:v>336</c:v>
                </c:pt>
                <c:pt idx="6">
                  <c:v>236</c:v>
                </c:pt>
                <c:pt idx="7">
                  <c:v>345</c:v>
                </c:pt>
                <c:pt idx="8">
                  <c:v>348</c:v>
                </c:pt>
              </c:numCache>
            </c:numRef>
          </c:val>
        </c:ser>
        <c:dLbls/>
        <c:axId val="52086656"/>
        <c:axId val="52088192"/>
      </c:barChart>
      <c:catAx>
        <c:axId val="52086656"/>
        <c:scaling>
          <c:orientation val="minMax"/>
        </c:scaling>
        <c:axPos val="b"/>
        <c:majorTickMark val="none"/>
        <c:tickLblPos val="nextTo"/>
        <c:crossAx val="52088192"/>
        <c:crosses val="autoZero"/>
        <c:auto val="1"/>
        <c:lblAlgn val="ctr"/>
        <c:lblOffset val="100"/>
      </c:catAx>
      <c:valAx>
        <c:axId val="520881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>
                    <a:solidFill>
                      <a:schemeClr val="accent2"/>
                    </a:solidFill>
                  </a:defRPr>
                </a:pPr>
                <a:r>
                  <a:rPr lang="en-US" sz="1600" dirty="0">
                    <a:solidFill>
                      <a:schemeClr val="accent2"/>
                    </a:solidFill>
                  </a:rPr>
                  <a:t>Number of Course Enrollments</a:t>
                </a:r>
              </a:p>
            </c:rich>
          </c:tx>
          <c:layout>
            <c:manualLayout>
              <c:xMode val="edge"/>
              <c:yMode val="edge"/>
              <c:x val="2.9761904761904769E-3"/>
              <c:y val="0.15700463238533602"/>
            </c:manualLayout>
          </c:layout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solidFill>
                  <a:schemeClr val="accent2"/>
                </a:solidFill>
              </a:defRPr>
            </a:pPr>
            <a:endParaRPr lang="en-US"/>
          </a:p>
        </c:txPr>
        <c:crossAx val="520866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>
                <a:solidFill>
                  <a:schemeClr val="accent2"/>
                </a:solidFill>
              </a:defRPr>
            </a:pPr>
            <a:endParaRPr lang="en-US"/>
          </a:p>
        </c:txPr>
      </c:dTable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'total majors'!$B$2</c:f>
              <c:strCache>
                <c:ptCount val="1"/>
                <c:pt idx="0">
                  <c:v>Number</c:v>
                </c:pt>
              </c:strCache>
            </c:strRef>
          </c:tx>
          <c:cat>
            <c:strRef>
              <c:f>'total majors'!$A$3:$A$12</c:f>
              <c:strCache>
                <c:ptCount val="10"/>
                <c:pt idx="0">
                  <c:v>2002-03</c:v>
                </c:pt>
                <c:pt idx="1">
                  <c:v>2003-04</c:v>
                </c:pt>
                <c:pt idx="2">
                  <c:v>2004-05</c:v>
                </c:pt>
                <c:pt idx="3">
                  <c:v>2005-06</c:v>
                </c:pt>
                <c:pt idx="4">
                  <c:v>2006-07</c:v>
                </c:pt>
                <c:pt idx="5">
                  <c:v>2007-08</c:v>
                </c:pt>
                <c:pt idx="6">
                  <c:v>2008-09</c:v>
                </c:pt>
                <c:pt idx="7">
                  <c:v>2009-10</c:v>
                </c:pt>
                <c:pt idx="8">
                  <c:v>2010-11</c:v>
                </c:pt>
                <c:pt idx="9">
                  <c:v>2011-12</c:v>
                </c:pt>
              </c:strCache>
            </c:strRef>
          </c:cat>
          <c:val>
            <c:numRef>
              <c:f>'total majors'!$B$3:$B$12</c:f>
              <c:numCache>
                <c:formatCode>General</c:formatCode>
                <c:ptCount val="10"/>
                <c:pt idx="0">
                  <c:v>3193</c:v>
                </c:pt>
                <c:pt idx="1">
                  <c:v>3011</c:v>
                </c:pt>
                <c:pt idx="2">
                  <c:v>3421</c:v>
                </c:pt>
                <c:pt idx="3">
                  <c:v>4396</c:v>
                </c:pt>
                <c:pt idx="4">
                  <c:v>3584</c:v>
                </c:pt>
                <c:pt idx="5">
                  <c:v>5297</c:v>
                </c:pt>
                <c:pt idx="6">
                  <c:v>3708</c:v>
                </c:pt>
                <c:pt idx="7">
                  <c:v>3074</c:v>
                </c:pt>
                <c:pt idx="8">
                  <c:v>2901</c:v>
                </c:pt>
                <c:pt idx="9">
                  <c:v>1132</c:v>
                </c:pt>
              </c:numCache>
            </c:numRef>
          </c:val>
        </c:ser>
        <c:dLbls/>
        <c:axId val="47678976"/>
        <c:axId val="47680512"/>
      </c:barChart>
      <c:catAx>
        <c:axId val="47678976"/>
        <c:scaling>
          <c:orientation val="minMax"/>
        </c:scaling>
        <c:axPos val="b"/>
        <c:numFmt formatCode="General" sourceLinked="1"/>
        <c:majorTickMark val="none"/>
        <c:tickLblPos val="nextTo"/>
        <c:crossAx val="47680512"/>
        <c:crosses val="autoZero"/>
        <c:auto val="1"/>
        <c:lblAlgn val="ctr"/>
        <c:lblOffset val="100"/>
      </c:catAx>
      <c:valAx>
        <c:axId val="4768051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Number of Major Referrals</a:t>
                </a:r>
              </a:p>
            </c:rich>
          </c:tx>
          <c:layout>
            <c:manualLayout>
              <c:xMode val="edge"/>
              <c:yMode val="edge"/>
              <c:x val="4.3859649122807015E-3"/>
              <c:y val="0.16981471655665684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476789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en-US"/>
          </a:p>
        </c:txPr>
      </c:dTable>
    </c:plotArea>
    <c:plotVisOnly val="1"/>
    <c:dispBlanksAs val="gap"/>
  </c:chart>
  <c:txPr>
    <a:bodyPr/>
    <a:lstStyle/>
    <a:p>
      <a:pPr>
        <a:defRPr>
          <a:solidFill>
            <a:schemeClr val="accent2"/>
          </a:solidFill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0"/>
  <c:chart>
    <c:title>
      <c:tx>
        <c:rich>
          <a:bodyPr/>
          <a:lstStyle/>
          <a:p>
            <a:pPr>
              <a:defRPr/>
            </a:pPr>
            <a:r>
              <a:rPr lang="en-US"/>
              <a:t># of Violent Acts by Year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violent!$A$15</c:f>
              <c:strCache>
                <c:ptCount val="1"/>
                <c:pt idx="0">
                  <c:v>Incidents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violent!$A$16:$A$25</c:f>
              <c:strCache>
                <c:ptCount val="10"/>
                <c:pt idx="0">
                  <c:v>2002-03</c:v>
                </c:pt>
                <c:pt idx="1">
                  <c:v>2003-04</c:v>
                </c:pt>
                <c:pt idx="2">
                  <c:v>2004-05</c:v>
                </c:pt>
                <c:pt idx="3">
                  <c:v>2005-06</c:v>
                </c:pt>
                <c:pt idx="4">
                  <c:v>2006-07</c:v>
                </c:pt>
                <c:pt idx="5">
                  <c:v>2007-08</c:v>
                </c:pt>
                <c:pt idx="6">
                  <c:v>2008-09</c:v>
                </c:pt>
                <c:pt idx="7">
                  <c:v>2009-10</c:v>
                </c:pt>
                <c:pt idx="8">
                  <c:v>2010-11</c:v>
                </c:pt>
                <c:pt idx="9">
                  <c:v>2011-12</c:v>
                </c:pt>
              </c:strCache>
            </c:strRef>
          </c:cat>
          <c:val>
            <c:numRef>
              <c:f>violent!$B$16:$B$25</c:f>
              <c:numCache>
                <c:formatCode>General</c:formatCode>
                <c:ptCount val="10"/>
                <c:pt idx="0">
                  <c:v>76</c:v>
                </c:pt>
                <c:pt idx="1">
                  <c:v>84</c:v>
                </c:pt>
                <c:pt idx="2">
                  <c:v>63</c:v>
                </c:pt>
                <c:pt idx="3">
                  <c:v>52</c:v>
                </c:pt>
                <c:pt idx="4">
                  <c:v>44</c:v>
                </c:pt>
                <c:pt idx="5">
                  <c:v>59</c:v>
                </c:pt>
                <c:pt idx="6">
                  <c:v>42</c:v>
                </c:pt>
                <c:pt idx="7">
                  <c:v>37</c:v>
                </c:pt>
                <c:pt idx="8">
                  <c:v>23</c:v>
                </c:pt>
                <c:pt idx="9">
                  <c:v>13</c:v>
                </c:pt>
              </c:numCache>
            </c:numRef>
          </c:val>
        </c:ser>
        <c:dLbls/>
        <c:axId val="99571968"/>
        <c:axId val="99650560"/>
      </c:barChart>
      <c:catAx>
        <c:axId val="99571968"/>
        <c:scaling>
          <c:orientation val="minMax"/>
        </c:scaling>
        <c:axPos val="b"/>
        <c:majorTickMark val="none"/>
        <c:tickLblPos val="nextTo"/>
        <c:crossAx val="99650560"/>
        <c:crosses val="autoZero"/>
        <c:auto val="1"/>
        <c:lblAlgn val="ctr"/>
        <c:lblOffset val="100"/>
      </c:catAx>
      <c:valAx>
        <c:axId val="9965056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Number</a:t>
                </a:r>
              </a:p>
            </c:rich>
          </c:tx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9571968"/>
        <c:crosses val="autoZero"/>
        <c:crossBetween val="between"/>
      </c:valAx>
      <c:dTable>
        <c:showHorzBorder val="1"/>
        <c:showVertBorder val="1"/>
        <c:showOutline val="1"/>
        <c:txPr>
          <a:bodyPr/>
          <a:lstStyle/>
          <a:p>
            <a:pPr rtl="0">
              <a:defRPr sz="1600"/>
            </a:pPr>
            <a:endParaRPr lang="en-US"/>
          </a:p>
        </c:txPr>
      </c:dTable>
    </c:plotArea>
    <c:plotVisOnly val="1"/>
    <c:dispBlanksAs val="gap"/>
  </c:chart>
  <c:txPr>
    <a:bodyPr/>
    <a:lstStyle/>
    <a:p>
      <a:pPr>
        <a:defRPr>
          <a:solidFill>
            <a:schemeClr val="accent2"/>
          </a:solidFill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683652-4709-4FBD-96BF-15724AF2FC5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B59015-ADDB-4D0D-8CEC-72297708DC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0372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BD9D72-72B2-433E-85D9-12728B9D2628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4918FC-2FBF-42DD-A362-0F07A44B15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84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SMART</a:t>
            </a:r>
            <a:r>
              <a:rPr lang="en-US" baseline="0" dirty="0" smtClean="0"/>
              <a:t> Goals handout is attached to the e-mail if you would like to use it.</a:t>
            </a:r>
          </a:p>
          <a:p>
            <a:r>
              <a:rPr lang="en-US" dirty="0" smtClean="0"/>
              <a:t>Study Group handout document</a:t>
            </a:r>
            <a:r>
              <a:rPr lang="en-US" baseline="0" dirty="0" smtClean="0"/>
              <a:t> was attached to the e-mail.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918FC-2FBF-42DD-A362-0F07A44B152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6439975-462E-4BBD-A62C-7290372196DC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2745A7A-BBE0-42A5-B1D1-88E5C2983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Student Achievement</a:t>
            </a:r>
            <a:br>
              <a:rPr lang="en-US" dirty="0" smtClean="0"/>
            </a:br>
            <a:r>
              <a:rPr lang="en-US" sz="4000" i="1" dirty="0" smtClean="0"/>
              <a:t>Campus High School</a:t>
            </a:r>
            <a:br>
              <a:rPr lang="en-US" sz="4000" i="1" dirty="0" smtClean="0"/>
            </a:br>
            <a:r>
              <a:rPr lang="en-US" sz="4000" i="1" dirty="0" smtClean="0"/>
              <a:t>Haysville Alternative High School</a:t>
            </a:r>
            <a:endParaRPr lang="en-US" sz="4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10000"/>
            <a:ext cx="7772400" cy="1199704"/>
          </a:xfrm>
        </p:spPr>
        <p:txBody>
          <a:bodyPr>
            <a:normAutofit/>
          </a:bodyPr>
          <a:lstStyle/>
          <a:p>
            <a:r>
              <a:rPr lang="en-US" dirty="0" smtClean="0"/>
              <a:t>Board of Education</a:t>
            </a:r>
          </a:p>
          <a:p>
            <a:r>
              <a:rPr lang="en-US" dirty="0" smtClean="0"/>
              <a:t>January 23, </a:t>
            </a:r>
            <a:r>
              <a:rPr lang="en-US" b="1" dirty="0" smtClean="0"/>
              <a:t>2012</a:t>
            </a:r>
            <a:endParaRPr lang="en-US" b="1" dirty="0"/>
          </a:p>
        </p:txBody>
      </p:sp>
      <p:pic>
        <p:nvPicPr>
          <p:cNvPr id="4" name="Picture 3" descr="campus sn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667000"/>
            <a:ext cx="4470400" cy="33528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02291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Graduation rate of 90% by 2014</a:t>
            </a:r>
          </a:p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Meet AYP in Reading, Writing, and Math</a:t>
            </a:r>
          </a:p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Meet Standard of Excellence in Reading and Math</a:t>
            </a:r>
          </a:p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Average score of 23 on ACT</a:t>
            </a:r>
          </a:p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Provide a safe, nurturing environment for our students.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Vision for Campus &amp; HAHS</a:t>
            </a:r>
            <a:br>
              <a:rPr lang="en-US" dirty="0" smtClean="0"/>
            </a:br>
            <a:r>
              <a:rPr lang="en-US" dirty="0" smtClean="0"/>
              <a:t>			</a:t>
            </a:r>
            <a:r>
              <a:rPr lang="en-US" sz="3100" i="1" dirty="0" smtClean="0"/>
              <a:t>What can we be?</a:t>
            </a:r>
            <a:endParaRPr lang="en-US" sz="31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CHS &amp; HAHS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52418773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08327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and Reduced Lunch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71082794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502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Ethnicity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35139566"/>
              </p:ext>
            </p:extLst>
          </p:nvPr>
        </p:nvGraphicFramePr>
        <p:xfrm>
          <a:off x="457200" y="6858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56903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Graduation Rate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950591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86200" y="6172200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Formula for graduation rate changed in 2010-11.  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5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State Assessment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2543523"/>
              </p:ext>
            </p:extLst>
          </p:nvPr>
        </p:nvGraphicFramePr>
        <p:xfrm>
          <a:off x="457200" y="12192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1340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State Assessment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30471864"/>
              </p:ext>
            </p:extLst>
          </p:nvPr>
        </p:nvGraphicFramePr>
        <p:xfrm>
          <a:off x="228600" y="1447800"/>
          <a:ext cx="84582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485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AppData\Local\Microsoft\Windows\Temporary Internet Files\Content.IE5\04YAG73O\MP90043109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113" y="-16785"/>
            <a:ext cx="4572000" cy="687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86400" y="457200"/>
            <a:ext cx="3200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600" u="wavyHeavy" dirty="0">
                <a:latin typeface="Lucida Sans Unicode" pitchFamily="34" charset="0"/>
              </a:rPr>
              <a:t>Graduation Rate: </a:t>
            </a:r>
            <a:r>
              <a:rPr lang="en-US" sz="3600" u="wavyHeavy" dirty="0" smtClean="0">
                <a:latin typeface="Lucida Sans Unicode" pitchFamily="34" charset="0"/>
              </a:rPr>
              <a:t>AYP!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3600" u="wavyHeavy" dirty="0" smtClean="0">
              <a:latin typeface="Lucida Sans Unicode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600" u="wavyHeavy" dirty="0" smtClean="0">
                <a:latin typeface="Lucida Sans Unicode" pitchFamily="34" charset="0"/>
              </a:rPr>
              <a:t>Math</a:t>
            </a:r>
            <a:r>
              <a:rPr lang="en-US" sz="3600" u="wavyHeavy" dirty="0">
                <a:latin typeface="Lucida Sans Unicode" pitchFamily="34" charset="0"/>
              </a:rPr>
              <a:t>: AYP</a:t>
            </a:r>
            <a:r>
              <a:rPr lang="en-US" sz="3600" u="wavyHeavy" dirty="0" smtClean="0">
                <a:latin typeface="Lucida Sans Unicode" pitchFamily="34" charset="0"/>
              </a:rPr>
              <a:t>! </a:t>
            </a:r>
            <a:r>
              <a:rPr lang="en-US" sz="3600" u="wavyHeavy" dirty="0">
                <a:latin typeface="Lucida Sans Unicode" pitchFamily="34" charset="0"/>
              </a:rPr>
              <a:t/>
            </a:r>
            <a:br>
              <a:rPr lang="en-US" sz="3600" u="wavyHeavy" dirty="0">
                <a:latin typeface="Lucida Sans Unicode" pitchFamily="34" charset="0"/>
              </a:rPr>
            </a:br>
            <a:endParaRPr lang="en-US" sz="3600" u="wavyHeavy" dirty="0" smtClean="0">
              <a:latin typeface="Lucida Sans Unicode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3600" u="wavyHeavy" dirty="0" smtClean="0">
                <a:latin typeface="Lucida Sans Unicode" pitchFamily="34" charset="0"/>
              </a:rPr>
              <a:t>Reading</a:t>
            </a:r>
            <a:r>
              <a:rPr lang="en-US" sz="3600" u="wavyHeavy" dirty="0">
                <a:latin typeface="Lucida Sans Unicode" pitchFamily="34" charset="0"/>
              </a:rPr>
              <a:t>: </a:t>
            </a:r>
            <a:r>
              <a:rPr lang="en-US" sz="3600" u="wavyHeavy" dirty="0" smtClean="0">
                <a:latin typeface="Lucida Sans Unicode" pitchFamily="34" charset="0"/>
              </a:rPr>
              <a:t>AYP and  </a:t>
            </a:r>
            <a:r>
              <a:rPr lang="en-US" sz="3600" u="wavyHeavy" dirty="0">
                <a:latin typeface="Lucida Sans Unicode" pitchFamily="34" charset="0"/>
              </a:rPr>
              <a:t>Standard of Excellence!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9048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994209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254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 of Students in A.P. Classes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99408221"/>
              </p:ext>
            </p:extLst>
          </p:nvPr>
        </p:nvGraphicFramePr>
        <p:xfrm>
          <a:off x="152400" y="1481138"/>
          <a:ext cx="85344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504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Major Log Entries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28066039"/>
              </p:ext>
            </p:extLst>
          </p:nvPr>
        </p:nvGraphicFramePr>
        <p:xfrm>
          <a:off x="152400" y="1295400"/>
          <a:ext cx="8686800" cy="471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331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Violent Acts (Fights)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911726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745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Contributions from CHS/HAHS Clubs &amp; Activities this school year:</a:t>
            </a: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Approximately $8,400 of donations to non-profit organizations</a:t>
            </a: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Approximately 2,000 hours of community service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Good Work!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814460"/>
            <a:ext cx="9144000" cy="206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48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4">
      <a:dk1>
        <a:srgbClr val="000000"/>
      </a:dk1>
      <a:lt1>
        <a:srgbClr val="000000"/>
      </a:lt1>
      <a:dk2>
        <a:srgbClr val="F3CC5F"/>
      </a:dk2>
      <a:lt2>
        <a:srgbClr val="262626"/>
      </a:lt2>
      <a:accent1>
        <a:srgbClr val="F0A22E"/>
      </a:accent1>
      <a:accent2>
        <a:srgbClr val="FFFFFF"/>
      </a:accent2>
      <a:accent3>
        <a:srgbClr val="00000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2897</TotalTime>
  <Words>196</Words>
  <Application>Microsoft Office PowerPoint</Application>
  <PresentationFormat>On-screen Show (4:3)</PresentationFormat>
  <Paragraphs>45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Student Achievement Campus High School Haysville Alternative High School</vt:lpstr>
      <vt:lpstr>Our Vision for Campus &amp; HAHS    What can we be?</vt:lpstr>
      <vt:lpstr>CHS &amp; HAHS Enrollment</vt:lpstr>
      <vt:lpstr>Free and Reduced Lunch</vt:lpstr>
      <vt:lpstr>Ethnicity</vt:lpstr>
      <vt:lpstr>Graduation Rate</vt:lpstr>
      <vt:lpstr>Reading State Assessment</vt:lpstr>
      <vt:lpstr>Math State Assessment</vt:lpstr>
      <vt:lpstr>Slide 9</vt:lpstr>
      <vt:lpstr>ACT</vt:lpstr>
      <vt:lpstr># of Students in A.P. Classes</vt:lpstr>
      <vt:lpstr>Major Log Entries</vt:lpstr>
      <vt:lpstr>Violent Acts (Fights)</vt:lpstr>
      <vt:lpstr>Do Good Work!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School, Our Community</dc:title>
  <dc:creator>Owner</dc:creator>
  <cp:lastModifiedBy>Vista0001</cp:lastModifiedBy>
  <cp:revision>54</cp:revision>
  <cp:lastPrinted>2012-01-23T22:12:41Z</cp:lastPrinted>
  <dcterms:created xsi:type="dcterms:W3CDTF">2010-12-31T16:35:02Z</dcterms:created>
  <dcterms:modified xsi:type="dcterms:W3CDTF">2012-01-24T00:47:00Z</dcterms:modified>
</cp:coreProperties>
</file>