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Owner\Documents\Dr%20M\2011-2012\AYP%20Year%20by%20Year%20Comparison%205-8-10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Owner\Documents\Dr%20M\2011-2012\AYP%20Year%20by%20Year%20Comparison%205-8-1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Longitudinal Reading - HMS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Data!$A$3</c:f>
              <c:strCache>
                <c:ptCount val="1"/>
                <c:pt idx="0">
                  <c:v>All Students</c:v>
                </c:pt>
              </c:strCache>
            </c:strRef>
          </c:tx>
          <c:invertIfNegative val="0"/>
          <c:dLbls>
            <c:delete val="1"/>
          </c:dLbls>
          <c:cat>
            <c:strRef>
              <c:f>Data!$B$2:$J$2</c:f>
              <c:strCache>
                <c:ptCount val="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***2006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</c:strCache>
            </c:strRef>
          </c:cat>
          <c:val>
            <c:numRef>
              <c:f>Data!$B$3:$J$3</c:f>
              <c:numCache>
                <c:formatCode>0.0%</c:formatCode>
                <c:ptCount val="9"/>
                <c:pt idx="0">
                  <c:v>0.7</c:v>
                </c:pt>
                <c:pt idx="1">
                  <c:v>0.68400000000000005</c:v>
                </c:pt>
                <c:pt idx="2">
                  <c:v>0.61</c:v>
                </c:pt>
                <c:pt idx="3">
                  <c:v>0.76400000000000001</c:v>
                </c:pt>
                <c:pt idx="4">
                  <c:v>0.72699999999999998</c:v>
                </c:pt>
                <c:pt idx="5">
                  <c:v>0.76880000000000004</c:v>
                </c:pt>
                <c:pt idx="6">
                  <c:v>0.78</c:v>
                </c:pt>
                <c:pt idx="7">
                  <c:v>0.81</c:v>
                </c:pt>
                <c:pt idx="8">
                  <c:v>0.80900000000000005</c:v>
                </c:pt>
              </c:numCache>
            </c:numRef>
          </c:val>
        </c:ser>
        <c:ser>
          <c:idx val="1"/>
          <c:order val="1"/>
          <c:tx>
            <c:strRef>
              <c:f>Data!$A$4</c:f>
              <c:strCache>
                <c:ptCount val="1"/>
                <c:pt idx="0">
                  <c:v>F/R Lunch</c:v>
                </c:pt>
              </c:strCache>
            </c:strRef>
          </c:tx>
          <c:invertIfNegative val="0"/>
          <c:dLbls>
            <c:delete val="1"/>
          </c:dLbls>
          <c:cat>
            <c:strRef>
              <c:f>Data!$B$2:$J$2</c:f>
              <c:strCache>
                <c:ptCount val="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***2006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</c:strCache>
            </c:strRef>
          </c:cat>
          <c:val>
            <c:numRef>
              <c:f>Data!$B$4:$J$4</c:f>
              <c:numCache>
                <c:formatCode>0.0%</c:formatCode>
                <c:ptCount val="9"/>
                <c:pt idx="0">
                  <c:v>0.56000000000000005</c:v>
                </c:pt>
                <c:pt idx="1">
                  <c:v>0.52100000000000002</c:v>
                </c:pt>
                <c:pt idx="2">
                  <c:v>0.51900000000000002</c:v>
                </c:pt>
                <c:pt idx="3">
                  <c:v>0.72699999999999998</c:v>
                </c:pt>
                <c:pt idx="4">
                  <c:v>0.67900000000000005</c:v>
                </c:pt>
                <c:pt idx="5">
                  <c:v>0.70430000000000004</c:v>
                </c:pt>
                <c:pt idx="6">
                  <c:v>0.72099999999999997</c:v>
                </c:pt>
                <c:pt idx="7">
                  <c:v>0.78500000000000003</c:v>
                </c:pt>
                <c:pt idx="8">
                  <c:v>0.79600000000000004</c:v>
                </c:pt>
              </c:numCache>
            </c:numRef>
          </c:val>
        </c:ser>
        <c:ser>
          <c:idx val="2"/>
          <c:order val="2"/>
          <c:tx>
            <c:strRef>
              <c:f>Data!$A$5</c:f>
              <c:strCache>
                <c:ptCount val="1"/>
                <c:pt idx="0">
                  <c:v>SPED</c:v>
                </c:pt>
              </c:strCache>
            </c:strRef>
          </c:tx>
          <c:invertIfNegative val="0"/>
          <c:dLbls>
            <c:delete val="1"/>
          </c:dLbls>
          <c:cat>
            <c:strRef>
              <c:f>Data!$B$2:$J$2</c:f>
              <c:strCache>
                <c:ptCount val="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***2006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</c:strCache>
            </c:strRef>
          </c:cat>
          <c:val>
            <c:numRef>
              <c:f>Data!$B$5:$J$5</c:f>
              <c:numCache>
                <c:formatCode>0.0%</c:formatCode>
                <c:ptCount val="9"/>
                <c:pt idx="0">
                  <c:v>0.45500000000000002</c:v>
                </c:pt>
                <c:pt idx="1">
                  <c:v>0.20399999999999999</c:v>
                </c:pt>
                <c:pt idx="2">
                  <c:v>0.31900000000000001</c:v>
                </c:pt>
                <c:pt idx="3">
                  <c:v>0.51100000000000001</c:v>
                </c:pt>
                <c:pt idx="4">
                  <c:v>0.39</c:v>
                </c:pt>
                <c:pt idx="5">
                  <c:v>0.57229999999999992</c:v>
                </c:pt>
                <c:pt idx="6">
                  <c:v>0.49299999999999999</c:v>
                </c:pt>
                <c:pt idx="7">
                  <c:v>0.71299999999999997</c:v>
                </c:pt>
                <c:pt idx="8">
                  <c:v>0.53800000000000003</c:v>
                </c:pt>
              </c:numCache>
            </c:numRef>
          </c:val>
        </c:ser>
        <c:ser>
          <c:idx val="3"/>
          <c:order val="3"/>
          <c:tx>
            <c:strRef>
              <c:f>Data!$A$6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dLbls>
            <c:delete val="1"/>
          </c:dLbls>
          <c:cat>
            <c:strRef>
              <c:f>Data!$B$2:$J$2</c:f>
              <c:strCache>
                <c:ptCount val="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***2006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</c:strCache>
            </c:strRef>
          </c:cat>
          <c:val>
            <c:numRef>
              <c:f>Data!$B$6:$J$6</c:f>
              <c:numCache>
                <c:formatCode>0.0%</c:formatCode>
                <c:ptCount val="9"/>
                <c:pt idx="0">
                  <c:v>0.72</c:v>
                </c:pt>
                <c:pt idx="1">
                  <c:v>0.69399999999999995</c:v>
                </c:pt>
                <c:pt idx="2">
                  <c:v>0.625</c:v>
                </c:pt>
                <c:pt idx="3">
                  <c:v>0.77900000000000003</c:v>
                </c:pt>
                <c:pt idx="4">
                  <c:v>0.73299999999999998</c:v>
                </c:pt>
                <c:pt idx="5">
                  <c:v>0.7752</c:v>
                </c:pt>
                <c:pt idx="6">
                  <c:v>0.78800000000000003</c:v>
                </c:pt>
                <c:pt idx="7">
                  <c:v>0.81299999999999994</c:v>
                </c:pt>
                <c:pt idx="8">
                  <c:v>0.80900000000000005</c:v>
                </c:pt>
              </c:numCache>
            </c:numRef>
          </c:val>
        </c:ser>
        <c:ser>
          <c:idx val="4"/>
          <c:order val="4"/>
          <c:tx>
            <c:strRef>
              <c:f>Data!$A$7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dLbls>
            <c:delete val="1"/>
          </c:dLbls>
          <c:cat>
            <c:strRef>
              <c:f>Data!$B$2:$J$2</c:f>
              <c:strCache>
                <c:ptCount val="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***2006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</c:strCache>
            </c:strRef>
          </c:cat>
          <c:val>
            <c:numRef>
              <c:f>Data!$B$7:$J$7</c:f>
              <c:numCache>
                <c:formatCode>General</c:formatCode>
                <c:ptCount val="9"/>
                <c:pt idx="3" formatCode="0.0%">
                  <c:v>0.59699999999999998</c:v>
                </c:pt>
                <c:pt idx="4" formatCode="0.0%">
                  <c:v>0.66200000000000003</c:v>
                </c:pt>
                <c:pt idx="5" formatCode="0.0%">
                  <c:v>0.73170000000000002</c:v>
                </c:pt>
                <c:pt idx="7" formatCode="0.0%">
                  <c:v>0.82399999999999995</c:v>
                </c:pt>
                <c:pt idx="8" formatCode="0.0%">
                  <c:v>0.82199999999999995</c:v>
                </c:pt>
              </c:numCache>
            </c:numRef>
          </c:val>
        </c:ser>
        <c:ser>
          <c:idx val="5"/>
          <c:order val="5"/>
          <c:tx>
            <c:strRef>
              <c:f>Data!$A$8</c:f>
              <c:strCache>
                <c:ptCount val="1"/>
                <c:pt idx="0">
                  <c:v>Multi-Racial</c:v>
                </c:pt>
              </c:strCache>
            </c:strRef>
          </c:tx>
          <c:invertIfNegative val="0"/>
          <c:dLbls>
            <c:delete val="1"/>
          </c:dLbls>
          <c:cat>
            <c:strRef>
              <c:f>Data!$B$2:$J$2</c:f>
              <c:strCache>
                <c:ptCount val="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***2006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</c:strCache>
            </c:strRef>
          </c:cat>
          <c:val>
            <c:numRef>
              <c:f>Data!$B$8:$J$8</c:f>
              <c:numCache>
                <c:formatCode>General</c:formatCode>
                <c:ptCount val="9"/>
                <c:pt idx="7" formatCode="0.0%">
                  <c:v>0.79500000000000004</c:v>
                </c:pt>
                <c:pt idx="8" formatCode="0.0%">
                  <c:v>0.76500000000000001</c:v>
                </c:pt>
              </c:numCache>
            </c:numRef>
          </c:val>
        </c:ser>
        <c:ser>
          <c:idx val="6"/>
          <c:order val="6"/>
          <c:tx>
            <c:strRef>
              <c:f>Data!$A$9</c:f>
              <c:strCache>
                <c:ptCount val="1"/>
                <c:pt idx="0">
                  <c:v>Asian/Pacific Islanders</c:v>
                </c:pt>
              </c:strCache>
            </c:strRef>
          </c:tx>
          <c:invertIfNegative val="0"/>
          <c:dLbls>
            <c:delete val="1"/>
          </c:dLbls>
          <c:cat>
            <c:strRef>
              <c:f>Data!$B$2:$J$2</c:f>
              <c:strCache>
                <c:ptCount val="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***2006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</c:strCache>
            </c:strRef>
          </c:cat>
          <c:val>
            <c:numRef>
              <c:f>Data!$B$9:$J$9</c:f>
              <c:numCache>
                <c:formatCode>General</c:formatCode>
                <c:ptCount val="9"/>
                <c:pt idx="3" formatCode="0.0%">
                  <c:v>0.76900000000000002</c:v>
                </c:pt>
                <c:pt idx="4" formatCode="0.0%">
                  <c:v>0.75</c:v>
                </c:pt>
                <c:pt idx="5" formatCode="0.0%">
                  <c:v>0.76090000000000002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41209984"/>
        <c:axId val="141211520"/>
        <c:axId val="0"/>
      </c:bar3DChart>
      <c:catAx>
        <c:axId val="141209984"/>
        <c:scaling>
          <c:orientation val="minMax"/>
        </c:scaling>
        <c:delete val="0"/>
        <c:axPos val="b"/>
        <c:majorTickMark val="out"/>
        <c:minorTickMark val="none"/>
        <c:tickLblPos val="nextTo"/>
        <c:crossAx val="141211520"/>
        <c:crosses val="autoZero"/>
        <c:auto val="1"/>
        <c:lblAlgn val="ctr"/>
        <c:lblOffset val="100"/>
        <c:noMultiLvlLbl val="0"/>
      </c:catAx>
      <c:valAx>
        <c:axId val="141211520"/>
        <c:scaling>
          <c:orientation val="minMax"/>
          <c:max val="1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412099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Longitudinal Math -</a:t>
            </a:r>
            <a:r>
              <a:rPr lang="en-US" baseline="0"/>
              <a:t> HMS</a:t>
            </a:r>
            <a:r>
              <a:rPr lang="en-US"/>
              <a:t> </a:t>
            </a:r>
          </a:p>
        </c:rich>
      </c:tx>
      <c:layout/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Data!$A$15</c:f>
              <c:strCache>
                <c:ptCount val="1"/>
                <c:pt idx="0">
                  <c:v>All Students</c:v>
                </c:pt>
              </c:strCache>
            </c:strRef>
          </c:tx>
          <c:invertIfNegative val="0"/>
          <c:cat>
            <c:strRef>
              <c:f>Data!$B$14:$J$14</c:f>
              <c:strCache>
                <c:ptCount val="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***2006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</c:strCache>
            </c:strRef>
          </c:cat>
          <c:val>
            <c:numRef>
              <c:f>Data!$B$15:$J$15</c:f>
              <c:numCache>
                <c:formatCode>0.0%</c:formatCode>
                <c:ptCount val="9"/>
                <c:pt idx="0">
                  <c:v>0.51800000000000002</c:v>
                </c:pt>
                <c:pt idx="1">
                  <c:v>0.63800000000000001</c:v>
                </c:pt>
                <c:pt idx="2">
                  <c:v>0.72699999999999998</c:v>
                </c:pt>
                <c:pt idx="3">
                  <c:v>0.68500000000000005</c:v>
                </c:pt>
                <c:pt idx="4">
                  <c:v>0.628</c:v>
                </c:pt>
                <c:pt idx="5">
                  <c:v>0.75519999999999998</c:v>
                </c:pt>
                <c:pt idx="6">
                  <c:v>0.69499999999999995</c:v>
                </c:pt>
                <c:pt idx="7">
                  <c:v>0.751</c:v>
                </c:pt>
                <c:pt idx="8">
                  <c:v>0.77300000000000002</c:v>
                </c:pt>
              </c:numCache>
            </c:numRef>
          </c:val>
        </c:ser>
        <c:ser>
          <c:idx val="1"/>
          <c:order val="1"/>
          <c:tx>
            <c:strRef>
              <c:f>Data!$A$16</c:f>
              <c:strCache>
                <c:ptCount val="1"/>
                <c:pt idx="0">
                  <c:v>F/R Lunch</c:v>
                </c:pt>
              </c:strCache>
            </c:strRef>
          </c:tx>
          <c:invertIfNegative val="0"/>
          <c:cat>
            <c:strRef>
              <c:f>Data!$B$14:$J$14</c:f>
              <c:strCache>
                <c:ptCount val="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***2006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</c:strCache>
            </c:strRef>
          </c:cat>
          <c:val>
            <c:numRef>
              <c:f>Data!$B$16:$J$16</c:f>
              <c:numCache>
                <c:formatCode>0.0%</c:formatCode>
                <c:ptCount val="9"/>
                <c:pt idx="0">
                  <c:v>0.38400000000000001</c:v>
                </c:pt>
                <c:pt idx="1">
                  <c:v>0.51100000000000001</c:v>
                </c:pt>
                <c:pt idx="2">
                  <c:v>0.72299999999999998</c:v>
                </c:pt>
                <c:pt idx="3">
                  <c:v>0.63400000000000001</c:v>
                </c:pt>
                <c:pt idx="4">
                  <c:v>0.55300000000000005</c:v>
                </c:pt>
                <c:pt idx="5">
                  <c:v>0.67810000000000004</c:v>
                </c:pt>
                <c:pt idx="6">
                  <c:v>0.65200000000000002</c:v>
                </c:pt>
                <c:pt idx="7">
                  <c:v>0.67600000000000005</c:v>
                </c:pt>
                <c:pt idx="8">
                  <c:v>0.747</c:v>
                </c:pt>
              </c:numCache>
            </c:numRef>
          </c:val>
        </c:ser>
        <c:ser>
          <c:idx val="2"/>
          <c:order val="2"/>
          <c:tx>
            <c:strRef>
              <c:f>Data!$A$17</c:f>
              <c:strCache>
                <c:ptCount val="1"/>
                <c:pt idx="0">
                  <c:v>SPED</c:v>
                </c:pt>
              </c:strCache>
            </c:strRef>
          </c:tx>
          <c:invertIfNegative val="0"/>
          <c:cat>
            <c:strRef>
              <c:f>Data!$B$14:$J$14</c:f>
              <c:strCache>
                <c:ptCount val="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***2006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</c:strCache>
            </c:strRef>
          </c:cat>
          <c:val>
            <c:numRef>
              <c:f>Data!$B$17:$J$17</c:f>
              <c:numCache>
                <c:formatCode>0.0%</c:formatCode>
                <c:ptCount val="9"/>
                <c:pt idx="0">
                  <c:v>0.24399999999999999</c:v>
                </c:pt>
                <c:pt idx="1">
                  <c:v>0.35699999999999998</c:v>
                </c:pt>
                <c:pt idx="2">
                  <c:v>0.36899999999999999</c:v>
                </c:pt>
                <c:pt idx="3">
                  <c:v>0.51900000000000002</c:v>
                </c:pt>
                <c:pt idx="4">
                  <c:v>0.27</c:v>
                </c:pt>
                <c:pt idx="5">
                  <c:v>0.48820000000000002</c:v>
                </c:pt>
                <c:pt idx="6">
                  <c:v>0.47899999999999998</c:v>
                </c:pt>
                <c:pt idx="7">
                  <c:v>0.70099999999999996</c:v>
                </c:pt>
                <c:pt idx="8">
                  <c:v>0.5</c:v>
                </c:pt>
              </c:numCache>
            </c:numRef>
          </c:val>
        </c:ser>
        <c:ser>
          <c:idx val="3"/>
          <c:order val="3"/>
          <c:tx>
            <c:strRef>
              <c:f>Data!$A$18</c:f>
              <c:strCache>
                <c:ptCount val="1"/>
                <c:pt idx="0">
                  <c:v>White</c:v>
                </c:pt>
              </c:strCache>
            </c:strRef>
          </c:tx>
          <c:invertIfNegative val="0"/>
          <c:cat>
            <c:strRef>
              <c:f>Data!$B$14:$J$14</c:f>
              <c:strCache>
                <c:ptCount val="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***2006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</c:strCache>
            </c:strRef>
          </c:cat>
          <c:val>
            <c:numRef>
              <c:f>Data!$B$18:$J$18</c:f>
              <c:numCache>
                <c:formatCode>0.0%</c:formatCode>
                <c:ptCount val="9"/>
                <c:pt idx="0">
                  <c:v>0.52</c:v>
                </c:pt>
                <c:pt idx="1">
                  <c:v>0.65</c:v>
                </c:pt>
                <c:pt idx="2">
                  <c:v>0.753</c:v>
                </c:pt>
                <c:pt idx="3">
                  <c:v>0.7</c:v>
                </c:pt>
                <c:pt idx="4">
                  <c:v>0.63</c:v>
                </c:pt>
                <c:pt idx="5">
                  <c:v>0.75309999999999999</c:v>
                </c:pt>
                <c:pt idx="6">
                  <c:v>0.69899999999999995</c:v>
                </c:pt>
                <c:pt idx="7">
                  <c:v>0.74199999999999999</c:v>
                </c:pt>
                <c:pt idx="8">
                  <c:v>0.78200000000000003</c:v>
                </c:pt>
              </c:numCache>
            </c:numRef>
          </c:val>
        </c:ser>
        <c:ser>
          <c:idx val="4"/>
          <c:order val="4"/>
          <c:tx>
            <c:strRef>
              <c:f>Data!$A$19</c:f>
              <c:strCache>
                <c:ptCount val="1"/>
                <c:pt idx="0">
                  <c:v>Hispanic</c:v>
                </c:pt>
              </c:strCache>
            </c:strRef>
          </c:tx>
          <c:invertIfNegative val="0"/>
          <c:cat>
            <c:strRef>
              <c:f>Data!$B$14:$J$14</c:f>
              <c:strCache>
                <c:ptCount val="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***2006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</c:strCache>
            </c:strRef>
          </c:cat>
          <c:val>
            <c:numRef>
              <c:f>Data!$B$19:$J$19</c:f>
              <c:numCache>
                <c:formatCode>General</c:formatCode>
                <c:ptCount val="9"/>
                <c:pt idx="3" formatCode="0.0%">
                  <c:v>0.58399999999999996</c:v>
                </c:pt>
                <c:pt idx="4" formatCode="0.0%">
                  <c:v>0.6</c:v>
                </c:pt>
                <c:pt idx="5" formatCode="0.0%">
                  <c:v>0.76540000000000008</c:v>
                </c:pt>
                <c:pt idx="7" formatCode="0.0%">
                  <c:v>0.76500000000000001</c:v>
                </c:pt>
                <c:pt idx="8" formatCode="0.0%">
                  <c:v>0.68899999999999995</c:v>
                </c:pt>
              </c:numCache>
            </c:numRef>
          </c:val>
        </c:ser>
        <c:ser>
          <c:idx val="5"/>
          <c:order val="5"/>
          <c:tx>
            <c:strRef>
              <c:f>Data!$A$20</c:f>
              <c:strCache>
                <c:ptCount val="1"/>
                <c:pt idx="0">
                  <c:v>Multi-Racial</c:v>
                </c:pt>
              </c:strCache>
            </c:strRef>
          </c:tx>
          <c:invertIfNegative val="0"/>
          <c:cat>
            <c:strRef>
              <c:f>Data!$B$14:$J$14</c:f>
              <c:strCache>
                <c:ptCount val="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***2006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</c:strCache>
            </c:strRef>
          </c:cat>
          <c:val>
            <c:numRef>
              <c:f>Data!$B$20:$J$20</c:f>
              <c:numCache>
                <c:formatCode>General</c:formatCode>
                <c:ptCount val="9"/>
                <c:pt idx="7" formatCode="0.0%">
                  <c:v>0.84599999999999997</c:v>
                </c:pt>
                <c:pt idx="8" formatCode="0.0%">
                  <c:v>0.76500000000000001</c:v>
                </c:pt>
              </c:numCache>
            </c:numRef>
          </c:val>
        </c:ser>
        <c:ser>
          <c:idx val="6"/>
          <c:order val="6"/>
          <c:tx>
            <c:strRef>
              <c:f>Data!$A$21</c:f>
              <c:strCache>
                <c:ptCount val="1"/>
                <c:pt idx="0">
                  <c:v>Asian/Pacific Islanders</c:v>
                </c:pt>
              </c:strCache>
            </c:strRef>
          </c:tx>
          <c:invertIfNegative val="0"/>
          <c:cat>
            <c:strRef>
              <c:f>Data!$B$14:$J$14</c:f>
              <c:strCache>
                <c:ptCount val="9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***2006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</c:strCache>
            </c:strRef>
          </c:cat>
          <c:val>
            <c:numRef>
              <c:f>Data!$B$21:$J$21</c:f>
              <c:numCache>
                <c:formatCode>General</c:formatCode>
                <c:ptCount val="9"/>
                <c:pt idx="3" formatCode="0.0%">
                  <c:v>0.61499999999999999</c:v>
                </c:pt>
                <c:pt idx="4" formatCode="0.0%">
                  <c:v>0.69399999999999995</c:v>
                </c:pt>
                <c:pt idx="5" formatCode="0.0%">
                  <c:v>0.80430000000000001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1329536"/>
        <c:axId val="141331072"/>
        <c:axId val="0"/>
      </c:bar3DChart>
      <c:catAx>
        <c:axId val="141329536"/>
        <c:scaling>
          <c:orientation val="minMax"/>
        </c:scaling>
        <c:delete val="0"/>
        <c:axPos val="b"/>
        <c:majorTickMark val="out"/>
        <c:minorTickMark val="none"/>
        <c:tickLblPos val="nextTo"/>
        <c:crossAx val="141331072"/>
        <c:crosses val="autoZero"/>
        <c:auto val="1"/>
        <c:lblAlgn val="ctr"/>
        <c:lblOffset val="100"/>
        <c:noMultiLvlLbl val="0"/>
      </c:catAx>
      <c:valAx>
        <c:axId val="141331072"/>
        <c:scaling>
          <c:orientation val="minMax"/>
          <c:max val="1"/>
        </c:scaling>
        <c:delete val="0"/>
        <c:axPos val="l"/>
        <c:majorGridlines/>
        <c:numFmt formatCode="0.0%" sourceLinked="1"/>
        <c:majorTickMark val="out"/>
        <c:minorTickMark val="none"/>
        <c:tickLblPos val="nextTo"/>
        <c:crossAx val="1413295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0.67793</cdr:x>
      <cdr:y>0.33506</cdr:y>
    </cdr:from>
    <cdr:to>
      <cdr:x>0.75681</cdr:x>
      <cdr:y>0.47865</cdr:y>
    </cdr:to>
    <cdr:sp macro="" textlink="">
      <cdr:nvSpPr>
        <cdr:cNvPr id="3" name="Straight Arrow Connector 2"/>
        <cdr:cNvSpPr/>
      </cdr:nvSpPr>
      <cdr:spPr>
        <a:xfrm xmlns:a="http://schemas.openxmlformats.org/drawingml/2006/main" rot="16200000" flipH="1">
          <a:off x="5877821" y="2108525"/>
          <a:ext cx="683847" cy="90365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0.70516</cdr:x>
      <cdr:y>0.26391</cdr:y>
    </cdr:from>
    <cdr:to>
      <cdr:x>0.78779</cdr:x>
      <cdr:y>0.28849</cdr:y>
    </cdr:to>
    <cdr:sp macro="" textlink="">
      <cdr:nvSpPr>
        <cdr:cNvPr id="5" name="Straight Arrow Connector 4"/>
        <cdr:cNvSpPr/>
      </cdr:nvSpPr>
      <cdr:spPr>
        <a:xfrm xmlns:a="http://schemas.openxmlformats.org/drawingml/2006/main">
          <a:off x="6113910" y="1660769"/>
          <a:ext cx="716411" cy="15468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0.69351</cdr:x>
      <cdr:y>0.4845</cdr:y>
    </cdr:from>
    <cdr:to>
      <cdr:x>0.83811</cdr:x>
      <cdr:y>0.5854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011188" y="3051597"/>
          <a:ext cx="1253357" cy="6355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800" b="1"/>
            <a:t>17.5</a:t>
          </a:r>
          <a:r>
            <a:rPr lang="en-US" sz="2800"/>
            <a:t>%</a:t>
          </a:r>
        </a:p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0.74637</cdr:x>
      <cdr:y>0.30299</cdr:y>
    </cdr:from>
    <cdr:to>
      <cdr:x>0.85342</cdr:x>
      <cdr:y>0.37026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6469338" y="1908362"/>
          <a:ext cx="927882" cy="4236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800" b="1">
              <a:solidFill>
                <a:sysClr val="windowText" lastClr="000000"/>
              </a:solidFill>
            </a:rPr>
            <a:t>3.0%</a:t>
          </a:r>
        </a:p>
      </cdr:txBody>
    </cdr:sp>
  </cdr:relSizeAnchor>
  <cdr:relSizeAnchor xmlns:cdr="http://schemas.openxmlformats.org/drawingml/2006/chartDrawing">
    <cdr:from>
      <cdr:x>0.80115</cdr:x>
      <cdr:y>0.06916</cdr:y>
    </cdr:from>
    <cdr:to>
      <cdr:x>1</cdr:x>
      <cdr:y>0.34311</cdr:y>
    </cdr:to>
    <cdr:pic>
      <cdr:nvPicPr>
        <cdr:cNvPr id="8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963432" y="435194"/>
          <a:ext cx="1724025" cy="1724025"/>
        </a:xfrm>
        <a:prstGeom xmlns:a="http://schemas.openxmlformats.org/drawingml/2006/main" prst="rect">
          <a:avLst/>
        </a:prstGeom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0.80117</cdr:x>
      <cdr:y>0.01175</cdr:y>
    </cdr:from>
    <cdr:to>
      <cdr:x>1</cdr:x>
      <cdr:y>0.28585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963432" y="73901"/>
          <a:ext cx="1724025" cy="172402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0.67476</cdr:x>
      <cdr:y>0.34499</cdr:y>
    </cdr:from>
    <cdr:to>
      <cdr:x>0.75962</cdr:x>
      <cdr:y>0.51985</cdr:y>
    </cdr:to>
    <cdr:sp macro="" textlink="">
      <cdr:nvSpPr>
        <cdr:cNvPr id="4" name="Straight Arrow Connector 3"/>
        <cdr:cNvSpPr/>
      </cdr:nvSpPr>
      <cdr:spPr>
        <a:xfrm xmlns:a="http://schemas.openxmlformats.org/drawingml/2006/main" rot="16200000" flipH="1">
          <a:off x="5665708" y="2355771"/>
          <a:ext cx="1101360" cy="73553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0.69697</cdr:x>
      <cdr:y>0.28593</cdr:y>
    </cdr:from>
    <cdr:to>
      <cdr:x>0.77841</cdr:x>
      <cdr:y>0.36295</cdr:y>
    </cdr:to>
    <cdr:sp macro="" textlink="">
      <cdr:nvSpPr>
        <cdr:cNvPr id="6" name="Straight Arrow Connector 5"/>
        <cdr:cNvSpPr/>
      </cdr:nvSpPr>
      <cdr:spPr>
        <a:xfrm xmlns:a="http://schemas.openxmlformats.org/drawingml/2006/main">
          <a:off x="6041162" y="1800926"/>
          <a:ext cx="705901" cy="485103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0.70604</cdr:x>
      <cdr:y>0.22495</cdr:y>
    </cdr:from>
    <cdr:to>
      <cdr:x>0.7883</cdr:x>
      <cdr:y>0.29246</cdr:y>
    </cdr:to>
    <cdr:sp macro="" textlink="">
      <cdr:nvSpPr>
        <cdr:cNvPr id="8" name="Straight Arrow Connector 7"/>
        <cdr:cNvSpPr/>
      </cdr:nvSpPr>
      <cdr:spPr>
        <a:xfrm xmlns:a="http://schemas.openxmlformats.org/drawingml/2006/main">
          <a:off x="6119813" y="1416844"/>
          <a:ext cx="713006" cy="42521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  <cdr:relSizeAnchor xmlns:cdr="http://schemas.openxmlformats.org/drawingml/2006/chartDrawing">
    <cdr:from>
      <cdr:x>0.67437</cdr:x>
      <cdr:y>0.52598</cdr:y>
    </cdr:from>
    <cdr:to>
      <cdr:x>0.80884</cdr:x>
      <cdr:y>0.60823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5845273" y="3312808"/>
          <a:ext cx="1165552" cy="5180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800" b="1"/>
            <a:t>20.1%</a:t>
          </a:r>
        </a:p>
      </cdr:txBody>
    </cdr:sp>
  </cdr:relSizeAnchor>
  <cdr:relSizeAnchor xmlns:cdr="http://schemas.openxmlformats.org/drawingml/2006/chartDrawing">
    <cdr:from>
      <cdr:x>0.72917</cdr:x>
      <cdr:y>0.16057</cdr:y>
    </cdr:from>
    <cdr:to>
      <cdr:x>0.80587</cdr:x>
      <cdr:y>0.2141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6322629" y="1009978"/>
          <a:ext cx="665108" cy="3366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0.72361</cdr:x>
      <cdr:y>0.36482</cdr:y>
    </cdr:from>
    <cdr:to>
      <cdr:x>0.82967</cdr:x>
      <cdr:y>0.4518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6272073" y="2297814"/>
          <a:ext cx="919301" cy="5477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800" b="1"/>
            <a:t>7.6%</a:t>
          </a:r>
        </a:p>
      </cdr:txBody>
    </cdr:sp>
  </cdr:relSizeAnchor>
  <cdr:relSizeAnchor xmlns:cdr="http://schemas.openxmlformats.org/drawingml/2006/chartDrawing">
    <cdr:from>
      <cdr:x>0.78496</cdr:x>
      <cdr:y>0.25652</cdr:y>
    </cdr:from>
    <cdr:to>
      <cdr:x>0.89011</cdr:x>
      <cdr:y>0.34972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6803856" y="1615654"/>
          <a:ext cx="911393" cy="5870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800" b="1"/>
            <a:t>8.1%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0DDB-40A3-4B89-A5B0-4E20B280BAB9}" type="datetimeFigureOut">
              <a:rPr lang="en-US" smtClean="0"/>
              <a:t>12/20/2011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47E0-8579-43BF-B6D1-1DEDF25E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868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0DDB-40A3-4B89-A5B0-4E20B280BAB9}" type="datetimeFigureOut">
              <a:rPr lang="en-US" smtClean="0"/>
              <a:t>12/20/2011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47E0-8579-43BF-B6D1-1DEDF25E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4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0DDB-40A3-4B89-A5B0-4E20B280BAB9}" type="datetimeFigureOut">
              <a:rPr lang="en-US" smtClean="0"/>
              <a:t>12/20/2011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47E0-8579-43BF-B6D1-1DEDF25E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771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0DDB-40A3-4B89-A5B0-4E20B280BAB9}" type="datetimeFigureOut">
              <a:rPr lang="en-US" smtClean="0"/>
              <a:t>12/20/2011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47E0-8579-43BF-B6D1-1DEDF25E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124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0DDB-40A3-4B89-A5B0-4E20B280BAB9}" type="datetimeFigureOut">
              <a:rPr lang="en-US" smtClean="0"/>
              <a:t>12/20/2011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47E0-8579-43BF-B6D1-1DEDF25E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3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0DDB-40A3-4B89-A5B0-4E20B280BAB9}" type="datetimeFigureOut">
              <a:rPr lang="en-US" smtClean="0"/>
              <a:t>12/20/2011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47E0-8579-43BF-B6D1-1DEDF25E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012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0DDB-40A3-4B89-A5B0-4E20B280BAB9}" type="datetimeFigureOut">
              <a:rPr lang="en-US" smtClean="0"/>
              <a:t>12/20/2011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47E0-8579-43BF-B6D1-1DEDF25E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763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0DDB-40A3-4B89-A5B0-4E20B280BAB9}" type="datetimeFigureOut">
              <a:rPr lang="en-US" smtClean="0"/>
              <a:t>12/20/2011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47E0-8579-43BF-B6D1-1DEDF25E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6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0DDB-40A3-4B89-A5B0-4E20B280BAB9}" type="datetimeFigureOut">
              <a:rPr lang="en-US" smtClean="0"/>
              <a:t>12/20/2011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47E0-8579-43BF-B6D1-1DEDF25E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039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0DDB-40A3-4B89-A5B0-4E20B280BAB9}" type="datetimeFigureOut">
              <a:rPr lang="en-US" smtClean="0"/>
              <a:t>12/20/2011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47E0-8579-43BF-B6D1-1DEDF25E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91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8B0DDB-40A3-4B89-A5B0-4E20B280BAB9}" type="datetimeFigureOut">
              <a:rPr lang="en-US" smtClean="0"/>
              <a:t>12/20/2011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547E0-8579-43BF-B6D1-1DEDF25E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679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8B0DDB-40A3-4B89-A5B0-4E20B280BAB9}" type="datetimeFigureOut">
              <a:rPr lang="en-US" smtClean="0"/>
              <a:t>12/20/2011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547E0-8579-43BF-B6D1-1DEDF25E5B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2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3492374"/>
              </p:ext>
            </p:extLst>
          </p:nvPr>
        </p:nvGraphicFramePr>
        <p:xfrm>
          <a:off x="228600" y="304800"/>
          <a:ext cx="8686800" cy="632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2416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2482087"/>
              </p:ext>
            </p:extLst>
          </p:nvPr>
        </p:nvGraphicFramePr>
        <p:xfrm>
          <a:off x="228600" y="228600"/>
          <a:ext cx="8686800" cy="640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790460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18</Words>
  <Application>Microsoft Office PowerPoint</Application>
  <PresentationFormat>On-screen Show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Owner</dc:creator>
  <cp:lastModifiedBy>Kim Forgey</cp:lastModifiedBy>
  <cp:revision>1</cp:revision>
  <dcterms:created xsi:type="dcterms:W3CDTF">2011-12-20T16:23:41Z</dcterms:created>
  <dcterms:modified xsi:type="dcterms:W3CDTF">2011-12-20T19:09:32Z</dcterms:modified>
</cp:coreProperties>
</file>