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4" r:id="rId2"/>
    <p:sldMasterId id="2147483736" r:id="rId3"/>
    <p:sldMasterId id="2147483752" r:id="rId4"/>
    <p:sldMasterId id="2147483764" r:id="rId5"/>
  </p:sldMasterIdLst>
  <p:notesMasterIdLst>
    <p:notesMasterId r:id="rId29"/>
  </p:notesMasterIdLst>
  <p:sldIdLst>
    <p:sldId id="278" r:id="rId6"/>
    <p:sldId id="280" r:id="rId7"/>
    <p:sldId id="296" r:id="rId8"/>
    <p:sldId id="315" r:id="rId9"/>
    <p:sldId id="355" r:id="rId10"/>
    <p:sldId id="354" r:id="rId11"/>
    <p:sldId id="316" r:id="rId12"/>
    <p:sldId id="317" r:id="rId13"/>
    <p:sldId id="324" r:id="rId14"/>
    <p:sldId id="353" r:id="rId15"/>
    <p:sldId id="329" r:id="rId16"/>
    <p:sldId id="342" r:id="rId17"/>
    <p:sldId id="343" r:id="rId18"/>
    <p:sldId id="344" r:id="rId19"/>
    <p:sldId id="352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69" autoAdjust="0"/>
    <p:restoredTop sz="94660"/>
  </p:normalViewPr>
  <p:slideViewPr>
    <p:cSldViewPr>
      <p:cViewPr>
        <p:scale>
          <a:sx n="93" d="100"/>
          <a:sy n="93" d="100"/>
        </p:scale>
        <p:origin x="-1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32B1-27DA-4379-BB56-C0E8F03BECD3}" type="datetimeFigureOut">
              <a:rPr lang="en-US" smtClean="0"/>
              <a:t>6/13/2012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0D180-1732-4C7B-82B8-31FDC45DB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59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D180-1732-4C7B-82B8-31FDC45DBC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8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D180-1732-4C7B-82B8-31FDC45DBCF3}" type="slidenum">
              <a:rPr lang="en-US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33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D180-1732-4C7B-82B8-31FDC45DBCF3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33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0D180-1732-4C7B-82B8-31FDC45DBCF3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3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8650" y="76200"/>
            <a:ext cx="7258050" cy="7741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399"/>
            <a:ext cx="8305800" cy="4525965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810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defRPr sz="2400"/>
            </a:lvl1pPr>
            <a:lvl2pPr>
              <a:buClr>
                <a:schemeClr val="tx1">
                  <a:lumMod val="75000"/>
                  <a:lumOff val="25000"/>
                </a:schemeClr>
              </a:buClr>
              <a:defRPr sz="2000"/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/>
            </a:lvl3pPr>
            <a:lvl4pPr>
              <a:buClr>
                <a:schemeClr val="tx1">
                  <a:lumMod val="75000"/>
                  <a:lumOff val="25000"/>
                </a:schemeClr>
              </a:buClr>
              <a:defRPr sz="1800"/>
            </a:lvl4pPr>
            <a:lvl5pPr>
              <a:buClr>
                <a:schemeClr val="tx1">
                  <a:lumMod val="75000"/>
                  <a:lumOff val="2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6388" y="1752601"/>
            <a:ext cx="4041775" cy="4068763"/>
          </a:xfr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000"/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000"/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1800"/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1600"/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119561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04617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>
              <a:solidFill>
                <a:srgbClr val="04617B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30425"/>
            <a:ext cx="7772400" cy="1470025"/>
          </a:xfrm>
        </p:spPr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248400" cy="6096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1752600" y="4343400"/>
            <a:ext cx="5257800" cy="914400"/>
          </a:xfrm>
        </p:spPr>
        <p:txBody>
          <a:bodyPr>
            <a:normAutofit/>
          </a:bodyPr>
          <a:lstStyle>
            <a:lvl1pPr algn="ctr">
              <a:buFontTx/>
              <a:buNone/>
              <a:defRPr sz="2800"/>
            </a:lvl1pPr>
          </a:lstStyle>
          <a:p>
            <a:pPr lvl="0"/>
            <a:r>
              <a:rPr lang="en-US" dirty="0" smtClean="0"/>
              <a:t>Click to edit Master subtext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60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Documents and Settings\iact\My Documents\My Pictures\Microsoft Clip Organizer\j0439389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2362200"/>
            <a:ext cx="6248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  <a:latin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rget_lg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125200" cy="62579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3276600"/>
            <a:ext cx="5181600" cy="1470025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0" y="4191000"/>
            <a:ext cx="5181600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0" descr="dart_left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19200" y="152400"/>
            <a:ext cx="7010400" cy="701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arget_sol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410200" y="1524000"/>
            <a:ext cx="3810000" cy="3810000"/>
          </a:xfrm>
          <a:prstGeom prst="rect">
            <a:avLst/>
          </a:prstGeom>
        </p:spPr>
      </p:pic>
      <p:sp>
        <p:nvSpPr>
          <p:cNvPr id="12" name="Rounded Rectangle 11"/>
          <p:cNvSpPr/>
          <p:nvPr userDrawn="1"/>
        </p:nvSpPr>
        <p:spPr>
          <a:xfrm>
            <a:off x="990600" y="2743200"/>
            <a:ext cx="7010400" cy="7620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400" y="277398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2954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38100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066800"/>
            <a:ext cx="3886200" cy="452596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990600"/>
            <a:ext cx="38862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306512"/>
            <a:ext cx="3886200" cy="4332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1" y="990600"/>
            <a:ext cx="3810000" cy="304800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1" y="1295400"/>
            <a:ext cx="3810000" cy="43434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3050"/>
            <a:ext cx="2627313" cy="1162050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340350" cy="5853113"/>
          </a:xfrm>
        </p:spPr>
        <p:txBody>
          <a:bodyPr/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1435100"/>
            <a:ext cx="2627313" cy="46910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4568825"/>
            <a:ext cx="5486400" cy="566738"/>
          </a:xfrm>
        </p:spPr>
        <p:txBody>
          <a:bodyPr anchor="b">
            <a:normAutofit/>
          </a:bodyPr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38100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0" y="5135563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6957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477000" y="3048001"/>
            <a:ext cx="2286000" cy="2666999"/>
          </a:xfrm>
        </p:spPr>
        <p:txBody>
          <a:bodyPr lIns="274320" tIns="0" rIns="182880">
            <a:normAutofit/>
          </a:bodyPr>
          <a:lstStyle>
            <a:lvl1pPr>
              <a:lnSpc>
                <a:spcPct val="100000"/>
              </a:lnSpc>
              <a:defRPr sz="11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914400" y="990601"/>
            <a:ext cx="2286000" cy="1981200"/>
          </a:xfrm>
        </p:spPr>
        <p:txBody>
          <a:bodyPr>
            <a:no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721100" y="990601"/>
            <a:ext cx="2222500" cy="1981200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477000" y="990601"/>
            <a:ext cx="2286000" cy="1981200"/>
          </a:xfrm>
        </p:spPr>
        <p:txBody>
          <a:bodyPr>
            <a:normAutofit/>
          </a:bodyPr>
          <a:lstStyle>
            <a:lvl1pPr>
              <a:defRPr sz="1400" b="1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5334000" cy="4602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523999"/>
            <a:ext cx="2855915" cy="4602165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830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429000" y="27138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429000" y="12954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429000" y="20046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429000" y="34230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429000" y="41322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429000" y="4841400"/>
            <a:ext cx="52578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4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00" y="685800"/>
            <a:ext cx="7819800" cy="457200"/>
          </a:xfrm>
        </p:spPr>
        <p:txBody>
          <a:bodyPr>
            <a:normAutofit/>
          </a:bodyPr>
          <a:lstStyle>
            <a:lvl1pPr>
              <a:buFontTx/>
              <a:buNone/>
              <a:defRPr sz="1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>
            <a:off x="1066800" y="1143000"/>
            <a:ext cx="3657600" cy="4114800"/>
          </a:xfrm>
          <a:prstGeom prst="round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>
            <a:off x="4953000" y="1143000"/>
            <a:ext cx="3657600" cy="41148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0444" y="1295401"/>
            <a:ext cx="3381555" cy="37337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1"/>
                </a:solidFill>
              </a:defRPr>
            </a:lvl1pPr>
            <a:lvl2pPr marL="1828800" indent="-1828800">
              <a:buFontTx/>
              <a:buNone/>
              <a:defRPr sz="1200">
                <a:solidFill>
                  <a:schemeClr val="tx1"/>
                </a:solidFill>
              </a:defRPr>
            </a:lvl2pPr>
            <a:lvl3pPr marL="1828800" indent="-1828800">
              <a:buFontTx/>
              <a:buNone/>
              <a:defRPr sz="1200">
                <a:solidFill>
                  <a:schemeClr val="tx1"/>
                </a:solidFill>
              </a:defRPr>
            </a:lvl3pPr>
            <a:lvl4pPr marL="1828800" indent="-1828800">
              <a:buFontTx/>
              <a:buNone/>
              <a:defRPr sz="1200">
                <a:solidFill>
                  <a:schemeClr val="tx1"/>
                </a:solidFill>
              </a:defRPr>
            </a:lvl4pPr>
            <a:lvl5pPr marL="1828800" indent="-1828800">
              <a:buFontTx/>
              <a:buNone/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2268" y="1295401"/>
            <a:ext cx="3243532" cy="380999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>
                <a:solidFill>
                  <a:schemeClr val="tx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tx1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tx1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tx1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00" y="712800"/>
            <a:ext cx="7772400" cy="457200"/>
          </a:xfrm>
        </p:spPr>
        <p:txBody>
          <a:bodyPr>
            <a:normAutofit/>
          </a:bodyPr>
          <a:lstStyle>
            <a:lvl1pPr>
              <a:buFontTx/>
              <a:buNone/>
              <a:defRPr sz="1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8" name="Picture 17" descr="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620000" y="6400800"/>
            <a:ext cx="1409700" cy="3608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7352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9426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54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120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80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31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6977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6145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042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843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7284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2100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3722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1124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566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7120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067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622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27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8289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252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088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9.gif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10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038600"/>
            <a:ext cx="3017951" cy="321914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>
                <a:solidFill>
                  <a:srgbClr val="04617B"/>
                </a:solidFill>
              </a:rPr>
              <a:pPr/>
              <a:t>‹#›</a:t>
            </a:fld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endParaRPr lang="en-US" sz="2400" dirty="0" smtClean="0">
              <a:solidFill>
                <a:prstClr val="black"/>
              </a:solidFill>
              <a:latin typeface="Perpetu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endParaRPr lang="en-US" sz="2400" dirty="0" smtClean="0">
              <a:solidFill>
                <a:prstClr val="black"/>
              </a:solidFill>
              <a:latin typeface="Perpetu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3600" b="1" kern="1200" baseline="0">
          <a:solidFill>
            <a:schemeClr val="accent2">
              <a:lumMod val="75000"/>
            </a:schemeClr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accent1">
            <a:lumMod val="75000"/>
          </a:schemeClr>
        </a:buClr>
        <a:buSzPct val="70000"/>
        <a:buFont typeface="Arial" pitchFamily="34" charset="0"/>
        <a:buChar char="•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Documents and Settings\iact\My Documents\My Pictures\Microsoft Clip Organizer\j0439389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45000" contrast="-70000"/>
          </a:blip>
          <a:srcRect/>
          <a:stretch>
            <a:fillRect/>
          </a:stretch>
        </p:blipFill>
        <p:spPr bwMode="auto">
          <a:xfrm>
            <a:off x="6498626" y="2895600"/>
            <a:ext cx="2645374" cy="39624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E4300AD1-406E-4748-BA9D-750F595F0195}" type="datetimeFigureOut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cs typeface="Tahoma" pitchFamily="34" charset="0"/>
              </a:defRPr>
            </a:lvl1pPr>
          </a:lstStyle>
          <a:p>
            <a:fld id="{E86D529B-A61F-4C4F-8699-68FA664253F2}" type="slidenum">
              <a:rPr lang="en-US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50000"/>
          </a:schemeClr>
        </a:buClr>
        <a:buFont typeface="Wingdings" pitchFamily="2" charset="2"/>
        <a:buChar char="ü"/>
        <a:defRPr sz="2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77724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9600" y="635635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33800" y="6362700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EA9EFE93-F287-4331-B820-9EE2079A43EA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685800" cy="6248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 descr="dart_and_target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-76200" y="4267200"/>
            <a:ext cx="251460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5400000">
            <a:off x="-2331667" y="2570467"/>
            <a:ext cx="5301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white"/>
                </a:solidFill>
              </a:rPr>
              <a:t>ON TARGET</a:t>
            </a:r>
            <a:endParaRPr lang="en-US" dirty="0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FD6D6-FFB2-4961-B994-A83367E9694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F9541-4676-401E-9ADE-8B3439B5D06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67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6314A-CBE8-4AE6-9C38-C910C718976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6/13/2012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8690A-5EC9-4DD5-9F18-4C1521A789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762000"/>
            <a:ext cx="4114800" cy="8604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USD 261</a:t>
            </a:r>
            <a:endParaRPr lang="en-US" sz="480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1447800"/>
            <a:ext cx="48006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Strategic Plan Updates</a:t>
            </a:r>
          </a:p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Year 3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6248400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232F7C">
                  <a:lumMod val="75000"/>
                </a:srgbClr>
              </a:buClr>
              <a:buSzPct val="70000"/>
            </a:pPr>
            <a:r>
              <a:rPr lang="en-US" dirty="0" smtClean="0">
                <a:solidFill>
                  <a:prstClr val="white"/>
                </a:solidFill>
                <a:cs typeface="Segoe UI" pitchFamily="34" charset="0"/>
              </a:rPr>
              <a:t>June 2012</a:t>
            </a:r>
            <a:endParaRPr lang="en-US" dirty="0">
              <a:solidFill>
                <a:prstClr val="white"/>
              </a:solidFill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886200"/>
            <a:ext cx="2743200" cy="1447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3886200"/>
            <a:ext cx="2895600" cy="19812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Student Learning &amp; Success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High Quality Workforce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Facilities &amp; Infrastructure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Community Partnerships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3857" y="3657600"/>
            <a:ext cx="3048000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</a:rPr>
              <a:t>Student Learning and Success</a:t>
            </a:r>
            <a:endParaRPr lang="en-US" sz="36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64008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0" y="53340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r"/>
            <a:r>
              <a:rPr lang="en-US" sz="3200" b="1" dirty="0" smtClean="0">
                <a:ln/>
                <a:solidFill>
                  <a:schemeClr val="accent3"/>
                </a:solidFill>
              </a:rPr>
              <a:t>ON TARGET</a:t>
            </a:r>
            <a:endParaRPr lang="en-US" sz="3200" b="1" dirty="0">
              <a:ln/>
              <a:solidFill>
                <a:schemeClr val="accent3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9469" y="2895600"/>
            <a:ext cx="4169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cs typeface="Segoe UI" pitchFamily="34" charset="0"/>
              </a:rPr>
              <a:t>Strategic Goal Area: 1.0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43591" y="308284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95541" y="1524000"/>
            <a:ext cx="687705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Transition activities to Common Core State Standards:  Overview trainings &amp; Deconstruction with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PreK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– 2</a:t>
            </a:r>
            <a:r>
              <a:rPr kumimoji="0" lang="en-US" sz="2800" b="0" i="0" u="none" strike="noStrike" kern="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nd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grades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Evaluation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&amp; eligibility changes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Grants totaling - $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575,713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Guiding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Coalition created 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3651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2600" y="457200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76400" y="1295400"/>
            <a:ext cx="6629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  <a:defRPr/>
            </a:pPr>
            <a:r>
              <a:rPr lang="en-US" sz="2800" kern="0" dirty="0">
                <a:solidFill>
                  <a:sysClr val="windowText" lastClr="000000"/>
                </a:solidFill>
              </a:rPr>
              <a:t>All Day Kindergarten completed first year</a:t>
            </a:r>
          </a:p>
          <a:p>
            <a:pPr marL="457200" lvl="0" indent="-457200">
              <a:buFont typeface="Wingdings" pitchFamily="2" charset="2"/>
              <a:buChar char="ü"/>
              <a:defRPr/>
            </a:pPr>
            <a:r>
              <a:rPr lang="en-US" sz="2800" kern="0" dirty="0">
                <a:solidFill>
                  <a:sysClr val="windowText" lastClr="000000"/>
                </a:solidFill>
              </a:rPr>
              <a:t>Math Competition held by Gifted Teachers</a:t>
            </a:r>
          </a:p>
          <a:p>
            <a:pPr marL="457200" lvl="0" indent="-457200">
              <a:buFont typeface="Wingdings" pitchFamily="2" charset="2"/>
              <a:buChar char="ü"/>
              <a:defRPr/>
            </a:pPr>
            <a:r>
              <a:rPr lang="en-US" sz="2800" kern="0" dirty="0">
                <a:solidFill>
                  <a:sysClr val="windowText" lastClr="000000"/>
                </a:solidFill>
              </a:rPr>
              <a:t>Bring Your Own Device first steps</a:t>
            </a:r>
          </a:p>
          <a:p>
            <a:pPr marL="457200" lvl="0" indent="-457200">
              <a:buFont typeface="Wingdings" pitchFamily="2" charset="2"/>
              <a:buChar char="ü"/>
              <a:defRPr/>
            </a:pPr>
            <a:r>
              <a:rPr lang="en-US" sz="2800" kern="0" dirty="0">
                <a:solidFill>
                  <a:sysClr val="windowText" lastClr="000000"/>
                </a:solidFill>
              </a:rPr>
              <a:t>Fine Arts – Band ratings</a:t>
            </a:r>
          </a:p>
          <a:p>
            <a:pPr marL="457200" lvl="0" indent="-457200">
              <a:buFont typeface="Wingdings" pitchFamily="2" charset="2"/>
              <a:buChar char="ü"/>
              <a:defRPr/>
            </a:pPr>
            <a:r>
              <a:rPr lang="en-US" sz="2800" kern="0" dirty="0">
                <a:solidFill>
                  <a:sysClr val="windowText" lastClr="000000"/>
                </a:solidFill>
              </a:rPr>
              <a:t>First annual summer tech camp</a:t>
            </a:r>
            <a:endParaRPr lang="en-US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9058" y="456618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25721" y="1600200"/>
            <a:ext cx="6728537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 err="1" smtClean="0"/>
              <a:t>Flippen</a:t>
            </a:r>
            <a:r>
              <a:rPr lang="en-US" sz="2800" dirty="0" smtClean="0"/>
              <a:t> </a:t>
            </a:r>
            <a:r>
              <a:rPr lang="en-US" sz="2800" dirty="0" smtClean="0"/>
              <a:t>Training for Coaching Excellence leading to the Coaches</a:t>
            </a:r>
            <a:r>
              <a:rPr lang="en-US" sz="2800" dirty="0"/>
              <a:t>’ Leadership Academy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/>
              <a:t>FCCLA State and National Officers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/>
              <a:t>FEMA Academy training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/>
              <a:t>Data Quality Certification trainings by </a:t>
            </a:r>
            <a:r>
              <a:rPr lang="en-US" sz="2800" dirty="0" smtClean="0"/>
              <a:t>strand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522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05400" y="381856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186862" y="1524000"/>
            <a:ext cx="68047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 smtClean="0"/>
              <a:t>Campus </a:t>
            </a:r>
            <a:r>
              <a:rPr lang="en-US" sz="2800" dirty="0"/>
              <a:t>Counseling Dept. - Connecting seniors to scholarship </a:t>
            </a:r>
            <a:r>
              <a:rPr lang="en-US" sz="2800" dirty="0" smtClean="0"/>
              <a:t>money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 err="1" smtClean="0"/>
              <a:t>Leadercast</a:t>
            </a:r>
            <a:r>
              <a:rPr lang="en-US" sz="2800" dirty="0" smtClean="0"/>
              <a:t> </a:t>
            </a:r>
            <a:endParaRPr lang="en-US" sz="2800" dirty="0"/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/>
              <a:t>Copy Center training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800" dirty="0"/>
              <a:t>Early Warning Student System at Campus High </a:t>
            </a:r>
            <a:r>
              <a:rPr lang="en-US" sz="2800" dirty="0" smtClean="0"/>
              <a:t>School</a:t>
            </a:r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kern="0" dirty="0">
                <a:solidFill>
                  <a:sysClr val="windowText" lastClr="000000"/>
                </a:solidFill>
              </a:rPr>
              <a:t>Leadership Academy – 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Classified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316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0201" y="569310"/>
            <a:ext cx="33647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33946" y="1447800"/>
            <a:ext cx="642905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Increased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participation at Sedgwick County Spelling Bee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Addition of middle school soccer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Student council three national awards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Forensics program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T.E.E.A.C.H. Autism training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Odyssey of the Mind program – Placed 11th at World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Competition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973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" y="6477000"/>
            <a:ext cx="8839200" cy="304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1600" cap="all" dirty="0" smtClean="0">
                <a:solidFill>
                  <a:prstClr val="white"/>
                </a:solidFill>
                <a:latin typeface="Calibri" pitchFamily="34" charset="0"/>
              </a:rPr>
              <a:t>Our Mission:  To  Advance Learning for All Through the relentless pursuit of excellence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0" y="459752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FF0000"/>
                </a:solidFill>
              </a:rPr>
              <a:t>Student Learning &amp; Success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54995" y="1447800"/>
            <a:ext cx="60628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J"/>
            </a:pPr>
            <a:r>
              <a:rPr lang="en-US" sz="28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Which all leads to…</a:t>
            </a:r>
          </a:p>
          <a:p>
            <a:pPr marL="457200" indent="-457200">
              <a:buFont typeface="Wingdings" pitchFamily="2" charset="2"/>
              <a:buChar char="J"/>
            </a:pPr>
            <a:endParaRPr lang="en-US" sz="2800" dirty="0"/>
          </a:p>
          <a:p>
            <a:pPr marL="457200" lvl="0" indent="-457200">
              <a:buFont typeface="Wingdings" pitchFamily="2" charset="2"/>
              <a:buChar char="ü"/>
            </a:pPr>
            <a:r>
              <a:rPr lang="en-US" sz="2800" dirty="0" smtClean="0"/>
              <a:t>KLN </a:t>
            </a:r>
            <a:r>
              <a:rPr lang="en-US" sz="2800" dirty="0"/>
              <a:t>implementation rubric score increased to </a:t>
            </a:r>
            <a:r>
              <a:rPr lang="en-US" sz="2800" dirty="0" smtClean="0"/>
              <a:t>3.70/4.0…up from 1.75 three years ago</a:t>
            </a:r>
          </a:p>
          <a:p>
            <a:pPr marL="457200" lvl="0" indent="-457200">
              <a:buFont typeface="Wingdings" pitchFamily="2" charset="2"/>
              <a:buChar char="J"/>
            </a:pPr>
            <a:endParaRPr lang="en-US" sz="2800" dirty="0" smtClean="0"/>
          </a:p>
          <a:p>
            <a:pPr marL="457200" indent="-457200">
              <a:buFont typeface="Wingdings" pitchFamily="2" charset="2"/>
              <a:buChar char="ü"/>
            </a:pPr>
            <a:r>
              <a:rPr lang="en-US" sz="2800" dirty="0" smtClean="0"/>
              <a:t>Preliminary State </a:t>
            </a:r>
            <a:r>
              <a:rPr lang="en-US" sz="2800" dirty="0"/>
              <a:t>Assessment Reading &amp; Math scores up 3% </a:t>
            </a:r>
            <a:r>
              <a:rPr lang="en-US" sz="2800" dirty="0" smtClean="0"/>
              <a:t>district-wide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60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533400" y="1752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232F7C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j-ea"/>
                <a:cs typeface="Segoe UI" pitchFamily="34" charset="0"/>
              </a:rPr>
              <a:t>Strategic Goal Area: 2.0</a:t>
            </a:r>
            <a:br>
              <a:rPr kumimoji="0" lang="en-US" sz="3200" b="1" i="0" u="none" strike="noStrike" kern="1200" cap="none" spc="0" normalizeH="0" baseline="0" noProof="0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j-ea"/>
                <a:cs typeface="Segoe UI" pitchFamily="34" charset="0"/>
              </a:rPr>
            </a:br>
            <a:r>
              <a:rPr kumimoji="0" lang="en-US" sz="5400" b="1" i="0" u="none" strike="noStrike" kern="1200" cap="none" spc="0" normalizeH="0" baseline="0" noProof="0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j-ea"/>
                <a:cs typeface="Segoe UI" pitchFamily="34" charset="0"/>
              </a:rPr>
              <a:t>High Quality Workforce</a:t>
            </a:r>
            <a:endParaRPr kumimoji="0" lang="en-US" sz="3200" b="1" i="0" u="none" strike="noStrike" kern="1200" cap="none" spc="0" normalizeH="0" baseline="0" noProof="0" dirty="0">
              <a:ln w="11430"/>
              <a:solidFill>
                <a:srgbClr val="237BD6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j-ea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2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0" y="914400"/>
            <a:ext cx="7467600" cy="1143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ctr">
            <a:normAutofit fontScale="90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Recruitment 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of High </a:t>
            </a: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Q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uality and Talented </a:t>
            </a:r>
            <a:r>
              <a:rPr lang="en-US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W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ahoma" pitchFamily="34" charset="0"/>
              </a:rPr>
              <a:t>orkforce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Tahom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35458" y="2438399"/>
            <a:ext cx="6934200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800" dirty="0" smtClean="0"/>
              <a:t>Counsel </a:t>
            </a:r>
            <a:r>
              <a:rPr lang="en-US" sz="2800" dirty="0"/>
              <a:t>was provided to underperforming </a:t>
            </a:r>
            <a:r>
              <a:rPr lang="en-US" sz="2800" dirty="0" smtClean="0"/>
              <a:t>employees</a:t>
            </a:r>
            <a:endParaRPr lang="en-US" sz="2800" dirty="0" smtClean="0"/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800" dirty="0" smtClean="0"/>
              <a:t>“Fun </a:t>
            </a:r>
            <a:r>
              <a:rPr lang="en-US" sz="2800" dirty="0"/>
              <a:t>Days” were added to the calendar every </a:t>
            </a:r>
            <a:r>
              <a:rPr lang="en-US" sz="2800" dirty="0" smtClean="0"/>
              <a:t>month</a:t>
            </a:r>
            <a:endParaRPr lang="en-US" sz="2800" dirty="0" smtClean="0"/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800" dirty="0" smtClean="0"/>
              <a:t>Award </a:t>
            </a:r>
            <a:r>
              <a:rPr lang="en-US" sz="2800" dirty="0"/>
              <a:t>winning </a:t>
            </a:r>
            <a:r>
              <a:rPr lang="en-US" sz="2800" dirty="0" smtClean="0"/>
              <a:t>website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800" dirty="0" smtClean="0"/>
              <a:t>Proactive </a:t>
            </a:r>
            <a:r>
              <a:rPr lang="en-US" sz="2800" dirty="0"/>
              <a:t>PR and marketing </a:t>
            </a:r>
            <a:r>
              <a:rPr lang="en-US" sz="2800" dirty="0" smtClean="0"/>
              <a:t>initiatives</a:t>
            </a:r>
          </a:p>
          <a:p>
            <a:pPr marL="420624" indent="-384048">
              <a:spcBef>
                <a:spcPct val="20000"/>
              </a:spcBef>
              <a:buClr>
                <a:srgbClr val="6EA0B0"/>
              </a:buClr>
              <a:buSzPct val="80000"/>
              <a:buFont typeface="Wingdings 2"/>
              <a:buChar char=""/>
            </a:pPr>
            <a:r>
              <a:rPr lang="en-US" sz="2800" dirty="0" smtClean="0"/>
              <a:t>First </a:t>
            </a:r>
            <a:r>
              <a:rPr lang="en-US" sz="2800" dirty="0"/>
              <a:t>Annual District job Fair</a:t>
            </a:r>
            <a:endParaRPr lang="en-US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89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2392362"/>
          </a:xfrm>
        </p:spPr>
        <p:txBody>
          <a:bodyPr/>
          <a:lstStyle/>
          <a:p>
            <a:pPr algn="l"/>
            <a:r>
              <a:rPr lang="en-US" sz="3200" b="1" dirty="0" smtClean="0"/>
              <a:t>Haysville USD 261 Strategic Plan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Strategic Goal Area 3: Facilities and Infrastructure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b="1" i="1" dirty="0" smtClean="0"/>
              <a:t>July </a:t>
            </a:r>
            <a:r>
              <a:rPr lang="en-US" sz="2400" b="1" i="1" dirty="0" smtClean="0"/>
              <a:t>2012</a:t>
            </a:r>
            <a:endParaRPr lang="en-US" sz="2400" dirty="0"/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566298"/>
            <a:ext cx="9144000" cy="360590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181600" y="3708737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prstClr val="black"/>
                </a:solidFill>
              </a:rPr>
              <a:t>2009-2014</a:t>
            </a:r>
            <a:endParaRPr lang="en-US" sz="6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6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4829" y="457200"/>
            <a:ext cx="91440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Strategic Goal Area </a:t>
            </a:r>
            <a:r>
              <a:rPr lang="en-US" sz="2400" b="1" dirty="0" smtClean="0">
                <a:solidFill>
                  <a:schemeClr val="tx2"/>
                </a:solidFill>
              </a:rPr>
              <a:t>3:</a:t>
            </a:r>
          </a:p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Facilities </a:t>
            </a:r>
            <a:r>
              <a:rPr lang="en-US" sz="2400" b="1" dirty="0">
                <a:solidFill>
                  <a:prstClr val="black"/>
                </a:solidFill>
              </a:rPr>
              <a:t>and </a:t>
            </a:r>
            <a:r>
              <a:rPr lang="en-US" sz="24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2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Johnson Controls Energy Conservation Projects</a:t>
            </a:r>
            <a:endParaRPr lang="en-US" sz="3600" b="1" dirty="0" smtClean="0">
              <a:ln w="190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62200"/>
            <a:ext cx="9144000" cy="3605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2971800"/>
            <a:ext cx="7315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Building Weatherization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Electrical Upgrades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Water Conservation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Mechanical Systems Upgrades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8862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810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Strategic Goal Area </a:t>
            </a:r>
            <a:r>
              <a:rPr lang="en-US" sz="2400" b="1" dirty="0" smtClean="0">
                <a:solidFill>
                  <a:schemeClr val="tx2"/>
                </a:solidFill>
              </a:rPr>
              <a:t>3:</a:t>
            </a:r>
          </a:p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Facilities </a:t>
            </a:r>
            <a:r>
              <a:rPr lang="en-US" sz="2400" b="1" dirty="0">
                <a:solidFill>
                  <a:prstClr val="black"/>
                </a:solidFill>
              </a:rPr>
              <a:t>and </a:t>
            </a:r>
            <a:r>
              <a:rPr lang="en-US" sz="24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6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Campus High School “A” Building Remodel</a:t>
            </a: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62200"/>
            <a:ext cx="9144000" cy="3605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2590800"/>
            <a:ext cx="731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Building was redesigned and constructed into seven much needed classrooms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Two new computer labs were added at CHS in “A” building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Also, all computer labs in “E” building at CHS were updated</a:t>
            </a:r>
          </a:p>
        </p:txBody>
      </p:sp>
    </p:spTree>
    <p:extLst>
      <p:ext uri="{BB962C8B-B14F-4D97-AF65-F5344CB8AC3E}">
        <p14:creationId xmlns:p14="http://schemas.microsoft.com/office/powerpoint/2010/main" val="353311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45720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Strategic Goal Area </a:t>
            </a:r>
            <a:r>
              <a:rPr lang="en-US" sz="2400" b="1" dirty="0" smtClean="0">
                <a:solidFill>
                  <a:schemeClr val="tx2"/>
                </a:solidFill>
              </a:rPr>
              <a:t>3:</a:t>
            </a:r>
          </a:p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Facilities </a:t>
            </a:r>
            <a:r>
              <a:rPr lang="en-US" sz="2400" b="1" dirty="0">
                <a:solidFill>
                  <a:prstClr val="black"/>
                </a:solidFill>
              </a:rPr>
              <a:t>and </a:t>
            </a:r>
            <a:r>
              <a:rPr lang="en-US" sz="2400" b="1" dirty="0" smtClean="0">
                <a:solidFill>
                  <a:prstClr val="black"/>
                </a:solidFill>
              </a:rPr>
              <a:t>Infrastructure</a:t>
            </a: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endParaRPr lang="en-US" sz="12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6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District Copy Center Constructed</a:t>
            </a:r>
          </a:p>
        </p:txBody>
      </p:sp>
      <p:pic>
        <p:nvPicPr>
          <p:cNvPr id="6" name="Picture 5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62200"/>
            <a:ext cx="9144000" cy="3605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1505" y="2895600"/>
            <a:ext cx="7315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Our new school district Copy Center was constructed by remodeling a storage area of the Learning Center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3200" dirty="0" smtClean="0"/>
              <a:t>All copiers district-wide have been Networked</a:t>
            </a:r>
          </a:p>
        </p:txBody>
      </p:sp>
    </p:spTree>
    <p:extLst>
      <p:ext uri="{BB962C8B-B14F-4D97-AF65-F5344CB8AC3E}">
        <p14:creationId xmlns:p14="http://schemas.microsoft.com/office/powerpoint/2010/main" val="157148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362200"/>
            <a:ext cx="9144000" cy="36059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6600" y="76200"/>
            <a:ext cx="8458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tx2"/>
                </a:solidFill>
              </a:rPr>
              <a:t>Strategic Goal Area </a:t>
            </a:r>
            <a:r>
              <a:rPr lang="en-US" sz="2400" b="1" dirty="0" smtClean="0">
                <a:solidFill>
                  <a:schemeClr val="tx2"/>
                </a:solidFill>
              </a:rPr>
              <a:t>3:</a:t>
            </a:r>
          </a:p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Facilities </a:t>
            </a:r>
            <a:r>
              <a:rPr lang="en-US" sz="2400" b="1" dirty="0">
                <a:solidFill>
                  <a:prstClr val="black"/>
                </a:solidFill>
              </a:rPr>
              <a:t>and </a:t>
            </a:r>
            <a:r>
              <a:rPr lang="en-US" sz="2400" b="1" dirty="0" smtClean="0">
                <a:solidFill>
                  <a:prstClr val="black"/>
                </a:solidFill>
              </a:rPr>
              <a:t>Infrastructure</a:t>
            </a:r>
          </a:p>
          <a:p>
            <a:pPr algn="r"/>
            <a:endParaRPr lang="en-US" sz="2400" b="1" dirty="0" smtClean="0">
              <a:solidFill>
                <a:prstClr val="black"/>
              </a:solidFill>
            </a:endParaRPr>
          </a:p>
          <a:p>
            <a:pPr algn="ctr"/>
            <a:r>
              <a:rPr lang="en-US" sz="32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SAFETY</a:t>
            </a:r>
            <a:r>
              <a:rPr lang="en-US" sz="3200" b="1" dirty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, SECURITY AND EMERGENCY PREPAREDNESS ENHANCEMENTS</a:t>
            </a:r>
            <a:endParaRPr lang="en-US" sz="3200" b="1" dirty="0" smtClean="0">
              <a:ln w="190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1" y="23622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Based on the Kansas Homeland Security observations, additional equipment, planning and training initiatives were instituted, including</a:t>
            </a:r>
            <a:r>
              <a:rPr lang="en-US" sz="2400" dirty="0" smtClean="0"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:</a:t>
            </a:r>
          </a:p>
        </p:txBody>
      </p:sp>
      <p:sp>
        <p:nvSpPr>
          <p:cNvPr id="2" name="Rectangle 1"/>
          <p:cNvSpPr/>
          <p:nvPr/>
        </p:nvSpPr>
        <p:spPr>
          <a:xfrm>
            <a:off x="89899" y="3562529"/>
            <a:ext cx="872490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*</a:t>
            </a:r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Additional school security </a:t>
            </a:r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cameras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*Increase </a:t>
            </a:r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in exterior lighting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*New security related </a:t>
            </a:r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signage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*More </a:t>
            </a:r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exterior electronic door locks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*Upgrade of school bus and portable </a:t>
            </a:r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radios</a:t>
            </a:r>
          </a:p>
          <a:p>
            <a:pPr algn="ctr"/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*A </a:t>
            </a:r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review of local hazard analysis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*FEMA National Training Academy course on school </a:t>
            </a:r>
            <a:r>
              <a:rPr lang="en-US" sz="2000" dirty="0" smtClean="0">
                <a:solidFill>
                  <a:schemeClr val="tx2"/>
                </a:solidFill>
                <a:effectLst>
                  <a:glow rad="101600">
                    <a:schemeClr val="bg1">
                      <a:lumMod val="65000"/>
                      <a:alpha val="60000"/>
                    </a:schemeClr>
                  </a:glow>
                </a:effectLst>
              </a:rPr>
              <a:t>emergency management</a:t>
            </a:r>
            <a:endParaRPr lang="en-US" sz="2000" dirty="0">
              <a:solidFill>
                <a:schemeClr val="tx2"/>
              </a:solidFill>
              <a:effectLst>
                <a:glow rad="101600">
                  <a:schemeClr val="bg1">
                    <a:lumMod val="65000"/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74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762000" y="22098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  <a:buClr>
                <a:srgbClr val="232F7C">
                  <a:lumMod val="75000"/>
                </a:srgbClr>
              </a:buClr>
              <a:defRPr/>
            </a:pPr>
            <a:r>
              <a:rPr lang="en-US" sz="3200" b="1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Segoe UI" pitchFamily="34" charset="0"/>
              </a:rPr>
              <a:t>Strategic Goal Area: 4.0</a:t>
            </a:r>
            <a:br>
              <a:rPr lang="en-US" sz="3200" b="1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Segoe UI" pitchFamily="34" charset="0"/>
              </a:rPr>
            </a:br>
            <a:r>
              <a:rPr lang="en-US" sz="5400" b="1" dirty="0" smtClean="0">
                <a:ln w="11430"/>
                <a:solidFill>
                  <a:srgbClr val="237BD6">
                    <a:lumMod val="50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Segoe UI" pitchFamily="34" charset="0"/>
              </a:rPr>
              <a:t>Community Partnerships</a:t>
            </a:r>
            <a:endParaRPr lang="en-US" sz="3200" b="1" dirty="0">
              <a:ln w="11430"/>
              <a:solidFill>
                <a:srgbClr val="237BD6">
                  <a:lumMod val="50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5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68362"/>
          </a:xfrm>
        </p:spPr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Goal Statement</a:t>
            </a:r>
            <a:r>
              <a:rPr lang="en-US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9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2133600"/>
            <a:ext cx="4724400" cy="3048000"/>
          </a:xfrm>
        </p:spPr>
        <p:txBody>
          <a:bodyPr>
            <a:noAutofit/>
          </a:bodyPr>
          <a:lstStyle/>
          <a:p>
            <a:pPr marL="0" indent="0" algn="ctr">
              <a:spcAft>
                <a:spcPts val="1800"/>
              </a:spcAft>
              <a:buNone/>
            </a:pPr>
            <a:r>
              <a:rPr lang="en-US" sz="4400" b="1" dirty="0" smtClean="0"/>
              <a:t>Strengthening Community Pride Through Strategic Partnerships</a:t>
            </a:r>
          </a:p>
        </p:txBody>
      </p:sp>
      <p:pic>
        <p:nvPicPr>
          <p:cNvPr id="1026" name="Picture 2" descr="http://www.torbenrick.eu/blog/wp-content/gallery/social-media/social-media-and-p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48" y="2286000"/>
            <a:ext cx="3560051" cy="2362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3962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1143000"/>
            <a:ext cx="8686800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HOPE Grant and Latchkey Program –  Collaboration with Haysville Recreation Center 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THE Club – Campus High School students partnering with the Haysville Health Care Center and Haysville Senior Citizen Center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CHS Nutrition &amp; Wellness students provided casseroles to Harry Hynes Memorial Hospice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Elementary Schools – Partnership with Haysville Community Library on Summer Accelerated Reader Program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prstClr val="black"/>
              </a:solidFill>
            </a:endParaRP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76200" y="76200"/>
            <a:ext cx="8915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Volunteers &amp; Donations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398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Partnerships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143001"/>
            <a:ext cx="8229600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District Schools made donations to the Haysville Food Bank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Local businesses and individuals have shown support for Homeless Program with donations of clothing, school supplies, and household goods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Haysville High School held fundraiser to make donation to the Gift for Gunner Foundation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err="1" smtClean="0">
                <a:solidFill>
                  <a:prstClr val="black"/>
                </a:solidFill>
              </a:rPr>
              <a:t>Keever</a:t>
            </a:r>
            <a:r>
              <a:rPr lang="en-US" sz="2800" b="1" dirty="0" smtClean="0">
                <a:solidFill>
                  <a:prstClr val="black"/>
                </a:solidFill>
              </a:rPr>
              <a:t>- Wire VFW Post 6957 has made monetary donations to school and honored students and teachers for academic and teaching excellence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914400"/>
            <a:ext cx="7696200" cy="533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District Facility Use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752600"/>
            <a:ext cx="86868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USD 261’s Learning Center has generated $14,000 from rental of the facility by external users.</a:t>
            </a:r>
          </a:p>
          <a:p>
            <a:pPr marL="457200" indent="-457200">
              <a:buFont typeface="Wingdings" pitchFamily="2" charset="2"/>
              <a:buChar char="§"/>
            </a:pPr>
            <a:endParaRPr lang="en-US" sz="2800" b="1" dirty="0">
              <a:solidFill>
                <a:prstClr val="black"/>
              </a:solidFill>
            </a:endParaRPr>
          </a:p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283 non-district participants attended workshops</a:t>
            </a:r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53" y="3733800"/>
            <a:ext cx="8328025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1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Partnerships with City</a:t>
            </a:r>
            <a:r>
              <a:rPr lang="en-US" sz="9600" b="1" dirty="0">
                <a:solidFill>
                  <a:sysClr val="windowText" lastClr="000000"/>
                </a:solidFill>
              </a:rPr>
              <a:t/>
            </a:r>
            <a:br>
              <a:rPr lang="en-US" sz="9600" b="1" dirty="0">
                <a:solidFill>
                  <a:sysClr val="windowText" lastClr="000000"/>
                </a:solidFill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1237561"/>
            <a:ext cx="86868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Haysville High School student community services valued at $20,000 by the City of Haysville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Partnerships that provide School Resources Officers and DARE Program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Staff members active in Haysville organizations – Haysville Forward, Chamber of Commerce, Senior Citizen Advisory Board, Haysville Community Library Board, Haysville Historic District Committee, Fall Festival</a:t>
            </a:r>
          </a:p>
          <a:p>
            <a:pPr>
              <a:buFontTx/>
              <a:buChar char="-"/>
            </a:pPr>
            <a:endParaRPr lang="en-US" sz="2400" dirty="0" smtClean="0">
              <a:solidFill>
                <a:prstClr val="black"/>
              </a:solidFill>
            </a:endParaRP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98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17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5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Area Partnerships</a:t>
            </a:r>
            <a:r>
              <a:rPr lang="en-US" sz="9600" b="1" dirty="0">
                <a:solidFill>
                  <a:sysClr val="windowText" lastClr="000000"/>
                </a:solidFill>
              </a:rPr>
              <a:t/>
            </a:r>
            <a:br>
              <a:rPr lang="en-US" sz="9600" b="1" dirty="0">
                <a:solidFill>
                  <a:sysClr val="windowText" lastClr="000000"/>
                </a:solidFill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143000"/>
            <a:ext cx="8686800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Newman University’s Math Grant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Kohl’s $1,500 donation to Nelson Elementary School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$1,200 to students who take safe driving pledge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err="1" smtClean="0">
                <a:solidFill>
                  <a:prstClr val="black"/>
                </a:solidFill>
              </a:rPr>
              <a:t>Intrust</a:t>
            </a:r>
            <a:r>
              <a:rPr lang="en-US" sz="2800" b="1" dirty="0" smtClean="0">
                <a:solidFill>
                  <a:prstClr val="black"/>
                </a:solidFill>
              </a:rPr>
              <a:t> Bank Breakfast for staff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Grace Medical Health Screenings for students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Volunteers from area attending CHS Career Day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Businesses that attend PAT’s Big Truck Night</a:t>
            </a:r>
          </a:p>
          <a:p>
            <a:pPr marL="457200" indent="-457200">
              <a:spcBef>
                <a:spcPts val="1800"/>
              </a:spcBef>
              <a:buFont typeface="Wingdings" pitchFamily="2" charset="2"/>
              <a:buChar char="§"/>
            </a:pPr>
            <a:endParaRPr lang="en-US" sz="28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sz="2400" dirty="0" smtClean="0">
              <a:solidFill>
                <a:prstClr val="black"/>
              </a:solidFill>
            </a:endParaRPr>
          </a:p>
          <a:p>
            <a:endParaRPr lang="en-US" sz="2400" b="1" dirty="0" smtClean="0">
              <a:solidFill>
                <a:prstClr val="black"/>
              </a:solidFill>
            </a:endParaRPr>
          </a:p>
          <a:p>
            <a:pPr>
              <a:buFontTx/>
              <a:buChar char="-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0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77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957601"/>
            <a:ext cx="4114800" cy="86042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4800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USD 261</a:t>
            </a:r>
            <a:endParaRPr lang="en-US" sz="4800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66600" y="1676400"/>
            <a:ext cx="4629600" cy="175260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Strategic Plan Updates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6248400"/>
            <a:ext cx="1058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rgbClr val="232F7C">
                  <a:lumMod val="75000"/>
                </a:srgbClr>
              </a:buClr>
              <a:buSzPct val="70000"/>
            </a:pPr>
            <a:r>
              <a:rPr lang="en-US" dirty="0" smtClean="0">
                <a:solidFill>
                  <a:prstClr val="white"/>
                </a:solidFill>
                <a:cs typeface="Segoe UI" pitchFamily="34" charset="0"/>
              </a:rPr>
              <a:t>July </a:t>
            </a:r>
            <a:r>
              <a:rPr lang="en-US" dirty="0" smtClean="0">
                <a:solidFill>
                  <a:prstClr val="white"/>
                </a:solidFill>
                <a:cs typeface="Segoe UI" pitchFamily="34" charset="0"/>
              </a:rPr>
              <a:t>2012</a:t>
            </a:r>
            <a:endParaRPr lang="en-US" dirty="0">
              <a:solidFill>
                <a:prstClr val="white"/>
              </a:solidFill>
              <a:cs typeface="Segoe U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3886200"/>
            <a:ext cx="2743200" cy="1447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3886200"/>
            <a:ext cx="2895600" cy="19812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Student Learning &amp; Success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High Quality Workforce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Facilities &amp; Infrastructure</a:t>
            </a:r>
          </a:p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Community Partnerships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al Desk">
  <a:themeElements>
    <a:clrScheme name="custom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232F7C"/>
      </a:accent1>
      <a:accent2>
        <a:srgbClr val="237BD6"/>
      </a:accent2>
      <a:accent3>
        <a:srgbClr val="D0082B"/>
      </a:accent3>
      <a:accent4>
        <a:srgbClr val="CED008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hair Ap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M_on_target">
  <a:themeElements>
    <a:clrScheme name="on_target">
      <a:dk1>
        <a:sysClr val="windowText" lastClr="000000"/>
      </a:dk1>
      <a:lt1>
        <a:sysClr val="window" lastClr="FFFFFF"/>
      </a:lt1>
      <a:dk2>
        <a:srgbClr val="B40808"/>
      </a:dk2>
      <a:lt2>
        <a:srgbClr val="E0B7A0"/>
      </a:lt2>
      <a:accent1>
        <a:srgbClr val="B74900"/>
      </a:accent1>
      <a:accent2>
        <a:srgbClr val="943634"/>
      </a:accent2>
      <a:accent3>
        <a:srgbClr val="910101"/>
      </a:accent3>
      <a:accent4>
        <a:srgbClr val="B0402A"/>
      </a:accent4>
      <a:accent5>
        <a:srgbClr val="702010"/>
      </a:accent5>
      <a:accent6>
        <a:srgbClr val="7A4928"/>
      </a:accent6>
      <a:hlink>
        <a:srgbClr val="0000FF"/>
      </a:hlink>
      <a:folHlink>
        <a:srgbClr val="80008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1797</TotalTime>
  <Words>855</Words>
  <Application>Microsoft Office PowerPoint</Application>
  <PresentationFormat>On-screen Show (4:3)</PresentationFormat>
  <Paragraphs>143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Global Desk</vt:lpstr>
      <vt:lpstr>Chair Apple</vt:lpstr>
      <vt:lpstr>PM_on_target</vt:lpstr>
      <vt:lpstr>Office Theme</vt:lpstr>
      <vt:lpstr>1_Office Theme</vt:lpstr>
      <vt:lpstr>USD 261</vt:lpstr>
      <vt:lpstr>Student Learning and Success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Haysville USD 261 Strategic Plan Strategic Goal Area 3: Facilities and Infrastructure July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Goal Statement </vt:lpstr>
      <vt:lpstr>PowerPoint Presentation</vt:lpstr>
      <vt:lpstr>Partnerships</vt:lpstr>
      <vt:lpstr>PowerPoint Presentation</vt:lpstr>
      <vt:lpstr>Partnerships with City </vt:lpstr>
      <vt:lpstr>Area Partnerships </vt:lpstr>
      <vt:lpstr>USD 261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Goal Area: 2.0 High Quality Workforce</dc:title>
  <dc:creator>Dan</dc:creator>
  <cp:lastModifiedBy>LisaC261</cp:lastModifiedBy>
  <cp:revision>84</cp:revision>
  <dcterms:created xsi:type="dcterms:W3CDTF">2010-06-16T20:11:04Z</dcterms:created>
  <dcterms:modified xsi:type="dcterms:W3CDTF">2012-06-13T23:38:07Z</dcterms:modified>
</cp:coreProperties>
</file>