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67" r:id="rId4"/>
    <p:sldId id="266" r:id="rId5"/>
    <p:sldId id="257" r:id="rId6"/>
    <p:sldId id="260" r:id="rId7"/>
    <p:sldId id="262" r:id="rId8"/>
    <p:sldId id="261" r:id="rId9"/>
    <p:sldId id="263" r:id="rId10"/>
    <p:sldId id="269" r:id="rId11"/>
    <p:sldId id="264" r:id="rId12"/>
    <p:sldId id="268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96" autoAdjust="0"/>
    <p:restoredTop sz="94626" autoAdjust="0"/>
  </p:normalViewPr>
  <p:slideViewPr>
    <p:cSldViewPr>
      <p:cViewPr>
        <p:scale>
          <a:sx n="60" d="100"/>
          <a:sy n="60" d="100"/>
        </p:scale>
        <p:origin x="-180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9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FY11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PrK-2 PA</c:v>
                </c:pt>
                <c:pt idx="1">
                  <c:v>PrK-2 Ph</c:v>
                </c:pt>
                <c:pt idx="2">
                  <c:v>1-2 Fluency</c:v>
                </c:pt>
                <c:pt idx="3">
                  <c:v>1-5 fluency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88</c:v>
                </c:pt>
                <c:pt idx="1">
                  <c:v>73</c:v>
                </c:pt>
                <c:pt idx="2">
                  <c:v>38.6</c:v>
                </c:pt>
                <c:pt idx="3">
                  <c:v>43.8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FY12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PrK-2 PA</c:v>
                </c:pt>
                <c:pt idx="1">
                  <c:v>PrK-2 Ph</c:v>
                </c:pt>
                <c:pt idx="2">
                  <c:v>1-2 Fluency</c:v>
                </c:pt>
                <c:pt idx="3">
                  <c:v>1-5 fluency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96</c:v>
                </c:pt>
                <c:pt idx="1">
                  <c:v>79</c:v>
                </c:pt>
                <c:pt idx="2">
                  <c:v>47</c:v>
                </c:pt>
                <c:pt idx="3">
                  <c:v>50.2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FY13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PrK-2 PA</c:v>
                </c:pt>
                <c:pt idx="1">
                  <c:v>PrK-2 Ph</c:v>
                </c:pt>
                <c:pt idx="2">
                  <c:v>1-2 Fluency</c:v>
                </c:pt>
                <c:pt idx="3">
                  <c:v>1-5 fluency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FY14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PrK-2 PA</c:v>
                </c:pt>
                <c:pt idx="1">
                  <c:v>PrK-2 Ph</c:v>
                </c:pt>
                <c:pt idx="2">
                  <c:v>1-2 Fluency</c:v>
                </c:pt>
                <c:pt idx="3">
                  <c:v>1-5 fluency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9410048"/>
        <c:axId val="29411584"/>
      </c:barChart>
      <c:catAx>
        <c:axId val="29410048"/>
        <c:scaling>
          <c:orientation val="minMax"/>
        </c:scaling>
        <c:delete val="0"/>
        <c:axPos val="b"/>
        <c:majorTickMark val="out"/>
        <c:minorTickMark val="none"/>
        <c:tickLblPos val="nextTo"/>
        <c:crossAx val="29411584"/>
        <c:crosses val="autoZero"/>
        <c:auto val="1"/>
        <c:lblAlgn val="ctr"/>
        <c:lblOffset val="100"/>
        <c:noMultiLvlLbl val="0"/>
      </c:catAx>
      <c:valAx>
        <c:axId val="2941158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941004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FY06</c:v>
                </c:pt>
              </c:strCache>
            </c:strRef>
          </c:tx>
          <c:invertIfNegative val="0"/>
          <c:dLbls>
            <c:dLbl>
              <c:idx val="1"/>
              <c:layout>
                <c:manualLayout>
                  <c:x val="-2.6234567901234539E-2"/>
                  <c:y val="-5.61206532178897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Sheet1!$A$2:$A$6</c:f>
              <c:strCache>
                <c:ptCount val="2"/>
                <c:pt idx="1">
                  <c:v>Headcount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1">
                  <c:v>305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FY07</c:v>
                </c:pt>
              </c:strCache>
            </c:strRef>
          </c:tx>
          <c:invertIfNegative val="0"/>
          <c:dLbls>
            <c:dLbl>
              <c:idx val="1"/>
              <c:layout>
                <c:manualLayout>
                  <c:x val="1.6975308641975308E-2"/>
                  <c:y val="1.964222862626141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Sheet1!$A$2:$A$6</c:f>
              <c:strCache>
                <c:ptCount val="2"/>
                <c:pt idx="1">
                  <c:v>Headcount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1">
                  <c:v>331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FY08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"/>
                  <c:y val="0.1094352737748849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4.6296296296296294E-3"/>
                  <c:y val="9.25990778095180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Sheet1!$A$2:$A$6</c:f>
              <c:strCache>
                <c:ptCount val="2"/>
                <c:pt idx="1">
                  <c:v>Headcount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1">
                  <c:v>214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FY09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Sheet1!$A$2:$A$6</c:f>
              <c:strCache>
                <c:ptCount val="2"/>
                <c:pt idx="1">
                  <c:v>Headcount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1">
                  <c:v>220</c:v>
                </c:pt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FY10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5432098765432098E-3"/>
                  <c:y val="0.1122413064357795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"/>
                  <c:y val="7.85689145050456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Sheet1!$A$2:$A$6</c:f>
              <c:strCache>
                <c:ptCount val="2"/>
                <c:pt idx="1">
                  <c:v>Headcount</c:v>
                </c:pt>
              </c:strCache>
            </c:strRef>
          </c:cat>
          <c:val>
            <c:numRef>
              <c:f>Sheet1!$F$2:$F$6</c:f>
              <c:numCache>
                <c:formatCode>General</c:formatCode>
                <c:ptCount val="5"/>
                <c:pt idx="1">
                  <c:v>223</c:v>
                </c:pt>
              </c:numCache>
            </c:numRef>
          </c:val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Fy11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Sheet1!$A$2:$A$6</c:f>
              <c:strCache>
                <c:ptCount val="2"/>
                <c:pt idx="1">
                  <c:v>Headcount</c:v>
                </c:pt>
              </c:strCache>
            </c:strRef>
          </c:cat>
          <c:val>
            <c:numRef>
              <c:f>Sheet1!$G$2:$G$6</c:f>
              <c:numCache>
                <c:formatCode>General</c:formatCode>
                <c:ptCount val="5"/>
                <c:pt idx="1">
                  <c:v>243</c:v>
                </c:pt>
              </c:numCache>
            </c:numRef>
          </c:val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FY12</c:v>
                </c:pt>
              </c:strCache>
            </c:strRef>
          </c:tx>
          <c:invertIfNegative val="0"/>
          <c:dLbls>
            <c:dLbl>
              <c:idx val="1"/>
              <c:layout>
                <c:manualLayout>
                  <c:x val="1.0802469135802469E-2"/>
                  <c:y val="5.61206532178897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Sheet1!$A$2:$A$6</c:f>
              <c:strCache>
                <c:ptCount val="2"/>
                <c:pt idx="1">
                  <c:v>Headcount</c:v>
                </c:pt>
              </c:strCache>
            </c:strRef>
          </c:cat>
          <c:val>
            <c:numRef>
              <c:f>Sheet1!$H$2:$H$6</c:f>
              <c:numCache>
                <c:formatCode>General</c:formatCode>
                <c:ptCount val="5"/>
                <c:pt idx="1">
                  <c:v>241</c:v>
                </c:pt>
              </c:numCache>
            </c:numRef>
          </c:val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FY13</c:v>
                </c:pt>
              </c:strCache>
            </c:strRef>
          </c:tx>
          <c:invertIfNegative val="0"/>
          <c:dLbls>
            <c:dLbl>
              <c:idx val="1"/>
              <c:layout>
                <c:manualLayout>
                  <c:x val="9.2592592592592587E-3"/>
                  <c:y val="7.85689145050456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Sheet1!$A$2:$A$6</c:f>
              <c:strCache>
                <c:ptCount val="2"/>
                <c:pt idx="1">
                  <c:v>Headcount</c:v>
                </c:pt>
              </c:strCache>
            </c:strRef>
          </c:cat>
          <c:val>
            <c:numRef>
              <c:f>Sheet1!$I$2:$I$6</c:f>
              <c:numCache>
                <c:formatCode>General</c:formatCode>
                <c:ptCount val="5"/>
                <c:pt idx="1">
                  <c:v>229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0515200"/>
        <c:axId val="30516736"/>
      </c:barChart>
      <c:catAx>
        <c:axId val="30515200"/>
        <c:scaling>
          <c:orientation val="minMax"/>
        </c:scaling>
        <c:delete val="0"/>
        <c:axPos val="b"/>
        <c:majorTickMark val="out"/>
        <c:minorTickMark val="none"/>
        <c:tickLblPos val="nextTo"/>
        <c:crossAx val="30516736"/>
        <c:crosses val="autoZero"/>
        <c:auto val="1"/>
        <c:lblAlgn val="ctr"/>
        <c:lblOffset val="100"/>
        <c:noMultiLvlLbl val="0"/>
      </c:catAx>
      <c:valAx>
        <c:axId val="3051673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0515200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FY06</c:v>
                </c:pt>
              </c:strCache>
            </c:strRef>
          </c:tx>
          <c:invertIfNegative val="0"/>
          <c:dLbls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Sheet1!$A$2:$A$6</c:f>
              <c:strCache>
                <c:ptCount val="3"/>
                <c:pt idx="1">
                  <c:v>SES</c:v>
                </c:pt>
                <c:pt idx="2">
                  <c:v>Attendance Rate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1">
                  <c:v>48</c:v>
                </c:pt>
                <c:pt idx="2">
                  <c:v>93.1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FY07</c:v>
                </c:pt>
              </c:strCache>
            </c:strRef>
          </c:tx>
          <c:invertIfNegative val="0"/>
          <c:dLbls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Sheet1!$A$2:$A$6</c:f>
              <c:strCache>
                <c:ptCount val="3"/>
                <c:pt idx="1">
                  <c:v>SES</c:v>
                </c:pt>
                <c:pt idx="2">
                  <c:v>Attendance Rate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1">
                  <c:v>56</c:v>
                </c:pt>
                <c:pt idx="2">
                  <c:v>93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FY08</c:v>
                </c:pt>
              </c:strCache>
            </c:strRef>
          </c:tx>
          <c:invertIfNegative val="0"/>
          <c:dLbls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Sheet1!$A$2:$A$6</c:f>
              <c:strCache>
                <c:ptCount val="3"/>
                <c:pt idx="1">
                  <c:v>SES</c:v>
                </c:pt>
                <c:pt idx="2">
                  <c:v>Attendance Rate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1">
                  <c:v>0</c:v>
                </c:pt>
                <c:pt idx="2">
                  <c:v>94.5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FY09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Sheet1!$A$2:$A$6</c:f>
              <c:strCache>
                <c:ptCount val="3"/>
                <c:pt idx="1">
                  <c:v>SES</c:v>
                </c:pt>
                <c:pt idx="2">
                  <c:v>Attendance Rate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1">
                  <c:v>49</c:v>
                </c:pt>
                <c:pt idx="2">
                  <c:v>95.1</c:v>
                </c:pt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FY10</c:v>
                </c:pt>
              </c:strCache>
            </c:strRef>
          </c:tx>
          <c:invertIfNegative val="0"/>
          <c:dLbls>
            <c:dLbl>
              <c:idx val="2"/>
              <c:layout>
                <c:manualLayout>
                  <c:x val="1.5432098765432098E-2"/>
                  <c:y val="0.1010171757922015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Sheet1!$A$2:$A$6</c:f>
              <c:strCache>
                <c:ptCount val="3"/>
                <c:pt idx="1">
                  <c:v>SES</c:v>
                </c:pt>
                <c:pt idx="2">
                  <c:v>Attendance Rate</c:v>
                </c:pt>
              </c:strCache>
            </c:strRef>
          </c:cat>
          <c:val>
            <c:numRef>
              <c:f>Sheet1!$F$2:$F$6</c:f>
              <c:numCache>
                <c:formatCode>General</c:formatCode>
                <c:ptCount val="5"/>
                <c:pt idx="1">
                  <c:v>52</c:v>
                </c:pt>
                <c:pt idx="2">
                  <c:v>93.8</c:v>
                </c:pt>
              </c:numCache>
            </c:numRef>
          </c:val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FY11</c:v>
                </c:pt>
              </c:strCache>
            </c:strRef>
          </c:tx>
          <c:invertIfNegative val="0"/>
          <c:dLbls>
            <c:dLbl>
              <c:idx val="2"/>
              <c:layout>
                <c:manualLayout>
                  <c:x val="-1.5432098765431532E-3"/>
                  <c:y val="0.1739740249754582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Sheet1!$A$2:$A$6</c:f>
              <c:strCache>
                <c:ptCount val="3"/>
                <c:pt idx="1">
                  <c:v>SES</c:v>
                </c:pt>
                <c:pt idx="2">
                  <c:v>Attendance Rate</c:v>
                </c:pt>
              </c:strCache>
            </c:strRef>
          </c:cat>
          <c:val>
            <c:numRef>
              <c:f>Sheet1!$G$2:$G$6</c:f>
              <c:numCache>
                <c:formatCode>General</c:formatCode>
                <c:ptCount val="5"/>
                <c:pt idx="1">
                  <c:v>52</c:v>
                </c:pt>
                <c:pt idx="2">
                  <c:v>94.4</c:v>
                </c:pt>
              </c:numCache>
            </c:numRef>
          </c:val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FY12</c:v>
                </c:pt>
              </c:strCache>
            </c:strRef>
          </c:tx>
          <c:invertIfNegative val="0"/>
          <c:dLbls>
            <c:dLbl>
              <c:idx val="2"/>
              <c:layout>
                <c:manualLayout>
                  <c:x val="4.4753086419753084E-2"/>
                  <c:y val="3.64784245916283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Sheet1!$A$2:$A$6</c:f>
              <c:strCache>
                <c:ptCount val="3"/>
                <c:pt idx="1">
                  <c:v>SES</c:v>
                </c:pt>
                <c:pt idx="2">
                  <c:v>Attendance Rate</c:v>
                </c:pt>
              </c:strCache>
            </c:strRef>
          </c:cat>
          <c:val>
            <c:numRef>
              <c:f>Sheet1!$H$2:$H$6</c:f>
              <c:numCache>
                <c:formatCode>General</c:formatCode>
                <c:ptCount val="5"/>
                <c:pt idx="1">
                  <c:v>60</c:v>
                </c:pt>
                <c:pt idx="2">
                  <c:v>95.1</c:v>
                </c:pt>
              </c:numCache>
            </c:numRef>
          </c:val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FY13</c:v>
                </c:pt>
              </c:strCache>
            </c:strRef>
          </c:tx>
          <c:invertIfNegative val="0"/>
          <c:cat>
            <c:strRef>
              <c:f>Sheet1!$A$2:$A$6</c:f>
              <c:strCache>
                <c:ptCount val="3"/>
                <c:pt idx="1">
                  <c:v>SES</c:v>
                </c:pt>
                <c:pt idx="2">
                  <c:v>Attendance Rate</c:v>
                </c:pt>
              </c:strCache>
            </c:strRef>
          </c:cat>
          <c:val>
            <c:numRef>
              <c:f>Sheet1!$I$2:$I$6</c:f>
              <c:numCache>
                <c:formatCode>General</c:formatCode>
                <c:ptCount val="5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0587136"/>
        <c:axId val="30605312"/>
      </c:barChart>
      <c:catAx>
        <c:axId val="30587136"/>
        <c:scaling>
          <c:orientation val="minMax"/>
        </c:scaling>
        <c:delete val="0"/>
        <c:axPos val="b"/>
        <c:majorTickMark val="out"/>
        <c:minorTickMark val="none"/>
        <c:tickLblPos val="nextTo"/>
        <c:crossAx val="30605312"/>
        <c:crosses val="autoZero"/>
        <c:auto val="1"/>
        <c:lblAlgn val="ctr"/>
        <c:lblOffset val="100"/>
        <c:noMultiLvlLbl val="0"/>
      </c:catAx>
      <c:valAx>
        <c:axId val="3060531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0587136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Target</c:v>
                </c:pt>
              </c:strCache>
            </c:strRef>
          </c:tx>
          <c:cat>
            <c:strRef>
              <c:f>Sheet1!$A$2:$A$10</c:f>
              <c:strCache>
                <c:ptCount val="9"/>
                <c:pt idx="0">
                  <c:v>FY06</c:v>
                </c:pt>
                <c:pt idx="1">
                  <c:v>FY07</c:v>
                </c:pt>
                <c:pt idx="2">
                  <c:v>FY08</c:v>
                </c:pt>
                <c:pt idx="3">
                  <c:v>FY09</c:v>
                </c:pt>
                <c:pt idx="4">
                  <c:v>FY10</c:v>
                </c:pt>
                <c:pt idx="5">
                  <c:v>FY11</c:v>
                </c:pt>
                <c:pt idx="6">
                  <c:v>FY12</c:v>
                </c:pt>
                <c:pt idx="7">
                  <c:v>FY13</c:v>
                </c:pt>
                <c:pt idx="8">
                  <c:v>FY14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63.4</c:v>
                </c:pt>
                <c:pt idx="1">
                  <c:v>69.5</c:v>
                </c:pt>
                <c:pt idx="2">
                  <c:v>75.599999999999994</c:v>
                </c:pt>
                <c:pt idx="3">
                  <c:v>79.7</c:v>
                </c:pt>
                <c:pt idx="4">
                  <c:v>83.7</c:v>
                </c:pt>
                <c:pt idx="5">
                  <c:v>87.8</c:v>
                </c:pt>
                <c:pt idx="6">
                  <c:v>91.9</c:v>
                </c:pt>
                <c:pt idx="7">
                  <c:v>95.9</c:v>
                </c:pt>
                <c:pt idx="8">
                  <c:v>100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Actual</c:v>
                </c:pt>
              </c:strCache>
            </c:strRef>
          </c:tx>
          <c:cat>
            <c:strRef>
              <c:f>Sheet1!$A$2:$A$10</c:f>
              <c:strCache>
                <c:ptCount val="9"/>
                <c:pt idx="0">
                  <c:v>FY06</c:v>
                </c:pt>
                <c:pt idx="1">
                  <c:v>FY07</c:v>
                </c:pt>
                <c:pt idx="2">
                  <c:v>FY08</c:v>
                </c:pt>
                <c:pt idx="3">
                  <c:v>FY09</c:v>
                </c:pt>
                <c:pt idx="4">
                  <c:v>FY10</c:v>
                </c:pt>
                <c:pt idx="5">
                  <c:v>FY11</c:v>
                </c:pt>
                <c:pt idx="6">
                  <c:v>FY12</c:v>
                </c:pt>
                <c:pt idx="7">
                  <c:v>FY13</c:v>
                </c:pt>
                <c:pt idx="8">
                  <c:v>FY14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71.5</c:v>
                </c:pt>
                <c:pt idx="1">
                  <c:v>71.900000000000006</c:v>
                </c:pt>
                <c:pt idx="2">
                  <c:v>79</c:v>
                </c:pt>
                <c:pt idx="3">
                  <c:v>76.7</c:v>
                </c:pt>
                <c:pt idx="4">
                  <c:v>78.8</c:v>
                </c:pt>
                <c:pt idx="5">
                  <c:v>84.6</c:v>
                </c:pt>
                <c:pt idx="6">
                  <c:v>90.4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0659712"/>
        <c:axId val="30661248"/>
      </c:lineChart>
      <c:catAx>
        <c:axId val="30659712"/>
        <c:scaling>
          <c:orientation val="minMax"/>
        </c:scaling>
        <c:delete val="0"/>
        <c:axPos val="b"/>
        <c:majorTickMark val="out"/>
        <c:minorTickMark val="none"/>
        <c:tickLblPos val="nextTo"/>
        <c:crossAx val="30661248"/>
        <c:crosses val="autoZero"/>
        <c:auto val="1"/>
        <c:lblAlgn val="ctr"/>
        <c:lblOffset val="100"/>
        <c:noMultiLvlLbl val="0"/>
      </c:catAx>
      <c:valAx>
        <c:axId val="3066124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0659712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FY06</c:v>
                </c:pt>
              </c:strCache>
            </c:strRef>
          </c:tx>
          <c:invertIfNegative val="0"/>
          <c:dLbls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3rd Grade</c:v>
                </c:pt>
                <c:pt idx="1">
                  <c:v>4th Grade</c:v>
                </c:pt>
                <c:pt idx="2">
                  <c:v>5th Grade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51</c:v>
                </c:pt>
                <c:pt idx="1">
                  <c:v>76.400000000000006</c:v>
                </c:pt>
                <c:pt idx="2">
                  <c:v>45.6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FY07</c:v>
                </c:pt>
              </c:strCache>
            </c:strRef>
          </c:tx>
          <c:invertIfNegative val="0"/>
          <c:dLbls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3rd Grade</c:v>
                </c:pt>
                <c:pt idx="1">
                  <c:v>4th Grade</c:v>
                </c:pt>
                <c:pt idx="2">
                  <c:v>5th Grade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75.7</c:v>
                </c:pt>
                <c:pt idx="1">
                  <c:v>75</c:v>
                </c:pt>
                <c:pt idx="2">
                  <c:v>66.599999999999994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FY08</c:v>
                </c:pt>
              </c:strCache>
            </c:strRef>
          </c:tx>
          <c:invertIfNegative val="0"/>
          <c:dLbls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3rd Grade</c:v>
                </c:pt>
                <c:pt idx="1">
                  <c:v>4th Grade</c:v>
                </c:pt>
                <c:pt idx="2">
                  <c:v>5th Grade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81</c:v>
                </c:pt>
                <c:pt idx="1">
                  <c:v>73.3</c:v>
                </c:pt>
                <c:pt idx="2">
                  <c:v>81.8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FY09</c:v>
                </c:pt>
              </c:strCache>
            </c:strRef>
          </c:tx>
          <c:invertIfNegative val="0"/>
          <c:dLbls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3rd Grade</c:v>
                </c:pt>
                <c:pt idx="1">
                  <c:v>4th Grade</c:v>
                </c:pt>
                <c:pt idx="2">
                  <c:v>5th Grade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74.099999999999994</c:v>
                </c:pt>
                <c:pt idx="1">
                  <c:v>78.3</c:v>
                </c:pt>
                <c:pt idx="2">
                  <c:v>77.7</c:v>
                </c:pt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FY10</c:v>
                </c:pt>
              </c:strCache>
            </c:strRef>
          </c:tx>
          <c:invertIfNegative val="0"/>
          <c:cat>
            <c:strRef>
              <c:f>Sheet1!$A$2:$A$4</c:f>
              <c:strCache>
                <c:ptCount val="3"/>
                <c:pt idx="0">
                  <c:v>3rd Grade</c:v>
                </c:pt>
                <c:pt idx="1">
                  <c:v>4th Grade</c:v>
                </c:pt>
                <c:pt idx="2">
                  <c:v>5th Grade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84.8</c:v>
                </c:pt>
                <c:pt idx="1">
                  <c:v>85.3</c:v>
                </c:pt>
                <c:pt idx="2">
                  <c:v>69</c:v>
                </c:pt>
              </c:numCache>
            </c:numRef>
          </c:val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FY11</c:v>
                </c:pt>
              </c:strCache>
            </c:strRef>
          </c:tx>
          <c:invertIfNegative val="0"/>
          <c:cat>
            <c:strRef>
              <c:f>Sheet1!$A$2:$A$4</c:f>
              <c:strCache>
                <c:ptCount val="3"/>
                <c:pt idx="0">
                  <c:v>3rd Grade</c:v>
                </c:pt>
                <c:pt idx="1">
                  <c:v>4th Grade</c:v>
                </c:pt>
                <c:pt idx="2">
                  <c:v>5th Grade</c:v>
                </c:pt>
              </c:strCache>
            </c:strRef>
          </c:cat>
          <c:val>
            <c:numRef>
              <c:f>Sheet1!$G$2:$G$4</c:f>
              <c:numCache>
                <c:formatCode>General</c:formatCode>
                <c:ptCount val="3"/>
                <c:pt idx="0">
                  <c:v>78.3</c:v>
                </c:pt>
                <c:pt idx="1">
                  <c:v>91.1</c:v>
                </c:pt>
                <c:pt idx="2">
                  <c:v>84.8</c:v>
                </c:pt>
              </c:numCache>
            </c:numRef>
          </c:val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FY12</c:v>
                </c:pt>
              </c:strCache>
            </c:strRef>
          </c:tx>
          <c:invertIfNegative val="0"/>
          <c:dLbls>
            <c:dLbl>
              <c:idx val="1"/>
              <c:layout>
                <c:manualLayout>
                  <c:x val="1.5432098765432098E-3"/>
                  <c:y val="6.453875120057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3rd Grade</c:v>
                </c:pt>
                <c:pt idx="1">
                  <c:v>4th Grade</c:v>
                </c:pt>
                <c:pt idx="2">
                  <c:v>5th Grade</c:v>
                </c:pt>
              </c:strCache>
            </c:strRef>
          </c:cat>
          <c:val>
            <c:numRef>
              <c:f>Sheet1!$H$2:$H$4</c:f>
              <c:numCache>
                <c:formatCode>General</c:formatCode>
                <c:ptCount val="3"/>
                <c:pt idx="0">
                  <c:v>84.8</c:v>
                </c:pt>
                <c:pt idx="1">
                  <c:v>89.7</c:v>
                </c:pt>
                <c:pt idx="2">
                  <c:v>88.4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30709632"/>
        <c:axId val="30726016"/>
      </c:barChart>
      <c:catAx>
        <c:axId val="307096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30726016"/>
        <c:crosses val="autoZero"/>
        <c:auto val="1"/>
        <c:lblAlgn val="ctr"/>
        <c:lblOffset val="100"/>
        <c:noMultiLvlLbl val="0"/>
      </c:catAx>
      <c:valAx>
        <c:axId val="3072601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0709632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Target</c:v>
                </c:pt>
              </c:strCache>
            </c:strRef>
          </c:tx>
          <c:cat>
            <c:strRef>
              <c:f>Sheet1!$A$2:$A$10</c:f>
              <c:strCache>
                <c:ptCount val="9"/>
                <c:pt idx="0">
                  <c:v>Fy06</c:v>
                </c:pt>
                <c:pt idx="1">
                  <c:v>FY07</c:v>
                </c:pt>
                <c:pt idx="2">
                  <c:v>FY08</c:v>
                </c:pt>
                <c:pt idx="3">
                  <c:v>FY09</c:v>
                </c:pt>
                <c:pt idx="4">
                  <c:v>FY10</c:v>
                </c:pt>
                <c:pt idx="5">
                  <c:v>FY11</c:v>
                </c:pt>
                <c:pt idx="6">
                  <c:v>FY12</c:v>
                </c:pt>
                <c:pt idx="7">
                  <c:v>FY13</c:v>
                </c:pt>
                <c:pt idx="8">
                  <c:v>FY14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60.1</c:v>
                </c:pt>
                <c:pt idx="1">
                  <c:v>66.8</c:v>
                </c:pt>
                <c:pt idx="2">
                  <c:v>73.400000000000006</c:v>
                </c:pt>
                <c:pt idx="3">
                  <c:v>77.8</c:v>
                </c:pt>
                <c:pt idx="4">
                  <c:v>82.3</c:v>
                </c:pt>
                <c:pt idx="5">
                  <c:v>86.7</c:v>
                </c:pt>
                <c:pt idx="6">
                  <c:v>91.1</c:v>
                </c:pt>
                <c:pt idx="7">
                  <c:v>95.6</c:v>
                </c:pt>
                <c:pt idx="8">
                  <c:v>100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Actual</c:v>
                </c:pt>
              </c:strCache>
            </c:strRef>
          </c:tx>
          <c:cat>
            <c:strRef>
              <c:f>Sheet1!$A$2:$A$10</c:f>
              <c:strCache>
                <c:ptCount val="9"/>
                <c:pt idx="0">
                  <c:v>Fy06</c:v>
                </c:pt>
                <c:pt idx="1">
                  <c:v>FY07</c:v>
                </c:pt>
                <c:pt idx="2">
                  <c:v>FY08</c:v>
                </c:pt>
                <c:pt idx="3">
                  <c:v>FY09</c:v>
                </c:pt>
                <c:pt idx="4">
                  <c:v>FY10</c:v>
                </c:pt>
                <c:pt idx="5">
                  <c:v>FY11</c:v>
                </c:pt>
                <c:pt idx="6">
                  <c:v>FY12</c:v>
                </c:pt>
                <c:pt idx="7">
                  <c:v>FY13</c:v>
                </c:pt>
                <c:pt idx="8">
                  <c:v>FY14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71.5</c:v>
                </c:pt>
                <c:pt idx="1">
                  <c:v>78.2</c:v>
                </c:pt>
                <c:pt idx="2">
                  <c:v>83</c:v>
                </c:pt>
                <c:pt idx="3">
                  <c:v>72.8</c:v>
                </c:pt>
                <c:pt idx="4">
                  <c:v>73.3</c:v>
                </c:pt>
                <c:pt idx="5">
                  <c:v>83.6</c:v>
                </c:pt>
                <c:pt idx="6">
                  <c:v>87.5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4556928"/>
        <c:axId val="34583296"/>
      </c:lineChart>
      <c:catAx>
        <c:axId val="34556928"/>
        <c:scaling>
          <c:orientation val="minMax"/>
        </c:scaling>
        <c:delete val="0"/>
        <c:axPos val="b"/>
        <c:majorTickMark val="out"/>
        <c:minorTickMark val="none"/>
        <c:tickLblPos val="nextTo"/>
        <c:crossAx val="34583296"/>
        <c:crosses val="autoZero"/>
        <c:auto val="1"/>
        <c:lblAlgn val="ctr"/>
        <c:lblOffset val="100"/>
        <c:noMultiLvlLbl val="0"/>
      </c:catAx>
      <c:valAx>
        <c:axId val="3458329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4556928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Fy06</c:v>
                </c:pt>
              </c:strCache>
            </c:strRef>
          </c:tx>
          <c:invertIfNegative val="0"/>
          <c:dLbls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3rd Grade</c:v>
                </c:pt>
                <c:pt idx="1">
                  <c:v>4th Grade</c:v>
                </c:pt>
                <c:pt idx="2">
                  <c:v>5th Grade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63.8</c:v>
                </c:pt>
                <c:pt idx="1">
                  <c:v>94.1</c:v>
                </c:pt>
                <c:pt idx="2">
                  <c:v>54.3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FY07</c:v>
                </c:pt>
              </c:strCache>
            </c:strRef>
          </c:tx>
          <c:invertIfNegative val="0"/>
          <c:dLbls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3rd Grade</c:v>
                </c:pt>
                <c:pt idx="1">
                  <c:v>4th Grade</c:v>
                </c:pt>
                <c:pt idx="2">
                  <c:v>5th Grade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91</c:v>
                </c:pt>
                <c:pt idx="1">
                  <c:v>75</c:v>
                </c:pt>
                <c:pt idx="2">
                  <c:v>70.400000000000006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FY08</c:v>
                </c:pt>
              </c:strCache>
            </c:strRef>
          </c:tx>
          <c:invertIfNegative val="0"/>
          <c:dLbls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3rd Grade</c:v>
                </c:pt>
                <c:pt idx="1">
                  <c:v>4th Grade</c:v>
                </c:pt>
                <c:pt idx="2">
                  <c:v>5th Grade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86.4</c:v>
                </c:pt>
                <c:pt idx="1">
                  <c:v>90.3</c:v>
                </c:pt>
                <c:pt idx="2">
                  <c:v>72.7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FY09</c:v>
                </c:pt>
              </c:strCache>
            </c:strRef>
          </c:tx>
          <c:invertIfNegative val="0"/>
          <c:dLbls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3rd Grade</c:v>
                </c:pt>
                <c:pt idx="1">
                  <c:v>4th Grade</c:v>
                </c:pt>
                <c:pt idx="2">
                  <c:v>5th Grade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69.2</c:v>
                </c:pt>
                <c:pt idx="1">
                  <c:v>75.599999999999994</c:v>
                </c:pt>
                <c:pt idx="2">
                  <c:v>74</c:v>
                </c:pt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FY10</c:v>
                </c:pt>
              </c:strCache>
            </c:strRef>
          </c:tx>
          <c:invertIfNegative val="0"/>
          <c:cat>
            <c:strRef>
              <c:f>Sheet1!$A$2:$A$4</c:f>
              <c:strCache>
                <c:ptCount val="3"/>
                <c:pt idx="0">
                  <c:v>3rd Grade</c:v>
                </c:pt>
                <c:pt idx="1">
                  <c:v>4th Grade</c:v>
                </c:pt>
                <c:pt idx="2">
                  <c:v>5th Grade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69.7</c:v>
                </c:pt>
                <c:pt idx="1">
                  <c:v>70.5</c:v>
                </c:pt>
                <c:pt idx="2">
                  <c:v>78.5</c:v>
                </c:pt>
              </c:numCache>
            </c:numRef>
          </c:val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FY11</c:v>
                </c:pt>
              </c:strCache>
            </c:strRef>
          </c:tx>
          <c:invertIfNegative val="0"/>
          <c:cat>
            <c:strRef>
              <c:f>Sheet1!$A$2:$A$4</c:f>
              <c:strCache>
                <c:ptCount val="3"/>
                <c:pt idx="0">
                  <c:v>3rd Grade</c:v>
                </c:pt>
                <c:pt idx="1">
                  <c:v>4th Grade</c:v>
                </c:pt>
                <c:pt idx="2">
                  <c:v>5th Grade</c:v>
                </c:pt>
              </c:strCache>
            </c:strRef>
          </c:cat>
          <c:val>
            <c:numRef>
              <c:f>Sheet1!$G$2:$G$4</c:f>
              <c:numCache>
                <c:formatCode>General</c:formatCode>
                <c:ptCount val="3"/>
                <c:pt idx="0">
                  <c:v>81</c:v>
                </c:pt>
                <c:pt idx="1">
                  <c:v>94</c:v>
                </c:pt>
                <c:pt idx="2">
                  <c:v>75.8</c:v>
                </c:pt>
              </c:numCache>
            </c:numRef>
          </c:val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FY12</c:v>
                </c:pt>
              </c:strCache>
            </c:strRef>
          </c:tx>
          <c:invertIfNegative val="0"/>
          <c:cat>
            <c:strRef>
              <c:f>Sheet1!$A$2:$A$4</c:f>
              <c:strCache>
                <c:ptCount val="3"/>
                <c:pt idx="0">
                  <c:v>3rd Grade</c:v>
                </c:pt>
                <c:pt idx="1">
                  <c:v>4th Grade</c:v>
                </c:pt>
                <c:pt idx="2">
                  <c:v>5th Grade</c:v>
                </c:pt>
              </c:strCache>
            </c:strRef>
          </c:cat>
          <c:val>
            <c:numRef>
              <c:f>Sheet1!$H$2:$H$4</c:f>
              <c:numCache>
                <c:formatCode>General</c:formatCode>
                <c:ptCount val="3"/>
                <c:pt idx="0">
                  <c:v>84.8</c:v>
                </c:pt>
                <c:pt idx="1">
                  <c:v>91.9</c:v>
                </c:pt>
                <c:pt idx="2">
                  <c:v>83.3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34683520"/>
        <c:axId val="34689408"/>
      </c:barChart>
      <c:catAx>
        <c:axId val="34683520"/>
        <c:scaling>
          <c:orientation val="minMax"/>
        </c:scaling>
        <c:delete val="0"/>
        <c:axPos val="b"/>
        <c:majorTickMark val="out"/>
        <c:minorTickMark val="none"/>
        <c:tickLblPos val="nextTo"/>
        <c:crossAx val="34689408"/>
        <c:crosses val="autoZero"/>
        <c:auto val="1"/>
        <c:lblAlgn val="ctr"/>
        <c:lblOffset val="100"/>
        <c:noMultiLvlLbl val="0"/>
      </c:catAx>
      <c:valAx>
        <c:axId val="3468940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4683520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Column2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2"/>
                <c:pt idx="1">
                  <c:v>Science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Column1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2"/>
                <c:pt idx="1">
                  <c:v>Science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FY 08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Sheet1!$A$2:$A$5</c:f>
              <c:strCache>
                <c:ptCount val="2"/>
                <c:pt idx="1">
                  <c:v>Science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1">
                  <c:v>83.9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FY 09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Sheet1!$A$2:$A$5</c:f>
              <c:strCache>
                <c:ptCount val="2"/>
                <c:pt idx="1">
                  <c:v>Science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1">
                  <c:v>89.5</c:v>
                </c:pt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FY 10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Sheet1!$A$2:$A$5</c:f>
              <c:strCache>
                <c:ptCount val="2"/>
                <c:pt idx="1">
                  <c:v>Science</c:v>
                </c:pt>
              </c:strCache>
            </c:strRef>
          </c:cat>
          <c:val>
            <c:numRef>
              <c:f>Sheet1!$F$2:$F$5</c:f>
              <c:numCache>
                <c:formatCode>General</c:formatCode>
                <c:ptCount val="4"/>
                <c:pt idx="1">
                  <c:v>92.1</c:v>
                </c:pt>
              </c:numCache>
            </c:numRef>
          </c:val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FY 11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Sheet1!$A$2:$A$5</c:f>
              <c:strCache>
                <c:ptCount val="2"/>
                <c:pt idx="1">
                  <c:v>Science</c:v>
                </c:pt>
              </c:strCache>
            </c:strRef>
          </c:cat>
          <c:val>
            <c:numRef>
              <c:f>Sheet1!$G$2:$G$5</c:f>
              <c:numCache>
                <c:formatCode>General</c:formatCode>
                <c:ptCount val="4"/>
                <c:pt idx="1">
                  <c:v>93.2</c:v>
                </c:pt>
              </c:numCache>
            </c:numRef>
          </c:val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FY12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Sheet1!$A$2:$A$5</c:f>
              <c:strCache>
                <c:ptCount val="2"/>
                <c:pt idx="1">
                  <c:v>Science</c:v>
                </c:pt>
              </c:strCache>
            </c:strRef>
          </c:cat>
          <c:val>
            <c:numRef>
              <c:f>Sheet1!$H$2:$H$5</c:f>
              <c:numCache>
                <c:formatCode>General</c:formatCode>
                <c:ptCount val="4"/>
                <c:pt idx="1">
                  <c:v>97.1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1080448"/>
        <c:axId val="31081984"/>
      </c:barChart>
      <c:catAx>
        <c:axId val="310804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31081984"/>
        <c:crosses val="autoZero"/>
        <c:auto val="1"/>
        <c:lblAlgn val="ctr"/>
        <c:lblOffset val="100"/>
        <c:noMultiLvlLbl val="0"/>
      </c:catAx>
      <c:valAx>
        <c:axId val="3108198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108044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FY06</c:v>
                </c:pt>
              </c:strCache>
            </c:strRef>
          </c:tx>
          <c:invertIfNegative val="0"/>
          <c:dLbls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190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FY07</c:v>
                </c:pt>
              </c:strCache>
            </c:strRef>
          </c:tx>
          <c:invertIfNegative val="0"/>
          <c:dLbls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300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FY08</c:v>
                </c:pt>
              </c:strCache>
            </c:strRef>
          </c:tx>
          <c:invertIfNegative val="0"/>
          <c:dLbls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158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FY09</c:v>
                </c:pt>
              </c:strCache>
            </c:strRef>
          </c:tx>
          <c:invertIfNegative val="0"/>
          <c:dLbls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160</c:v>
                </c:pt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FY10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4.6296296296296294E-3"/>
                  <c:y val="0.2300946781933480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160</c:v>
                </c:pt>
              </c:numCache>
            </c:numRef>
          </c:val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FY11</c:v>
                </c:pt>
              </c:strCache>
            </c:strRef>
          </c:tx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213</c:v>
                </c:pt>
              </c:numCache>
            </c:numRef>
          </c:val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FY12</c:v>
                </c:pt>
              </c:strCache>
            </c:strRef>
          </c:tx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113</c:v>
                </c:pt>
              </c:numCache>
            </c:numRef>
          </c:val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FY13</c:v>
                </c:pt>
              </c:strCache>
            </c:strRef>
          </c:tx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17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31177728"/>
        <c:axId val="31183616"/>
      </c:barChart>
      <c:catAx>
        <c:axId val="31177728"/>
        <c:scaling>
          <c:orientation val="minMax"/>
        </c:scaling>
        <c:delete val="0"/>
        <c:axPos val="b"/>
        <c:majorTickMark val="out"/>
        <c:minorTickMark val="none"/>
        <c:tickLblPos val="nextTo"/>
        <c:crossAx val="31183616"/>
        <c:crosses val="autoZero"/>
        <c:auto val="1"/>
        <c:lblAlgn val="ctr"/>
        <c:lblOffset val="100"/>
        <c:noMultiLvlLbl val="0"/>
      </c:catAx>
      <c:valAx>
        <c:axId val="3118361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1177728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0.65741</cdr:x>
      <cdr:y>0.77447</cdr:y>
    </cdr:from>
    <cdr:to>
      <cdr:x>0.75</cdr:x>
      <cdr:y>0.84181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410200" y="3505200"/>
          <a:ext cx="762000" cy="3048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  <cdr:relSizeAnchor xmlns:cdr="http://schemas.openxmlformats.org/drawingml/2006/chartDrawing">
    <cdr:from>
      <cdr:x>0.77778</cdr:x>
      <cdr:y>0.75763</cdr:y>
    </cdr:from>
    <cdr:to>
      <cdr:x>0.92593</cdr:x>
      <cdr:y>0.84181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6400800" y="3429000"/>
          <a:ext cx="1219200" cy="3810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  <cdr:relSizeAnchor xmlns:cdr="http://schemas.openxmlformats.org/drawingml/2006/chartDrawing">
    <cdr:from>
      <cdr:x>0.77778</cdr:x>
      <cdr:y>0.63978</cdr:y>
    </cdr:from>
    <cdr:to>
      <cdr:x>0.88889</cdr:x>
      <cdr:y>0.74079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6400800" y="2895600"/>
          <a:ext cx="914400" cy="4572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  <cdr:relSizeAnchor xmlns:cdr="http://schemas.openxmlformats.org/drawingml/2006/chartDrawing">
    <cdr:from>
      <cdr:x>0.33333</cdr:x>
      <cdr:y>0.74079</cdr:y>
    </cdr:from>
    <cdr:to>
      <cdr:x>0.43518</cdr:x>
      <cdr:y>0.8418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2743200" y="3352800"/>
          <a:ext cx="838185" cy="45716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dirty="0" smtClean="0"/>
            <a:t>PES Opened</a:t>
          </a:r>
          <a:endParaRPr lang="en-US" sz="1100" dirty="0"/>
        </a:p>
      </cdr:txBody>
    </cdr:sp>
  </cdr:relSizeAnchor>
  <cdr:relSizeAnchor xmlns:cdr="http://schemas.openxmlformats.org/drawingml/2006/chartDrawing">
    <cdr:from>
      <cdr:x>0.26852</cdr:x>
      <cdr:y>0.55559</cdr:y>
    </cdr:from>
    <cdr:to>
      <cdr:x>0.36111</cdr:x>
      <cdr:y>0.63978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2209800" y="2514600"/>
          <a:ext cx="762000" cy="3810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dirty="0" smtClean="0"/>
            <a:t>      PBIS </a:t>
          </a:r>
          <a:endParaRPr lang="en-US" sz="1100" dirty="0"/>
        </a:p>
      </cdr:txBody>
    </cdr:sp>
  </cdr:relSizeAnchor>
  <cdr:relSizeAnchor xmlns:cdr="http://schemas.openxmlformats.org/drawingml/2006/chartDrawing">
    <cdr:from>
      <cdr:x>0.62963</cdr:x>
      <cdr:y>0.55559</cdr:y>
    </cdr:from>
    <cdr:to>
      <cdr:x>0.69445</cdr:x>
      <cdr:y>0.69028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5181600" y="2514600"/>
          <a:ext cx="533442" cy="60960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dirty="0" smtClean="0"/>
            <a:t>54  </a:t>
          </a:r>
          <a:r>
            <a:rPr lang="en-US" sz="1100" dirty="0" err="1" smtClean="0"/>
            <a:t>stu</a:t>
          </a:r>
          <a:endParaRPr lang="en-US" sz="1100" dirty="0"/>
        </a:p>
      </cdr:txBody>
    </cdr:sp>
  </cdr:relSizeAnchor>
  <cdr:relSizeAnchor xmlns:cdr="http://schemas.openxmlformats.org/drawingml/2006/chartDrawing">
    <cdr:from>
      <cdr:x>0.72222</cdr:x>
      <cdr:y>0.58927</cdr:y>
    </cdr:from>
    <cdr:to>
      <cdr:x>0.81481</cdr:x>
      <cdr:y>0.77447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5943600" y="2667000"/>
          <a:ext cx="762000" cy="8382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 dirty="0" smtClean="0"/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C48E9-0E05-473F-895D-BAB26826FA3C}" type="datetimeFigureOut">
              <a:rPr lang="en-US" smtClean="0"/>
              <a:pPr/>
              <a:t>11/19/2012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CB7E1-0F5B-46C9-912B-547F75B41E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C48E9-0E05-473F-895D-BAB26826FA3C}" type="datetimeFigureOut">
              <a:rPr lang="en-US" smtClean="0"/>
              <a:pPr/>
              <a:t>11/19/2012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CB7E1-0F5B-46C9-912B-547F75B41E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C48E9-0E05-473F-895D-BAB26826FA3C}" type="datetimeFigureOut">
              <a:rPr lang="en-US" smtClean="0"/>
              <a:pPr/>
              <a:t>11/19/2012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CB7E1-0F5B-46C9-912B-547F75B41E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C48E9-0E05-473F-895D-BAB26826FA3C}" type="datetimeFigureOut">
              <a:rPr lang="en-US" smtClean="0"/>
              <a:pPr/>
              <a:t>11/19/2012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CB7E1-0F5B-46C9-912B-547F75B41E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C48E9-0E05-473F-895D-BAB26826FA3C}" type="datetimeFigureOut">
              <a:rPr lang="en-US" smtClean="0"/>
              <a:pPr/>
              <a:t>11/19/2012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CB7E1-0F5B-46C9-912B-547F75B41E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C48E9-0E05-473F-895D-BAB26826FA3C}" type="datetimeFigureOut">
              <a:rPr lang="en-US" smtClean="0"/>
              <a:pPr/>
              <a:t>11/19/2012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CB7E1-0F5B-46C9-912B-547F75B41E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C48E9-0E05-473F-895D-BAB26826FA3C}" type="datetimeFigureOut">
              <a:rPr lang="en-US" smtClean="0"/>
              <a:pPr/>
              <a:t>11/19/2012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CB7E1-0F5B-46C9-912B-547F75B41E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C48E9-0E05-473F-895D-BAB26826FA3C}" type="datetimeFigureOut">
              <a:rPr lang="en-US" smtClean="0"/>
              <a:pPr/>
              <a:t>11/19/2012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CB7E1-0F5B-46C9-912B-547F75B41E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C48E9-0E05-473F-895D-BAB26826FA3C}" type="datetimeFigureOut">
              <a:rPr lang="en-US" smtClean="0"/>
              <a:pPr/>
              <a:t>11/19/2012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CB7E1-0F5B-46C9-912B-547F75B41E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C48E9-0E05-473F-895D-BAB26826FA3C}" type="datetimeFigureOut">
              <a:rPr lang="en-US" smtClean="0"/>
              <a:pPr/>
              <a:t>11/19/2012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CB7E1-0F5B-46C9-912B-547F75B41E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C48E9-0E05-473F-895D-BAB26826FA3C}" type="datetimeFigureOut">
              <a:rPr lang="en-US" smtClean="0"/>
              <a:pPr/>
              <a:t>11/19/2012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CB7E1-0F5B-46C9-912B-547F75B41E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5C48E9-0E05-473F-895D-BAB26826FA3C}" type="datetimeFigureOut">
              <a:rPr lang="en-US" smtClean="0"/>
              <a:pPr/>
              <a:t>11/19/2012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7CB7E1-0F5B-46C9-912B-547F75B41EA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1"/>
            <a:ext cx="7772400" cy="2000250"/>
          </a:xfrm>
        </p:spPr>
        <p:txBody>
          <a:bodyPr/>
          <a:lstStyle/>
          <a:p>
            <a:r>
              <a:rPr lang="en-US" dirty="0" smtClean="0"/>
              <a:t>Freeman Elementary…state of the school.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 descr="Falcon[1]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43200" y="3124200"/>
            <a:ext cx="3429000" cy="31623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Freeman Building Wide Goals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en-US" dirty="0"/>
              <a:t/>
            </a:r>
            <a:br>
              <a:rPr lang="en-US" dirty="0"/>
            </a:br>
            <a:endParaRPr lang="en-US" sz="3800" dirty="0" smtClean="0"/>
          </a:p>
          <a:p>
            <a:pPr marL="0" indent="0">
              <a:buNone/>
            </a:pPr>
            <a:r>
              <a:rPr lang="en-US" sz="3800" b="1" dirty="0"/>
              <a:t> </a:t>
            </a:r>
            <a:r>
              <a:rPr lang="en-US" sz="3800" b="1" dirty="0" smtClean="0"/>
              <a:t>       </a:t>
            </a:r>
            <a:r>
              <a:rPr lang="en-US" sz="3800" b="1" u="sng" dirty="0" smtClean="0"/>
              <a:t>Reading:  </a:t>
            </a:r>
          </a:p>
          <a:p>
            <a:pPr lvl="1">
              <a:buFont typeface="Wingdings" pitchFamily="2" charset="2"/>
              <a:buChar char="Ø"/>
            </a:pPr>
            <a:r>
              <a:rPr lang="en-US" sz="3400" dirty="0" smtClean="0"/>
              <a:t>By </a:t>
            </a:r>
            <a:r>
              <a:rPr lang="en-US" sz="3400" dirty="0"/>
              <a:t>May 2013, the percentage of K-2 students achieving benchmark standards will be 90% (FY09=61, FY10</a:t>
            </a:r>
            <a:r>
              <a:rPr lang="en-US" sz="3400" dirty="0" smtClean="0"/>
              <a:t>=?, FY 11 PA=88, Ph = 73, </a:t>
            </a:r>
            <a:r>
              <a:rPr lang="en-US" sz="3400" dirty="0" smtClean="0"/>
              <a:t>FY 12 PA=96</a:t>
            </a:r>
            <a:r>
              <a:rPr lang="en-US" sz="3400" dirty="0" smtClean="0"/>
              <a:t>, Ph= 79)</a:t>
            </a:r>
            <a:endParaRPr lang="en-US" sz="3400" dirty="0"/>
          </a:p>
          <a:p>
            <a:pPr marL="0" indent="0">
              <a:buNone/>
            </a:pPr>
            <a:r>
              <a:rPr lang="en-US" sz="3800" dirty="0"/>
              <a:t> </a:t>
            </a:r>
          </a:p>
          <a:p>
            <a:pPr lvl="1">
              <a:buFont typeface="Wingdings" pitchFamily="2" charset="2"/>
              <a:buChar char="Ø"/>
            </a:pPr>
            <a:r>
              <a:rPr lang="en-US" sz="3400" dirty="0"/>
              <a:t>By May 2013, the percentage of 3-5 students achieving proficiency or higher as measured by the Kansas state assessments will be 95.9% or higher. (FY09=76.7, </a:t>
            </a:r>
            <a:r>
              <a:rPr lang="en-US" sz="3400" dirty="0" smtClean="0"/>
              <a:t>FY10=78.8 FY 11=84.6 FY12=90.4).</a:t>
            </a:r>
            <a:endParaRPr lang="en-US" sz="3400" dirty="0"/>
          </a:p>
          <a:p>
            <a:pPr marL="0" indent="0">
              <a:buNone/>
            </a:pPr>
            <a:r>
              <a:rPr lang="en-US" sz="3800" dirty="0"/>
              <a:t> </a:t>
            </a:r>
          </a:p>
          <a:p>
            <a:pPr marL="0" indent="0">
              <a:buNone/>
            </a:pPr>
            <a:r>
              <a:rPr lang="en-US" sz="3800" dirty="0" smtClean="0"/>
              <a:t>       </a:t>
            </a:r>
            <a:r>
              <a:rPr lang="en-US" sz="3800" b="1" u="sng" dirty="0" smtClean="0"/>
              <a:t>Math</a:t>
            </a:r>
            <a:r>
              <a:rPr lang="en-US" sz="3800" b="1" u="sng" dirty="0"/>
              <a:t>:</a:t>
            </a:r>
          </a:p>
          <a:p>
            <a:pPr lvl="1">
              <a:buFont typeface="Wingdings" pitchFamily="2" charset="2"/>
              <a:buChar char="Ø"/>
            </a:pPr>
            <a:r>
              <a:rPr lang="en-US" sz="3400" dirty="0"/>
              <a:t>By May 2013, the percentage of students in grades three through five achieving proficiency or higher as measured by the Kansas State Assessments will be 95.6% (FY09=72.8, </a:t>
            </a:r>
            <a:r>
              <a:rPr lang="en-US" sz="3400" dirty="0" smtClean="0"/>
              <a:t>FY10=73.3, FY11=83.6, FY1=87.5).</a:t>
            </a:r>
            <a:endParaRPr lang="en-US" sz="3400" dirty="0"/>
          </a:p>
          <a:p>
            <a:pPr marL="0" indent="0">
              <a:buNone/>
            </a:pPr>
            <a:r>
              <a:rPr lang="en-US" sz="3800" dirty="0"/>
              <a:t> </a:t>
            </a:r>
          </a:p>
          <a:p>
            <a:pPr marL="0" indent="0">
              <a:buNone/>
            </a:pPr>
            <a:r>
              <a:rPr lang="en-US" sz="3800" dirty="0"/>
              <a:t> </a:t>
            </a:r>
            <a:r>
              <a:rPr lang="en-US" sz="3800" dirty="0" smtClean="0"/>
              <a:t>      </a:t>
            </a:r>
            <a:r>
              <a:rPr lang="en-US" sz="3800" b="1" u="sng" dirty="0" smtClean="0"/>
              <a:t>Operations</a:t>
            </a:r>
            <a:r>
              <a:rPr lang="en-US" sz="3800" b="1" u="sng" dirty="0"/>
              <a:t>:</a:t>
            </a:r>
          </a:p>
          <a:p>
            <a:pPr lvl="1">
              <a:buFont typeface="Wingdings" pitchFamily="2" charset="2"/>
              <a:buChar char="Ø"/>
            </a:pPr>
            <a:r>
              <a:rPr lang="en-US" sz="3400" dirty="0" smtClean="0"/>
              <a:t>By </a:t>
            </a:r>
            <a:r>
              <a:rPr lang="en-US" sz="3400" dirty="0"/>
              <a:t>May 2013, the number of school wide ODRs will be 127 or fewer.</a:t>
            </a:r>
          </a:p>
          <a:p>
            <a:pPr marL="0" indent="0">
              <a:buNone/>
            </a:pPr>
            <a:r>
              <a:rPr lang="en-US" sz="3800" dirty="0"/>
              <a:t> </a:t>
            </a:r>
          </a:p>
          <a:p>
            <a:endParaRPr lang="en-US" dirty="0"/>
          </a:p>
        </p:txBody>
      </p:sp>
      <p:pic>
        <p:nvPicPr>
          <p:cNvPr id="4" name="Picture 3" descr="Falcon[1]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38775" y="1161393"/>
            <a:ext cx="1104900" cy="1104900"/>
          </a:xfrm>
          <a:prstGeom prst="rect">
            <a:avLst/>
          </a:prstGeom>
        </p:spPr>
      </p:pic>
      <p:pic>
        <p:nvPicPr>
          <p:cNvPr id="5" name="Picture 4" descr="C:\Users\Owner\AppData\Local\Microsoft\Windows\Temporary Internet Files\Content.IE5\PCIDG5YG\MC900318860[1].wmf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43675" y="1219200"/>
            <a:ext cx="1228725" cy="103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765105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School Wide Goals</a:t>
            </a:r>
            <a:br>
              <a:rPr lang="en-US" dirty="0" smtClean="0"/>
            </a:br>
            <a:r>
              <a:rPr lang="en-US" smtClean="0"/>
              <a:t>(Percent </a:t>
            </a:r>
            <a:r>
              <a:rPr lang="en-US" dirty="0" smtClean="0"/>
              <a:t>Students on Grade Level)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62513602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497574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Freeman Elementary Enrollment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86226083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466166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Attendance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10323321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Picture 4" descr="Falcon[1]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05600" y="228600"/>
            <a:ext cx="1562100" cy="15621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Reading-All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43835387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Picture 4" descr="Falcon[1]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48400" y="571500"/>
            <a:ext cx="1181100" cy="11811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Reading by Grade Level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19730903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Picture 4" descr="Falcon[1]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543800" y="304800"/>
            <a:ext cx="1257300" cy="12573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Math-All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32390925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Picture 4" descr="Falcon[1]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24600" y="533400"/>
            <a:ext cx="1257300" cy="12573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Math by Grade Level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34323797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Picture 4" descr="Falcon[1]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086600" y="304800"/>
            <a:ext cx="1485900" cy="14859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Science 4</a:t>
            </a:r>
            <a:r>
              <a:rPr lang="en-US" baseline="30000" dirty="0" smtClean="0"/>
              <a:t>th</a:t>
            </a:r>
            <a:r>
              <a:rPr lang="en-US" dirty="0" smtClean="0"/>
              <a:t> Grade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60745964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91109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Office Discipline Referrals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2163018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0879" y="381000"/>
            <a:ext cx="1181100" cy="11811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Standard of Excellence Awards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2006        Science (4</a:t>
            </a:r>
            <a:r>
              <a:rPr lang="en-US" baseline="30000" dirty="0" smtClean="0"/>
              <a:t>th</a:t>
            </a:r>
            <a:r>
              <a:rPr lang="en-US" dirty="0" smtClean="0"/>
              <a:t> grade)</a:t>
            </a:r>
          </a:p>
          <a:p>
            <a:r>
              <a:rPr lang="en-US" dirty="0" smtClean="0"/>
              <a:t>2011 	4</a:t>
            </a:r>
            <a:r>
              <a:rPr lang="en-US" baseline="30000" dirty="0" smtClean="0"/>
              <a:t>th</a:t>
            </a:r>
            <a:r>
              <a:rPr lang="en-US" dirty="0" smtClean="0"/>
              <a:t> math, 4</a:t>
            </a:r>
            <a:r>
              <a:rPr lang="en-US" baseline="30000" dirty="0" smtClean="0"/>
              <a:t>th</a:t>
            </a:r>
            <a:r>
              <a:rPr lang="en-US" dirty="0" smtClean="0"/>
              <a:t> read</a:t>
            </a:r>
          </a:p>
          <a:p>
            <a:r>
              <a:rPr lang="en-US" dirty="0" smtClean="0"/>
              <a:t>2012 	4</a:t>
            </a:r>
            <a:r>
              <a:rPr lang="en-US" baseline="30000" dirty="0" smtClean="0"/>
              <a:t>th</a:t>
            </a:r>
            <a:r>
              <a:rPr lang="en-US" dirty="0" smtClean="0"/>
              <a:t> read, 5</a:t>
            </a:r>
            <a:r>
              <a:rPr lang="en-US" baseline="30000" dirty="0" smtClean="0"/>
              <a:t>th</a:t>
            </a:r>
            <a:r>
              <a:rPr lang="en-US" dirty="0" smtClean="0"/>
              <a:t> read, </a:t>
            </a:r>
            <a:r>
              <a:rPr lang="en-US" dirty="0" err="1" smtClean="0"/>
              <a:t>Bld</a:t>
            </a:r>
            <a:r>
              <a:rPr lang="en-US" dirty="0" smtClean="0"/>
              <a:t> Read, </a:t>
            </a:r>
            <a:r>
              <a:rPr lang="en-US" dirty="0" err="1" smtClean="0"/>
              <a:t>Bld</a:t>
            </a:r>
            <a:r>
              <a:rPr lang="en-US" dirty="0" smtClean="0"/>
              <a:t> Math</a:t>
            </a:r>
          </a:p>
          <a:p>
            <a:endParaRPr lang="en-US" dirty="0"/>
          </a:p>
        </p:txBody>
      </p:sp>
      <p:pic>
        <p:nvPicPr>
          <p:cNvPr id="1026" name="Picture 2" descr="C:\Users\Owner\AppData\Local\Microsoft\Windows\Temporary Internet Files\Content.IE5\113KB4VG\MC900441343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0910" y="1295400"/>
            <a:ext cx="2743200" cy="175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17009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602</TotalTime>
  <Words>60</Words>
  <Application>Microsoft Office PowerPoint</Application>
  <PresentationFormat>On-screen Show (4:3)</PresentationFormat>
  <Paragraphs>42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Freeman Elementary…state of the school.</vt:lpstr>
      <vt:lpstr>Freeman Building Wide Goals</vt:lpstr>
      <vt:lpstr>School Wide Goals (Percent Students on Grade Level)</vt:lpstr>
      <vt:lpstr>Freeman Elementary Enrollment</vt:lpstr>
      <vt:lpstr>Attendance</vt:lpstr>
      <vt:lpstr>Reading-All</vt:lpstr>
      <vt:lpstr>Reading by Grade Level</vt:lpstr>
      <vt:lpstr>Math-All</vt:lpstr>
      <vt:lpstr>Math by Grade Level</vt:lpstr>
      <vt:lpstr>Science 4th Grade</vt:lpstr>
      <vt:lpstr>Office Discipline Referrals</vt:lpstr>
      <vt:lpstr>Standard of Excellence Awards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Freeman Elementary</dc:title>
  <dc:creator>Vista0001</dc:creator>
  <cp:lastModifiedBy>Vista0001</cp:lastModifiedBy>
  <cp:revision>90</cp:revision>
  <dcterms:created xsi:type="dcterms:W3CDTF">2009-02-27T16:05:44Z</dcterms:created>
  <dcterms:modified xsi:type="dcterms:W3CDTF">2012-11-20T00:39:16Z</dcterms:modified>
</cp:coreProperties>
</file>