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6"/>
  </p:notesMasterIdLst>
  <p:handoutMasterIdLst>
    <p:handoutMasterId r:id="rId17"/>
  </p:handoutMasterIdLst>
  <p:sldIdLst>
    <p:sldId id="320" r:id="rId2"/>
    <p:sldId id="365" r:id="rId3"/>
    <p:sldId id="349" r:id="rId4"/>
    <p:sldId id="278" r:id="rId5"/>
    <p:sldId id="313" r:id="rId6"/>
    <p:sldId id="279" r:id="rId7"/>
    <p:sldId id="276" r:id="rId8"/>
    <p:sldId id="351" r:id="rId9"/>
    <p:sldId id="361" r:id="rId10"/>
    <p:sldId id="364" r:id="rId11"/>
    <p:sldId id="350" r:id="rId12"/>
    <p:sldId id="343" r:id="rId13"/>
    <p:sldId id="363" r:id="rId14"/>
    <p:sldId id="307" r:id="rId15"/>
  </p:sldIdLst>
  <p:sldSz cx="9144000" cy="6858000" type="screen4x3"/>
  <p:notesSz cx="7016750" cy="930275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03" autoAdjust="0"/>
    <p:restoredTop sz="96364" autoAdjust="0"/>
  </p:normalViewPr>
  <p:slideViewPr>
    <p:cSldViewPr>
      <p:cViewPr>
        <p:scale>
          <a:sx n="66" d="100"/>
          <a:sy n="66" d="100"/>
        </p:scale>
        <p:origin x="-2934" y="-11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812" y="-96"/>
      </p:cViewPr>
      <p:guideLst>
        <p:guide orient="horz" pos="2930"/>
        <p:guide pos="221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949803149606299E-2"/>
          <c:y val="3.2146667370076355E-2"/>
          <c:w val="0.90505022067772256"/>
          <c:h val="0.865739670993173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394</c:v>
                </c:pt>
                <c:pt idx="1">
                  <c:v>389</c:v>
                </c:pt>
                <c:pt idx="2">
                  <c:v>399</c:v>
                </c:pt>
                <c:pt idx="3">
                  <c:v>438</c:v>
                </c:pt>
                <c:pt idx="4">
                  <c:v>455</c:v>
                </c:pt>
                <c:pt idx="5">
                  <c:v>483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70"/>
        <c:axId val="33009024"/>
        <c:axId val="33047680"/>
      </c:barChart>
      <c:catAx>
        <c:axId val="33009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047680"/>
        <c:crosses val="autoZero"/>
        <c:auto val="1"/>
        <c:lblAlgn val="l"/>
        <c:lblOffset val="100"/>
        <c:noMultiLvlLbl val="0"/>
      </c:catAx>
      <c:valAx>
        <c:axId val="33047680"/>
        <c:scaling>
          <c:orientation val="minMax"/>
          <c:min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009024"/>
        <c:crosses val="autoZero"/>
        <c:crossBetween val="between"/>
        <c:majorUnit val="5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352713178294574E-2"/>
          <c:y val="3.2870474524017833E-2"/>
          <c:w val="0.95416666666666672"/>
          <c:h val="0.8257650098425196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Lbls>
            <c:dLbl>
              <c:idx val="0"/>
              <c:layout>
                <c:manualLayout>
                  <c:x val="-0.36803775254837329"/>
                  <c:y val="0.418722867974836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39541178355612527"/>
                  <c:y val="0.281425863433737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2"/>
                <c:pt idx="0">
                  <c:v>Females</c:v>
                </c:pt>
                <c:pt idx="1">
                  <c:v>Males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49.4824016563147</c:v>
                </c:pt>
                <c:pt idx="1">
                  <c:v>50.5175983436853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43</c:v>
                </c:pt>
                <c:pt idx="1">
                  <c:v>47</c:v>
                </c:pt>
                <c:pt idx="2">
                  <c:v>53</c:v>
                </c:pt>
                <c:pt idx="3">
                  <c:v>56</c:v>
                </c:pt>
                <c:pt idx="4">
                  <c:v>58</c:v>
                </c:pt>
                <c:pt idx="5">
                  <c:v>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60"/>
        <c:axId val="33805824"/>
        <c:axId val="33807360"/>
      </c:barChart>
      <c:catAx>
        <c:axId val="33805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807360"/>
        <c:crosses val="autoZero"/>
        <c:auto val="1"/>
        <c:lblAlgn val="ctr"/>
        <c:lblOffset val="100"/>
        <c:noMultiLvlLbl val="0"/>
      </c:catAx>
      <c:valAx>
        <c:axId val="33807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805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dLbl>
              <c:idx val="0"/>
              <c:layout>
                <c:manualLayout>
                  <c:x val="-4.3648293963253915E-3"/>
                  <c:y val="1.2581935111514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541630212890055E-3"/>
                  <c:y val="8.54516222121449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7850976961213249E-2"/>
                  <c:y val="2.4142103310384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385535141440654E-2"/>
                  <c:y val="2.621531928927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American Indian/Alaskan Native</c:v>
                </c:pt>
                <c:pt idx="1">
                  <c:v>Asian</c:v>
                </c:pt>
                <c:pt idx="2">
                  <c:v>African American</c:v>
                </c:pt>
                <c:pt idx="3">
                  <c:v>White</c:v>
                </c:pt>
                <c:pt idx="4">
                  <c:v>Hispanic/Latino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1.2422360248447204</c:v>
                </c:pt>
                <c:pt idx="1">
                  <c:v>2.2774327122153206</c:v>
                </c:pt>
                <c:pt idx="2">
                  <c:v>1.8633540372670807</c:v>
                </c:pt>
                <c:pt idx="3">
                  <c:v>89.85507246376811</c:v>
                </c:pt>
                <c:pt idx="4">
                  <c:v>4.7619047619047619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521864012281479E-2"/>
          <c:y val="5.7995349336136988E-2"/>
          <c:w val="0.90318253850344177"/>
          <c:h val="0.845559838839070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3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Sheet1!$A$2:$A$12</c:f>
              <c:strCache>
                <c:ptCount val="11"/>
                <c:pt idx="0">
                  <c:v>State</c:v>
                </c:pt>
                <c:pt idx="1">
                  <c:v>District</c:v>
                </c:pt>
                <c:pt idx="2">
                  <c:v>NES</c:v>
                </c:pt>
                <c:pt idx="4">
                  <c:v>State</c:v>
                </c:pt>
                <c:pt idx="5">
                  <c:v>District</c:v>
                </c:pt>
                <c:pt idx="6">
                  <c:v>NES</c:v>
                </c:pt>
                <c:pt idx="8">
                  <c:v>State</c:v>
                </c:pt>
                <c:pt idx="9">
                  <c:v>District</c:v>
                </c:pt>
                <c:pt idx="10">
                  <c:v>NES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87.3</c:v>
                </c:pt>
                <c:pt idx="1">
                  <c:v>91.4</c:v>
                </c:pt>
                <c:pt idx="2">
                  <c:v>98.2</c:v>
                </c:pt>
                <c:pt idx="4">
                  <c:v>88.4</c:v>
                </c:pt>
                <c:pt idx="5">
                  <c:v>92.1</c:v>
                </c:pt>
                <c:pt idx="6">
                  <c:v>97</c:v>
                </c:pt>
                <c:pt idx="8">
                  <c:v>87.3</c:v>
                </c:pt>
                <c:pt idx="9">
                  <c:v>94.1</c:v>
                </c:pt>
                <c:pt idx="10">
                  <c:v>97.2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State</c:v>
                </c:pt>
                <c:pt idx="1">
                  <c:v>District</c:v>
                </c:pt>
                <c:pt idx="2">
                  <c:v>NES</c:v>
                </c:pt>
                <c:pt idx="4">
                  <c:v>State</c:v>
                </c:pt>
                <c:pt idx="5">
                  <c:v>District</c:v>
                </c:pt>
                <c:pt idx="6">
                  <c:v>NES</c:v>
                </c:pt>
                <c:pt idx="8">
                  <c:v>State</c:v>
                </c:pt>
                <c:pt idx="9">
                  <c:v>District</c:v>
                </c:pt>
                <c:pt idx="10">
                  <c:v>NES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State</c:v>
                </c:pt>
                <c:pt idx="1">
                  <c:v>District</c:v>
                </c:pt>
                <c:pt idx="2">
                  <c:v>NES</c:v>
                </c:pt>
                <c:pt idx="4">
                  <c:v>State</c:v>
                </c:pt>
                <c:pt idx="5">
                  <c:v>District</c:v>
                </c:pt>
                <c:pt idx="6">
                  <c:v>NES</c:v>
                </c:pt>
                <c:pt idx="8">
                  <c:v>State</c:v>
                </c:pt>
                <c:pt idx="9">
                  <c:v>District</c:v>
                </c:pt>
                <c:pt idx="10">
                  <c:v>NES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5561472"/>
        <c:axId val="35563008"/>
      </c:barChart>
      <c:catAx>
        <c:axId val="35561472"/>
        <c:scaling>
          <c:orientation val="minMax"/>
        </c:scaling>
        <c:delete val="0"/>
        <c:axPos val="b"/>
        <c:majorTickMark val="out"/>
        <c:minorTickMark val="none"/>
        <c:tickLblPos val="nextTo"/>
        <c:crossAx val="35563008"/>
        <c:crosses val="autoZero"/>
        <c:auto val="1"/>
        <c:lblAlgn val="ctr"/>
        <c:lblOffset val="100"/>
        <c:noMultiLvlLbl val="0"/>
      </c:catAx>
      <c:valAx>
        <c:axId val="35563008"/>
        <c:scaling>
          <c:orientation val="minMax"/>
          <c:max val="1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35561472"/>
        <c:crosses val="autoZero"/>
        <c:crossBetween val="between"/>
        <c:majorUnit val="10"/>
        <c:minorUnit val="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521864012281479E-2"/>
          <c:y val="5.7995349336136988E-2"/>
          <c:w val="0.90318253850344177"/>
          <c:h val="0.845559838839070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3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Sheet1!$A$2:$A$12</c:f>
              <c:strCache>
                <c:ptCount val="11"/>
                <c:pt idx="0">
                  <c:v>State</c:v>
                </c:pt>
                <c:pt idx="1">
                  <c:v>District</c:v>
                </c:pt>
                <c:pt idx="2">
                  <c:v>NES</c:v>
                </c:pt>
                <c:pt idx="4">
                  <c:v>State</c:v>
                </c:pt>
                <c:pt idx="5">
                  <c:v>District</c:v>
                </c:pt>
                <c:pt idx="6">
                  <c:v>NES</c:v>
                </c:pt>
                <c:pt idx="8">
                  <c:v>State</c:v>
                </c:pt>
                <c:pt idx="9">
                  <c:v>District</c:v>
                </c:pt>
                <c:pt idx="10">
                  <c:v>NES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83.4</c:v>
                </c:pt>
                <c:pt idx="1">
                  <c:v>88.9</c:v>
                </c:pt>
                <c:pt idx="2">
                  <c:v>90.7</c:v>
                </c:pt>
                <c:pt idx="4">
                  <c:v>87.9</c:v>
                </c:pt>
                <c:pt idx="5">
                  <c:v>91.3</c:v>
                </c:pt>
                <c:pt idx="6">
                  <c:v>84.8</c:v>
                </c:pt>
                <c:pt idx="8">
                  <c:v>85.9</c:v>
                </c:pt>
                <c:pt idx="9">
                  <c:v>90.4</c:v>
                </c:pt>
                <c:pt idx="10">
                  <c:v>90.1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State</c:v>
                </c:pt>
                <c:pt idx="1">
                  <c:v>District</c:v>
                </c:pt>
                <c:pt idx="2">
                  <c:v>NES</c:v>
                </c:pt>
                <c:pt idx="4">
                  <c:v>State</c:v>
                </c:pt>
                <c:pt idx="5">
                  <c:v>District</c:v>
                </c:pt>
                <c:pt idx="6">
                  <c:v>NES</c:v>
                </c:pt>
                <c:pt idx="8">
                  <c:v>State</c:v>
                </c:pt>
                <c:pt idx="9">
                  <c:v>District</c:v>
                </c:pt>
                <c:pt idx="10">
                  <c:v>NES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State</c:v>
                </c:pt>
                <c:pt idx="1">
                  <c:v>District</c:v>
                </c:pt>
                <c:pt idx="2">
                  <c:v>NES</c:v>
                </c:pt>
                <c:pt idx="4">
                  <c:v>State</c:v>
                </c:pt>
                <c:pt idx="5">
                  <c:v>District</c:v>
                </c:pt>
                <c:pt idx="6">
                  <c:v>NES</c:v>
                </c:pt>
                <c:pt idx="8">
                  <c:v>State</c:v>
                </c:pt>
                <c:pt idx="9">
                  <c:v>District</c:v>
                </c:pt>
                <c:pt idx="10">
                  <c:v>NES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overlap val="80"/>
        <c:axId val="34200960"/>
        <c:axId val="34206848"/>
      </c:barChart>
      <c:catAx>
        <c:axId val="34200960"/>
        <c:scaling>
          <c:orientation val="minMax"/>
        </c:scaling>
        <c:delete val="0"/>
        <c:axPos val="b"/>
        <c:majorTickMark val="out"/>
        <c:minorTickMark val="none"/>
        <c:tickLblPos val="nextTo"/>
        <c:crossAx val="34206848"/>
        <c:crosses val="autoZero"/>
        <c:auto val="1"/>
        <c:lblAlgn val="ctr"/>
        <c:lblOffset val="100"/>
        <c:noMultiLvlLbl val="0"/>
      </c:catAx>
      <c:valAx>
        <c:axId val="34206848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crossAx val="34200960"/>
        <c:crosses val="autoZero"/>
        <c:crossBetween val="between"/>
        <c:majorUnit val="10"/>
        <c:minorUnit val="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3"/>
              </a:solidFill>
            </c:spPr>
          </c:dPt>
          <c:cat>
            <c:strRef>
              <c:f>Sheet1!$A$2:$A$12</c:f>
              <c:strCache>
                <c:ptCount val="11"/>
                <c:pt idx="0">
                  <c:v>State 2010</c:v>
                </c:pt>
                <c:pt idx="1">
                  <c:v>District 2010</c:v>
                </c:pt>
                <c:pt idx="2">
                  <c:v>NES 2010</c:v>
                </c:pt>
                <c:pt idx="4">
                  <c:v>State 2011</c:v>
                </c:pt>
                <c:pt idx="5">
                  <c:v>District 2011</c:v>
                </c:pt>
                <c:pt idx="6">
                  <c:v>NES 2011</c:v>
                </c:pt>
                <c:pt idx="8">
                  <c:v>State 2012</c:v>
                </c:pt>
                <c:pt idx="9">
                  <c:v>District 2012</c:v>
                </c:pt>
                <c:pt idx="10">
                  <c:v>NES 2012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91.7</c:v>
                </c:pt>
                <c:pt idx="1">
                  <c:v>89</c:v>
                </c:pt>
                <c:pt idx="2">
                  <c:v>88.2</c:v>
                </c:pt>
                <c:pt idx="4">
                  <c:v>92.6</c:v>
                </c:pt>
                <c:pt idx="5">
                  <c:v>91.5</c:v>
                </c:pt>
                <c:pt idx="6">
                  <c:v>93.7</c:v>
                </c:pt>
                <c:pt idx="8">
                  <c:v>88.3</c:v>
                </c:pt>
                <c:pt idx="9">
                  <c:v>91.8</c:v>
                </c:pt>
                <c:pt idx="10">
                  <c:v>92.4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State 2010</c:v>
                </c:pt>
                <c:pt idx="1">
                  <c:v>District 2010</c:v>
                </c:pt>
                <c:pt idx="2">
                  <c:v>NES 2010</c:v>
                </c:pt>
                <c:pt idx="4">
                  <c:v>State 2011</c:v>
                </c:pt>
                <c:pt idx="5">
                  <c:v>District 2011</c:v>
                </c:pt>
                <c:pt idx="6">
                  <c:v>NES 2011</c:v>
                </c:pt>
                <c:pt idx="8">
                  <c:v>State 2012</c:v>
                </c:pt>
                <c:pt idx="9">
                  <c:v>District 2012</c:v>
                </c:pt>
                <c:pt idx="10">
                  <c:v>NES 2012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strRef>
              <c:f>Sheet1!$A$2:$A$12</c:f>
              <c:strCache>
                <c:ptCount val="11"/>
                <c:pt idx="0">
                  <c:v>State 2010</c:v>
                </c:pt>
                <c:pt idx="1">
                  <c:v>District 2010</c:v>
                </c:pt>
                <c:pt idx="2">
                  <c:v>NES 2010</c:v>
                </c:pt>
                <c:pt idx="4">
                  <c:v>State 2011</c:v>
                </c:pt>
                <c:pt idx="5">
                  <c:v>District 2011</c:v>
                </c:pt>
                <c:pt idx="6">
                  <c:v>NES 2011</c:v>
                </c:pt>
                <c:pt idx="8">
                  <c:v>State 2012</c:v>
                </c:pt>
                <c:pt idx="9">
                  <c:v>District 2012</c:v>
                </c:pt>
                <c:pt idx="10">
                  <c:v>NES 2012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4310016"/>
        <c:axId val="34311552"/>
      </c:barChart>
      <c:catAx>
        <c:axId val="34310016"/>
        <c:scaling>
          <c:orientation val="minMax"/>
        </c:scaling>
        <c:delete val="0"/>
        <c:axPos val="b"/>
        <c:majorTickMark val="out"/>
        <c:minorTickMark val="none"/>
        <c:tickLblPos val="nextTo"/>
        <c:crossAx val="34311552"/>
        <c:crosses val="autoZero"/>
        <c:auto val="1"/>
        <c:lblAlgn val="ctr"/>
        <c:lblOffset val="100"/>
        <c:noMultiLvlLbl val="0"/>
      </c:catAx>
      <c:valAx>
        <c:axId val="34311552"/>
        <c:scaling>
          <c:orientation val="minMax"/>
          <c:max val="1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34310016"/>
        <c:crosses val="autoZero"/>
        <c:crossBetween val="between"/>
        <c:majorUnit val="10"/>
        <c:minorUnit val="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935" y="0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5706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935" y="8835706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3E2851D3-6326-4F6E-9D8F-B4081EEB98A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25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935" y="0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49788" cy="3487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1" y="4417854"/>
            <a:ext cx="5612129" cy="4185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5706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935" y="8835706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5D2DD7E1-83FD-4601-9CFB-8C993319AB3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300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EE92F4-0897-41AE-9453-E32378D84192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DD7E1-83FD-4601-9CFB-8C993319AB3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178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AF8131-DD78-4CEE-B077-47B0830DEC59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59D48-6175-4051-A927-F7F00C774CD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7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D38A-6E9A-4855-82DF-0B89ED091E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889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75100-B9D6-4E3D-8AE2-481837B2CC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017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A206C-3CA6-4F7F-9BAE-7FE291A482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801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267F-E43A-4F12-9287-160195DF9E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615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489F-FB02-4B2D-8DBB-6056226D33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288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B54A-D29C-4473-831F-C8E07E1BC3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AB945-D988-4E27-B757-5359965DA3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514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9F5E-9BBC-4163-A05D-A88BD6C37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000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FD2D-9840-4972-907E-2B2B2AB248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02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850A-BF21-42A4-89D9-C219CF4586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397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C8EE664-3E14-41CE-9688-58371425D27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16FBF-011D-45A9-AA8E-5EE92CAAC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0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600200"/>
            <a:ext cx="8686800" cy="4800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omic Sans MS" pitchFamily="66" charset="0"/>
              </a:rPr>
              <a:t>Nelson Elementary</a:t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dirty="0">
                <a:latin typeface="Comic Sans MS" pitchFamily="66" charset="0"/>
              </a:rPr>
              <a:t/>
            </a:r>
            <a:br>
              <a:rPr lang="en-US" dirty="0">
                <a:latin typeface="Comic Sans MS" pitchFamily="66" charset="0"/>
              </a:rPr>
            </a:br>
            <a:r>
              <a:rPr lang="en-US" sz="2800" dirty="0" smtClean="0">
                <a:latin typeface="Comic Sans MS" pitchFamily="66" charset="0"/>
              </a:rPr>
              <a:t>I will act in such a way </a:t>
            </a:r>
            <a:br>
              <a:rPr lang="en-US" sz="2800" dirty="0" smtClean="0">
                <a:latin typeface="Comic Sans MS" pitchFamily="66" charset="0"/>
              </a:rPr>
            </a:br>
            <a:r>
              <a:rPr lang="en-US" sz="2800" dirty="0" smtClean="0">
                <a:latin typeface="Comic Sans MS" pitchFamily="66" charset="0"/>
              </a:rPr>
              <a:t>that I will be proud of myself</a:t>
            </a:r>
            <a:br>
              <a:rPr lang="en-US" sz="2800" dirty="0" smtClean="0">
                <a:latin typeface="Comic Sans MS" pitchFamily="66" charset="0"/>
              </a:rPr>
            </a:br>
            <a:r>
              <a:rPr lang="en-US" sz="2800" dirty="0" smtClean="0">
                <a:latin typeface="Comic Sans MS" pitchFamily="66" charset="0"/>
              </a:rPr>
              <a:t>and others will be proud of me too.</a:t>
            </a:r>
            <a:br>
              <a:rPr lang="en-US" sz="2800" dirty="0" smtClean="0">
                <a:latin typeface="Comic Sans MS" pitchFamily="66" charset="0"/>
              </a:rPr>
            </a:br>
            <a:r>
              <a:rPr lang="en-US" sz="2800" dirty="0" smtClean="0">
                <a:latin typeface="Comic Sans MS" pitchFamily="66" charset="0"/>
              </a:rPr>
              <a:t>I came to school to learn and I WILL LEARN!</a:t>
            </a:r>
            <a:br>
              <a:rPr lang="en-US" sz="2800" dirty="0" smtClean="0">
                <a:latin typeface="Comic Sans MS" pitchFamily="66" charset="0"/>
              </a:rPr>
            </a:br>
            <a:r>
              <a:rPr lang="en-US" sz="2800" dirty="0" smtClean="0">
                <a:latin typeface="Comic Sans MS" pitchFamily="66" charset="0"/>
              </a:rPr>
              <a:t>I will have a great day!</a:t>
            </a:r>
            <a:endParaRPr lang="en-US" sz="2800" dirty="0"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071" y="381000"/>
            <a:ext cx="5257800" cy="1612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Building-Wide Goals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362200"/>
            <a:ext cx="2971800" cy="2857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562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Comic Sans MS" pitchFamily="66" charset="0"/>
              </a:rPr>
              <a:t>All sub-groups within 10% of each other.</a:t>
            </a:r>
          </a:p>
          <a:p>
            <a:r>
              <a:rPr lang="en-US" dirty="0" smtClean="0">
                <a:latin typeface="Comic Sans MS" pitchFamily="66" charset="0"/>
              </a:rPr>
              <a:t>All sub-groups above 93%.</a:t>
            </a:r>
          </a:p>
          <a:p>
            <a:r>
              <a:rPr lang="en-US" dirty="0" smtClean="0">
                <a:latin typeface="Comic Sans MS" pitchFamily="66" charset="0"/>
              </a:rPr>
              <a:t>The building average of all subgroups is over 93%.</a:t>
            </a:r>
          </a:p>
          <a:p>
            <a:r>
              <a:rPr lang="en-US" dirty="0" smtClean="0">
                <a:latin typeface="Comic Sans MS" pitchFamily="66" charset="0"/>
              </a:rPr>
              <a:t>95% of 1</a:t>
            </a:r>
            <a:r>
              <a:rPr lang="en-US" baseline="30000" dirty="0" smtClean="0">
                <a:latin typeface="Comic Sans MS" pitchFamily="66" charset="0"/>
              </a:rPr>
              <a:t>st</a:t>
            </a:r>
            <a:r>
              <a:rPr lang="en-US" dirty="0" smtClean="0">
                <a:latin typeface="Comic Sans MS" pitchFamily="66" charset="0"/>
              </a:rPr>
              <a:t> grade students will master all of Phonological Awareness skills by the end of the year.</a:t>
            </a:r>
          </a:p>
          <a:p>
            <a:r>
              <a:rPr lang="en-US" dirty="0" smtClean="0">
                <a:latin typeface="Comic Sans MS" pitchFamily="66" charset="0"/>
              </a:rPr>
              <a:t>95% of 2</a:t>
            </a:r>
            <a:r>
              <a:rPr lang="en-US" baseline="30000" dirty="0" smtClean="0">
                <a:latin typeface="Comic Sans MS" pitchFamily="66" charset="0"/>
              </a:rPr>
              <a:t>nd</a:t>
            </a:r>
            <a:r>
              <a:rPr lang="en-US" dirty="0" smtClean="0">
                <a:latin typeface="Comic Sans MS" pitchFamily="66" charset="0"/>
              </a:rPr>
              <a:t> grade students will master all of the Phonics skills by the end of the year.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4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19" y="3810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6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0999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Nelson Student Enrollment</a:t>
            </a:r>
          </a:p>
          <a:p>
            <a:r>
              <a:rPr lang="en-US" sz="4000" b="1" dirty="0" smtClean="0"/>
              <a:t>September 20</a:t>
            </a:r>
            <a:r>
              <a:rPr lang="en-US" sz="4000" b="1" baseline="30000" dirty="0" smtClean="0"/>
              <a:t>th</a:t>
            </a:r>
            <a:r>
              <a:rPr lang="en-US" sz="4000" b="1" dirty="0" smtClean="0"/>
              <a:t> Count</a:t>
            </a:r>
            <a:endParaRPr lang="en-US" sz="4000" b="1" dirty="0"/>
          </a:p>
        </p:txBody>
      </p:sp>
      <p:pic>
        <p:nvPicPr>
          <p:cNvPr id="200754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24228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464649847"/>
              </p:ext>
            </p:extLst>
          </p:nvPr>
        </p:nvGraphicFramePr>
        <p:xfrm>
          <a:off x="1371600" y="1905000"/>
          <a:ext cx="7105650" cy="4506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181974" cy="172561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Comic Sans MS" pitchFamily="66" charset="0"/>
              </a:rPr>
              <a:t>2012-2013 </a:t>
            </a:r>
            <a:r>
              <a:rPr lang="en-US" sz="4000" b="1" dirty="0">
                <a:latin typeface="Comic Sans MS" pitchFamily="66" charset="0"/>
              </a:rPr>
              <a:t/>
            </a:r>
            <a:br>
              <a:rPr lang="en-US" sz="4000" b="1" dirty="0">
                <a:latin typeface="Comic Sans MS" pitchFamily="66" charset="0"/>
              </a:rPr>
            </a:br>
            <a:r>
              <a:rPr lang="en-US" sz="4000" b="1" dirty="0">
                <a:latin typeface="Comic Sans MS" pitchFamily="66" charset="0"/>
              </a:rPr>
              <a:t>Student Gender</a:t>
            </a:r>
          </a:p>
        </p:txBody>
      </p:sp>
      <p:pic>
        <p:nvPicPr>
          <p:cNvPr id="5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880388449"/>
              </p:ext>
            </p:extLst>
          </p:nvPr>
        </p:nvGraphicFramePr>
        <p:xfrm>
          <a:off x="1143000" y="1828800"/>
          <a:ext cx="6553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14" name="Text Box 18"/>
          <p:cNvSpPr txBox="1">
            <a:spLocks noChangeArrowheads="1"/>
          </p:cNvSpPr>
          <p:nvPr/>
        </p:nvSpPr>
        <p:spPr bwMode="auto">
          <a:xfrm>
            <a:off x="304800" y="0"/>
            <a:ext cx="8534400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 dirty="0" smtClean="0"/>
              <a:t>Student </a:t>
            </a:r>
            <a:r>
              <a:rPr lang="en-US" sz="4000" b="1" dirty="0"/>
              <a:t>Data</a:t>
            </a:r>
          </a:p>
          <a:p>
            <a:pPr>
              <a:spcBef>
                <a:spcPct val="50000"/>
              </a:spcBef>
            </a:pPr>
            <a:r>
              <a:rPr lang="en-US" sz="4000" b="1" dirty="0"/>
              <a:t>Percentage of Low SES Students</a:t>
            </a:r>
          </a:p>
        </p:txBody>
      </p:sp>
      <p:pic>
        <p:nvPicPr>
          <p:cNvPr id="4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28" y="57912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988579800"/>
              </p:ext>
            </p:extLst>
          </p:nvPr>
        </p:nvGraphicFramePr>
        <p:xfrm>
          <a:off x="1371600" y="1631216"/>
          <a:ext cx="6248400" cy="423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15400" cy="1676400"/>
          </a:xfrm>
        </p:spPr>
        <p:txBody>
          <a:bodyPr/>
          <a:lstStyle/>
          <a:p>
            <a:r>
              <a:rPr lang="en-US" b="1" dirty="0" smtClean="0"/>
              <a:t>2012-2013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Student Diversity</a:t>
            </a:r>
          </a:p>
        </p:txBody>
      </p:sp>
      <p:pic>
        <p:nvPicPr>
          <p:cNvPr id="5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43" y="3048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372119615"/>
              </p:ext>
            </p:extLst>
          </p:nvPr>
        </p:nvGraphicFramePr>
        <p:xfrm>
          <a:off x="1175418" y="1676400"/>
          <a:ext cx="6858000" cy="485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3774989"/>
              </p:ext>
            </p:extLst>
          </p:nvPr>
        </p:nvGraphicFramePr>
        <p:xfrm>
          <a:off x="453682" y="1801190"/>
          <a:ext cx="8229600" cy="4075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Year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3rd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4th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5th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78.5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74.7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62.2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93.5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87.7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91.5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85.7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80.6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93.7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69.4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74.6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98.6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effectLst/>
                        </a:rPr>
                        <a:t>95.2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88.6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97.0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effectLst/>
                        </a:rPr>
                        <a:t>98.1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effectLst/>
                        </a:rPr>
                        <a:t>97.0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97.2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87536" y="4215948"/>
            <a:ext cx="555282" cy="446539"/>
          </a:xfrm>
          <a:prstGeom prst="rect">
            <a:avLst/>
          </a:prstGeom>
          <a:noFill/>
        </p:spPr>
      </p:pic>
      <p:pic>
        <p:nvPicPr>
          <p:cNvPr id="10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6859" y="3652942"/>
            <a:ext cx="555282" cy="446539"/>
          </a:xfrm>
          <a:prstGeom prst="rect">
            <a:avLst/>
          </a:prstGeom>
          <a:noFill/>
        </p:spPr>
      </p:pic>
      <p:pic>
        <p:nvPicPr>
          <p:cNvPr id="7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87536" y="4737210"/>
            <a:ext cx="555282" cy="446539"/>
          </a:xfrm>
          <a:prstGeom prst="rect">
            <a:avLst/>
          </a:prstGeom>
          <a:noFill/>
        </p:spPr>
      </p:pic>
      <p:pic>
        <p:nvPicPr>
          <p:cNvPr id="9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3068069"/>
            <a:ext cx="555282" cy="446539"/>
          </a:xfrm>
          <a:prstGeom prst="rect">
            <a:avLst/>
          </a:prstGeom>
          <a:noFill/>
        </p:spPr>
      </p:pic>
      <p:sp>
        <p:nvSpPr>
          <p:cNvPr id="542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10600" cy="129540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Comic Sans MS" pitchFamily="66" charset="0"/>
              </a:rPr>
              <a:t>Kansas Math Assessment</a:t>
            </a:r>
            <a:br>
              <a:rPr lang="en-US" sz="4000" b="1" dirty="0">
                <a:latin typeface="Comic Sans MS" pitchFamily="66" charset="0"/>
              </a:rPr>
            </a:br>
            <a:r>
              <a:rPr lang="en-US" sz="4000" b="1" dirty="0">
                <a:latin typeface="Comic Sans MS" pitchFamily="66" charset="0"/>
              </a:rPr>
              <a:t>% </a:t>
            </a:r>
            <a:r>
              <a:rPr lang="en-US" sz="4000" b="1" dirty="0" smtClean="0">
                <a:latin typeface="Comic Sans MS" pitchFamily="66" charset="0"/>
              </a:rPr>
              <a:t>Performing </a:t>
            </a:r>
            <a:r>
              <a:rPr lang="en-US" sz="4000" b="1" dirty="0">
                <a:latin typeface="Comic Sans MS" pitchFamily="66" charset="0"/>
              </a:rPr>
              <a:t>Proficient or Above</a:t>
            </a:r>
          </a:p>
        </p:txBody>
      </p:sp>
      <p:pic>
        <p:nvPicPr>
          <p:cNvPr id="54276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4731656"/>
            <a:ext cx="555282" cy="446539"/>
          </a:xfrm>
          <a:prstGeom prst="rect">
            <a:avLst/>
          </a:prstGeom>
          <a:noFill/>
        </p:spPr>
      </p:pic>
      <p:pic>
        <p:nvPicPr>
          <p:cNvPr id="11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790" y="6063343"/>
            <a:ext cx="1191491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5401464"/>
            <a:ext cx="555282" cy="446539"/>
          </a:xfrm>
          <a:prstGeom prst="rect">
            <a:avLst/>
          </a:prstGeom>
          <a:noFill/>
        </p:spPr>
      </p:pic>
      <p:pic>
        <p:nvPicPr>
          <p:cNvPr id="13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87536" y="5363475"/>
            <a:ext cx="555282" cy="446539"/>
          </a:xfrm>
          <a:prstGeom prst="rect">
            <a:avLst/>
          </a:prstGeom>
          <a:noFill/>
        </p:spPr>
      </p:pic>
      <p:pic>
        <p:nvPicPr>
          <p:cNvPr id="14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5401463"/>
            <a:ext cx="555282" cy="44653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5" name="Picture 5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514" y="201522"/>
            <a:ext cx="1371600" cy="129857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45143" y="240099"/>
            <a:ext cx="877025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Nelson Student Data
</a:t>
            </a:r>
            <a:r>
              <a:rPr lang="en-US" sz="2800" b="1" dirty="0" smtClean="0"/>
              <a:t>2012 </a:t>
            </a:r>
            <a:r>
              <a:rPr lang="en-US" sz="2800" b="1" dirty="0"/>
              <a:t>Kansas Math Assessment
Students Proficient or Above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5143" y="304800"/>
            <a:ext cx="1217000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Building-Wide</a:t>
            </a:r>
            <a:endParaRPr lang="en-US" sz="1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051832360"/>
              </p:ext>
            </p:extLst>
          </p:nvPr>
        </p:nvGraphicFramePr>
        <p:xfrm>
          <a:off x="491671" y="1600200"/>
          <a:ext cx="8077200" cy="4595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4"/>
          <p:cNvSpPr/>
          <p:nvPr/>
        </p:nvSpPr>
        <p:spPr>
          <a:xfrm>
            <a:off x="1718501" y="6233477"/>
            <a:ext cx="8723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3rd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94206" y="6222016"/>
            <a:ext cx="8659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4th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61207" y="6233478"/>
            <a:ext cx="8659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5th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60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371600"/>
          </a:xfrm>
          <a:noFill/>
          <a:ln/>
        </p:spPr>
        <p:txBody>
          <a:bodyPr/>
          <a:lstStyle/>
          <a:p>
            <a:r>
              <a:rPr lang="en-US" sz="4000" b="1" dirty="0"/>
              <a:t>Summary of </a:t>
            </a:r>
            <a:br>
              <a:rPr lang="en-US" sz="4000" b="1" dirty="0"/>
            </a:br>
            <a:r>
              <a:rPr lang="en-US" sz="4000" b="1" dirty="0"/>
              <a:t>Target Area: Math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610600" cy="5029200"/>
          </a:xfrm>
        </p:spPr>
        <p:txBody>
          <a:bodyPr/>
          <a:lstStyle/>
          <a:p>
            <a:r>
              <a:rPr lang="en-US" dirty="0"/>
              <a:t>Focus on implementing Common Core </a:t>
            </a:r>
            <a:r>
              <a:rPr lang="en-US" dirty="0" smtClean="0"/>
              <a:t>Math standards </a:t>
            </a:r>
            <a:r>
              <a:rPr lang="en-US" dirty="0"/>
              <a:t>to increase application level of skills.</a:t>
            </a:r>
          </a:p>
          <a:p>
            <a:r>
              <a:rPr lang="en-US" dirty="0" smtClean="0"/>
              <a:t>Continue to improve scores across grade levels and subgroups.</a:t>
            </a:r>
          </a:p>
          <a:p>
            <a:r>
              <a:rPr lang="en-US" dirty="0" smtClean="0"/>
              <a:t>Continue to implement Everyday Math with fidelity</a:t>
            </a:r>
            <a:endParaRPr lang="en-US" dirty="0"/>
          </a:p>
          <a:p>
            <a:r>
              <a:rPr lang="en-US" dirty="0"/>
              <a:t>Continue to monitor discrepancies related to Gender, Sped and SES subgroups</a:t>
            </a:r>
          </a:p>
        </p:txBody>
      </p:sp>
      <p:pic>
        <p:nvPicPr>
          <p:cNvPr id="224261" name="Picture 5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8900"/>
            <a:ext cx="1600200" cy="1514475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420200" y="228600"/>
            <a:ext cx="1217000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Building-Wide</a:t>
            </a:r>
            <a:endParaRPr lang="en-US" sz="1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952410"/>
              </p:ext>
            </p:extLst>
          </p:nvPr>
        </p:nvGraphicFramePr>
        <p:xfrm>
          <a:off x="457200" y="1825593"/>
          <a:ext cx="8229600" cy="4075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Year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3rd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4th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5th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73.1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78.3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76.5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87.1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78.1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76.1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91.1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92.5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72.2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85.5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79.7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93.1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127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93.4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89.9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97.0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</a:tr>
              <a:tr h="127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effectLst/>
                        </a:rPr>
                        <a:t>90.7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effectLst/>
                        </a:rPr>
                        <a:t>84.8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>
                          <a:effectLst/>
                        </a:rPr>
                        <a:t> </a:t>
                      </a:r>
                      <a:r>
                        <a:rPr lang="en-US" sz="2800" kern="1200" dirty="0" smtClean="0">
                          <a:effectLst/>
                        </a:rPr>
                        <a:t>90.1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7383" y="4829853"/>
            <a:ext cx="555282" cy="446539"/>
          </a:xfrm>
          <a:prstGeom prst="rect">
            <a:avLst/>
          </a:prstGeom>
          <a:noFill/>
        </p:spPr>
      </p:pic>
      <p:pic>
        <p:nvPicPr>
          <p:cNvPr id="8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7383" y="4288509"/>
            <a:ext cx="555282" cy="446539"/>
          </a:xfrm>
          <a:prstGeom prst="rect">
            <a:avLst/>
          </a:prstGeom>
          <a:noFill/>
        </p:spPr>
      </p:pic>
      <p:sp>
        <p:nvSpPr>
          <p:cNvPr id="542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10600" cy="129540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Comic Sans MS" pitchFamily="66" charset="0"/>
              </a:rPr>
              <a:t>Kansas </a:t>
            </a:r>
            <a:r>
              <a:rPr lang="en-US" sz="4000" b="1" dirty="0" smtClean="0">
                <a:latin typeface="Comic Sans MS" pitchFamily="66" charset="0"/>
              </a:rPr>
              <a:t>Reading </a:t>
            </a:r>
            <a:r>
              <a:rPr lang="en-US" sz="4000" b="1" dirty="0">
                <a:latin typeface="Comic Sans MS" pitchFamily="66" charset="0"/>
              </a:rPr>
              <a:t>Assessment</a:t>
            </a:r>
            <a:br>
              <a:rPr lang="en-US" sz="4000" b="1" dirty="0">
                <a:latin typeface="Comic Sans MS" pitchFamily="66" charset="0"/>
              </a:rPr>
            </a:br>
            <a:r>
              <a:rPr lang="en-US" sz="4000" b="1" dirty="0">
                <a:latin typeface="Comic Sans MS" pitchFamily="66" charset="0"/>
              </a:rPr>
              <a:t>% Performing Proficient or Above</a:t>
            </a:r>
          </a:p>
        </p:txBody>
      </p:sp>
      <p:pic>
        <p:nvPicPr>
          <p:cNvPr id="54276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4829853"/>
            <a:ext cx="555282" cy="446539"/>
          </a:xfrm>
          <a:prstGeom prst="rect">
            <a:avLst/>
          </a:prstGeom>
          <a:noFill/>
        </p:spPr>
      </p:pic>
      <p:pic>
        <p:nvPicPr>
          <p:cNvPr id="9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624" y="6019800"/>
            <a:ext cx="1192041" cy="76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5410873"/>
            <a:ext cx="555282" cy="4465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616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61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Nelson Student Data
</a:t>
            </a:r>
            <a:r>
              <a:rPr lang="en-US" sz="2800" b="1" dirty="0" smtClean="0"/>
              <a:t>2012 </a:t>
            </a:r>
            <a:r>
              <a:rPr lang="en-US" sz="2800" b="1" dirty="0"/>
              <a:t>Kansas </a:t>
            </a:r>
            <a:r>
              <a:rPr lang="en-US" sz="2800" b="1" dirty="0" smtClean="0"/>
              <a:t>Reading </a:t>
            </a:r>
            <a:r>
              <a:rPr lang="en-US" sz="2800" b="1" dirty="0"/>
              <a:t>Assessment
Students Proficient or Above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2760" name="Picture 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4428"/>
            <a:ext cx="1371600" cy="129857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28600" y="290899"/>
            <a:ext cx="1217000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Building-Wide</a:t>
            </a:r>
            <a:endParaRPr lang="en-US" sz="1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852382767"/>
              </p:ext>
            </p:extLst>
          </p:nvPr>
        </p:nvGraphicFramePr>
        <p:xfrm>
          <a:off x="491671" y="1600200"/>
          <a:ext cx="8077200" cy="4595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1718501" y="6233477"/>
            <a:ext cx="8723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3rd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94206" y="6222016"/>
            <a:ext cx="8659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4th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61207" y="6233478"/>
            <a:ext cx="8659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5th</a:t>
            </a:r>
            <a:endParaRPr lang="en-US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2192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Summary of </a:t>
            </a:r>
            <a:br>
              <a:rPr lang="en-US" sz="4000" b="1" dirty="0"/>
            </a:br>
            <a:r>
              <a:rPr lang="en-US" sz="4000" b="1" dirty="0"/>
              <a:t>Target Area: Reading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458200" cy="4953000"/>
          </a:xfrm>
        </p:spPr>
        <p:txBody>
          <a:bodyPr/>
          <a:lstStyle/>
          <a:p>
            <a:r>
              <a:rPr lang="en-US" dirty="0" smtClean="0"/>
              <a:t>Focus on implementing Common Core ELA standards to increase application level of skills.</a:t>
            </a:r>
          </a:p>
          <a:p>
            <a:r>
              <a:rPr lang="en-US" dirty="0" smtClean="0"/>
              <a:t>Continue to set high expectations that exceed those of previous years</a:t>
            </a:r>
          </a:p>
          <a:p>
            <a:r>
              <a:rPr lang="en-US" dirty="0" smtClean="0"/>
              <a:t>Continue to implement the Literacy First Process with fidelity</a:t>
            </a:r>
            <a:endParaRPr lang="en-US" dirty="0"/>
          </a:p>
          <a:p>
            <a:r>
              <a:rPr lang="en-US" dirty="0"/>
              <a:t>Continue to monitor discrepancies between gender, ELL, Sped, and SES subgroups</a:t>
            </a:r>
          </a:p>
        </p:txBody>
      </p:sp>
      <p:pic>
        <p:nvPicPr>
          <p:cNvPr id="189444" name="Picture 4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1524000" cy="1443038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82100" y="152400"/>
            <a:ext cx="1217000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Building-Wide</a:t>
            </a:r>
            <a:endParaRPr lang="en-US" sz="1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38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Nelson Student Data
2011 Kansas </a:t>
            </a:r>
            <a:r>
              <a:rPr lang="en-US" sz="2800" b="1" dirty="0" smtClean="0"/>
              <a:t>Science </a:t>
            </a:r>
            <a:r>
              <a:rPr lang="en-US" sz="2800" b="1" dirty="0"/>
              <a:t>Assessment
Students Proficient or Above</a:t>
            </a:r>
          </a:p>
          <a:p>
            <a:endParaRPr lang="en-US" dirty="0"/>
          </a:p>
        </p:txBody>
      </p:sp>
      <p:pic>
        <p:nvPicPr>
          <p:cNvPr id="4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246" y="2286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781411880"/>
              </p:ext>
            </p:extLst>
          </p:nvPr>
        </p:nvGraphicFramePr>
        <p:xfrm>
          <a:off x="457200" y="1600200"/>
          <a:ext cx="8229600" cy="500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66700" y="304800"/>
            <a:ext cx="8610600" cy="1112822"/>
          </a:xfrm>
          <a:noFill/>
          <a:ln/>
          <a:effectLst/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en-US" b="1" dirty="0" smtClean="0">
                <a:latin typeface="Comic Sans MS" pitchFamily="66" charset="0"/>
              </a:rPr>
              <a:t>2012 Recognitions</a:t>
            </a:r>
            <a:endParaRPr lang="en-US" b="1" dirty="0">
              <a:latin typeface="Comic Sans MS" pitchFamily="66" charset="0"/>
            </a:endParaRPr>
          </a:p>
        </p:txBody>
      </p:sp>
      <p:pic>
        <p:nvPicPr>
          <p:cNvPr id="4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1527088"/>
            <a:ext cx="85344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Blip>
                <a:blip r:embed="rId4"/>
              </a:buBlip>
            </a:pPr>
            <a:r>
              <a:rPr lang="en-US" sz="3600" dirty="0" smtClean="0"/>
              <a:t> </a:t>
            </a:r>
            <a:r>
              <a:rPr lang="en-US" sz="3400" dirty="0" smtClean="0"/>
              <a:t>Six Standards of Excellence</a:t>
            </a:r>
          </a:p>
          <a:p>
            <a:pPr algn="l"/>
            <a:endParaRPr lang="en-US" sz="3400" dirty="0" smtClean="0"/>
          </a:p>
          <a:p>
            <a:pPr marL="285750" indent="-285750" algn="l">
              <a:buBlip>
                <a:blip r:embed="rId4"/>
              </a:buBlip>
            </a:pPr>
            <a:r>
              <a:rPr lang="en-US" sz="3400" dirty="0"/>
              <a:t> </a:t>
            </a:r>
            <a:r>
              <a:rPr lang="en-US" sz="3400" dirty="0" smtClean="0"/>
              <a:t>State Title I Reward School</a:t>
            </a:r>
          </a:p>
          <a:p>
            <a:pPr algn="l"/>
            <a:endParaRPr lang="en-US" sz="3400" dirty="0" smtClean="0"/>
          </a:p>
          <a:p>
            <a:pPr marL="285750" indent="-285750" algn="l">
              <a:buBlip>
                <a:blip r:embed="rId4"/>
              </a:buBlip>
            </a:pPr>
            <a:r>
              <a:rPr lang="en-US" sz="3400" dirty="0"/>
              <a:t> </a:t>
            </a:r>
            <a:r>
              <a:rPr lang="en-US" sz="3400" dirty="0" smtClean="0"/>
              <a:t>National Distinguished Title I School</a:t>
            </a:r>
          </a:p>
          <a:p>
            <a:pPr algn="l"/>
            <a:endParaRPr lang="en-US" sz="3400" dirty="0" smtClean="0"/>
          </a:p>
          <a:p>
            <a:pPr marL="285750" indent="-285750" algn="l">
              <a:buBlip>
                <a:blip r:embed="rId4"/>
              </a:buBlip>
            </a:pPr>
            <a:r>
              <a:rPr lang="en-US" sz="3400" dirty="0"/>
              <a:t> </a:t>
            </a:r>
            <a:r>
              <a:rPr lang="en-US" sz="3400" dirty="0" smtClean="0"/>
              <a:t>Kansas Teacher of the Year Region IV   Finalist: Ramie Allison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5636</TotalTime>
  <Words>292</Words>
  <Application>Microsoft Office PowerPoint</Application>
  <PresentationFormat>On-screen Show (4:3)</PresentationFormat>
  <Paragraphs>105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Nelson Elementary  I will act in such a way  that I will be proud of myself and others will be proud of me too. I came to school to learn and I WILL LEARN! I will have a great day!</vt:lpstr>
      <vt:lpstr>Building-Wide Goals</vt:lpstr>
      <vt:lpstr>PowerPoint Presentation</vt:lpstr>
      <vt:lpstr>2012-2013  Student Gender</vt:lpstr>
      <vt:lpstr>PowerPoint Presentation</vt:lpstr>
      <vt:lpstr>2012-2013  Student Diversity</vt:lpstr>
      <vt:lpstr>Kansas Math Assessment % Performing Proficient or Above</vt:lpstr>
      <vt:lpstr>PowerPoint Presentation</vt:lpstr>
      <vt:lpstr>Summary of  Target Area: Math</vt:lpstr>
      <vt:lpstr>Kansas Reading Assessment % Performing Proficient or Above</vt:lpstr>
      <vt:lpstr>PowerPoint Presentation</vt:lpstr>
      <vt:lpstr>Summary of  Target Area: Reading</vt:lpstr>
      <vt:lpstr>PowerPoint Presentation</vt:lpstr>
      <vt:lpstr>2012 Recognitions</vt:lpstr>
    </vt:vector>
  </TitlesOfParts>
  <Company>Unknown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DIFFERENTIATED INSTRUCTION</dc:title>
  <dc:creator>Dustin Jackson</dc:creator>
  <cp:lastModifiedBy>Owner</cp:lastModifiedBy>
  <cp:revision>194</cp:revision>
  <dcterms:created xsi:type="dcterms:W3CDTF">2004-09-19T20:42:00Z</dcterms:created>
  <dcterms:modified xsi:type="dcterms:W3CDTF">2012-11-06T14:51:46Z</dcterms:modified>
</cp:coreProperties>
</file>