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Dr%20M\2012-2013\AYP%202012\AYP%20Year%20by%20Year%20Comparison%208-2-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Owner\Documents\Dr%20M\2012-2013\AYP%202012\AYP%20Year%20by%20Year%20Comparison%208-2-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Reading 2011 to 2012 Comparision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Data!$B$28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Data!$A$29:$A$35</c:f>
              <c:strCache>
                <c:ptCount val="7"/>
                <c:pt idx="0">
                  <c:v>All Students</c:v>
                </c:pt>
                <c:pt idx="1">
                  <c:v>F/R Lunch</c:v>
                </c:pt>
                <c:pt idx="2">
                  <c:v>SPED</c:v>
                </c:pt>
                <c:pt idx="3">
                  <c:v>White</c:v>
                </c:pt>
                <c:pt idx="4">
                  <c:v>Hispanic</c:v>
                </c:pt>
                <c:pt idx="5">
                  <c:v>Multi-Racial</c:v>
                </c:pt>
                <c:pt idx="6">
                  <c:v>Asian/Pacific Islanders</c:v>
                </c:pt>
              </c:strCache>
            </c:strRef>
          </c:cat>
          <c:val>
            <c:numRef>
              <c:f>Data!$B$29:$B$35</c:f>
              <c:numCache>
                <c:formatCode>0.0%</c:formatCode>
                <c:ptCount val="7"/>
                <c:pt idx="0">
                  <c:v>0.80900000000000005</c:v>
                </c:pt>
                <c:pt idx="1">
                  <c:v>0.79600000000000004</c:v>
                </c:pt>
                <c:pt idx="2">
                  <c:v>0.53800000000000003</c:v>
                </c:pt>
                <c:pt idx="3">
                  <c:v>0.80900000000000005</c:v>
                </c:pt>
                <c:pt idx="4">
                  <c:v>0.82199999999999995</c:v>
                </c:pt>
                <c:pt idx="5">
                  <c:v>0.76500000000000001</c:v>
                </c:pt>
              </c:numCache>
            </c:numRef>
          </c:val>
        </c:ser>
        <c:ser>
          <c:idx val="1"/>
          <c:order val="1"/>
          <c:tx>
            <c:strRef>
              <c:f>Data!$C$28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Data!$A$29:$A$35</c:f>
              <c:strCache>
                <c:ptCount val="7"/>
                <c:pt idx="0">
                  <c:v>All Students</c:v>
                </c:pt>
                <c:pt idx="1">
                  <c:v>F/R Lunch</c:v>
                </c:pt>
                <c:pt idx="2">
                  <c:v>SPED</c:v>
                </c:pt>
                <c:pt idx="3">
                  <c:v>White</c:v>
                </c:pt>
                <c:pt idx="4">
                  <c:v>Hispanic</c:v>
                </c:pt>
                <c:pt idx="5">
                  <c:v>Multi-Racial</c:v>
                </c:pt>
                <c:pt idx="6">
                  <c:v>Asian/Pacific Islanders</c:v>
                </c:pt>
              </c:strCache>
            </c:strRef>
          </c:cat>
          <c:val>
            <c:numRef>
              <c:f>Data!$C$29:$C$35</c:f>
              <c:numCache>
                <c:formatCode>0.0%</c:formatCode>
                <c:ptCount val="7"/>
                <c:pt idx="0">
                  <c:v>0.89300000000000002</c:v>
                </c:pt>
                <c:pt idx="1">
                  <c:v>0.88100000000000001</c:v>
                </c:pt>
                <c:pt idx="2">
                  <c:v>0.76100000000000001</c:v>
                </c:pt>
                <c:pt idx="3">
                  <c:v>0.88200000000000001</c:v>
                </c:pt>
                <c:pt idx="4">
                  <c:v>0.94099999999999995</c:v>
                </c:pt>
                <c:pt idx="5">
                  <c:v>0.878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95171712"/>
        <c:axId val="95173248"/>
        <c:axId val="0"/>
      </c:bar3DChart>
      <c:catAx>
        <c:axId val="95171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5173248"/>
        <c:crosses val="autoZero"/>
        <c:auto val="1"/>
        <c:lblAlgn val="ctr"/>
        <c:lblOffset val="100"/>
        <c:noMultiLvlLbl val="0"/>
      </c:catAx>
      <c:valAx>
        <c:axId val="9517324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951717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Math 2011 to 2012 Comparision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Data!$H$28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Data!$G$29:$G$35</c:f>
              <c:strCache>
                <c:ptCount val="7"/>
                <c:pt idx="0">
                  <c:v>All Students</c:v>
                </c:pt>
                <c:pt idx="1">
                  <c:v>F/R Lunch</c:v>
                </c:pt>
                <c:pt idx="2">
                  <c:v>SPED</c:v>
                </c:pt>
                <c:pt idx="3">
                  <c:v>White</c:v>
                </c:pt>
                <c:pt idx="4">
                  <c:v>Hispanic</c:v>
                </c:pt>
                <c:pt idx="5">
                  <c:v>Multi-Racial</c:v>
                </c:pt>
                <c:pt idx="6">
                  <c:v>Asian/Pacific Islanders</c:v>
                </c:pt>
              </c:strCache>
            </c:strRef>
          </c:cat>
          <c:val>
            <c:numRef>
              <c:f>Data!$H$29:$H$35</c:f>
              <c:numCache>
                <c:formatCode>0.0%</c:formatCode>
                <c:ptCount val="7"/>
                <c:pt idx="0">
                  <c:v>0.77300000000000002</c:v>
                </c:pt>
                <c:pt idx="1">
                  <c:v>0.747</c:v>
                </c:pt>
                <c:pt idx="2">
                  <c:v>0.5</c:v>
                </c:pt>
                <c:pt idx="3">
                  <c:v>0.78200000000000003</c:v>
                </c:pt>
                <c:pt idx="4">
                  <c:v>0.68899999999999995</c:v>
                </c:pt>
                <c:pt idx="5">
                  <c:v>0.76500000000000001</c:v>
                </c:pt>
              </c:numCache>
            </c:numRef>
          </c:val>
        </c:ser>
        <c:ser>
          <c:idx val="1"/>
          <c:order val="1"/>
          <c:tx>
            <c:strRef>
              <c:f>Data!$I$28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Data!$G$29:$G$35</c:f>
              <c:strCache>
                <c:ptCount val="7"/>
                <c:pt idx="0">
                  <c:v>All Students</c:v>
                </c:pt>
                <c:pt idx="1">
                  <c:v>F/R Lunch</c:v>
                </c:pt>
                <c:pt idx="2">
                  <c:v>SPED</c:v>
                </c:pt>
                <c:pt idx="3">
                  <c:v>White</c:v>
                </c:pt>
                <c:pt idx="4">
                  <c:v>Hispanic</c:v>
                </c:pt>
                <c:pt idx="5">
                  <c:v>Multi-Racial</c:v>
                </c:pt>
                <c:pt idx="6">
                  <c:v>Asian/Pacific Islanders</c:v>
                </c:pt>
              </c:strCache>
            </c:strRef>
          </c:cat>
          <c:val>
            <c:numRef>
              <c:f>Data!$I$29:$I$35</c:f>
              <c:numCache>
                <c:formatCode>0.0%</c:formatCode>
                <c:ptCount val="7"/>
                <c:pt idx="0">
                  <c:v>0.80700000000000005</c:v>
                </c:pt>
                <c:pt idx="1">
                  <c:v>0.76600000000000001</c:v>
                </c:pt>
                <c:pt idx="2">
                  <c:v>0.64200000000000002</c:v>
                </c:pt>
                <c:pt idx="3">
                  <c:v>0.80500000000000005</c:v>
                </c:pt>
                <c:pt idx="4">
                  <c:v>0.78400000000000003</c:v>
                </c:pt>
                <c:pt idx="5">
                  <c:v>0.82899999999999996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6239104"/>
        <c:axId val="106241408"/>
        <c:axId val="0"/>
      </c:bar3DChart>
      <c:catAx>
        <c:axId val="106239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6241408"/>
        <c:crosses val="autoZero"/>
        <c:auto val="1"/>
        <c:lblAlgn val="ctr"/>
        <c:lblOffset val="100"/>
        <c:noMultiLvlLbl val="0"/>
      </c:catAx>
      <c:valAx>
        <c:axId val="106241408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062391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0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87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4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57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22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829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62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830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0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737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67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94BF9-952B-4553-B813-4FF01A6B0288}" type="datetimeFigureOut">
              <a:rPr lang="en-US" smtClean="0"/>
              <a:t>2/28/2013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D17C1-EBE6-4FD3-8F51-6AB718B519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4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HMS AYP 2012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Dr. Mike Maurer - Principal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6798659"/>
              </p:ext>
            </p:extLst>
          </p:nvPr>
        </p:nvGraphicFramePr>
        <p:xfrm>
          <a:off x="152400" y="228600"/>
          <a:ext cx="88392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2018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8019329"/>
              </p:ext>
            </p:extLst>
          </p:nvPr>
        </p:nvGraphicFramePr>
        <p:xfrm>
          <a:off x="76200" y="152400"/>
          <a:ext cx="89154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1503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19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HMS AYP 2012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HMS AYP 2012</dc:title>
  <dc:creator>Owner</dc:creator>
  <cp:lastModifiedBy>Owner</cp:lastModifiedBy>
  <cp:revision>2</cp:revision>
  <dcterms:created xsi:type="dcterms:W3CDTF">2013-02-28T18:13:39Z</dcterms:created>
  <dcterms:modified xsi:type="dcterms:W3CDTF">2013-02-28T18:28:03Z</dcterms:modified>
</cp:coreProperties>
</file>