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handoutMasterIdLst>
    <p:handoutMasterId r:id="rId11"/>
  </p:handoutMasterIdLst>
  <p:sldIdLst>
    <p:sldId id="256" r:id="rId2"/>
    <p:sldId id="260" r:id="rId3"/>
    <p:sldId id="261" r:id="rId4"/>
    <p:sldId id="263" r:id="rId5"/>
    <p:sldId id="264" r:id="rId6"/>
    <p:sldId id="265" r:id="rId7"/>
    <p:sldId id="273" r:id="rId8"/>
    <p:sldId id="266" r:id="rId9"/>
    <p:sldId id="267" r:id="rId10"/>
  </p:sldIdLst>
  <p:sldSz cx="12192000" cy="6858000"/>
  <p:notesSz cx="7077075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971926D8-D0D0-4E5C-983B-77490A7A6924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5A23A7F7-15B6-4EBC-B9D2-58234F7E0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9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29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15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68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2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73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6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7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0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6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49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71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336" y="4762710"/>
            <a:ext cx="7772400" cy="1001602"/>
          </a:xfrm>
        </p:spPr>
        <p:txBody>
          <a:bodyPr>
            <a:normAutofit/>
          </a:bodyPr>
          <a:lstStyle/>
          <a:p>
            <a:r>
              <a:rPr lang="en-US" sz="3200" cap="none" dirty="0" smtClean="0">
                <a:latin typeface="Comic Sans MS" panose="030F0702030302020204" pitchFamily="66" charset="0"/>
              </a:rPr>
              <a:t>Staffing for All </a:t>
            </a:r>
            <a:r>
              <a:rPr lang="en-US" sz="3200" cap="none" dirty="0" smtClean="0">
                <a:latin typeface="Comic Sans MS" panose="030F0702030302020204" pitchFamily="66" charset="0"/>
              </a:rPr>
              <a:t>Day </a:t>
            </a:r>
            <a:r>
              <a:rPr lang="en-US" sz="3200" cap="none" dirty="0" smtClean="0">
                <a:latin typeface="Comic Sans MS" panose="030F0702030302020204" pitchFamily="66" charset="0"/>
              </a:rPr>
              <a:t>Kindergarten</a:t>
            </a:r>
            <a:endParaRPr lang="en-US" sz="3200" cap="none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81228" y="5961739"/>
            <a:ext cx="2098154" cy="461438"/>
          </a:xfrm>
        </p:spPr>
        <p:txBody>
          <a:bodyPr>
            <a:normAutofit fontScale="92500"/>
          </a:bodyPr>
          <a:lstStyle/>
          <a:p>
            <a:r>
              <a:rPr lang="en-US" sz="2400" smtClean="0">
                <a:latin typeface="Comic Sans MS" panose="030F0702030302020204" pitchFamily="66" charset="0"/>
              </a:rPr>
              <a:t>January 2014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43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6395" y="235260"/>
            <a:ext cx="9720072" cy="769451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A Committee is formed…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19090" y="1572985"/>
            <a:ext cx="7855995" cy="363286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 smtClean="0"/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What if?  Think Tank format</a:t>
            </a:r>
            <a:r>
              <a:rPr lang="en-US" sz="4000" dirty="0">
                <a:latin typeface="Comic Sans MS" panose="030F0702030302020204" pitchFamily="66" charset="0"/>
              </a:rPr>
              <a:t> </a:t>
            </a:r>
            <a:endParaRPr lang="en-US" sz="4000" dirty="0" smtClean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 smtClean="0">
                <a:latin typeface="Comic Sans MS" panose="030F0702030302020204" pitchFamily="66" charset="0"/>
              </a:rPr>
              <a:t> Concepts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Readings/Discussions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Calling/Visits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Conferences</a:t>
            </a:r>
          </a:p>
        </p:txBody>
      </p:sp>
      <p:sp>
        <p:nvSpPr>
          <p:cNvPr id="5" name="Rectangle 4"/>
          <p:cNvSpPr/>
          <p:nvPr/>
        </p:nvSpPr>
        <p:spPr>
          <a:xfrm rot="20301336">
            <a:off x="6837289" y="4831327"/>
            <a:ext cx="52004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Over one year of dialogue!</a:t>
            </a:r>
            <a:endParaRPr 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75085" y="5939006"/>
            <a:ext cx="19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History/Relevance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014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Where did we land?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7516" y="2084832"/>
            <a:ext cx="8146683" cy="297259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It grew…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4000" dirty="0" smtClean="0">
                <a:latin typeface="Comic Sans MS" panose="030F0702030302020204" pitchFamily="66" charset="0"/>
              </a:rPr>
              <a:t> All Day Kindergarten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Boundaries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Continuous Progress PreK-1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91" y="5157379"/>
            <a:ext cx="112181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Boundaries </a:t>
            </a:r>
            <a:r>
              <a:rPr lang="en-US" sz="4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Wingdings 3" panose="05040102010807070707" pitchFamily="18" charset="2"/>
              </a:rPr>
              <a:t>a</a:t>
            </a:r>
            <a:r>
              <a:rPr lang="en-US" sz="4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ADK built around PreK-1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75085" y="5939006"/>
            <a:ext cx="19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History/Relevance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79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Comic Sans MS" panose="030F0702030302020204" pitchFamily="66" charset="0"/>
              </a:rPr>
              <a:t>ADK with the Prek-1 Concept</a:t>
            </a:r>
            <a:endParaRPr lang="en-US" sz="44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447" y="2202873"/>
            <a:ext cx="995906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 smtClean="0">
                <a:latin typeface="Comic Sans MS" panose="030F0702030302020204" pitchFamily="66" charset="0"/>
              </a:rPr>
              <a:t> Key Components/Definition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Work Teams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latin typeface="Comic Sans MS" panose="030F0702030302020204" pitchFamily="66" charset="0"/>
              </a:rPr>
              <a:t> </a:t>
            </a:r>
            <a:r>
              <a:rPr lang="en-US" sz="4000" dirty="0" smtClean="0">
                <a:latin typeface="Comic Sans MS" panose="030F0702030302020204" pitchFamily="66" charset="0"/>
              </a:rPr>
              <a:t>Graduated Roll Out…</a:t>
            </a:r>
          </a:p>
          <a:p>
            <a:pPr marL="128016" lvl="1" indent="0">
              <a:buNone/>
            </a:pPr>
            <a:r>
              <a:rPr lang="en-US" sz="3600" dirty="0" smtClean="0">
                <a:latin typeface="Comic Sans MS" panose="030F0702030302020204" pitchFamily="66" charset="0"/>
              </a:rPr>
              <a:t>		taking the time to make it work</a:t>
            </a:r>
            <a:r>
              <a:rPr lang="en-US" sz="3600" dirty="0">
                <a:latin typeface="Comic Sans MS" panose="030F0702030302020204" pitchFamily="66" charset="0"/>
              </a:rPr>
              <a:t> </a:t>
            </a:r>
            <a:r>
              <a:rPr lang="en-US" sz="3600" dirty="0" smtClean="0">
                <a:latin typeface="Comic Sans MS" panose="030F0702030302020204" pitchFamily="66" charset="0"/>
              </a:rPr>
              <a:t>well.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085" y="5939006"/>
            <a:ext cx="674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486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805544" y="2982191"/>
            <a:ext cx="6619008" cy="88322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Key components/definition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47" y="753339"/>
            <a:ext cx="9902535" cy="53409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Aligned transition from Birth to 2</a:t>
            </a:r>
            <a:r>
              <a:rPr lang="en-US" sz="2400" baseline="30000" dirty="0" smtClean="0">
                <a:latin typeface="Comic Sans MS" panose="030F0702030302020204" pitchFamily="66" charset="0"/>
              </a:rPr>
              <a:t>nd</a:t>
            </a:r>
            <a:r>
              <a:rPr lang="en-US" sz="2400" dirty="0" smtClean="0">
                <a:latin typeface="Comic Sans MS" panose="030F0702030302020204" pitchFamily="66" charset="0"/>
              </a:rPr>
              <a:t> Grade to give kids a solid foundation of basic skills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Early interventions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Extended learning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Innovative and research based with a rigor &amp; relevance focus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Differentiated and student centered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Focus on Literacy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Gender concept friendly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Multi-age flex grouping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Continuous progress with standards based reporting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Parent partnerships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085" y="5939006"/>
            <a:ext cx="674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112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06973"/>
            <a:ext cx="5320144" cy="88322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Funding &amp; Facilities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828" y="1006606"/>
            <a:ext cx="9902535" cy="29315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Hire 7 new Kindergarten teachers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Fill 3 vacant Library Media Specialist positions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Total cost $450,000</a:t>
            </a:r>
          </a:p>
          <a:p>
            <a:pPr marL="0" indent="0">
              <a:buNone/>
            </a:pPr>
            <a:endParaRPr lang="en-US" sz="1000" dirty="0" smtClean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Provide initial set-up for new classrooms: desks, chairs, materials</a:t>
            </a:r>
          </a:p>
          <a:p>
            <a:pPr marL="0" indent="0">
              <a:buNone/>
            </a:pPr>
            <a:r>
              <a:rPr lang="en-US" sz="2400" dirty="0" smtClean="0">
                <a:latin typeface="Comic Sans MS" panose="030F0702030302020204" pitchFamily="66" charset="0"/>
              </a:rPr>
              <a:t>Total cost $14,000/classroom</a:t>
            </a:r>
          </a:p>
          <a:p>
            <a:pPr marL="0" indent="0">
              <a:buNone/>
            </a:pPr>
            <a:endParaRPr lang="en-US" sz="2400" dirty="0" smtClean="0">
              <a:latin typeface="Comic Sans MS" panose="030F0702030302020204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73443" y="4203966"/>
            <a:ext cx="5320144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omic Sans MS" panose="030F0702030302020204" pitchFamily="66" charset="0"/>
              </a:rPr>
              <a:t>Personnel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92829" y="4906238"/>
            <a:ext cx="9902535" cy="144260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Transfer process in place per Negotiated Agreement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Interview protocol established for new positions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6200000">
            <a:off x="-2805544" y="2982191"/>
            <a:ext cx="6619008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Comic Sans MS" panose="030F0702030302020204" pitchFamily="66" charset="0"/>
              </a:rPr>
              <a:t>Work teams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5085" y="5939006"/>
            <a:ext cx="1904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 Much &amp; Who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799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06973"/>
            <a:ext cx="5320144" cy="88322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scheduling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827" y="1006606"/>
            <a:ext cx="8960427" cy="13521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Principals met to discuss considerations on the building schedule including lunch and specials (PE, Music, Technology, and Library) needs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73443" y="3299956"/>
            <a:ext cx="9247302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omic Sans MS" panose="030F0702030302020204" pitchFamily="66" charset="0"/>
              </a:rPr>
              <a:t>Communication &amp; Marketing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92828" y="4183183"/>
            <a:ext cx="9902535" cy="1442607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Marketing this concept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Communication plan so parents are informed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6200000">
            <a:off x="-2805544" y="2982191"/>
            <a:ext cx="6619008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Comic Sans MS" panose="030F0702030302020204" pitchFamily="66" charset="0"/>
              </a:rPr>
              <a:t>Work teams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75085" y="5939006"/>
            <a:ext cx="63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3153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218" y="324052"/>
            <a:ext cx="6619008" cy="88322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Professional development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805" y="1676102"/>
            <a:ext cx="9902535" cy="35287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Determined possible calendar dates for training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Identified training priorities for veteran staff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Comic Sans MS" panose="030F0702030302020204" pitchFamily="66" charset="0"/>
              </a:rPr>
              <a:t> Identified training priorities for new staff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Brainstormed possible district presenters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Brainstormed topics for additional trainings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smtClean="0">
                <a:latin typeface="Comic Sans MS" panose="030F0702030302020204" pitchFamily="66" charset="0"/>
              </a:rPr>
              <a:t>Two-year training plan that aligns with the graduated roll out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16200000">
            <a:off x="-2805544" y="2982191"/>
            <a:ext cx="6619008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Comic Sans MS" panose="030F0702030302020204" pitchFamily="66" charset="0"/>
              </a:rPr>
              <a:t>Work teams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75085" y="5939006"/>
            <a:ext cx="63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85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790" y="153929"/>
            <a:ext cx="6619008" cy="88322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Curriculum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2219" y="1037156"/>
            <a:ext cx="9902535" cy="534092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omic Sans MS" panose="030F0702030302020204" pitchFamily="66" charset="0"/>
              </a:rPr>
              <a:t> Identified materials/resource needs as well as equipment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omic Sans MS" panose="030F0702030302020204" pitchFamily="66" charset="0"/>
              </a:rPr>
              <a:t> Enhance PBIS to align management signals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omic Sans MS" panose="030F0702030302020204" pitchFamily="66" charset="0"/>
              </a:rPr>
              <a:t> Determined grouping criteria, testing windows, para support, and flexing schedule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Defined continuous progress as well as identifying areas of need:  to align with the </a:t>
            </a:r>
            <a:r>
              <a:rPr lang="en-US" sz="2000" dirty="0" err="1" smtClean="0">
                <a:latin typeface="Comic Sans MS" panose="030F0702030302020204" pitchFamily="66" charset="0"/>
              </a:rPr>
              <a:t>PreK</a:t>
            </a:r>
            <a:r>
              <a:rPr lang="en-US" sz="2000" dirty="0" smtClean="0">
                <a:latin typeface="Comic Sans MS" panose="030F0702030302020204" pitchFamily="66" charset="0"/>
              </a:rPr>
              <a:t> (4 year old) and Kindergarten grade cards, the teachers would like a 3 year old and 1</a:t>
            </a:r>
            <a:r>
              <a:rPr lang="en-US" sz="2000" baseline="30000" dirty="0" smtClean="0">
                <a:latin typeface="Comic Sans MS" panose="030F0702030302020204" pitchFamily="66" charset="0"/>
              </a:rPr>
              <a:t>st</a:t>
            </a:r>
            <a:r>
              <a:rPr lang="en-US" sz="2000" dirty="0" smtClean="0">
                <a:latin typeface="Comic Sans MS" panose="030F0702030302020204" pitchFamily="66" charset="0"/>
              </a:rPr>
              <a:t> grade standards based grade card.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Identified instructional strategies tailored to these classrooms – 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	</a:t>
            </a:r>
            <a:r>
              <a:rPr lang="en-US" sz="2000" dirty="0" smtClean="0">
                <a:latin typeface="Comic Sans MS" panose="030F0702030302020204" pitchFamily="66" charset="0"/>
              </a:rPr>
              <a:t>“Busy Hands, Busy Brains” 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	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sz="2000" dirty="0" smtClean="0">
                <a:latin typeface="Comic Sans MS" panose="030F0702030302020204" pitchFamily="66" charset="0"/>
              </a:rPr>
              <a:t>uilding bridges to learning 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	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</a:t>
            </a:r>
            <a:r>
              <a:rPr lang="en-US" sz="2000" dirty="0" smtClean="0">
                <a:latin typeface="Comic Sans MS" panose="030F0702030302020204" pitchFamily="66" charset="0"/>
              </a:rPr>
              <a:t>elps connect process and application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	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sz="2000" dirty="0" smtClean="0">
                <a:latin typeface="Comic Sans MS" panose="030F0702030302020204" pitchFamily="66" charset="0"/>
              </a:rPr>
              <a:t>egins with active participation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		</a:t>
            </a:r>
            <a:r>
              <a:rPr lang="en-US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sz="2000" dirty="0" smtClean="0">
                <a:latin typeface="Comic Sans MS" panose="030F0702030302020204" pitchFamily="66" charset="0"/>
              </a:rPr>
              <a:t>enefits critical thinking skills</a:t>
            </a:r>
            <a:endParaRPr lang="en-US" sz="1200" dirty="0" smtClean="0">
              <a:latin typeface="Comic Sans MS" panose="030F0702030302020204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16200000">
            <a:off x="-2805544" y="2982191"/>
            <a:ext cx="6619008" cy="88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Comic Sans MS" panose="030F0702030302020204" pitchFamily="66" charset="0"/>
              </a:rPr>
              <a:t>Work teams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7" b="11970"/>
          <a:stretch/>
        </p:blipFill>
        <p:spPr>
          <a:xfrm>
            <a:off x="7613921" y="4218708"/>
            <a:ext cx="4474580" cy="22340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8590" y="6140716"/>
            <a:ext cx="63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34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304</TotalTime>
  <Words>377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Comic Sans MS</vt:lpstr>
      <vt:lpstr>Tw Cen MT</vt:lpstr>
      <vt:lpstr>Tw Cen MT Condensed</vt:lpstr>
      <vt:lpstr>Wingdings</vt:lpstr>
      <vt:lpstr>Wingdings 3</vt:lpstr>
      <vt:lpstr>Integral</vt:lpstr>
      <vt:lpstr>Staffing for All Day Kindergarten</vt:lpstr>
      <vt:lpstr>A Committee is formed…</vt:lpstr>
      <vt:lpstr>Where did we land?</vt:lpstr>
      <vt:lpstr>ADK with the Prek-1 Concept</vt:lpstr>
      <vt:lpstr>Key components/definition</vt:lpstr>
      <vt:lpstr>Funding &amp; Facilities</vt:lpstr>
      <vt:lpstr>scheduling</vt:lpstr>
      <vt:lpstr>Professional development</vt:lpstr>
      <vt:lpstr>Curriculum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PreK-1 Concept Meeting</dc:title>
  <dc:creator>Teresa Tosh</dc:creator>
  <cp:lastModifiedBy>Teresa Tosh</cp:lastModifiedBy>
  <cp:revision>31</cp:revision>
  <cp:lastPrinted>2013-10-29T04:55:30Z</cp:lastPrinted>
  <dcterms:created xsi:type="dcterms:W3CDTF">2013-10-29T01:42:37Z</dcterms:created>
  <dcterms:modified xsi:type="dcterms:W3CDTF">2014-01-24T12:02:55Z</dcterms:modified>
</cp:coreProperties>
</file>