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handoutMasterIdLst>
    <p:handoutMasterId r:id="rId43"/>
  </p:handoutMasterIdLst>
  <p:sldIdLst>
    <p:sldId id="256" r:id="rId2"/>
    <p:sldId id="319" r:id="rId3"/>
    <p:sldId id="322" r:id="rId4"/>
    <p:sldId id="323" r:id="rId5"/>
    <p:sldId id="292" r:id="rId6"/>
    <p:sldId id="318" r:id="rId7"/>
    <p:sldId id="312" r:id="rId8"/>
    <p:sldId id="317" r:id="rId9"/>
    <p:sldId id="275" r:id="rId10"/>
    <p:sldId id="324" r:id="rId11"/>
    <p:sldId id="303" r:id="rId12"/>
    <p:sldId id="289" r:id="rId13"/>
    <p:sldId id="352" r:id="rId14"/>
    <p:sldId id="325" r:id="rId15"/>
    <p:sldId id="326" r:id="rId16"/>
    <p:sldId id="344" r:id="rId17"/>
    <p:sldId id="327" r:id="rId18"/>
    <p:sldId id="328" r:id="rId19"/>
    <p:sldId id="345" r:id="rId20"/>
    <p:sldId id="329" r:id="rId21"/>
    <p:sldId id="330" r:id="rId22"/>
    <p:sldId id="346" r:id="rId23"/>
    <p:sldId id="331" r:id="rId24"/>
    <p:sldId id="332" r:id="rId25"/>
    <p:sldId id="343" r:id="rId26"/>
    <p:sldId id="333" r:id="rId27"/>
    <p:sldId id="334" r:id="rId28"/>
    <p:sldId id="347" r:id="rId29"/>
    <p:sldId id="335" r:id="rId30"/>
    <p:sldId id="336" r:id="rId31"/>
    <p:sldId id="348" r:id="rId32"/>
    <p:sldId id="337" r:id="rId33"/>
    <p:sldId id="338" r:id="rId34"/>
    <p:sldId id="349" r:id="rId35"/>
    <p:sldId id="339" r:id="rId36"/>
    <p:sldId id="340" r:id="rId37"/>
    <p:sldId id="350" r:id="rId38"/>
    <p:sldId id="341" r:id="rId39"/>
    <p:sldId id="342" r:id="rId40"/>
    <p:sldId id="351" r:id="rId41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56" autoAdjust="0"/>
    <p:restoredTop sz="89725" autoAdjust="0"/>
  </p:normalViewPr>
  <p:slideViewPr>
    <p:cSldViewPr>
      <p:cViewPr>
        <p:scale>
          <a:sx n="95" d="100"/>
          <a:sy n="95" d="100"/>
        </p:scale>
        <p:origin x="-1254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Haysville Standard of Excellence</a:t>
            </a:r>
          </a:p>
          <a:p>
            <a:pPr>
              <a:defRPr/>
            </a:pPr>
            <a:r>
              <a:rPr lang="en-US"/>
              <a:t>Reading, Math, and Building Level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1"/>
        <c:ser>
          <c:idx val="1"/>
          <c:order val="0"/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5"/>
            <c:invertIfNegative val="0"/>
            <c:bubble3D val="0"/>
            <c:spPr>
              <a:solidFill>
                <a:srgbClr val="FF99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'[SOE Haysville 2008-13.xlsx]Sheet1'!$A$1:$A$6</c:f>
              <c:numCache>
                <c:formatCode>General</c:formatCode>
                <c:ptCount val="6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</c:numCache>
            </c:numRef>
          </c:cat>
          <c:val>
            <c:numRef>
              <c:f>'[SOE Haysville 2008-13.xlsx]Sheet1'!$B$1:$B$6</c:f>
              <c:numCache>
                <c:formatCode>General</c:formatCode>
                <c:ptCount val="6"/>
                <c:pt idx="0">
                  <c:v>15</c:v>
                </c:pt>
                <c:pt idx="1">
                  <c:v>23</c:v>
                </c:pt>
                <c:pt idx="2">
                  <c:v>27</c:v>
                </c:pt>
                <c:pt idx="3">
                  <c:v>34</c:v>
                </c:pt>
                <c:pt idx="4">
                  <c:v>42</c:v>
                </c:pt>
                <c:pt idx="5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248000"/>
        <c:axId val="33249536"/>
      </c:barChart>
      <c:catAx>
        <c:axId val="332480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249536"/>
        <c:crosses val="autoZero"/>
        <c:auto val="1"/>
        <c:lblAlgn val="ctr"/>
        <c:lblOffset val="100"/>
        <c:noMultiLvlLbl val="0"/>
      </c:catAx>
      <c:valAx>
        <c:axId val="33249536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33248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22CEA39-7259-4A57-AE88-EDB185FA05AB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5B3928F-EDD7-4F36-900F-AD3234EBE2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434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3B120DE-B54C-4FC7-9048-2EA1E27EFBB5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CC78914-D49A-4AB7-9996-CC5848BB41A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09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78914-D49A-4AB7-9996-CC5848BB41A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80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The achievement AMOs are based on two variables:</a:t>
            </a:r>
          </a:p>
          <a:p>
            <a:pPr marL="174708" indent="-174708">
              <a:buFont typeface="Wingdings" pitchFamily="2" charset="2"/>
              <a:buChar char="§"/>
            </a:pPr>
            <a:r>
              <a:rPr lang="en-US" baseline="0" dirty="0" smtClean="0"/>
              <a:t>The blue line is the buildings Assessment Performance Index (API); AND</a:t>
            </a:r>
          </a:p>
          <a:p>
            <a:pPr marL="174708" indent="-174708">
              <a:buFont typeface="Wingdings" pitchFamily="2" charset="2"/>
              <a:buChar char="§"/>
            </a:pPr>
            <a:r>
              <a:rPr lang="en-US" baseline="0" dirty="0" smtClean="0"/>
              <a:t>The red line is the percent of students below proficient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78914-D49A-4AB7-9996-CC5848BB41A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10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78914-D49A-4AB7-9996-CC5848BB41A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169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78914-D49A-4AB7-9996-CC5848BB41A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31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95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12595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5956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57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5958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25959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960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5961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62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963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596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596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5966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125967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25968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checker/>
    <p:sndAc>
      <p:stSnd>
        <p:snd r:embed="rId1" name="whoosh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en-US" sz="2400"/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en-US" sz="2400"/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en-US" sz="2400"/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en-US" sz="2400"/>
          </a:p>
        </p:txBody>
      </p:sp>
      <p:sp>
        <p:nvSpPr>
          <p:cNvPr id="124934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en-US" sz="2400"/>
          </a:p>
        </p:txBody>
      </p:sp>
      <p:sp>
        <p:nvSpPr>
          <p:cNvPr id="124935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en-US" sz="2400"/>
          </a:p>
        </p:txBody>
      </p:sp>
      <p:sp>
        <p:nvSpPr>
          <p:cNvPr id="124936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kumimoji="1" lang="en-US" sz="2400"/>
          </a:p>
        </p:txBody>
      </p:sp>
      <p:sp>
        <p:nvSpPr>
          <p:cNvPr id="124937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493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4939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fld id="{C4ECE4E7-B296-4C8C-AE52-217612AB7B21}" type="datetimeFigureOut">
              <a:rPr lang="en-US" smtClean="0"/>
              <a:pPr/>
              <a:t>2/21/2014</a:t>
            </a:fld>
            <a:endParaRPr lang="en-US"/>
          </a:p>
        </p:txBody>
      </p:sp>
      <p:sp>
        <p:nvSpPr>
          <p:cNvPr id="124940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/>
          </a:p>
        </p:txBody>
      </p:sp>
      <p:sp>
        <p:nvSpPr>
          <p:cNvPr id="124941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34455DAC-9D03-40D2-B661-8AF4A4F9E10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hecker/>
    <p:sndAc>
      <p:stSnd>
        <p:snd r:embed="rId13" name="whoosh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533400"/>
            <a:ext cx="7772400" cy="5410200"/>
          </a:xfrm>
        </p:spPr>
        <p:txBody>
          <a:bodyPr/>
          <a:lstStyle/>
          <a:p>
            <a:pPr algn="ctr"/>
            <a:r>
              <a:rPr lang="en-US" sz="5400" b="1" dirty="0" smtClean="0"/>
              <a:t>BOE </a:t>
            </a:r>
            <a:br>
              <a:rPr lang="en-US" sz="5400" b="1" dirty="0" smtClean="0"/>
            </a:br>
            <a:r>
              <a:rPr lang="en-US" sz="5400" b="1" dirty="0" smtClean="0"/>
              <a:t>Presentation</a:t>
            </a:r>
            <a:br>
              <a:rPr lang="en-US" sz="5400" b="1" dirty="0" smtClean="0"/>
            </a:br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/>
              <a:t/>
            </a:r>
            <a:br>
              <a:rPr lang="en-US" sz="5400" b="1" dirty="0"/>
            </a:br>
            <a:r>
              <a:rPr lang="en-US" sz="5400" b="1" dirty="0" smtClean="0"/>
              <a:t>Assessment Update</a:t>
            </a:r>
            <a:br>
              <a:rPr lang="en-US" sz="5400" b="1" dirty="0" smtClean="0"/>
            </a:b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576399954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309687"/>
          </a:xfrm>
        </p:spPr>
        <p:txBody>
          <a:bodyPr/>
          <a:lstStyle/>
          <a:p>
            <a:pPr algn="ctr"/>
            <a:r>
              <a:rPr lang="en-US" b="1" dirty="0" smtClean="0"/>
              <a:t>Trend Data for </a:t>
            </a:r>
            <a:br>
              <a:rPr lang="en-US" b="1" dirty="0" smtClean="0"/>
            </a:br>
            <a:r>
              <a:rPr lang="en-US" b="1" dirty="0" smtClean="0"/>
              <a:t>USD261 SOE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902141"/>
              </p:ext>
            </p:extLst>
          </p:nvPr>
        </p:nvGraphicFramePr>
        <p:xfrm>
          <a:off x="1182688" y="2017712"/>
          <a:ext cx="7772400" cy="45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10660197"/>
      </p:ext>
    </p:extLst>
  </p:cSld>
  <p:clrMapOvr>
    <a:masterClrMapping/>
  </p:clrMapOvr>
  <p:transition spd="med">
    <p:checker/>
    <p:sndAc>
      <p:stSnd>
        <p:snd r:embed="rId3" name="whoosh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385887"/>
          </a:xfrm>
        </p:spPr>
        <p:txBody>
          <a:bodyPr/>
          <a:lstStyle/>
          <a:p>
            <a:pPr algn="ctr"/>
            <a:r>
              <a:rPr lang="en-US" b="1" dirty="0" smtClean="0"/>
              <a:t>District Reading </a:t>
            </a:r>
            <a:br>
              <a:rPr lang="en-US" b="1" dirty="0" smtClean="0"/>
            </a:br>
            <a:r>
              <a:rPr lang="en-US" b="1" dirty="0" smtClean="0"/>
              <a:t>Trend Data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83381" y="2017713"/>
            <a:ext cx="4371014" cy="411480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>
            <a:off x="685800" y="1828800"/>
            <a:ext cx="7467600" cy="508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83627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3"/>
            <a:ext cx="7231062" cy="1462087"/>
          </a:xfrm>
        </p:spPr>
        <p:txBody>
          <a:bodyPr/>
          <a:lstStyle/>
          <a:p>
            <a:pPr algn="ctr"/>
            <a:r>
              <a:rPr lang="en-US" b="1" dirty="0" smtClean="0"/>
              <a:t>District Math </a:t>
            </a:r>
            <a:br>
              <a:rPr lang="en-US" b="1" dirty="0" smtClean="0"/>
            </a:br>
            <a:r>
              <a:rPr lang="en-US" b="1" dirty="0" smtClean="0"/>
              <a:t>Trend Data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752600"/>
            <a:ext cx="82296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67252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4313"/>
            <a:ext cx="8382000" cy="1690687"/>
          </a:xfrm>
        </p:spPr>
        <p:txBody>
          <a:bodyPr/>
          <a:lstStyle/>
          <a:p>
            <a:pPr algn="ctr"/>
            <a:r>
              <a:rPr lang="en-US" sz="4000" b="1" dirty="0" smtClean="0"/>
              <a:t>AYP Eliminated!</a:t>
            </a:r>
            <a:br>
              <a:rPr lang="en-US" sz="4000" b="1" dirty="0" smtClean="0"/>
            </a:br>
            <a:r>
              <a:rPr lang="en-US" sz="4000" b="1" dirty="0" smtClean="0"/>
              <a:t>Now…Measureable </a:t>
            </a:r>
            <a:r>
              <a:rPr lang="en-US" sz="4000" b="1" dirty="0"/>
              <a:t>Objectives</a:t>
            </a:r>
            <a:br>
              <a:rPr lang="en-US" sz="4000" b="1" dirty="0"/>
            </a:br>
            <a:r>
              <a:rPr lang="en-US" sz="4000" b="1" dirty="0" smtClean="0"/>
              <a:t>AMO and API </a:t>
            </a:r>
            <a:endParaRPr lang="en-US" sz="4000" b="1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0288"/>
              </p:ext>
            </p:extLst>
          </p:nvPr>
        </p:nvGraphicFramePr>
        <p:xfrm>
          <a:off x="914400" y="1981200"/>
          <a:ext cx="8077199" cy="4571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Chart" r:id="rId5" imgW="8229600" imgH="5248427" progId="Excel.Sheet.8">
                  <p:embed/>
                </p:oleObj>
              </mc:Choice>
              <mc:Fallback>
                <p:oleObj name="Chart" r:id="rId5" imgW="8229600" imgH="5248427" progId="Excel.Sheet.8">
                  <p:embed/>
                  <p:pic>
                    <p:nvPicPr>
                      <p:cNvPr id="0" name="Picture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81200"/>
                        <a:ext cx="8077199" cy="45719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48000"/>
            <a:ext cx="3316287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418530"/>
      </p:ext>
    </p:extLst>
  </p:cSld>
  <p:clrMapOvr>
    <a:masterClrMapping/>
  </p:clrMapOvr>
  <p:transition spd="med">
    <p:checker/>
    <p:sndAc>
      <p:stSnd>
        <p:snd r:embed="rId3" name="whoosh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– Why the changes?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1575" y="1828800"/>
            <a:ext cx="7772400" cy="4724399"/>
          </a:xfrm>
        </p:spPr>
        <p:txBody>
          <a:bodyPr/>
          <a:lstStyle/>
          <a:p>
            <a:r>
              <a:rPr lang="en-US" dirty="0" smtClean="0"/>
              <a:t>NCLB (ESEA) Assessments 2002 - 2014</a:t>
            </a:r>
          </a:p>
          <a:p>
            <a:pPr lvl="1"/>
            <a:r>
              <a:rPr lang="en-US" dirty="0" smtClean="0"/>
              <a:t>100% proficient by 2014</a:t>
            </a:r>
          </a:p>
          <a:p>
            <a:r>
              <a:rPr lang="en-US" dirty="0" smtClean="0"/>
              <a:t>ESEA Waiver – </a:t>
            </a:r>
          </a:p>
          <a:p>
            <a:pPr lvl="1"/>
            <a:r>
              <a:rPr lang="en-US" dirty="0" smtClean="0"/>
              <a:t>AMO</a:t>
            </a:r>
          </a:p>
          <a:p>
            <a:pPr lvl="1"/>
            <a:r>
              <a:rPr lang="en-US" dirty="0" smtClean="0"/>
              <a:t>API</a:t>
            </a:r>
          </a:p>
          <a:p>
            <a:pPr lvl="1"/>
            <a:r>
              <a:rPr lang="en-US" dirty="0" smtClean="0"/>
              <a:t>Continuous student improvement</a:t>
            </a:r>
          </a:p>
          <a:p>
            <a:r>
              <a:rPr lang="en-US" dirty="0" smtClean="0"/>
              <a:t>College Career Ready Standards</a:t>
            </a:r>
          </a:p>
          <a:p>
            <a:pPr lvl="1"/>
            <a:r>
              <a:rPr lang="en-US" dirty="0" smtClean="0"/>
              <a:t>2014 ELA/Math Transitional Assessments </a:t>
            </a:r>
          </a:p>
          <a:p>
            <a:pPr lvl="1"/>
            <a:r>
              <a:rPr lang="en-US" dirty="0" smtClean="0"/>
              <a:t>2015 ELA/ </a:t>
            </a:r>
            <a:r>
              <a:rPr lang="en-US" dirty="0" err="1" smtClean="0"/>
              <a:t>MATHSummative</a:t>
            </a:r>
            <a:r>
              <a:rPr lang="en-US" dirty="0" smtClean="0"/>
              <a:t> Assessments</a:t>
            </a:r>
          </a:p>
        </p:txBody>
      </p:sp>
    </p:spTree>
    <p:extLst>
      <p:ext uri="{BB962C8B-B14F-4D97-AF65-F5344CB8AC3E}">
        <p14:creationId xmlns:p14="http://schemas.microsoft.com/office/powerpoint/2010/main" val="875961748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993062" cy="1462087"/>
          </a:xfrm>
        </p:spPr>
        <p:txBody>
          <a:bodyPr/>
          <a:lstStyle/>
          <a:p>
            <a:pPr algn="ctr"/>
            <a:r>
              <a:rPr lang="en-US" b="1" dirty="0" smtClean="0"/>
              <a:t>AMO</a:t>
            </a:r>
            <a:r>
              <a:rPr lang="en-US" sz="4000" b="1" dirty="0" smtClean="0"/>
              <a:t> </a:t>
            </a:r>
            <a:br>
              <a:rPr lang="en-US" sz="4000" b="1" dirty="0" smtClean="0"/>
            </a:br>
            <a:r>
              <a:rPr lang="en-US" sz="4000" b="1" dirty="0" smtClean="0"/>
              <a:t>Annual Measureable Objective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2688" y="2017712"/>
            <a:ext cx="7772400" cy="4459287"/>
          </a:xfrm>
        </p:spPr>
        <p:txBody>
          <a:bodyPr/>
          <a:lstStyle/>
          <a:p>
            <a:r>
              <a:rPr lang="en-US" b="1" dirty="0" smtClean="0"/>
              <a:t>ESEA Waiver </a:t>
            </a:r>
          </a:p>
          <a:p>
            <a:r>
              <a:rPr lang="en-US" b="1" dirty="0" smtClean="0"/>
              <a:t>4 Criteria based on State Assessment Results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Achievement Results (building API scores)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Growth Results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Gap Reduction Results</a:t>
            </a:r>
          </a:p>
          <a:p>
            <a:pPr lvl="1"/>
            <a:r>
              <a:rPr lang="en-US" b="1" dirty="0" smtClean="0">
                <a:solidFill>
                  <a:srgbClr val="00B050"/>
                </a:solidFill>
              </a:rPr>
              <a:t>Reducing Non-Proficient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spd="med">
    <p:checker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776287"/>
          </a:xfrm>
        </p:spPr>
        <p:txBody>
          <a:bodyPr/>
          <a:lstStyle/>
          <a:p>
            <a:pPr algn="ctr"/>
            <a:r>
              <a:rPr lang="en-US" b="1" dirty="0" smtClean="0"/>
              <a:t>AMO District Report</a:t>
            </a:r>
            <a:endParaRPr lang="en-US" b="1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990600"/>
            <a:ext cx="7848600" cy="571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3"/>
            <a:ext cx="6773861" cy="1233487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0070C0"/>
                </a:solidFill>
              </a:rPr>
              <a:t>District Reading </a:t>
            </a:r>
            <a:br>
              <a:rPr lang="en-US" sz="3600" b="1" dirty="0" smtClean="0">
                <a:solidFill>
                  <a:srgbClr val="0070C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Achievement</a:t>
            </a:r>
            <a:endParaRPr lang="en-US" sz="3600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912374"/>
            <a:ext cx="5728681" cy="24183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4020" y="4323301"/>
            <a:ext cx="5563579" cy="23907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2819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District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5916" y="5149356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State</a:t>
            </a:r>
            <a:endParaRPr lang="en-US" dirty="0"/>
          </a:p>
        </p:txBody>
      </p:sp>
    </p:spTree>
  </p:cSld>
  <p:clrMapOvr>
    <a:masterClrMapping/>
  </p:clrMapOvr>
  <p:transition spd="med">
    <p:checker/>
    <p:sndAc>
      <p:stSnd>
        <p:snd r:embed="rId3" name="whoosh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9" y="214313"/>
            <a:ext cx="6621462" cy="1462087"/>
          </a:xfrm>
        </p:spPr>
        <p:txBody>
          <a:bodyPr/>
          <a:lstStyle/>
          <a:p>
            <a:pPr algn="ctr"/>
            <a:r>
              <a:rPr lang="en-US" b="1" dirty="0" smtClean="0"/>
              <a:t>District Math </a:t>
            </a:r>
            <a:br>
              <a:rPr lang="en-US" b="1" dirty="0" smtClean="0"/>
            </a:br>
            <a:r>
              <a:rPr lang="en-US" b="1" dirty="0" smtClean="0"/>
              <a:t>Achievement 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84113" y="1818048"/>
            <a:ext cx="5845946" cy="239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113" y="4197300"/>
            <a:ext cx="5900693" cy="2495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2819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District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5260409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827298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4313"/>
            <a:ext cx="8639175" cy="700087"/>
          </a:xfrm>
        </p:spPr>
        <p:txBody>
          <a:bodyPr/>
          <a:lstStyle/>
          <a:p>
            <a:pPr algn="ctr"/>
            <a:r>
              <a:rPr lang="en-US" b="1" dirty="0" smtClean="0"/>
              <a:t>AMO/API Comparison Report</a:t>
            </a:r>
            <a:endParaRPr lang="en-US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990600"/>
            <a:ext cx="8001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checker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 smtClean="0"/>
              <a:t>Spring 2014 </a:t>
            </a:r>
            <a:br>
              <a:rPr lang="en-US" sz="4800" b="1" dirty="0" smtClean="0"/>
            </a:br>
            <a:r>
              <a:rPr lang="en-US" sz="3600" b="1" dirty="0" smtClean="0"/>
              <a:t>Transitional State Assessments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828800"/>
            <a:ext cx="8153400" cy="5029200"/>
          </a:xfrm>
        </p:spPr>
        <p:txBody>
          <a:bodyPr/>
          <a:lstStyle/>
          <a:p>
            <a:r>
              <a:rPr lang="en-US" dirty="0"/>
              <a:t>Science no changes (same format, etc.)</a:t>
            </a:r>
          </a:p>
          <a:p>
            <a:r>
              <a:rPr lang="en-US" dirty="0" smtClean="0"/>
              <a:t>Transitional Year – New Test for ELA and Math!</a:t>
            </a:r>
          </a:p>
          <a:p>
            <a:r>
              <a:rPr lang="en-US" dirty="0" smtClean="0"/>
              <a:t>Aligned to CCRS</a:t>
            </a:r>
          </a:p>
          <a:p>
            <a:r>
              <a:rPr lang="en-US" dirty="0" smtClean="0"/>
              <a:t>Fewer Test Type choices </a:t>
            </a:r>
          </a:p>
          <a:p>
            <a:r>
              <a:rPr lang="en-US" dirty="0" smtClean="0"/>
              <a:t>No Sped ALT now DLM</a:t>
            </a:r>
          </a:p>
          <a:p>
            <a:r>
              <a:rPr lang="en-US" dirty="0" smtClean="0"/>
              <a:t>More Technology</a:t>
            </a:r>
          </a:p>
          <a:p>
            <a:r>
              <a:rPr lang="en-US" dirty="0" smtClean="0"/>
              <a:t>Fewer Accommodations</a:t>
            </a:r>
            <a:r>
              <a:rPr lang="en-US" sz="3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841231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152400"/>
            <a:ext cx="7793037" cy="5562600"/>
          </a:xfrm>
        </p:spPr>
        <p:txBody>
          <a:bodyPr anchor="ctr"/>
          <a:lstStyle/>
          <a:p>
            <a:pPr algn="ctr"/>
            <a:r>
              <a:rPr lang="en-US" sz="4800" b="1" dirty="0" smtClean="0"/>
              <a:t>Individual Schools</a:t>
            </a:r>
            <a:br>
              <a:rPr lang="en-US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>Reading and Math</a:t>
            </a:r>
            <a:br>
              <a:rPr lang="en-US" sz="4800" b="1" dirty="0" smtClean="0"/>
            </a:br>
            <a:r>
              <a:rPr lang="en-US" sz="4800" b="1" dirty="0" smtClean="0"/>
              <a:t>Achievement </a:t>
            </a:r>
            <a:r>
              <a:rPr lang="en-US" sz="4800" b="1" dirty="0"/>
              <a:t/>
            </a:r>
            <a:br>
              <a:rPr lang="en-US" sz="4800" b="1" dirty="0"/>
            </a:br>
            <a:r>
              <a:rPr lang="en-US" sz="4800" b="1" dirty="0" smtClean="0"/>
              <a:t>AMO Reports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929785563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High School Reading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828801"/>
            <a:ext cx="692626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446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High School 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828800"/>
            <a:ext cx="7391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270780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CHS AMO Report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6200"/>
            <a:ext cx="8943974" cy="683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533846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Haysville Middle Reading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828800"/>
            <a:ext cx="70104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915950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Haysville Middle 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905000"/>
            <a:ext cx="738346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90299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" y="19050"/>
            <a:ext cx="8905875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598834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Haysville West Middle School</a:t>
            </a:r>
            <a:br>
              <a:rPr lang="en-US" dirty="0" smtClean="0"/>
            </a:br>
            <a:r>
              <a:rPr lang="en-US" dirty="0" smtClean="0"/>
              <a:t>Reading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828800"/>
            <a:ext cx="7383462" cy="503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581995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Haysville West Middle School</a:t>
            </a:r>
            <a:br>
              <a:rPr lang="en-US" dirty="0"/>
            </a:br>
            <a:r>
              <a:rPr lang="en-US" dirty="0" smtClean="0"/>
              <a:t>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828800"/>
            <a:ext cx="738346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64204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575"/>
            <a:ext cx="9143999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2886"/>
      </p:ext>
    </p:extLst>
  </p:cSld>
  <p:clrMapOvr>
    <a:masterClrMapping/>
  </p:clrMapOvr>
  <p:transition spd="med">
    <p:checker/>
    <p:sndAc>
      <p:stSnd>
        <p:snd r:embed="rId3" name="whoosh.wav"/>
      </p:stSnd>
    </p:sndAc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Freeman Reading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828800"/>
            <a:ext cx="7002462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702997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Freeman 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9" y="1828800"/>
            <a:ext cx="779303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937261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1021"/>
          <a:stretch/>
        </p:blipFill>
        <p:spPr>
          <a:xfrm>
            <a:off x="76200" y="304800"/>
            <a:ext cx="8867768" cy="6324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062" y="-33338"/>
            <a:ext cx="8905875" cy="692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92787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Nelson Reading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828800"/>
            <a:ext cx="7307262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5619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Nelson 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828800"/>
            <a:ext cx="707866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5235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-4763"/>
            <a:ext cx="9067800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45819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Oatville</a:t>
            </a:r>
            <a:r>
              <a:rPr lang="en-US" dirty="0" smtClean="0"/>
              <a:t> Reading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480" y="1828800"/>
            <a:ext cx="708112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29649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Oatville</a:t>
            </a:r>
            <a:r>
              <a:rPr lang="en-US" dirty="0" smtClean="0"/>
              <a:t> 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828800"/>
            <a:ext cx="69342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1978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067800" cy="689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20068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Prairie Reading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828800"/>
            <a:ext cx="7620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01270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309687"/>
          </a:xfrm>
        </p:spPr>
        <p:txBody>
          <a:bodyPr/>
          <a:lstStyle/>
          <a:p>
            <a:pPr algn="ctr"/>
            <a:r>
              <a:rPr lang="en-US" dirty="0" smtClean="0"/>
              <a:t>Prairie 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828800"/>
            <a:ext cx="707866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382689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-4763"/>
            <a:ext cx="8829675" cy="686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56621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309687"/>
          </a:xfrm>
        </p:spPr>
        <p:txBody>
          <a:bodyPr/>
          <a:lstStyle/>
          <a:p>
            <a:pPr algn="ctr"/>
            <a:r>
              <a:rPr lang="en-US" dirty="0" smtClean="0"/>
              <a:t>Rex Reading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828800"/>
            <a:ext cx="7391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27179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233487"/>
          </a:xfrm>
        </p:spPr>
        <p:txBody>
          <a:bodyPr/>
          <a:lstStyle/>
          <a:p>
            <a:pPr algn="ctr"/>
            <a:r>
              <a:rPr lang="en-US" dirty="0" smtClean="0"/>
              <a:t>Rex 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518" y="1828800"/>
            <a:ext cx="7130281" cy="486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029680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" y="23812"/>
            <a:ext cx="8867775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34852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309687"/>
          </a:xfrm>
        </p:spPr>
        <p:txBody>
          <a:bodyPr/>
          <a:lstStyle/>
          <a:p>
            <a:pPr algn="ctr"/>
            <a:r>
              <a:rPr lang="en-US" dirty="0" smtClean="0"/>
              <a:t>Ruth Clark Reading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828800"/>
            <a:ext cx="76200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40694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233487"/>
          </a:xfrm>
        </p:spPr>
        <p:txBody>
          <a:bodyPr/>
          <a:lstStyle/>
          <a:p>
            <a:pPr algn="ctr"/>
            <a:r>
              <a:rPr lang="en-US" dirty="0" smtClean="0"/>
              <a:t>Ruth Clark Math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938" y="1828800"/>
            <a:ext cx="738346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906161"/>
      </p:ext>
    </p:extLst>
  </p:cSld>
  <p:clrMapOvr>
    <a:masterClrMapping/>
  </p:clrMapOvr>
  <p:transition spd="med">
    <p:checker/>
    <p:sndAc>
      <p:stSnd>
        <p:snd r:embed="rId2" name="whoosh.wav"/>
      </p:stSnd>
    </p:sndAc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387"/>
            <a:ext cx="9067800" cy="675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517299"/>
      </p:ext>
    </p:extLst>
  </p:cSld>
  <p:clrMapOvr>
    <a:masterClrMapping/>
  </p:clrMapOvr>
  <p:transition spd="med">
    <p:checker/>
    <p:sndAc>
      <p:stSnd>
        <p:snd r:embed="rId3" name="whoosh.wav"/>
      </p:stSnd>
    </p:sndAc>
  </p:transition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cs typeface="Arial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PBIS_district_11</Template>
  <TotalTime>5772</TotalTime>
  <Words>224</Words>
  <Application>Microsoft Office PowerPoint</Application>
  <PresentationFormat>On-screen Show (4:3)</PresentationFormat>
  <Paragraphs>67</Paragraphs>
  <Slides>40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2" baseType="lpstr">
      <vt:lpstr>Blends</vt:lpstr>
      <vt:lpstr>Chart</vt:lpstr>
      <vt:lpstr>BOE  Presentation   Assessment Update </vt:lpstr>
      <vt:lpstr>Trend Data for  USD261 SOE</vt:lpstr>
      <vt:lpstr>District Reading  Trend Data</vt:lpstr>
      <vt:lpstr>District Math  Trend Data </vt:lpstr>
      <vt:lpstr>AYP Eliminated! Now…Measureable Objectives AMO and API </vt:lpstr>
      <vt:lpstr>Status – Why the changes?</vt:lpstr>
      <vt:lpstr>AMO  Annual Measureable Objective</vt:lpstr>
      <vt:lpstr>AMO District Report</vt:lpstr>
      <vt:lpstr>District Reading  Achievement</vt:lpstr>
      <vt:lpstr>District Math  Achievement </vt:lpstr>
      <vt:lpstr>AMO/API Comparison Report</vt:lpstr>
      <vt:lpstr>Spring 2014  Transitional State Assessments</vt:lpstr>
      <vt:lpstr>Individual Schools   Reading and Math Achievement  AMO Reports</vt:lpstr>
      <vt:lpstr>High School Reading</vt:lpstr>
      <vt:lpstr>High School Math</vt:lpstr>
      <vt:lpstr>CHS AMO Report</vt:lpstr>
      <vt:lpstr>Haysville Middle Reading</vt:lpstr>
      <vt:lpstr>Haysville Middle Math</vt:lpstr>
      <vt:lpstr>PowerPoint Presentation</vt:lpstr>
      <vt:lpstr>Haysville West Middle School Reading</vt:lpstr>
      <vt:lpstr>Haysville West Middle School Math</vt:lpstr>
      <vt:lpstr>PowerPoint Presentation</vt:lpstr>
      <vt:lpstr>Freeman Reading</vt:lpstr>
      <vt:lpstr>Freeman Math</vt:lpstr>
      <vt:lpstr>PowerPoint Presentation</vt:lpstr>
      <vt:lpstr>Nelson Reading</vt:lpstr>
      <vt:lpstr>Nelson Math</vt:lpstr>
      <vt:lpstr>PowerPoint Presentation</vt:lpstr>
      <vt:lpstr>Oatville Reading</vt:lpstr>
      <vt:lpstr>Oatville Math</vt:lpstr>
      <vt:lpstr>PowerPoint Presentation</vt:lpstr>
      <vt:lpstr>Prairie Reading</vt:lpstr>
      <vt:lpstr>Prairie Math</vt:lpstr>
      <vt:lpstr>PowerPoint Presentation</vt:lpstr>
      <vt:lpstr>Rex Reading</vt:lpstr>
      <vt:lpstr>Rex Math</vt:lpstr>
      <vt:lpstr>PowerPoint Presentation</vt:lpstr>
      <vt:lpstr>Ruth Clark Reading</vt:lpstr>
      <vt:lpstr>Ruth Clark Math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Preview of  Common Core State Assessments</dc:title>
  <dc:creator>Vista0001</dc:creator>
  <cp:lastModifiedBy>Owner</cp:lastModifiedBy>
  <cp:revision>84</cp:revision>
  <cp:lastPrinted>2014-02-13T17:07:39Z</cp:lastPrinted>
  <dcterms:created xsi:type="dcterms:W3CDTF">2013-06-10T14:18:11Z</dcterms:created>
  <dcterms:modified xsi:type="dcterms:W3CDTF">2014-02-21T18:05:58Z</dcterms:modified>
</cp:coreProperties>
</file>