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Montserrat Light"/>
      <p:regular r:id="rId20"/>
      <p:bold r:id="rId21"/>
      <p:italic r:id="rId22"/>
      <p:boldItalic r:id="rId23"/>
    </p:embeddedFont>
    <p:embeddedFont>
      <p:font typeface="Happy Monkey"/>
      <p:regular r:id="rId24"/>
    </p:embeddedFont>
    <p:embeddedFont>
      <p:font typeface="Montserrat ExtraBold"/>
      <p:bold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regular.fntdata"/><Relationship Id="rId22" Type="http://schemas.openxmlformats.org/officeDocument/2006/relationships/font" Target="fonts/MontserratLight-italic.fntdata"/><Relationship Id="rId21" Type="http://schemas.openxmlformats.org/officeDocument/2006/relationships/font" Target="fonts/MontserratLight-bold.fntdata"/><Relationship Id="rId24" Type="http://schemas.openxmlformats.org/officeDocument/2006/relationships/font" Target="fonts/HappyMonkey-regular.fntdata"/><Relationship Id="rId23" Type="http://schemas.openxmlformats.org/officeDocument/2006/relationships/font" Target="fonts/MontserratLigh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ExtraBold-boldItalic.fntdata"/><Relationship Id="rId25" Type="http://schemas.openxmlformats.org/officeDocument/2006/relationships/font" Target="fonts/MontserratExtraBol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19" Type="http://schemas.openxmlformats.org/officeDocument/2006/relationships/font" Target="fonts/Montserrat-boldItalic.fntdata"/><Relationship Id="rId1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543305413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54330541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1pPr>
            <a:lvl2pPr indent="-368300" lvl="1" marL="9144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2pPr>
            <a:lvl3pPr indent="-368300" lvl="2" marL="13716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3pPr>
            <a:lvl4pPr indent="-368300" lvl="3" marL="18288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4pPr>
            <a:lvl5pPr indent="-368300" lvl="4" marL="22860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5pPr>
            <a:lvl6pPr indent="-368300" lvl="5" marL="27432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6pPr>
            <a:lvl7pPr indent="-368300" lvl="6" marL="32004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7pPr>
            <a:lvl8pPr indent="-368300" lvl="7" marL="36576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8pPr>
            <a:lvl9pPr indent="-368300" lvl="8" marL="4114800" algn="ctr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3593400" y="11623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1" sz="7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indent="-368300" lvl="2" marL="13716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indent="-368300" lvl="3" marL="18288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indent="-368300" lvl="4" marL="22860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indent="-368300" lvl="5" marL="27432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indent="-368300" lvl="6" marL="32004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indent="-368300" lvl="7" marL="36576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indent="-368300" lvl="8" marL="41148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Image">
  <p:cSld name="TITLE_AND_BODY_1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699000" y="790150"/>
            <a:ext cx="3494700" cy="82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699000" y="1770225"/>
            <a:ext cx="3494700" cy="25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indent="-368300" lvl="2" marL="13716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indent="-368300" lvl="3" marL="18288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indent="-368300" lvl="4" marL="22860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indent="-368300" lvl="5" marL="27432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indent="-368300" lvl="6" marL="32004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indent="-368300" lvl="7" marL="36576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indent="-368300" lvl="8" marL="4114800" rtl="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1" name="Google Shape;41;p8"/>
          <p:cNvSpPr txBox="1"/>
          <p:nvPr>
            <p:ph idx="2" type="body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2" name="Google Shape;42;p8"/>
          <p:cNvSpPr txBox="1"/>
          <p:nvPr>
            <p:ph idx="3" type="body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457200" y="534577"/>
            <a:ext cx="8229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BLANK_1">
    <p:bg>
      <p:bgPr>
        <a:solidFill>
          <a:srgbClr val="000000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1890300" y="680700"/>
            <a:ext cx="5363400" cy="378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appy Monkey"/>
                <a:ea typeface="Happy Monkey"/>
                <a:cs typeface="Happy Monkey"/>
                <a:sym typeface="Happy Monkey"/>
              </a:rPr>
              <a:t>2019-2024 Strategic Plan - Goal Area 1: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appy Monkey"/>
                <a:ea typeface="Happy Monkey"/>
                <a:cs typeface="Happy Monkey"/>
                <a:sym typeface="Happy Monkey"/>
              </a:rPr>
              <a:t>Student Learning &amp; Success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495100" y="911700"/>
            <a:ext cx="24069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Strategic Plan Facilitators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614625" y="805325"/>
            <a:ext cx="5336100" cy="38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FF00FF"/>
                </a:solidFill>
                <a:latin typeface="Happy Monkey"/>
                <a:ea typeface="Happy Monkey"/>
                <a:cs typeface="Happy Monkey"/>
                <a:sym typeface="Happy Monkey"/>
              </a:rPr>
              <a:t>Lisa Cundiff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Director of Instructional Technology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BF9000"/>
                </a:solidFill>
                <a:latin typeface="Happy Monkey"/>
                <a:ea typeface="Happy Monkey"/>
                <a:cs typeface="Happy Monkey"/>
                <a:sym typeface="Happy Monkey"/>
              </a:rPr>
              <a:t>Angie Estell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Director of Special Education 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FF0000"/>
                </a:solidFill>
                <a:latin typeface="Happy Monkey"/>
                <a:ea typeface="Happy Monkey"/>
                <a:cs typeface="Happy Monkey"/>
                <a:sym typeface="Happy Monkey"/>
              </a:rPr>
              <a:t>Krista Pottier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Curriculum &amp; Assessment Coordinator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9900FF"/>
                </a:solidFill>
                <a:latin typeface="Happy Monkey"/>
                <a:ea typeface="Happy Monkey"/>
                <a:cs typeface="Happy Monkey"/>
                <a:sym typeface="Happy Monkey"/>
              </a:rPr>
              <a:t>Jennifer Reed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Assistant Superintendent for Learning Services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6AA84F"/>
                </a:solidFill>
                <a:latin typeface="Happy Monkey"/>
                <a:ea typeface="Happy Monkey"/>
                <a:cs typeface="Happy Monkey"/>
                <a:sym typeface="Happy Monkey"/>
              </a:rPr>
              <a:t>Penny Schuckman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Director of The Learning Center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Happy Monkey"/>
              <a:buChar char="◦"/>
            </a:pPr>
            <a:r>
              <a:rPr b="1" lang="en" u="sng">
                <a:solidFill>
                  <a:srgbClr val="0000FF"/>
                </a:solidFill>
                <a:latin typeface="Happy Monkey"/>
                <a:ea typeface="Happy Monkey"/>
                <a:cs typeface="Happy Monkey"/>
                <a:sym typeface="Happy Monkey"/>
              </a:rPr>
              <a:t>Shenae Stein</a:t>
            </a:r>
            <a:r>
              <a:rPr lang="en">
                <a:latin typeface="Happy Monkey"/>
                <a:ea typeface="Happy Monkey"/>
                <a:cs typeface="Happy Monkey"/>
                <a:sym typeface="Happy Monkey"/>
              </a:rPr>
              <a:t>: Curriculum &amp; Assessment Coordinator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012" scaled="0"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4294967295" type="ctrTitle"/>
          </p:nvPr>
        </p:nvSpPr>
        <p:spPr>
          <a:xfrm>
            <a:off x="723300" y="1152575"/>
            <a:ext cx="7697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Happy Monkey"/>
                <a:ea typeface="Happy Monkey"/>
                <a:cs typeface="Happy Monkey"/>
                <a:sym typeface="Happy Monkey"/>
              </a:rPr>
              <a:t>Goal Statement</a:t>
            </a:r>
            <a:endParaRPr b="1" sz="36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5" name="Google Shape;75;p15"/>
          <p:cNvSpPr txBox="1"/>
          <p:nvPr>
            <p:ph idx="4294967295" type="subTitle"/>
          </p:nvPr>
        </p:nvSpPr>
        <p:spPr>
          <a:xfrm>
            <a:off x="723300" y="2258326"/>
            <a:ext cx="7697400" cy="224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Support staff through the systematic development and implementation of instructional tools, practices, and technologies to ensure student learning and success.</a:t>
            </a:r>
            <a:endParaRPr sz="24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descr="photo-1434030216411-0b793f4b4173.jpg"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5200" y="228600"/>
            <a:ext cx="1113600" cy="1113600"/>
          </a:xfrm>
          <a:prstGeom prst="ellipse">
            <a:avLst/>
          </a:prstGeom>
          <a:noFill/>
          <a:ln cap="flat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2863" rotWithShape="0" algn="bl" dir="5400000" dist="38100">
              <a:srgbClr val="000000">
                <a:alpha val="20000"/>
              </a:srgbClr>
            </a:outerShdw>
          </a:effectLst>
        </p:spPr>
      </p:pic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426350" y="907950"/>
            <a:ext cx="25581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Curriculum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369425" y="385050"/>
            <a:ext cx="5276100" cy="437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Develop and implement a future-focused curriculum for grades PreK-12.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Facilitate Science curriculum adoption K-12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Facilitate Elementary Math curriculum adoption K-5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Support Second Step implementation PreK-8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Select and support 9-12 SEL curriculum implementation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Complete PreK-5 grade card alignment to ease transitions between grades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Explore supplemental reading curriculum for interrelated teachers</a:t>
            </a:r>
            <a:endParaRPr sz="1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453850" y="911700"/>
            <a:ext cx="25029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Instruction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706775" y="314000"/>
            <a:ext cx="5163600" cy="459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Design and implement an instructional system to provide engaging instruction utilizing research-based best practices.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Support the eWalkthrough form using calibration with district teams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training on embedding G-Suite applications into instruction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Support Clever rollout PreK-12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Explore opportunities and approaches that enhance current instructional practices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ESOL Praxis Prep Program to grow the number of district employees certified in ESOL instructional strategies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600"/>
              </a:spcBef>
              <a:spcAft>
                <a:spcPts val="1000"/>
              </a:spcAft>
              <a:buNone/>
            </a:pPr>
            <a:r>
              <a:t/>
            </a:r>
            <a:endParaRPr b="1"/>
          </a:p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204300" y="355250"/>
            <a:ext cx="5939700" cy="46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Develop an assessment plan and process for collection and interpretation of data to guide curriculum and instruction.</a:t>
            </a:r>
            <a:endParaRPr b="1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Evaluate district assessment tools beyond KAP to support KESA expectations and the MTSS process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Update staff and provide training on DLM instructional embedded assessment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Support implementation of the PreACT, ACT, &amp; Work Keys assessments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Develop early learning assessment programs (ASQ &amp; ECAM 2.0)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Disseminate changes in the Kansas State Assessment from KAAC meetings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Implement and support behavior screener PreK-12</a:t>
            </a:r>
            <a:endParaRPr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600"/>
              </a:spcBef>
              <a:spcAft>
                <a:spcPts val="1000"/>
              </a:spcAft>
              <a:buNone/>
            </a:pPr>
            <a:r>
              <a:t/>
            </a:r>
            <a:endParaRPr b="1"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495100" y="911700"/>
            <a:ext cx="24543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Assessment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85075" y="911700"/>
            <a:ext cx="26640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Instructional Technology</a:t>
            </a:r>
            <a:endParaRPr b="1" sz="30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4" name="Google Shape;104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9"/>
          <p:cNvSpPr txBox="1"/>
          <p:nvPr/>
        </p:nvSpPr>
        <p:spPr>
          <a:xfrm>
            <a:off x="3314400" y="316300"/>
            <a:ext cx="57150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Advance student achievement through effective integration of instructional technologies.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Through the district iTech team, continue to research, plan for, and deploy instructional technologies that increase access for all students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ongoing support for all staff in utilizing G-Suite and other online teaching and learning tools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Continue instructional technology walkthrough audits to provide feedback on technology use in buildings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Implement single sign-on through online applications utilizing Clever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436400" y="907950"/>
            <a:ext cx="25305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Professional Development</a:t>
            </a:r>
            <a:endParaRPr/>
          </a:p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/>
        </p:nvSpPr>
        <p:spPr>
          <a:xfrm>
            <a:off x="3053100" y="458950"/>
            <a:ext cx="6090900" cy="4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Improve capacity of staff to implement district initiatives by providing continuous learning and growth opportunities.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Administration</a:t>
            </a: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 book study on </a:t>
            </a:r>
            <a:r>
              <a:rPr i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Resilience </a:t>
            </a: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by Christian Moore with a district-wide inservice with Ruby Payne on September 27th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training opportunities for G-Suite tools and initial planning for Virtual Professional Learning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Continue to provide a wide assortment of training opportunities to meet the needs of certified and classified staff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Increase the use of Infinitec ENGAGE online training for paraeducators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a choice of graduate credit opportunities at a low price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012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453850" y="911700"/>
            <a:ext cx="24753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Culture &amp; Climate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273125" y="605125"/>
            <a:ext cx="5652300" cy="414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Develop and implement a system of academic, career, and social supports that will positively impact student achievement and district culture and climate.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Enhance communication with staff utilizing G-Suite tools and the Learning Services Bits &amp; Bytes Newsletter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Conduct a CKH review to determine next steps for implementation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Align district culture initiatives with SEL curriculum at building levels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Analyze the need of additional mental health supports district-wide and promote the agreement with MHA in buildings</a:t>
            </a:r>
            <a:endParaRPr sz="1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19" name="Google Shape;119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481350" y="911700"/>
            <a:ext cx="25029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Happy Monkey"/>
                <a:ea typeface="Happy Monkey"/>
                <a:cs typeface="Happy Monkey"/>
                <a:sym typeface="Happy Monkey"/>
              </a:rPr>
              <a:t>Critical Strategy: Innovation</a:t>
            </a:r>
            <a:endParaRPr/>
          </a:p>
        </p:txBody>
      </p:sp>
      <p:sp>
        <p:nvSpPr>
          <p:cNvPr id="125" name="Google Shape;125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2"/>
          <p:cNvSpPr txBox="1"/>
          <p:nvPr>
            <p:ph idx="4294967295" type="body"/>
          </p:nvPr>
        </p:nvSpPr>
        <p:spPr>
          <a:xfrm>
            <a:off x="3273125" y="605125"/>
            <a:ext cx="5652300" cy="414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Create and promote a variety of innovative programs and practices to meet the needs of students and staff.</a:t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Initial planning for virtual professional development opportunities (VLC)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Follow-up and support STEM/STEAM and innovation grant initiatives at all levels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Utilizing Career Cruising/Xello to increase Individual Plans of Study throughout Secondary buildings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A3C"/>
              </a:buClr>
              <a:buSzPts val="1800"/>
              <a:buFont typeface="Happy Monkey"/>
              <a:buChar char="●"/>
            </a:pPr>
            <a:r>
              <a:rPr lang="en" sz="1800">
                <a:solidFill>
                  <a:srgbClr val="232A3C"/>
                </a:solidFill>
                <a:latin typeface="Happy Monkey"/>
                <a:ea typeface="Happy Monkey"/>
                <a:cs typeface="Happy Monkey"/>
                <a:sym typeface="Happy Monkey"/>
              </a:rPr>
              <a:t>Initial planning for district-wide technology inservice for the 2020-2021 school year utilizing the district iTech team</a:t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A3C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Happy Monkey"/>
                <a:ea typeface="Happy Monkey"/>
                <a:cs typeface="Happy Monkey"/>
                <a:sym typeface="Happy Monkey"/>
              </a:rPr>
              <a:t>Thank you!</a:t>
            </a:r>
            <a:endParaRPr b="1" sz="4800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3C78D8"/>
      </a:accent1>
      <a:accent2>
        <a:srgbClr val="00FFFF"/>
      </a:accent2>
      <a:accent3>
        <a:srgbClr val="4050E5"/>
      </a:accent3>
      <a:accent4>
        <a:srgbClr val="C833FF"/>
      </a:accent4>
      <a:accent5>
        <a:srgbClr val="46E180"/>
      </a:accent5>
      <a:accent6>
        <a:srgbClr val="B8DF32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