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3" r:id="rId5"/>
    <p:sldId id="264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887D3A-D3C1-4490-9402-49FC284B475A}" v="17" dt="2023-10-23T20:41:46.2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17T18:59:50.728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3,'66'-1,"-10"0,0 2,94 14,-60-5,-61-8,47 10,-50-8,-1 0,52-1,-51-3,1 1,48 9,-2 5,77 5,-127-16,1 0,-1 2,37 14,-41-12,1-2,-1 0,1-1,0-1,33 2,86-7,-119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17T18:59:54.903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1 381,'1'1,"-1"1,1 0,0-1,0 1,0-1,0 1,0-1,0 1,1-1,-1 0,0 0,1 1,-1-1,1 0,-1 0,1 0,-1-1,1 1,0 0,2 0,38 14,-41-14,32 7,1-1,0-2,44 2,-49-5,42 9,-49-7,1-1,24 1,10-3,39 0,169-18,-224 11,-10 2,0-1,56-17,-51 11,59-10,-65 16,0-1,-1-2,43-16,-66 21,-1 0,1 0,-1 0,0-1,0 0,-1 0,1 0,-1-1,0 1,0-1,0 0,-1 0,0 0,0-1,0 1,0-1,-1 0,0 0,0 0,-1 0,0 0,0 0,0 0,-1 0,1 0,-1 0,-1-1,0 1,1 0,-2 0,-1-6,1 8,0 1,0 0,0 0,0 1,-1-1,1 0,-1 1,0-1,0 1,0 0,0 0,0 0,-4-1,-51-22,24 12,7 2,-1 1,-1 1,-51-8,40 9,-45-15,55 16,0 1,-1 2,0 1,0 1,0 2,0 1,-31 5,-101 18,-32 17,157-32,-13 6,-83 37,101-38,18-6,3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17T19:00:00.604"/>
    </inkml:context>
    <inkml:brush xml:id="br0">
      <inkml:brushProperty name="width" value="0.2" units="cm"/>
      <inkml:brushProperty name="height" value="0.4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1347 146,'-59'-31,"26"13,0 1,-1 2,-67-21,48 26,0 2,-1 2,0 3,-1 2,-61 7,104-5,0 1,-1 1,1 0,0 0,0 1,1 1,-14 7,-75 49,5-1,69-45,0 1,1 2,1 0,1 2,0 0,-28 35,38-42,-1-1,-29 21,-23 20,63-50,-5 4,0 1,1 1,0-1,0 1,1 0,-6 12,11-18,0 0,0 0,0 0,1 0,-1 0,1 0,0 0,0 1,0-1,0 0,0 0,1 0,-1 0,1 0,0 0,0 0,0 0,0 0,1 0,-1 0,1 0,-1-1,1 1,0-1,0 1,3 1,14 14,0-2,1 0,0-2,1 0,1-1,38 17,-44-25,1 0,-1 0,1-2,0 0,0 0,0-2,0 0,0-1,0-1,0-1,30-6,-31 2,-1-2,0 0,-1 0,1-1,-2-1,1 0,-1-1,17-19,45-34,99-44,-170 105,57-45,-56 43,1 0,-1 0,0 0,0-1,-1 0,1 0,6-12,-11 15,0 1,0 0,0 0,0 0,0 0,-1 0,1 0,0 0,-1 0,0 0,1 0,-1 0,0 0,0 0,0 0,0 1,0-1,-1 0,1 1,0-1,-1 1,0-1,1 1,-1 0,0-1,1 1,-1 0,-3-1,-57-29,62 30,-18-5,0 1,0 0,0 1,0 1,-1 0,-19 1,-10 2,-54 6,89-3,0-1,0 2,0 0,1 0,-1 2,1-1,-20 13,1 3,-43 35,66-50,1 0,1 1,-1-1,1 1,0 1,1-1,0 1,-7 14,11-20,0 0,0 1,0-1,1 1,-1-1,1 1,0-1,-1 1,1-1,0 1,1-1,-1 1,0-1,1 1,-1-1,1 1,0-1,0 0,0 1,0-1,0 0,0 0,1 1,-1-1,1 0,0 0,-1-1,1 1,0 0,0-1,0 1,0-1,0 1,1-1,2 1,12 8,0-1,1-1,0-1,0-1,1 0,0-1,0-1,1-1,-1-1,0 0,34-2,-30-3,1 0,-1-2,0-1,0 0,0-2,-1 0,0-2,-1-1,25-15,-22 13,0 1,41-14,33-16,-74 30,1 2,49-14,-3 2,-68 20,0 1,0 0,-1 1,1-1,0 0,0 1,0-1,0 1,0 0,0 0,0 0,-1 1,1-1,0 1,0-1,0 1,4 2,-6-3,0 1,0 0,-1-1,1 1,0 0,-1-1,1 1,0 0,-1 0,1 0,-1-1,1 1,-1 0,0 0,1 0,-1 0,0 0,0 0,0 0,0 0,1 1,-2 1,1-1,0 1,-1 0,0 0,1-1,-1 1,0 0,-1-1,1 1,-3 3,-16 25,-2-1,-30 31,22-27,-25 37,43-52,-1-2,-1 1,0-2,-2 0,0-1,0 0,-2-2,-20 14,24-19,-2 0,1-1,-1 0,0-1,-1-1,1 0,-1-2,0 1,0-2,-32 0,24-2,1-1,0-1,-38-9,52 9,0-1,1-1,-1 1,1-2,0 1,0-1,1-1,-1 1,1-1,0-1,-10-10,14 11,1 0,-1 0,1 0,0 0,0 0,1-1,0 1,0-1,0 0,1 1,0-1,1 0,-1 0,1 0,1 0,-1 1,2-8,2-13,1 0,17-47,-16 55,1 0,2 1,0 0,0 1,2 0,0 0,1 1,0 0,1 1,1 1,1 0,28-20,-28 24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69D7D-F659-23DC-5216-B8C95AF9E5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AEAA7C-FE5C-366F-1F4B-B4D08ED1E9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649623-A62A-8BF3-217B-76981EF5C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B4A0-9CFF-45E2-94C5-0DD2E882CCD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67065-0F25-AE76-27AF-7088CEE26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521EF-46FE-6652-30C7-F1591A849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5626-99FD-4C97-B77D-920709054A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56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6318-61B4-A02B-681D-D974BA80D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89AE4-85A6-507C-BF64-1568C31DF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BD0B1-6013-E42E-CF13-657DA0FB2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B4A0-9CFF-45E2-94C5-0DD2E882CCD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0BF08-2383-A434-9E38-3880C13F6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29A38-CADD-7E9B-63CF-7D9A1686F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5626-99FD-4C97-B77D-920709054A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89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809A7-4FF6-DBED-94BE-55A5E83D8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B891D-E6F2-E38C-F03D-830FA9420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3371C-B4FF-43EB-DA4E-2DDC3B83F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B4A0-9CFF-45E2-94C5-0DD2E882CCD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3832D-809A-3503-4EBE-9A74A1CC3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F548C-7824-0BF7-4BBC-6ECAB4D5B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5626-99FD-4C97-B77D-920709054A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173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DCAD-784F-3EBB-7E79-23DC90DC4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94C3F-B004-16ED-B79C-667A0CA6EB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4CEF56-3937-CADE-BD08-B6F584E39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105CE5-5827-473D-0ED9-E7D6D1013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B4A0-9CFF-45E2-94C5-0DD2E882CCD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98F0C6-A919-4451-2DE8-25FDC86E4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26818-5D9F-05BC-5CD8-97593ADA1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5626-99FD-4C97-B77D-920709054A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58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E57E4-79D6-14A6-6018-E9FD755C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9B130-EF51-0E18-79F4-47D0AC465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C16B83-523E-9A5F-8F4E-77D095E64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6082E9-C002-EC32-32B1-F6317BD5E1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F39E41-9255-48DC-B746-9782D9DE13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6BDC40-646E-1119-4AAF-BC1A393B9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B4A0-9CFF-45E2-94C5-0DD2E882CCD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E35F21-5FB7-4000-A8B8-645B48FC4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CF937B-83D1-68F8-3E9E-F17D8DF8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5626-99FD-4C97-B77D-920709054A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91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90B3B-D9C8-08DE-FEED-8E5593B32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26876A-07FC-A319-9A16-7DD9CBFFB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B4A0-9CFF-45E2-94C5-0DD2E882CCD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254FB1-E4E7-DA05-ED26-49611888A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DED75A-7F85-8E55-FCE8-73850A3D4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5626-99FD-4C97-B77D-920709054A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668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8AB9ED-86E4-F0B8-A93C-FD46FDFB8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B4A0-9CFF-45E2-94C5-0DD2E882CCD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436332-9EBE-CF9D-0241-B93225DD3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B8D3C-6ADD-6D0E-35A0-7C902DD3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5626-99FD-4C97-B77D-920709054A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59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AECEF-0520-8B3B-0AFC-B4277F879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60E34-B3EA-F532-1C32-7F87D4365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B924A-A32A-C726-1EED-F43B71020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D424B-1B37-E119-0560-9D2D1E329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B4A0-9CFF-45E2-94C5-0DD2E882CCD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A096F0-4E93-0B12-7175-493CA38F5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A5A05-FFC5-0E76-55D9-F3E9F156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5626-99FD-4C97-B77D-920709054A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474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E9A5F-F9FB-55C6-9AA3-CB8C76659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D8DAA8-C891-BF8E-37FC-DF9667859A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8C79B-34C6-1CA2-F86E-D2D875D85B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520D97-A9D4-19E2-B889-0DFC7D942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B4A0-9CFF-45E2-94C5-0DD2E882CCD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EB0B27-AC91-DA8B-C77E-DA9224675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D1E788-BA4A-2F30-4061-7881ABBDA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5626-99FD-4C97-B77D-920709054A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86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BCA44-7AE9-F11D-3592-ABE2B25B5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AA75D-93E4-F3E9-20FF-503959ED30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AE423-BADE-927C-093F-96606C821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B4A0-9CFF-45E2-94C5-0DD2E882CCD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EE062-0BB8-10D6-CBCC-794DDD75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128E2-D342-B10B-8133-0619B55A8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5626-99FD-4C97-B77D-920709054A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94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50A44C-7729-768F-E2B3-C168CFB3A6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9F6B19-C256-A559-DD8D-43F5FC65D6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5CEF0-FF05-043B-960E-803D9CD34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B4A0-9CFF-45E2-94C5-0DD2E882CCD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B4F09-71F8-D396-9C16-7F0BBBECC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3605C-4C5B-76AD-A3D7-5AED0FA5A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B5626-99FD-4C97-B77D-920709054A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845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EC26F7-BF4C-97C9-5C36-23F8419A3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28B786-9E1B-C5F9-07F8-35D396439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5E5FB-8045-6FE5-851D-280A825CF3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FB4A0-9CFF-45E2-94C5-0DD2E882CCD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11D10-1246-051A-2481-DFA05B2EE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9C13A-A8B7-F0C7-9E65-9A61DC265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B5626-99FD-4C97-B77D-920709054A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315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3.jp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2.xml"/><Relationship Id="rId5" Type="http://schemas.openxmlformats.org/officeDocument/2006/relationships/image" Target="../media/image4.png"/><Relationship Id="rId4" Type="http://schemas.openxmlformats.org/officeDocument/2006/relationships/customXml" Target="../ink/ink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 descr="Calendar">
            <a:extLst>
              <a:ext uri="{FF2B5EF4-FFF2-40B4-BE49-F238E27FC236}">
                <a16:creationId xmlns:a16="http://schemas.microsoft.com/office/drawing/2014/main" id="{3B7181DE-B4CF-E405-734D-B69D5FCF57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24" t="23391" r="4167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67A354-A3C7-30DB-5FD0-0D23379D8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en-US" sz="6600" dirty="0">
                <a:solidFill>
                  <a:schemeClr val="bg1"/>
                </a:solidFill>
              </a:rPr>
              <a:t>23-24 Enrollment Update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CAFB63-61B2-0B00-DEAF-CF270DE0BA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USD 261</a:t>
            </a:r>
          </a:p>
        </p:txBody>
      </p:sp>
    </p:spTree>
    <p:extLst>
      <p:ext uri="{BB962C8B-B14F-4D97-AF65-F5344CB8AC3E}">
        <p14:creationId xmlns:p14="http://schemas.microsoft.com/office/powerpoint/2010/main" val="377384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DF13-4B4D-86E9-9210-B85CCBF3B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8047"/>
            <a:ext cx="10515600" cy="850244"/>
          </a:xfrm>
        </p:spPr>
        <p:txBody>
          <a:bodyPr>
            <a:noAutofit/>
          </a:bodyPr>
          <a:lstStyle/>
          <a:p>
            <a:pPr algn="ctr"/>
            <a:r>
              <a:rPr lang="en-US" sz="7200" dirty="0"/>
              <a:t>Unaudited FTE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2DFD-D5E0-DE67-974C-978DDB9CC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4892" y="1178124"/>
            <a:ext cx="5762683" cy="692086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n-US" dirty="0"/>
              <a:t>	</a:t>
            </a:r>
            <a:r>
              <a:rPr lang="en-US" sz="8400" dirty="0"/>
              <a:t>2022-23 SO-66</a:t>
            </a:r>
            <a:r>
              <a:rPr lang="en-US" sz="2600" dirty="0"/>
              <a:t>	</a:t>
            </a:r>
            <a:r>
              <a:rPr lang="en-US" dirty="0"/>
              <a:t>	</a:t>
            </a:r>
          </a:p>
        </p:txBody>
      </p:sp>
      <p:pic>
        <p:nvPicPr>
          <p:cNvPr id="8" name="Content Placeholder 7" descr="A table of numbers and text&#10;&#10;Description automatically generated with medium confidence">
            <a:extLst>
              <a:ext uri="{FF2B5EF4-FFF2-40B4-BE49-F238E27FC236}">
                <a16:creationId xmlns:a16="http://schemas.microsoft.com/office/drawing/2014/main" id="{DAA1202B-02EA-A599-A9EB-BFD4442B12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2" y="1887522"/>
            <a:ext cx="6027058" cy="4605353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CA6B2B-07A0-B972-299E-FEFE22DE88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2944" y="1119202"/>
            <a:ext cx="5704164" cy="768319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2023-24 SO-66</a:t>
            </a:r>
          </a:p>
        </p:txBody>
      </p:sp>
      <p:pic>
        <p:nvPicPr>
          <p:cNvPr id="10" name="Content Placeholder 9" descr="A table of numbers and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9F7510AE-23A2-AE9D-F6D5-E9F506F3EBC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87522"/>
            <a:ext cx="5723390" cy="4691731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76E2D3E-AAE2-F4D4-096B-08F048576EA9}"/>
                  </a:ext>
                </a:extLst>
              </p14:cNvPr>
              <p14:cNvContentPartPr/>
              <p14:nvPr/>
            </p14:nvContentPartPr>
            <p14:xfrm>
              <a:off x="4504360" y="6265420"/>
              <a:ext cx="519480" cy="604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76E2D3E-AAE2-F4D4-096B-08F048576EA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68720" y="6193780"/>
                <a:ext cx="59112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E6F3307C-2A94-6244-9246-771E56A89963}"/>
                  </a:ext>
                </a:extLst>
              </p14:cNvPr>
              <p14:cNvContentPartPr/>
              <p14:nvPr/>
            </p14:nvContentPartPr>
            <p14:xfrm>
              <a:off x="4496080" y="6196660"/>
              <a:ext cx="513720" cy="1717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E6F3307C-2A94-6244-9246-771E56A899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60440" y="6125020"/>
                <a:ext cx="585360" cy="31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FE047D2-B555-A161-CE24-893F42393A6F}"/>
                  </a:ext>
                </a:extLst>
              </p14:cNvPr>
              <p14:cNvContentPartPr/>
              <p14:nvPr/>
            </p14:nvContentPartPr>
            <p14:xfrm>
              <a:off x="10328440" y="6197020"/>
              <a:ext cx="484920" cy="2966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FE047D2-B555-A161-CE24-893F42393A6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92800" y="6125380"/>
                <a:ext cx="556560" cy="44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9309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8D13F-3732-F44D-BFC1-41B96037A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124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Grade Level Comparison 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C6867AD-A06C-2804-E224-668AA7E74A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028449"/>
              </p:ext>
            </p:extLst>
          </p:nvPr>
        </p:nvGraphicFramePr>
        <p:xfrm>
          <a:off x="2164702" y="1114697"/>
          <a:ext cx="8640146" cy="57051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3993">
                  <a:extLst>
                    <a:ext uri="{9D8B030D-6E8A-4147-A177-3AD203B41FA5}">
                      <a16:colId xmlns:a16="http://schemas.microsoft.com/office/drawing/2014/main" val="3411638858"/>
                    </a:ext>
                  </a:extLst>
                </a:gridCol>
                <a:gridCol w="1833993">
                  <a:extLst>
                    <a:ext uri="{9D8B030D-6E8A-4147-A177-3AD203B41FA5}">
                      <a16:colId xmlns:a16="http://schemas.microsoft.com/office/drawing/2014/main" val="2886288930"/>
                    </a:ext>
                  </a:extLst>
                </a:gridCol>
                <a:gridCol w="1833993">
                  <a:extLst>
                    <a:ext uri="{9D8B030D-6E8A-4147-A177-3AD203B41FA5}">
                      <a16:colId xmlns:a16="http://schemas.microsoft.com/office/drawing/2014/main" val="534911635"/>
                    </a:ext>
                  </a:extLst>
                </a:gridCol>
                <a:gridCol w="1192096">
                  <a:extLst>
                    <a:ext uri="{9D8B030D-6E8A-4147-A177-3AD203B41FA5}">
                      <a16:colId xmlns:a16="http://schemas.microsoft.com/office/drawing/2014/main" val="3866728706"/>
                    </a:ext>
                  </a:extLst>
                </a:gridCol>
                <a:gridCol w="1946071">
                  <a:extLst>
                    <a:ext uri="{9D8B030D-6E8A-4147-A177-3AD203B41FA5}">
                      <a16:colId xmlns:a16="http://schemas.microsoft.com/office/drawing/2014/main" val="2523970079"/>
                    </a:ext>
                  </a:extLst>
                </a:gridCol>
              </a:tblGrid>
              <a:tr h="496721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effectLst/>
                          <a:latin typeface="+mn-lt"/>
                        </a:rPr>
                        <a:t>SO 66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299839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Grade Level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22-23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23-24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Difference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Cohort Group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extLst>
                  <a:ext uri="{0D108BD9-81ED-4DB2-BD59-A6C34878D82A}">
                    <a16:rowId xmlns:a16="http://schemas.microsoft.com/office/drawing/2014/main" val="2856821002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333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b"/>
                </a:tc>
                <a:extLst>
                  <a:ext uri="{0D108BD9-81ED-4DB2-BD59-A6C34878D82A}">
                    <a16:rowId xmlns:a16="http://schemas.microsoft.com/office/drawing/2014/main" val="3351859021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extLst>
                  <a:ext uri="{0D108BD9-81ED-4DB2-BD59-A6C34878D82A}">
                    <a16:rowId xmlns:a16="http://schemas.microsoft.com/office/drawing/2014/main" val="3560747564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354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353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extLst>
                  <a:ext uri="{0D108BD9-81ED-4DB2-BD59-A6C34878D82A}">
                    <a16:rowId xmlns:a16="http://schemas.microsoft.com/office/drawing/2014/main" val="1276179475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405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353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-52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extLst>
                  <a:ext uri="{0D108BD9-81ED-4DB2-BD59-A6C34878D82A}">
                    <a16:rowId xmlns:a16="http://schemas.microsoft.com/office/drawing/2014/main" val="2716588705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406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391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-14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extLst>
                  <a:ext uri="{0D108BD9-81ED-4DB2-BD59-A6C34878D82A}">
                    <a16:rowId xmlns:a16="http://schemas.microsoft.com/office/drawing/2014/main" val="1027888999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427.7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399.7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-28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-6.3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extLst>
                  <a:ext uri="{0D108BD9-81ED-4DB2-BD59-A6C34878D82A}">
                    <a16:rowId xmlns:a16="http://schemas.microsoft.com/office/drawing/2014/main" val="3351129475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413.1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457.7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44.6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extLst>
                  <a:ext uri="{0D108BD9-81ED-4DB2-BD59-A6C34878D82A}">
                    <a16:rowId xmlns:a16="http://schemas.microsoft.com/office/drawing/2014/main" val="1500310789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2.9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extLst>
                  <a:ext uri="{0D108BD9-81ED-4DB2-BD59-A6C34878D82A}">
                    <a16:rowId xmlns:a16="http://schemas.microsoft.com/office/drawing/2014/main" val="1676361680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467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392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-75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extLst>
                  <a:ext uri="{0D108BD9-81ED-4DB2-BD59-A6C34878D82A}">
                    <a16:rowId xmlns:a16="http://schemas.microsoft.com/office/drawing/2014/main" val="2025759234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498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548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81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extLst>
                  <a:ext uri="{0D108BD9-81ED-4DB2-BD59-A6C34878D82A}">
                    <a16:rowId xmlns:a16="http://schemas.microsoft.com/office/drawing/2014/main" val="35315111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409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382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-27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-116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extLst>
                  <a:ext uri="{0D108BD9-81ED-4DB2-BD59-A6C34878D82A}">
                    <a16:rowId xmlns:a16="http://schemas.microsoft.com/office/drawing/2014/main" val="853670672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432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385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-47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-24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extLst>
                  <a:ext uri="{0D108BD9-81ED-4DB2-BD59-A6C34878D82A}">
                    <a16:rowId xmlns:a16="http://schemas.microsoft.com/office/drawing/2014/main" val="3681311797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407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-30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extLst>
                  <a:ext uri="{0D108BD9-81ED-4DB2-BD59-A6C34878D82A}">
                    <a16:rowId xmlns:a16="http://schemas.microsoft.com/office/drawing/2014/main" val="3516760297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Adult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110.8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-6.2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6290" marR="6290" marT="6290" marB="0" anchor="b"/>
                </a:tc>
                <a:extLst>
                  <a:ext uri="{0D108BD9-81ED-4DB2-BD59-A6C34878D82A}">
                    <a16:rowId xmlns:a16="http://schemas.microsoft.com/office/drawing/2014/main" val="204072219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Pre-K (IEP)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6290" marR="6290" marT="6290" marB="0" anchor="b"/>
                </a:tc>
                <a:extLst>
                  <a:ext uri="{0D108BD9-81ED-4DB2-BD59-A6C34878D82A}">
                    <a16:rowId xmlns:a16="http://schemas.microsoft.com/office/drawing/2014/main" val="2071737431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Pre-K (A.R.)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105.5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89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-16.5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6290" marR="6290" marT="6290" marB="0" anchor="b"/>
                </a:tc>
                <a:extLst>
                  <a:ext uri="{0D108BD9-81ED-4DB2-BD59-A6C34878D82A}">
                    <a16:rowId xmlns:a16="http://schemas.microsoft.com/office/drawing/2014/main" val="3232277720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Total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5617.3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5383.2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-234.1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6290" marR="6290" marT="6290" marB="0" anchor="b"/>
                </a:tc>
                <a:extLst>
                  <a:ext uri="{0D108BD9-81ED-4DB2-BD59-A6C34878D82A}">
                    <a16:rowId xmlns:a16="http://schemas.microsoft.com/office/drawing/2014/main" val="2762554876"/>
                  </a:ext>
                </a:extLst>
              </a:tr>
              <a:tr h="274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Difference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-234.1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90" marR="6290" marT="629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6290" marR="6290" marT="6290" marB="0" anchor="b"/>
                </a:tc>
                <a:extLst>
                  <a:ext uri="{0D108BD9-81ED-4DB2-BD59-A6C34878D82A}">
                    <a16:rowId xmlns:a16="http://schemas.microsoft.com/office/drawing/2014/main" val="547257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2124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8381C8-A0A4-CED1-7495-B55EB0202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Enrollment By Building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34DFB17-E4F5-CCA8-94E8-6F4BB71A04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9275111"/>
              </p:ext>
            </p:extLst>
          </p:nvPr>
        </p:nvGraphicFramePr>
        <p:xfrm>
          <a:off x="914400" y="1802674"/>
          <a:ext cx="10232567" cy="48593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88427">
                  <a:extLst>
                    <a:ext uri="{9D8B030D-6E8A-4147-A177-3AD203B41FA5}">
                      <a16:colId xmlns:a16="http://schemas.microsoft.com/office/drawing/2014/main" val="2973573001"/>
                    </a:ext>
                  </a:extLst>
                </a:gridCol>
                <a:gridCol w="1833643">
                  <a:extLst>
                    <a:ext uri="{9D8B030D-6E8A-4147-A177-3AD203B41FA5}">
                      <a16:colId xmlns:a16="http://schemas.microsoft.com/office/drawing/2014/main" val="1117758527"/>
                    </a:ext>
                  </a:extLst>
                </a:gridCol>
                <a:gridCol w="1833643">
                  <a:extLst>
                    <a:ext uri="{9D8B030D-6E8A-4147-A177-3AD203B41FA5}">
                      <a16:colId xmlns:a16="http://schemas.microsoft.com/office/drawing/2014/main" val="368718294"/>
                    </a:ext>
                  </a:extLst>
                </a:gridCol>
                <a:gridCol w="2188427">
                  <a:extLst>
                    <a:ext uri="{9D8B030D-6E8A-4147-A177-3AD203B41FA5}">
                      <a16:colId xmlns:a16="http://schemas.microsoft.com/office/drawing/2014/main" val="3552066276"/>
                    </a:ext>
                  </a:extLst>
                </a:gridCol>
                <a:gridCol w="2188427">
                  <a:extLst>
                    <a:ext uri="{9D8B030D-6E8A-4147-A177-3AD203B41FA5}">
                      <a16:colId xmlns:a16="http://schemas.microsoft.com/office/drawing/2014/main" val="579644401"/>
                    </a:ext>
                  </a:extLst>
                </a:gridCol>
              </a:tblGrid>
              <a:tr h="404948">
                <a:tc gridSpan="5">
                  <a:txBody>
                    <a:bodyPr/>
                    <a:lstStyle/>
                    <a:p>
                      <a:pPr algn="ctr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518062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School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22-23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23-24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Difference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% Change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extLst>
                  <a:ext uri="{0D108BD9-81ED-4DB2-BD59-A6C34878D82A}">
                    <a16:rowId xmlns:a16="http://schemas.microsoft.com/office/drawing/2014/main" val="2630983143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CHS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1650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1599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-51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-3%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extLst>
                  <a:ext uri="{0D108BD9-81ED-4DB2-BD59-A6C34878D82A}">
                    <a16:rowId xmlns:a16="http://schemas.microsoft.com/office/drawing/2014/main" val="3024896522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HHS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96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123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27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22%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extLst>
                  <a:ext uri="{0D108BD9-81ED-4DB2-BD59-A6C34878D82A}">
                    <a16:rowId xmlns:a16="http://schemas.microsoft.com/office/drawing/2014/main" val="1667541598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HMS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761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737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-24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-3%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extLst>
                  <a:ext uri="{0D108BD9-81ED-4DB2-BD59-A6C34878D82A}">
                    <a16:rowId xmlns:a16="http://schemas.microsoft.com/office/drawing/2014/main" val="1163159761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HWMS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539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538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0%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extLst>
                  <a:ext uri="{0D108BD9-81ED-4DB2-BD59-A6C34878D82A}">
                    <a16:rowId xmlns:a16="http://schemas.microsoft.com/office/drawing/2014/main" val="1255271854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Freeman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438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429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-9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-2%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extLst>
                  <a:ext uri="{0D108BD9-81ED-4DB2-BD59-A6C34878D82A}">
                    <a16:rowId xmlns:a16="http://schemas.microsoft.com/office/drawing/2014/main" val="2653829148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Prairie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463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431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-32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-7%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extLst>
                  <a:ext uri="{0D108BD9-81ED-4DB2-BD59-A6C34878D82A}">
                    <a16:rowId xmlns:a16="http://schemas.microsoft.com/office/drawing/2014/main" val="1185017104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Oatville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401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361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-40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-11%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extLst>
                  <a:ext uri="{0D108BD9-81ED-4DB2-BD59-A6C34878D82A}">
                    <a16:rowId xmlns:a16="http://schemas.microsoft.com/office/drawing/2014/main" val="1429217128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Rex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483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441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-42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-10%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extLst>
                  <a:ext uri="{0D108BD9-81ED-4DB2-BD59-A6C34878D82A}">
                    <a16:rowId xmlns:a16="http://schemas.microsoft.com/office/drawing/2014/main" val="3568564721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Nelson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464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438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-26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-6%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extLst>
                  <a:ext uri="{0D108BD9-81ED-4DB2-BD59-A6C34878D82A}">
                    <a16:rowId xmlns:a16="http://schemas.microsoft.com/office/drawing/2014/main" val="3087166829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Ruth Clark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346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320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-26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-8%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92" marR="7892" marT="7892" marB="0" anchor="ctr"/>
                </a:tc>
                <a:extLst>
                  <a:ext uri="{0D108BD9-81ED-4DB2-BD59-A6C34878D82A}">
                    <a16:rowId xmlns:a16="http://schemas.microsoft.com/office/drawing/2014/main" val="1179707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5390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ADBCC1E-CCDA-5531-94B3-F7CF1AADE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Out of District Enrollment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049414E-EA4A-BE65-BE01-136A1E3E979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19912042"/>
              </p:ext>
            </p:extLst>
          </p:nvPr>
        </p:nvGraphicFramePr>
        <p:xfrm>
          <a:off x="838200" y="2429702"/>
          <a:ext cx="4254760" cy="3032448"/>
        </p:xfrm>
        <a:graphic>
          <a:graphicData uri="http://schemas.openxmlformats.org/drawingml/2006/table">
            <a:tbl>
              <a:tblPr/>
              <a:tblGrid>
                <a:gridCol w="2127380">
                  <a:extLst>
                    <a:ext uri="{9D8B030D-6E8A-4147-A177-3AD203B41FA5}">
                      <a16:colId xmlns:a16="http://schemas.microsoft.com/office/drawing/2014/main" val="3031109610"/>
                    </a:ext>
                  </a:extLst>
                </a:gridCol>
                <a:gridCol w="2127380">
                  <a:extLst>
                    <a:ext uri="{9D8B030D-6E8A-4147-A177-3AD203B41FA5}">
                      <a16:colId xmlns:a16="http://schemas.microsoft.com/office/drawing/2014/main" val="2912067582"/>
                    </a:ext>
                  </a:extLst>
                </a:gridCol>
              </a:tblGrid>
              <a:tr h="578559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3200" b="1" dirty="0">
                          <a:effectLst/>
                        </a:rPr>
                        <a:t>2022 - 2023 School Year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772350"/>
                  </a:ext>
                </a:extLst>
              </a:tr>
              <a:tr h="81796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LOE Students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398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235674"/>
                  </a:ext>
                </a:extLst>
              </a:tr>
              <a:tr h="81796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OOD Staff 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137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1310528"/>
                  </a:ext>
                </a:extLst>
              </a:tr>
              <a:tr h="81796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Total OOD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543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745938"/>
                  </a:ext>
                </a:extLst>
              </a:tr>
            </a:tbl>
          </a:graphicData>
        </a:graphic>
      </p:graphicFrame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BD3DF407-C7D9-8EC6-04C1-A452130976D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50901904"/>
              </p:ext>
            </p:extLst>
          </p:nvPr>
        </p:nvGraphicFramePr>
        <p:xfrm>
          <a:off x="6359366" y="2429703"/>
          <a:ext cx="4895462" cy="3032447"/>
        </p:xfrm>
        <a:graphic>
          <a:graphicData uri="http://schemas.openxmlformats.org/drawingml/2006/table">
            <a:tbl>
              <a:tblPr/>
              <a:tblGrid>
                <a:gridCol w="2447731">
                  <a:extLst>
                    <a:ext uri="{9D8B030D-6E8A-4147-A177-3AD203B41FA5}">
                      <a16:colId xmlns:a16="http://schemas.microsoft.com/office/drawing/2014/main" val="3903047877"/>
                    </a:ext>
                  </a:extLst>
                </a:gridCol>
                <a:gridCol w="2447731">
                  <a:extLst>
                    <a:ext uri="{9D8B030D-6E8A-4147-A177-3AD203B41FA5}">
                      <a16:colId xmlns:a16="http://schemas.microsoft.com/office/drawing/2014/main" val="3594748976"/>
                    </a:ext>
                  </a:extLst>
                </a:gridCol>
              </a:tblGrid>
              <a:tr h="578558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3200" b="1" dirty="0">
                          <a:effectLst/>
                        </a:rPr>
                        <a:t>2023 - 2024 School Year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923111"/>
                  </a:ext>
                </a:extLst>
              </a:tr>
              <a:tr h="81796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LOE Students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351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516270"/>
                  </a:ext>
                </a:extLst>
              </a:tr>
              <a:tr h="81796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OOD Staff 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131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80942"/>
                  </a:ext>
                </a:extLst>
              </a:tr>
              <a:tr h="81796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Total OOD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482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6416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295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C2DCB-2548-0455-F4D0-1ED60F88C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0" y="1128094"/>
            <a:ext cx="3434180" cy="1415270"/>
          </a:xfrm>
        </p:spPr>
        <p:txBody>
          <a:bodyPr anchor="t">
            <a:normAutofit/>
          </a:bodyPr>
          <a:lstStyle/>
          <a:p>
            <a:pPr algn="ctr"/>
            <a:r>
              <a:rPr lang="en-US" b="1" dirty="0"/>
              <a:t>Things to Consider</a:t>
            </a:r>
          </a:p>
        </p:txBody>
      </p:sp>
      <p:pic>
        <p:nvPicPr>
          <p:cNvPr id="5" name="Picture 4" descr="Toy plastic numbers">
            <a:extLst>
              <a:ext uri="{FF2B5EF4-FFF2-40B4-BE49-F238E27FC236}">
                <a16:creationId xmlns:a16="http://schemas.microsoft.com/office/drawing/2014/main" id="{E5532CE1-3582-6F96-5A1D-C405F35C54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67" r="16226" b="-1"/>
          <a:stretch/>
        </p:blipFill>
        <p:spPr>
          <a:xfrm>
            <a:off x="-9886" y="10"/>
            <a:ext cx="7572605" cy="6857990"/>
          </a:xfrm>
          <a:prstGeom prst="rect">
            <a:avLst/>
          </a:prstGeom>
        </p:spPr>
      </p:pic>
      <p:cxnSp>
        <p:nvCxnSpPr>
          <p:cNvPr id="17" name="Straight Connector 8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9939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D6E4C0D-D907-1013-F249-56BCC1D15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8343" y="2543364"/>
            <a:ext cx="4002833" cy="3941412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Unaudited numbers</a:t>
            </a:r>
          </a:p>
          <a:p>
            <a:pPr lvl="1"/>
            <a:r>
              <a:rPr lang="en-US" sz="2000" dirty="0"/>
              <a:t>Won’t Increase</a:t>
            </a:r>
          </a:p>
          <a:p>
            <a:r>
              <a:rPr lang="en-US" sz="2400" dirty="0"/>
              <a:t>Weightings </a:t>
            </a:r>
          </a:p>
          <a:p>
            <a:r>
              <a:rPr lang="en-US" sz="2400" dirty="0"/>
              <a:t>Declining Enrollment </a:t>
            </a:r>
          </a:p>
          <a:p>
            <a:r>
              <a:rPr lang="en-US" sz="2400" dirty="0"/>
              <a:t>Oversight by the Kansas Supreme Court?</a:t>
            </a:r>
          </a:p>
          <a:p>
            <a:r>
              <a:rPr lang="en-US" sz="2400" dirty="0"/>
              <a:t>$5088 or $5388 BASE?</a:t>
            </a:r>
          </a:p>
          <a:p>
            <a:r>
              <a:rPr lang="en-US" sz="2400" dirty="0"/>
              <a:t>2 Years or 1 Year?</a:t>
            </a:r>
          </a:p>
          <a:p>
            <a:r>
              <a:rPr lang="en-US" sz="2400" dirty="0"/>
              <a:t>School Finance Formula Sunsets July 1, 2027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0865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8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Yellow and blue symbols">
            <a:extLst>
              <a:ext uri="{FF2B5EF4-FFF2-40B4-BE49-F238E27FC236}">
                <a16:creationId xmlns:a16="http://schemas.microsoft.com/office/drawing/2014/main" id="{F9F4FFB1-4A47-D631-DFEB-93FC1678E2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19" b="397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tx1"/>
              </a:gs>
              <a:gs pos="35000">
                <a:schemeClr val="tx1">
                  <a:alpha val="77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5D59BD-23F6-A5FC-2807-ED826B0F2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>
                <a:solidFill>
                  <a:schemeClr val="bg1"/>
                </a:solidFill>
              </a:rPr>
              <a:t>Questions, Comments, Concerns ?</a:t>
            </a:r>
          </a:p>
        </p:txBody>
      </p:sp>
    </p:spTree>
    <p:extLst>
      <p:ext uri="{BB962C8B-B14F-4D97-AF65-F5344CB8AC3E}">
        <p14:creationId xmlns:p14="http://schemas.microsoft.com/office/powerpoint/2010/main" val="204734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306</Words>
  <Application>Microsoft Office PowerPoint</Application>
  <PresentationFormat>Widescreen</PresentationFormat>
  <Paragraphs>180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23-24 Enrollment Update</vt:lpstr>
      <vt:lpstr>Unaudited FTE</vt:lpstr>
      <vt:lpstr>Grade Level Comparison </vt:lpstr>
      <vt:lpstr>Enrollment By Building </vt:lpstr>
      <vt:lpstr>Out of District Enrollment </vt:lpstr>
      <vt:lpstr>Things to Consider</vt:lpstr>
      <vt:lpstr>Questions, Comments, Concerns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23-24 Enrollment Update</dc:title>
  <dc:creator>Jeffrey Hersh</dc:creator>
  <cp:lastModifiedBy>Misty Mockry</cp:lastModifiedBy>
  <cp:revision>1</cp:revision>
  <dcterms:created xsi:type="dcterms:W3CDTF">2023-10-17T18:09:24Z</dcterms:created>
  <dcterms:modified xsi:type="dcterms:W3CDTF">2023-10-23T20:50:02Z</dcterms:modified>
</cp:coreProperties>
</file>