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6" d="100"/>
          <a:sy n="116" d="100"/>
        </p:scale>
        <p:origin x="342"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58ACE-8C1A-50F1-5C56-3A674CD7523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7E22E13-4410-DCDA-A361-60B94964D64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E34A0C0-2A05-693A-1A39-A3C76648400B}"/>
              </a:ext>
            </a:extLst>
          </p:cNvPr>
          <p:cNvSpPr>
            <a:spLocks noGrp="1"/>
          </p:cNvSpPr>
          <p:nvPr>
            <p:ph type="dt" sz="half" idx="10"/>
          </p:nvPr>
        </p:nvSpPr>
        <p:spPr/>
        <p:txBody>
          <a:bodyPr/>
          <a:lstStyle/>
          <a:p>
            <a:fld id="{515E3548-09B6-4F5B-9F71-FF6668060D2A}" type="datetimeFigureOut">
              <a:rPr lang="en-US" smtClean="0"/>
              <a:t>11/13/2023</a:t>
            </a:fld>
            <a:endParaRPr lang="en-US"/>
          </a:p>
        </p:txBody>
      </p:sp>
      <p:sp>
        <p:nvSpPr>
          <p:cNvPr id="5" name="Footer Placeholder 4">
            <a:extLst>
              <a:ext uri="{FF2B5EF4-FFF2-40B4-BE49-F238E27FC236}">
                <a16:creationId xmlns:a16="http://schemas.microsoft.com/office/drawing/2014/main" id="{7ED29C1D-568D-658C-CFBD-CB53269ECC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13F168-DDE9-2BF5-3116-2F88E934EB93}"/>
              </a:ext>
            </a:extLst>
          </p:cNvPr>
          <p:cNvSpPr>
            <a:spLocks noGrp="1"/>
          </p:cNvSpPr>
          <p:nvPr>
            <p:ph type="sldNum" sz="quarter" idx="12"/>
          </p:nvPr>
        </p:nvSpPr>
        <p:spPr/>
        <p:txBody>
          <a:bodyPr/>
          <a:lstStyle/>
          <a:p>
            <a:fld id="{3D2439DB-3955-404C-936D-15714CDDD5FA}" type="slidenum">
              <a:rPr lang="en-US" smtClean="0"/>
              <a:t>‹#›</a:t>
            </a:fld>
            <a:endParaRPr lang="en-US"/>
          </a:p>
        </p:txBody>
      </p:sp>
    </p:spTree>
    <p:extLst>
      <p:ext uri="{BB962C8B-B14F-4D97-AF65-F5344CB8AC3E}">
        <p14:creationId xmlns:p14="http://schemas.microsoft.com/office/powerpoint/2010/main" val="20213146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310CA-FB27-C400-BDA2-59BAE00A8DF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26183A4-13F8-CD04-9D1D-C26AAB2896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508DAF-C273-1E2F-29DF-C13890BF519B}"/>
              </a:ext>
            </a:extLst>
          </p:cNvPr>
          <p:cNvSpPr>
            <a:spLocks noGrp="1"/>
          </p:cNvSpPr>
          <p:nvPr>
            <p:ph type="dt" sz="half" idx="10"/>
          </p:nvPr>
        </p:nvSpPr>
        <p:spPr/>
        <p:txBody>
          <a:bodyPr/>
          <a:lstStyle/>
          <a:p>
            <a:fld id="{515E3548-09B6-4F5B-9F71-FF6668060D2A}" type="datetimeFigureOut">
              <a:rPr lang="en-US" smtClean="0"/>
              <a:t>11/13/2023</a:t>
            </a:fld>
            <a:endParaRPr lang="en-US"/>
          </a:p>
        </p:txBody>
      </p:sp>
      <p:sp>
        <p:nvSpPr>
          <p:cNvPr id="5" name="Footer Placeholder 4">
            <a:extLst>
              <a:ext uri="{FF2B5EF4-FFF2-40B4-BE49-F238E27FC236}">
                <a16:creationId xmlns:a16="http://schemas.microsoft.com/office/drawing/2014/main" id="{F4055F41-B90F-3FA8-8E7B-94065AC7CA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6F5543-0933-F6F0-DAD6-3BF256A850FB}"/>
              </a:ext>
            </a:extLst>
          </p:cNvPr>
          <p:cNvSpPr>
            <a:spLocks noGrp="1"/>
          </p:cNvSpPr>
          <p:nvPr>
            <p:ph type="sldNum" sz="quarter" idx="12"/>
          </p:nvPr>
        </p:nvSpPr>
        <p:spPr/>
        <p:txBody>
          <a:bodyPr/>
          <a:lstStyle/>
          <a:p>
            <a:fld id="{3D2439DB-3955-404C-936D-15714CDDD5FA}" type="slidenum">
              <a:rPr lang="en-US" smtClean="0"/>
              <a:t>‹#›</a:t>
            </a:fld>
            <a:endParaRPr lang="en-US"/>
          </a:p>
        </p:txBody>
      </p:sp>
    </p:spTree>
    <p:extLst>
      <p:ext uri="{BB962C8B-B14F-4D97-AF65-F5344CB8AC3E}">
        <p14:creationId xmlns:p14="http://schemas.microsoft.com/office/powerpoint/2010/main" val="4965055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A6EB3-7886-2F0C-8C2A-54A5EB76DC0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2B1DC3B-017F-8324-682E-7675C6D8316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5A35977-64A1-CF29-5CAC-FF217B6FF549}"/>
              </a:ext>
            </a:extLst>
          </p:cNvPr>
          <p:cNvSpPr>
            <a:spLocks noGrp="1"/>
          </p:cNvSpPr>
          <p:nvPr>
            <p:ph type="dt" sz="half" idx="10"/>
          </p:nvPr>
        </p:nvSpPr>
        <p:spPr/>
        <p:txBody>
          <a:bodyPr/>
          <a:lstStyle/>
          <a:p>
            <a:fld id="{515E3548-09B6-4F5B-9F71-FF6668060D2A}" type="datetimeFigureOut">
              <a:rPr lang="en-US" smtClean="0"/>
              <a:t>11/13/2023</a:t>
            </a:fld>
            <a:endParaRPr lang="en-US"/>
          </a:p>
        </p:txBody>
      </p:sp>
      <p:sp>
        <p:nvSpPr>
          <p:cNvPr id="5" name="Footer Placeholder 4">
            <a:extLst>
              <a:ext uri="{FF2B5EF4-FFF2-40B4-BE49-F238E27FC236}">
                <a16:creationId xmlns:a16="http://schemas.microsoft.com/office/drawing/2014/main" id="{31C649D3-0D01-52F1-9671-6058A6067E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AC156A-B417-7A13-381C-C924391E467D}"/>
              </a:ext>
            </a:extLst>
          </p:cNvPr>
          <p:cNvSpPr>
            <a:spLocks noGrp="1"/>
          </p:cNvSpPr>
          <p:nvPr>
            <p:ph type="sldNum" sz="quarter" idx="12"/>
          </p:nvPr>
        </p:nvSpPr>
        <p:spPr/>
        <p:txBody>
          <a:bodyPr/>
          <a:lstStyle/>
          <a:p>
            <a:fld id="{3D2439DB-3955-404C-936D-15714CDDD5FA}" type="slidenum">
              <a:rPr lang="en-US" smtClean="0"/>
              <a:t>‹#›</a:t>
            </a:fld>
            <a:endParaRPr lang="en-US"/>
          </a:p>
        </p:txBody>
      </p:sp>
    </p:spTree>
    <p:extLst>
      <p:ext uri="{BB962C8B-B14F-4D97-AF65-F5344CB8AC3E}">
        <p14:creationId xmlns:p14="http://schemas.microsoft.com/office/powerpoint/2010/main" val="25438360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912CED-E262-FAC1-0C89-415A3432B83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83C2CE0-1F0E-E996-9DF6-22C83F0924D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5F54454-50F0-E75D-AB7B-B2E947A6A4C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346B712-A06E-CDEC-8A86-FA492871FCC9}"/>
              </a:ext>
            </a:extLst>
          </p:cNvPr>
          <p:cNvSpPr>
            <a:spLocks noGrp="1"/>
          </p:cNvSpPr>
          <p:nvPr>
            <p:ph type="dt" sz="half" idx="10"/>
          </p:nvPr>
        </p:nvSpPr>
        <p:spPr/>
        <p:txBody>
          <a:bodyPr/>
          <a:lstStyle/>
          <a:p>
            <a:fld id="{515E3548-09B6-4F5B-9F71-FF6668060D2A}" type="datetimeFigureOut">
              <a:rPr lang="en-US" smtClean="0"/>
              <a:t>11/13/2023</a:t>
            </a:fld>
            <a:endParaRPr lang="en-US"/>
          </a:p>
        </p:txBody>
      </p:sp>
      <p:sp>
        <p:nvSpPr>
          <p:cNvPr id="6" name="Footer Placeholder 5">
            <a:extLst>
              <a:ext uri="{FF2B5EF4-FFF2-40B4-BE49-F238E27FC236}">
                <a16:creationId xmlns:a16="http://schemas.microsoft.com/office/drawing/2014/main" id="{A5DBBADD-4136-052C-93A9-5664C9F8D90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5567898-FB4D-255D-DB6B-84893935293B}"/>
              </a:ext>
            </a:extLst>
          </p:cNvPr>
          <p:cNvSpPr>
            <a:spLocks noGrp="1"/>
          </p:cNvSpPr>
          <p:nvPr>
            <p:ph type="sldNum" sz="quarter" idx="12"/>
          </p:nvPr>
        </p:nvSpPr>
        <p:spPr/>
        <p:txBody>
          <a:bodyPr/>
          <a:lstStyle/>
          <a:p>
            <a:fld id="{3D2439DB-3955-404C-936D-15714CDDD5FA}" type="slidenum">
              <a:rPr lang="en-US" smtClean="0"/>
              <a:t>‹#›</a:t>
            </a:fld>
            <a:endParaRPr lang="en-US"/>
          </a:p>
        </p:txBody>
      </p:sp>
    </p:spTree>
    <p:extLst>
      <p:ext uri="{BB962C8B-B14F-4D97-AF65-F5344CB8AC3E}">
        <p14:creationId xmlns:p14="http://schemas.microsoft.com/office/powerpoint/2010/main" val="2010188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22F1E-C540-9677-6156-030C9013B6B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11920A1-850C-D838-847A-65BB8686D64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9CA7051-D6DB-4C31-9DFE-93B6F13CB78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2F837F8-CFB0-367E-9253-7740416B351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DD32C2C-CCBB-A4BC-DEE9-B0D6355CFA6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FEBA306-2667-FE83-4409-5975628A3B18}"/>
              </a:ext>
            </a:extLst>
          </p:cNvPr>
          <p:cNvSpPr>
            <a:spLocks noGrp="1"/>
          </p:cNvSpPr>
          <p:nvPr>
            <p:ph type="dt" sz="half" idx="10"/>
          </p:nvPr>
        </p:nvSpPr>
        <p:spPr/>
        <p:txBody>
          <a:bodyPr/>
          <a:lstStyle/>
          <a:p>
            <a:fld id="{515E3548-09B6-4F5B-9F71-FF6668060D2A}" type="datetimeFigureOut">
              <a:rPr lang="en-US" smtClean="0"/>
              <a:t>11/13/2023</a:t>
            </a:fld>
            <a:endParaRPr lang="en-US"/>
          </a:p>
        </p:txBody>
      </p:sp>
      <p:sp>
        <p:nvSpPr>
          <p:cNvPr id="8" name="Footer Placeholder 7">
            <a:extLst>
              <a:ext uri="{FF2B5EF4-FFF2-40B4-BE49-F238E27FC236}">
                <a16:creationId xmlns:a16="http://schemas.microsoft.com/office/drawing/2014/main" id="{840E9782-E597-1FF9-4D35-50B334B7AED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B505A36-C615-0A07-CB17-5EBE50AD1738}"/>
              </a:ext>
            </a:extLst>
          </p:cNvPr>
          <p:cNvSpPr>
            <a:spLocks noGrp="1"/>
          </p:cNvSpPr>
          <p:nvPr>
            <p:ph type="sldNum" sz="quarter" idx="12"/>
          </p:nvPr>
        </p:nvSpPr>
        <p:spPr/>
        <p:txBody>
          <a:bodyPr/>
          <a:lstStyle/>
          <a:p>
            <a:fld id="{3D2439DB-3955-404C-936D-15714CDDD5FA}" type="slidenum">
              <a:rPr lang="en-US" smtClean="0"/>
              <a:t>‹#›</a:t>
            </a:fld>
            <a:endParaRPr lang="en-US"/>
          </a:p>
        </p:txBody>
      </p:sp>
    </p:spTree>
    <p:extLst>
      <p:ext uri="{BB962C8B-B14F-4D97-AF65-F5344CB8AC3E}">
        <p14:creationId xmlns:p14="http://schemas.microsoft.com/office/powerpoint/2010/main" val="7706134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170BF-0664-D314-C6DA-75519CB552C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0AC0C69-BBB6-3DE8-1F9E-2C11113C63F4}"/>
              </a:ext>
            </a:extLst>
          </p:cNvPr>
          <p:cNvSpPr>
            <a:spLocks noGrp="1"/>
          </p:cNvSpPr>
          <p:nvPr>
            <p:ph type="dt" sz="half" idx="10"/>
          </p:nvPr>
        </p:nvSpPr>
        <p:spPr/>
        <p:txBody>
          <a:bodyPr/>
          <a:lstStyle/>
          <a:p>
            <a:fld id="{515E3548-09B6-4F5B-9F71-FF6668060D2A}" type="datetimeFigureOut">
              <a:rPr lang="en-US" smtClean="0"/>
              <a:t>11/13/2023</a:t>
            </a:fld>
            <a:endParaRPr lang="en-US"/>
          </a:p>
        </p:txBody>
      </p:sp>
      <p:sp>
        <p:nvSpPr>
          <p:cNvPr id="4" name="Footer Placeholder 3">
            <a:extLst>
              <a:ext uri="{FF2B5EF4-FFF2-40B4-BE49-F238E27FC236}">
                <a16:creationId xmlns:a16="http://schemas.microsoft.com/office/drawing/2014/main" id="{38869D4D-1ACF-7683-BE56-92FC5257449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49A451C-1EF8-16C8-248C-9FA5162D6FD0}"/>
              </a:ext>
            </a:extLst>
          </p:cNvPr>
          <p:cNvSpPr>
            <a:spLocks noGrp="1"/>
          </p:cNvSpPr>
          <p:nvPr>
            <p:ph type="sldNum" sz="quarter" idx="12"/>
          </p:nvPr>
        </p:nvSpPr>
        <p:spPr/>
        <p:txBody>
          <a:bodyPr/>
          <a:lstStyle/>
          <a:p>
            <a:fld id="{3D2439DB-3955-404C-936D-15714CDDD5FA}" type="slidenum">
              <a:rPr lang="en-US" smtClean="0"/>
              <a:t>‹#›</a:t>
            </a:fld>
            <a:endParaRPr lang="en-US"/>
          </a:p>
        </p:txBody>
      </p:sp>
    </p:spTree>
    <p:extLst>
      <p:ext uri="{BB962C8B-B14F-4D97-AF65-F5344CB8AC3E}">
        <p14:creationId xmlns:p14="http://schemas.microsoft.com/office/powerpoint/2010/main" val="33714489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479C75-47CB-EC3C-DA50-B0F68C1CB5D5}"/>
              </a:ext>
            </a:extLst>
          </p:cNvPr>
          <p:cNvSpPr>
            <a:spLocks noGrp="1"/>
          </p:cNvSpPr>
          <p:nvPr>
            <p:ph type="dt" sz="half" idx="10"/>
          </p:nvPr>
        </p:nvSpPr>
        <p:spPr/>
        <p:txBody>
          <a:bodyPr/>
          <a:lstStyle/>
          <a:p>
            <a:fld id="{515E3548-09B6-4F5B-9F71-FF6668060D2A}" type="datetimeFigureOut">
              <a:rPr lang="en-US" smtClean="0"/>
              <a:t>11/13/2023</a:t>
            </a:fld>
            <a:endParaRPr lang="en-US"/>
          </a:p>
        </p:txBody>
      </p:sp>
      <p:sp>
        <p:nvSpPr>
          <p:cNvPr id="3" name="Footer Placeholder 2">
            <a:extLst>
              <a:ext uri="{FF2B5EF4-FFF2-40B4-BE49-F238E27FC236}">
                <a16:creationId xmlns:a16="http://schemas.microsoft.com/office/drawing/2014/main" id="{ED4CFFDF-7221-0FF4-0B71-D5EA28DF8EA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CAC950B-5B05-CA48-2CC8-CE788B250B76}"/>
              </a:ext>
            </a:extLst>
          </p:cNvPr>
          <p:cNvSpPr>
            <a:spLocks noGrp="1"/>
          </p:cNvSpPr>
          <p:nvPr>
            <p:ph type="sldNum" sz="quarter" idx="12"/>
          </p:nvPr>
        </p:nvSpPr>
        <p:spPr/>
        <p:txBody>
          <a:bodyPr/>
          <a:lstStyle/>
          <a:p>
            <a:fld id="{3D2439DB-3955-404C-936D-15714CDDD5FA}" type="slidenum">
              <a:rPr lang="en-US" smtClean="0"/>
              <a:t>‹#›</a:t>
            </a:fld>
            <a:endParaRPr lang="en-US"/>
          </a:p>
        </p:txBody>
      </p:sp>
    </p:spTree>
    <p:extLst>
      <p:ext uri="{BB962C8B-B14F-4D97-AF65-F5344CB8AC3E}">
        <p14:creationId xmlns:p14="http://schemas.microsoft.com/office/powerpoint/2010/main" val="23352255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A605B-F933-9EB1-374C-2A82FB1C9B8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D9F2CD7-9766-ACD4-33FE-91C2214F8BE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F083BE-9A7D-856F-CBC9-4CE999C5CFF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34A7B0-AEF8-673A-C41B-D2034A4846B3}"/>
              </a:ext>
            </a:extLst>
          </p:cNvPr>
          <p:cNvSpPr>
            <a:spLocks noGrp="1"/>
          </p:cNvSpPr>
          <p:nvPr>
            <p:ph type="dt" sz="half" idx="10"/>
          </p:nvPr>
        </p:nvSpPr>
        <p:spPr/>
        <p:txBody>
          <a:bodyPr/>
          <a:lstStyle/>
          <a:p>
            <a:fld id="{515E3548-09B6-4F5B-9F71-FF6668060D2A}" type="datetimeFigureOut">
              <a:rPr lang="en-US" smtClean="0"/>
              <a:t>11/13/2023</a:t>
            </a:fld>
            <a:endParaRPr lang="en-US"/>
          </a:p>
        </p:txBody>
      </p:sp>
      <p:sp>
        <p:nvSpPr>
          <p:cNvPr id="6" name="Footer Placeholder 5">
            <a:extLst>
              <a:ext uri="{FF2B5EF4-FFF2-40B4-BE49-F238E27FC236}">
                <a16:creationId xmlns:a16="http://schemas.microsoft.com/office/drawing/2014/main" id="{EB7F3D85-195D-941F-8595-08FA626B31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DD78FAB-21A5-76BA-5A1B-56583AF0CE06}"/>
              </a:ext>
            </a:extLst>
          </p:cNvPr>
          <p:cNvSpPr>
            <a:spLocks noGrp="1"/>
          </p:cNvSpPr>
          <p:nvPr>
            <p:ph type="sldNum" sz="quarter" idx="12"/>
          </p:nvPr>
        </p:nvSpPr>
        <p:spPr/>
        <p:txBody>
          <a:bodyPr/>
          <a:lstStyle/>
          <a:p>
            <a:fld id="{3D2439DB-3955-404C-936D-15714CDDD5FA}" type="slidenum">
              <a:rPr lang="en-US" smtClean="0"/>
              <a:t>‹#›</a:t>
            </a:fld>
            <a:endParaRPr lang="en-US"/>
          </a:p>
        </p:txBody>
      </p:sp>
    </p:spTree>
    <p:extLst>
      <p:ext uri="{BB962C8B-B14F-4D97-AF65-F5344CB8AC3E}">
        <p14:creationId xmlns:p14="http://schemas.microsoft.com/office/powerpoint/2010/main" val="10990697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7451DB-6A8E-452E-ACF5-E94EEDB65D5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5994609-137D-5A8D-288E-B3B3C62A17A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348BAEA-B43E-C0A8-2AFA-9567F56DB7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CDA4919-EACE-6D31-DC3F-F229D5AB5AFC}"/>
              </a:ext>
            </a:extLst>
          </p:cNvPr>
          <p:cNvSpPr>
            <a:spLocks noGrp="1"/>
          </p:cNvSpPr>
          <p:nvPr>
            <p:ph type="dt" sz="half" idx="10"/>
          </p:nvPr>
        </p:nvSpPr>
        <p:spPr/>
        <p:txBody>
          <a:bodyPr/>
          <a:lstStyle/>
          <a:p>
            <a:fld id="{515E3548-09B6-4F5B-9F71-FF6668060D2A}" type="datetimeFigureOut">
              <a:rPr lang="en-US" smtClean="0"/>
              <a:t>11/13/2023</a:t>
            </a:fld>
            <a:endParaRPr lang="en-US"/>
          </a:p>
        </p:txBody>
      </p:sp>
      <p:sp>
        <p:nvSpPr>
          <p:cNvPr id="6" name="Footer Placeholder 5">
            <a:extLst>
              <a:ext uri="{FF2B5EF4-FFF2-40B4-BE49-F238E27FC236}">
                <a16:creationId xmlns:a16="http://schemas.microsoft.com/office/drawing/2014/main" id="{99807192-11F4-F114-F50E-3AA3582D525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B3CDFDD-ED9B-23ED-A331-570D881FD4DC}"/>
              </a:ext>
            </a:extLst>
          </p:cNvPr>
          <p:cNvSpPr>
            <a:spLocks noGrp="1"/>
          </p:cNvSpPr>
          <p:nvPr>
            <p:ph type="sldNum" sz="quarter" idx="12"/>
          </p:nvPr>
        </p:nvSpPr>
        <p:spPr/>
        <p:txBody>
          <a:bodyPr/>
          <a:lstStyle/>
          <a:p>
            <a:fld id="{3D2439DB-3955-404C-936D-15714CDDD5FA}" type="slidenum">
              <a:rPr lang="en-US" smtClean="0"/>
              <a:t>‹#›</a:t>
            </a:fld>
            <a:endParaRPr lang="en-US"/>
          </a:p>
        </p:txBody>
      </p:sp>
    </p:spTree>
    <p:extLst>
      <p:ext uri="{BB962C8B-B14F-4D97-AF65-F5344CB8AC3E}">
        <p14:creationId xmlns:p14="http://schemas.microsoft.com/office/powerpoint/2010/main" val="39386378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752D0-88A7-CEC9-A09A-E6A2DAF0739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8770E24-16F3-6F9B-8180-D5114DD30C6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F0D00E3-2E32-385D-1029-D2CAF0AA39B4}"/>
              </a:ext>
            </a:extLst>
          </p:cNvPr>
          <p:cNvSpPr>
            <a:spLocks noGrp="1"/>
          </p:cNvSpPr>
          <p:nvPr>
            <p:ph type="dt" sz="half" idx="10"/>
          </p:nvPr>
        </p:nvSpPr>
        <p:spPr/>
        <p:txBody>
          <a:bodyPr/>
          <a:lstStyle/>
          <a:p>
            <a:fld id="{515E3548-09B6-4F5B-9F71-FF6668060D2A}" type="datetimeFigureOut">
              <a:rPr lang="en-US" smtClean="0"/>
              <a:t>11/13/2023</a:t>
            </a:fld>
            <a:endParaRPr lang="en-US"/>
          </a:p>
        </p:txBody>
      </p:sp>
      <p:sp>
        <p:nvSpPr>
          <p:cNvPr id="5" name="Footer Placeholder 4">
            <a:extLst>
              <a:ext uri="{FF2B5EF4-FFF2-40B4-BE49-F238E27FC236}">
                <a16:creationId xmlns:a16="http://schemas.microsoft.com/office/drawing/2014/main" id="{E2634725-4FEB-8C5F-AFEC-0BD62BA269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D1CDE7-C8FC-5D49-60BF-DBCB7B610E7A}"/>
              </a:ext>
            </a:extLst>
          </p:cNvPr>
          <p:cNvSpPr>
            <a:spLocks noGrp="1"/>
          </p:cNvSpPr>
          <p:nvPr>
            <p:ph type="sldNum" sz="quarter" idx="12"/>
          </p:nvPr>
        </p:nvSpPr>
        <p:spPr/>
        <p:txBody>
          <a:bodyPr/>
          <a:lstStyle/>
          <a:p>
            <a:fld id="{3D2439DB-3955-404C-936D-15714CDDD5FA}" type="slidenum">
              <a:rPr lang="en-US" smtClean="0"/>
              <a:t>‹#›</a:t>
            </a:fld>
            <a:endParaRPr lang="en-US"/>
          </a:p>
        </p:txBody>
      </p:sp>
    </p:spTree>
    <p:extLst>
      <p:ext uri="{BB962C8B-B14F-4D97-AF65-F5344CB8AC3E}">
        <p14:creationId xmlns:p14="http://schemas.microsoft.com/office/powerpoint/2010/main" val="6347940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AFBAD33-A929-7443-FC4B-B7184F969F6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7AEA7AD-5202-0769-424F-EADEC576184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498E39C-0F6F-CADB-23A4-F31EC912B364}"/>
              </a:ext>
            </a:extLst>
          </p:cNvPr>
          <p:cNvSpPr>
            <a:spLocks noGrp="1"/>
          </p:cNvSpPr>
          <p:nvPr>
            <p:ph type="dt" sz="half" idx="10"/>
          </p:nvPr>
        </p:nvSpPr>
        <p:spPr/>
        <p:txBody>
          <a:bodyPr/>
          <a:lstStyle/>
          <a:p>
            <a:fld id="{515E3548-09B6-4F5B-9F71-FF6668060D2A}" type="datetimeFigureOut">
              <a:rPr lang="en-US" smtClean="0"/>
              <a:t>11/13/2023</a:t>
            </a:fld>
            <a:endParaRPr lang="en-US"/>
          </a:p>
        </p:txBody>
      </p:sp>
      <p:sp>
        <p:nvSpPr>
          <p:cNvPr id="5" name="Footer Placeholder 4">
            <a:extLst>
              <a:ext uri="{FF2B5EF4-FFF2-40B4-BE49-F238E27FC236}">
                <a16:creationId xmlns:a16="http://schemas.microsoft.com/office/drawing/2014/main" id="{EBC65A2C-16A5-EAEB-6A79-650AAB438D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40608E-E731-7929-E1E8-0EC0379C3DCF}"/>
              </a:ext>
            </a:extLst>
          </p:cNvPr>
          <p:cNvSpPr>
            <a:spLocks noGrp="1"/>
          </p:cNvSpPr>
          <p:nvPr>
            <p:ph type="sldNum" sz="quarter" idx="12"/>
          </p:nvPr>
        </p:nvSpPr>
        <p:spPr/>
        <p:txBody>
          <a:bodyPr/>
          <a:lstStyle/>
          <a:p>
            <a:fld id="{3D2439DB-3955-404C-936D-15714CDDD5FA}" type="slidenum">
              <a:rPr lang="en-US" smtClean="0"/>
              <a:t>‹#›</a:t>
            </a:fld>
            <a:endParaRPr lang="en-US"/>
          </a:p>
        </p:txBody>
      </p:sp>
    </p:spTree>
    <p:extLst>
      <p:ext uri="{BB962C8B-B14F-4D97-AF65-F5344CB8AC3E}">
        <p14:creationId xmlns:p14="http://schemas.microsoft.com/office/powerpoint/2010/main" val="11267661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080946F-F2E4-A863-BEAE-77862308D96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03A4C3E-A89D-3206-02C1-3CB27E3AA7F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0FCE3D-3F60-A0E5-5E26-E8915639F90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5E3548-09B6-4F5B-9F71-FF6668060D2A}" type="datetimeFigureOut">
              <a:rPr lang="en-US" smtClean="0"/>
              <a:t>11/13/2023</a:t>
            </a:fld>
            <a:endParaRPr lang="en-US"/>
          </a:p>
        </p:txBody>
      </p:sp>
      <p:sp>
        <p:nvSpPr>
          <p:cNvPr id="5" name="Footer Placeholder 4">
            <a:extLst>
              <a:ext uri="{FF2B5EF4-FFF2-40B4-BE49-F238E27FC236}">
                <a16:creationId xmlns:a16="http://schemas.microsoft.com/office/drawing/2014/main" id="{08272351-E5B6-8315-AD8B-E908FA8DC0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4722335-82A4-3B48-2D81-64BD2D15CCF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2439DB-3955-404C-936D-15714CDDD5FA}" type="slidenum">
              <a:rPr lang="en-US" smtClean="0"/>
              <a:t>‹#›</a:t>
            </a:fld>
            <a:endParaRPr lang="en-US"/>
          </a:p>
        </p:txBody>
      </p:sp>
    </p:spTree>
    <p:extLst>
      <p:ext uri="{BB962C8B-B14F-4D97-AF65-F5344CB8AC3E}">
        <p14:creationId xmlns:p14="http://schemas.microsoft.com/office/powerpoint/2010/main" val="22282904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D278ADA9-6383-4BDD-80D2-8899A40268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484B7147-B0F6-40ED-B5A2-FF72BC8198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3" name="Rectangle 22">
            <a:extLst>
              <a:ext uri="{FF2B5EF4-FFF2-40B4-BE49-F238E27FC236}">
                <a16:creationId xmlns:a16="http://schemas.microsoft.com/office/drawing/2014/main" id="{B36D2DE0-0628-4A9A-A59D-7BA8B5EB3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48E405C9-94BE-41DA-928C-DEC9A8550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15929" y="148929"/>
            <a:ext cx="6560142" cy="65601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a:extLst>
              <a:ext uri="{FF2B5EF4-FFF2-40B4-BE49-F238E27FC236}">
                <a16:creationId xmlns:a16="http://schemas.microsoft.com/office/drawing/2014/main" id="{22FA79BB-F61A-3721-EC04-DE2C10CB1F6A}"/>
              </a:ext>
            </a:extLst>
          </p:cNvPr>
          <p:cNvSpPr>
            <a:spLocks noGrp="1"/>
          </p:cNvSpPr>
          <p:nvPr>
            <p:ph type="ctrTitle"/>
          </p:nvPr>
        </p:nvSpPr>
        <p:spPr>
          <a:xfrm>
            <a:off x="3315031" y="1380754"/>
            <a:ext cx="5561938" cy="2513516"/>
          </a:xfrm>
        </p:spPr>
        <p:txBody>
          <a:bodyPr>
            <a:normAutofit/>
          </a:bodyPr>
          <a:lstStyle/>
          <a:p>
            <a:r>
              <a:rPr lang="en-US"/>
              <a:t>USD 261 Open Enrollment </a:t>
            </a:r>
          </a:p>
        </p:txBody>
      </p:sp>
      <p:sp>
        <p:nvSpPr>
          <p:cNvPr id="3" name="Subtitle 2">
            <a:extLst>
              <a:ext uri="{FF2B5EF4-FFF2-40B4-BE49-F238E27FC236}">
                <a16:creationId xmlns:a16="http://schemas.microsoft.com/office/drawing/2014/main" id="{01070ADA-A304-C6C7-8BE5-800F606BD06F}"/>
              </a:ext>
            </a:extLst>
          </p:cNvPr>
          <p:cNvSpPr>
            <a:spLocks noGrp="1"/>
          </p:cNvSpPr>
          <p:nvPr>
            <p:ph type="subTitle" idx="1"/>
          </p:nvPr>
        </p:nvSpPr>
        <p:spPr>
          <a:xfrm>
            <a:off x="3315031" y="4076802"/>
            <a:ext cx="5561938" cy="1534587"/>
          </a:xfrm>
        </p:spPr>
        <p:txBody>
          <a:bodyPr>
            <a:normAutofit/>
          </a:bodyPr>
          <a:lstStyle/>
          <a:p>
            <a:r>
              <a:rPr lang="en-US"/>
              <a:t>Public Hearing</a:t>
            </a:r>
          </a:p>
          <a:p>
            <a:r>
              <a:rPr lang="en-US"/>
              <a:t>6:00 p.m.</a:t>
            </a:r>
          </a:p>
          <a:p>
            <a:r>
              <a:rPr lang="en-US"/>
              <a:t>November 13, 2023</a:t>
            </a:r>
          </a:p>
        </p:txBody>
      </p:sp>
      <p:sp>
        <p:nvSpPr>
          <p:cNvPr id="27" name="Arc 26">
            <a:extLst>
              <a:ext uri="{FF2B5EF4-FFF2-40B4-BE49-F238E27FC236}">
                <a16:creationId xmlns:a16="http://schemas.microsoft.com/office/drawing/2014/main" id="{D2091A72-D5BB-42AC-8FD3-F7747D9086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9222429" flipV="1">
            <a:off x="2494119" y="6170"/>
            <a:ext cx="6816262" cy="6816262"/>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9" name="Oval 28">
            <a:extLst>
              <a:ext uri="{FF2B5EF4-FFF2-40B4-BE49-F238E27FC236}">
                <a16:creationId xmlns:a16="http://schemas.microsoft.com/office/drawing/2014/main" id="{6ED12BFC-A737-46AF-8411-481112D54B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0995" y="5310973"/>
            <a:ext cx="705948" cy="68679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661490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776CBA0-2AFE-EDBC-36C8-14D5B79B3E0B}"/>
              </a:ext>
            </a:extLst>
          </p:cNvPr>
          <p:cNvSpPr>
            <a:spLocks noGrp="1"/>
          </p:cNvSpPr>
          <p:nvPr>
            <p:ph type="title"/>
          </p:nvPr>
        </p:nvSpPr>
        <p:spPr>
          <a:xfrm>
            <a:off x="686834" y="1153572"/>
            <a:ext cx="3200400" cy="4461163"/>
          </a:xfrm>
        </p:spPr>
        <p:txBody>
          <a:bodyPr>
            <a:normAutofit/>
          </a:bodyPr>
          <a:lstStyle/>
          <a:p>
            <a:r>
              <a:rPr lang="en-US">
                <a:solidFill>
                  <a:srgbClr val="FFFFFF"/>
                </a:solidFill>
              </a:rPr>
              <a:t>Proposed Policy JBCC</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A0A7E945-60FD-5747-03CB-DCFA7A387CC2}"/>
              </a:ext>
            </a:extLst>
          </p:cNvPr>
          <p:cNvSpPr>
            <a:spLocks noGrp="1"/>
          </p:cNvSpPr>
          <p:nvPr>
            <p:ph idx="1"/>
          </p:nvPr>
        </p:nvSpPr>
        <p:spPr>
          <a:xfrm>
            <a:off x="4447308" y="591344"/>
            <a:ext cx="6906491" cy="5585619"/>
          </a:xfrm>
        </p:spPr>
        <p:txBody>
          <a:bodyPr anchor="ctr">
            <a:normAutofit/>
          </a:bodyPr>
          <a:lstStyle/>
          <a:p>
            <a:pPr marL="0" indent="0">
              <a:buNone/>
            </a:pPr>
            <a:r>
              <a:rPr lang="en-US" i="1" dirty="0">
                <a:effectLst/>
                <a:latin typeface="Times New Roman" panose="02020603050405020304" pitchFamily="18" charset="0"/>
                <a:ea typeface="Calibri" panose="020F0502020204030204" pitchFamily="34" charset="0"/>
              </a:rPr>
              <a:t>“Kansas law requires the board to allow nonresident students to enroll in and attend the schools of the district if the board’s capacity determination finds there are </a:t>
            </a:r>
            <a:r>
              <a:rPr lang="en-US" i="1" dirty="0">
                <a:solidFill>
                  <a:srgbClr val="FF0000"/>
                </a:solidFill>
                <a:effectLst/>
                <a:latin typeface="Times New Roman" panose="02020603050405020304" pitchFamily="18" charset="0"/>
                <a:ea typeface="Calibri" panose="020F0502020204030204" pitchFamily="34" charset="0"/>
              </a:rPr>
              <a:t>open seats </a:t>
            </a:r>
            <a:r>
              <a:rPr lang="en-US" i="1" dirty="0">
                <a:effectLst/>
                <a:latin typeface="Times New Roman" panose="02020603050405020304" pitchFamily="18" charset="0"/>
                <a:ea typeface="Calibri" panose="020F0502020204030204" pitchFamily="34" charset="0"/>
              </a:rPr>
              <a:t>for such students.  In order to determine the district’s capacity to accept nonresident students at each grade level in each district school, the board has adopted this policy.”</a:t>
            </a:r>
            <a:endParaRPr lang="en-US" i="1" dirty="0"/>
          </a:p>
        </p:txBody>
      </p:sp>
    </p:spTree>
    <p:extLst>
      <p:ext uri="{BB962C8B-B14F-4D97-AF65-F5344CB8AC3E}">
        <p14:creationId xmlns:p14="http://schemas.microsoft.com/office/powerpoint/2010/main" val="4720258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A666AF-A54C-3607-792E-8691F67C7166}"/>
              </a:ext>
            </a:extLst>
          </p:cNvPr>
          <p:cNvSpPr>
            <a:spLocks noGrp="1"/>
          </p:cNvSpPr>
          <p:nvPr>
            <p:ph type="title"/>
          </p:nvPr>
        </p:nvSpPr>
        <p:spPr>
          <a:xfrm>
            <a:off x="686834" y="1153572"/>
            <a:ext cx="3200400" cy="4461163"/>
          </a:xfrm>
        </p:spPr>
        <p:txBody>
          <a:bodyPr>
            <a:normAutofit/>
          </a:bodyPr>
          <a:lstStyle/>
          <a:p>
            <a:r>
              <a:rPr lang="en-US">
                <a:solidFill>
                  <a:srgbClr val="FFFFFF"/>
                </a:solidFill>
              </a:rPr>
              <a:t>Nonresident Student</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6AB7ED45-20DC-75CE-A67F-6FA2F5009C5C}"/>
              </a:ext>
            </a:extLst>
          </p:cNvPr>
          <p:cNvSpPr>
            <a:spLocks noGrp="1"/>
          </p:cNvSpPr>
          <p:nvPr>
            <p:ph idx="1"/>
          </p:nvPr>
        </p:nvSpPr>
        <p:spPr>
          <a:xfrm>
            <a:off x="4447308" y="591344"/>
            <a:ext cx="6906491" cy="5585619"/>
          </a:xfrm>
        </p:spPr>
        <p:txBody>
          <a:bodyPr anchor="ctr">
            <a:normAutofit/>
          </a:bodyPr>
          <a:lstStyle/>
          <a:p>
            <a:pPr marL="0" indent="0">
              <a:buNone/>
            </a:pPr>
            <a:r>
              <a:rPr lang="en-US" i="1">
                <a:effectLst/>
                <a:latin typeface="Times New Roman" panose="02020603050405020304" pitchFamily="18" charset="0"/>
                <a:ea typeface="Calibri" panose="020F0502020204030204" pitchFamily="34" charset="0"/>
              </a:rPr>
              <a:t>"Nonresident student" means a student who is enrolled and in attendance at or seeking to enroll and attend a school located in a district where such student is not a resident.</a:t>
            </a:r>
          </a:p>
          <a:p>
            <a:pPr marL="0" indent="0">
              <a:buNone/>
            </a:pPr>
            <a:endParaRPr lang="en-US" dirty="0"/>
          </a:p>
        </p:txBody>
      </p:sp>
    </p:spTree>
    <p:extLst>
      <p:ext uri="{BB962C8B-B14F-4D97-AF65-F5344CB8AC3E}">
        <p14:creationId xmlns:p14="http://schemas.microsoft.com/office/powerpoint/2010/main" val="35007727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ECA2F0-B612-D21F-A90F-62902778AAE0}"/>
              </a:ext>
            </a:extLst>
          </p:cNvPr>
          <p:cNvSpPr>
            <a:spLocks noGrp="1"/>
          </p:cNvSpPr>
          <p:nvPr>
            <p:ph type="title"/>
          </p:nvPr>
        </p:nvSpPr>
        <p:spPr>
          <a:xfrm>
            <a:off x="686834" y="1153572"/>
            <a:ext cx="3200400" cy="4461163"/>
          </a:xfrm>
        </p:spPr>
        <p:txBody>
          <a:bodyPr>
            <a:normAutofit/>
          </a:bodyPr>
          <a:lstStyle/>
          <a:p>
            <a:r>
              <a:rPr lang="en-US" sz="3100">
                <a:solidFill>
                  <a:srgbClr val="FFFFFF"/>
                </a:solidFill>
                <a:effectLst/>
                <a:latin typeface="Times New Roman" panose="02020603050405020304" pitchFamily="18" charset="0"/>
                <a:ea typeface="Calibri" panose="020F0502020204030204" pitchFamily="34" charset="0"/>
              </a:rPr>
              <a:t>	Determining Capacity for Nonresident Enrollment</a:t>
            </a:r>
            <a:br>
              <a:rPr lang="en-US" sz="3100">
                <a:solidFill>
                  <a:srgbClr val="FFFFFF"/>
                </a:solidFill>
                <a:effectLst/>
                <a:latin typeface="Times New Roman" panose="02020603050405020304" pitchFamily="18" charset="0"/>
                <a:ea typeface="Calibri" panose="020F0502020204030204" pitchFamily="34" charset="0"/>
              </a:rPr>
            </a:br>
            <a:endParaRPr lang="en-US" sz="3100">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5083AED4-257A-D701-29FE-08284F4B45F4}"/>
              </a:ext>
            </a:extLst>
          </p:cNvPr>
          <p:cNvSpPr>
            <a:spLocks noGrp="1"/>
          </p:cNvSpPr>
          <p:nvPr>
            <p:ph idx="1"/>
          </p:nvPr>
        </p:nvSpPr>
        <p:spPr>
          <a:xfrm>
            <a:off x="4447308" y="591344"/>
            <a:ext cx="6906491" cy="5585619"/>
          </a:xfrm>
        </p:spPr>
        <p:txBody>
          <a:bodyPr anchor="ctr">
            <a:normAutofit/>
          </a:bodyPr>
          <a:lstStyle/>
          <a:p>
            <a:pPr marL="0" indent="0">
              <a:buNone/>
            </a:pPr>
            <a:r>
              <a:rPr lang="en-US" i="1">
                <a:effectLst/>
                <a:latin typeface="Times New Roman" panose="02020603050405020304" pitchFamily="18" charset="0"/>
                <a:ea typeface="Calibri" panose="020F0502020204030204" pitchFamily="34" charset="0"/>
              </a:rPr>
              <a:t>The superintendent or designee has the responsibility for studying capacity in each school of the school district and at each grade level within each school and for making recommendations to the board regarding the district’s capacity to accept nonresident students. </a:t>
            </a:r>
            <a:endParaRPr lang="en-US" i="1"/>
          </a:p>
        </p:txBody>
      </p:sp>
    </p:spTree>
    <p:extLst>
      <p:ext uri="{BB962C8B-B14F-4D97-AF65-F5344CB8AC3E}">
        <p14:creationId xmlns:p14="http://schemas.microsoft.com/office/powerpoint/2010/main" val="21858544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3BFBDC9-1F1E-0906-676D-9DC7E68506D8}"/>
              </a:ext>
            </a:extLst>
          </p:cNvPr>
          <p:cNvSpPr>
            <a:spLocks noGrp="1"/>
          </p:cNvSpPr>
          <p:nvPr>
            <p:ph type="title"/>
          </p:nvPr>
        </p:nvSpPr>
        <p:spPr>
          <a:xfrm>
            <a:off x="686834" y="1153572"/>
            <a:ext cx="3200400" cy="4461163"/>
          </a:xfrm>
        </p:spPr>
        <p:txBody>
          <a:bodyPr>
            <a:normAutofit/>
          </a:bodyPr>
          <a:lstStyle/>
          <a:p>
            <a:r>
              <a:rPr lang="en-US">
                <a:solidFill>
                  <a:srgbClr val="FFFFFF"/>
                </a:solidFill>
              </a:rPr>
              <a:t>K-8 Capacity </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48166461-76BA-F56E-CE3C-242C50854224}"/>
              </a:ext>
            </a:extLst>
          </p:cNvPr>
          <p:cNvSpPr>
            <a:spLocks noGrp="1"/>
          </p:cNvSpPr>
          <p:nvPr>
            <p:ph idx="1"/>
          </p:nvPr>
        </p:nvSpPr>
        <p:spPr>
          <a:xfrm>
            <a:off x="4447308" y="591344"/>
            <a:ext cx="6906491" cy="5585619"/>
          </a:xfrm>
        </p:spPr>
        <p:txBody>
          <a:bodyPr anchor="ctr">
            <a:normAutofit/>
          </a:bodyPr>
          <a:lstStyle/>
          <a:p>
            <a:pPr marL="342900" marR="0" lvl="0" indent="-342900">
              <a:spcBef>
                <a:spcPts val="0"/>
              </a:spcBef>
              <a:spcAft>
                <a:spcPts val="200"/>
              </a:spcAft>
              <a:buFont typeface="Symbol" panose="05050102010706020507" pitchFamily="18" charset="2"/>
              <a:buChar char=""/>
              <a:tabLst>
                <a:tab pos="457200" algn="l"/>
                <a:tab pos="457200" algn="l"/>
              </a:tabLst>
            </a:pPr>
            <a:r>
              <a:rPr lang="en-US" dirty="0">
                <a:effectLst/>
                <a:latin typeface="Times New Roman" panose="02020603050405020304" pitchFamily="18" charset="0"/>
                <a:ea typeface="Calibri" panose="020F0502020204030204" pitchFamily="34" charset="0"/>
              </a:rPr>
              <a:t>Present classroom </a:t>
            </a:r>
            <a:r>
              <a:rPr lang="en-US" dirty="0">
                <a:solidFill>
                  <a:srgbClr val="FF0000"/>
                </a:solidFill>
                <a:effectLst/>
                <a:latin typeface="Times New Roman" panose="02020603050405020304" pitchFamily="18" charset="0"/>
                <a:ea typeface="Calibri" panose="020F0502020204030204" pitchFamily="34" charset="0"/>
              </a:rPr>
              <a:t>student-teacher ratios </a:t>
            </a:r>
            <a:r>
              <a:rPr lang="en-US" dirty="0">
                <a:effectLst/>
                <a:latin typeface="Times New Roman" panose="02020603050405020304" pitchFamily="18" charset="0"/>
                <a:ea typeface="Calibri" panose="020F0502020204030204" pitchFamily="34" charset="0"/>
              </a:rPr>
              <a:t>in each grade level in each school; </a:t>
            </a:r>
          </a:p>
          <a:p>
            <a:pPr marL="342900" marR="0" lvl="0" indent="-342900">
              <a:spcBef>
                <a:spcPts val="0"/>
              </a:spcBef>
              <a:spcAft>
                <a:spcPts val="200"/>
              </a:spcAft>
              <a:buFont typeface="Symbol" panose="05050102010706020507" pitchFamily="18" charset="2"/>
              <a:buChar char=""/>
              <a:tabLst>
                <a:tab pos="457200" algn="l"/>
                <a:tab pos="457200" algn="l"/>
              </a:tabLst>
            </a:pPr>
            <a:r>
              <a:rPr lang="en-US" dirty="0">
                <a:solidFill>
                  <a:srgbClr val="FF0000"/>
                </a:solidFill>
                <a:effectLst/>
                <a:latin typeface="Times New Roman" panose="02020603050405020304" pitchFamily="18" charset="0"/>
                <a:ea typeface="Calibri" panose="020F0502020204030204" pitchFamily="34" charset="0"/>
              </a:rPr>
              <a:t>projected enrollment </a:t>
            </a:r>
            <a:r>
              <a:rPr lang="en-US" dirty="0">
                <a:effectLst/>
                <a:latin typeface="Times New Roman" panose="02020603050405020304" pitchFamily="18" charset="0"/>
                <a:ea typeface="Calibri" panose="020F0502020204030204" pitchFamily="34" charset="0"/>
              </a:rPr>
              <a:t>shifts based on the resident student population, which may include a percentage adjustment for anticipated growth or decline based on documented enrollment trends; and</a:t>
            </a:r>
          </a:p>
          <a:p>
            <a:r>
              <a:rPr lang="en-US" dirty="0">
                <a:solidFill>
                  <a:srgbClr val="FF0000"/>
                </a:solidFill>
                <a:effectLst/>
                <a:latin typeface="Times New Roman" panose="02020603050405020304" pitchFamily="18" charset="0"/>
                <a:ea typeface="Calibri" panose="020F0502020204030204" pitchFamily="34" charset="0"/>
              </a:rPr>
              <a:t>maximum capacity of the classroom </a:t>
            </a:r>
            <a:r>
              <a:rPr lang="en-US" dirty="0">
                <a:effectLst/>
                <a:latin typeface="Times New Roman" panose="02020603050405020304" pitchFamily="18" charset="0"/>
                <a:ea typeface="Calibri" panose="020F0502020204030204" pitchFamily="34" charset="0"/>
              </a:rPr>
              <a:t>and associated learning, activity, and common area spaces</a:t>
            </a:r>
            <a:endParaRPr lang="en-US" dirty="0"/>
          </a:p>
        </p:txBody>
      </p:sp>
    </p:spTree>
    <p:extLst>
      <p:ext uri="{BB962C8B-B14F-4D97-AF65-F5344CB8AC3E}">
        <p14:creationId xmlns:p14="http://schemas.microsoft.com/office/powerpoint/2010/main" val="40502640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41AC897-2292-D671-8B31-F2771575A175}"/>
              </a:ext>
            </a:extLst>
          </p:cNvPr>
          <p:cNvSpPr>
            <a:spLocks noGrp="1"/>
          </p:cNvSpPr>
          <p:nvPr>
            <p:ph type="title"/>
          </p:nvPr>
        </p:nvSpPr>
        <p:spPr>
          <a:xfrm>
            <a:off x="686834" y="1153572"/>
            <a:ext cx="3200400" cy="4461163"/>
          </a:xfrm>
        </p:spPr>
        <p:txBody>
          <a:bodyPr>
            <a:normAutofit/>
          </a:bodyPr>
          <a:lstStyle/>
          <a:p>
            <a:r>
              <a:rPr lang="en-US">
                <a:solidFill>
                  <a:srgbClr val="FFFFFF"/>
                </a:solidFill>
              </a:rPr>
              <a:t>Grades 9-12</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67107FA6-72F1-C25D-C03B-2980A6D81A59}"/>
              </a:ext>
            </a:extLst>
          </p:cNvPr>
          <p:cNvSpPr>
            <a:spLocks noGrp="1"/>
          </p:cNvSpPr>
          <p:nvPr>
            <p:ph idx="1"/>
          </p:nvPr>
        </p:nvSpPr>
        <p:spPr>
          <a:xfrm>
            <a:off x="4447308" y="591344"/>
            <a:ext cx="6906491" cy="5585619"/>
          </a:xfrm>
        </p:spPr>
        <p:txBody>
          <a:bodyPr anchor="ctr">
            <a:normAutofit/>
          </a:bodyPr>
          <a:lstStyle/>
          <a:p>
            <a:pPr marL="342900" marR="0" lvl="0" indent="-342900">
              <a:spcBef>
                <a:spcPts val="0"/>
              </a:spcBef>
              <a:spcAft>
                <a:spcPts val="200"/>
              </a:spcAft>
              <a:buFont typeface="Symbol" panose="05050102010706020507" pitchFamily="18" charset="2"/>
              <a:buChar char=""/>
              <a:tabLst>
                <a:tab pos="457200" algn="l"/>
                <a:tab pos="457200" algn="l"/>
              </a:tabLst>
            </a:pPr>
            <a:r>
              <a:rPr lang="en-US" dirty="0">
                <a:effectLst/>
                <a:latin typeface="Times New Roman" panose="02020603050405020304" pitchFamily="18" charset="0"/>
                <a:ea typeface="Calibri" panose="020F0502020204030204" pitchFamily="34" charset="0"/>
              </a:rPr>
              <a:t>Present building or program </a:t>
            </a:r>
            <a:r>
              <a:rPr lang="en-US" dirty="0">
                <a:solidFill>
                  <a:srgbClr val="FF0000"/>
                </a:solidFill>
                <a:effectLst/>
                <a:latin typeface="Times New Roman" panose="02020603050405020304" pitchFamily="18" charset="0"/>
                <a:ea typeface="Calibri" panose="020F0502020204030204" pitchFamily="34" charset="0"/>
              </a:rPr>
              <a:t>student-teacher ratios</a:t>
            </a:r>
            <a:r>
              <a:rPr lang="en-US" dirty="0">
                <a:effectLst/>
                <a:latin typeface="Times New Roman" panose="02020603050405020304" pitchFamily="18" charset="0"/>
                <a:ea typeface="Calibri" panose="020F0502020204030204" pitchFamily="34" charset="0"/>
              </a:rPr>
              <a:t>; </a:t>
            </a:r>
          </a:p>
          <a:p>
            <a:pPr marL="342900" marR="0" lvl="0" indent="-342900">
              <a:spcBef>
                <a:spcPts val="0"/>
              </a:spcBef>
              <a:spcAft>
                <a:spcPts val="200"/>
              </a:spcAft>
              <a:buFont typeface="Symbol" panose="05050102010706020507" pitchFamily="18" charset="2"/>
              <a:buChar char=""/>
              <a:tabLst>
                <a:tab pos="457200" algn="l"/>
                <a:tab pos="457200" algn="l"/>
              </a:tabLst>
            </a:pPr>
            <a:r>
              <a:rPr lang="en-US" dirty="0">
                <a:solidFill>
                  <a:srgbClr val="FF0000"/>
                </a:solidFill>
                <a:effectLst/>
                <a:latin typeface="Times New Roman" panose="02020603050405020304" pitchFamily="18" charset="0"/>
                <a:ea typeface="Calibri" panose="020F0502020204030204" pitchFamily="34" charset="0"/>
              </a:rPr>
              <a:t>projected enrollment shifts </a:t>
            </a:r>
            <a:r>
              <a:rPr lang="en-US" dirty="0">
                <a:effectLst/>
                <a:latin typeface="Times New Roman" panose="02020603050405020304" pitchFamily="18" charset="0"/>
                <a:ea typeface="Calibri" panose="020F0502020204030204" pitchFamily="34" charset="0"/>
              </a:rPr>
              <a:t>based on the resident student population, which may include a percentage adjustment for anticipated growth or decline based on documented enrollment trends; </a:t>
            </a:r>
          </a:p>
          <a:p>
            <a:pPr marL="342900" marR="0" lvl="0" indent="-342900">
              <a:spcBef>
                <a:spcPts val="0"/>
              </a:spcBef>
              <a:spcAft>
                <a:spcPts val="200"/>
              </a:spcAft>
              <a:buFont typeface="Symbol" panose="05050102010706020507" pitchFamily="18" charset="2"/>
              <a:buChar char=""/>
              <a:tabLst>
                <a:tab pos="457200" algn="l"/>
                <a:tab pos="457200" algn="l"/>
              </a:tabLst>
            </a:pPr>
            <a:r>
              <a:rPr lang="en-US" dirty="0">
                <a:solidFill>
                  <a:srgbClr val="FF0000"/>
                </a:solidFill>
                <a:effectLst/>
                <a:latin typeface="Times New Roman" panose="02020603050405020304" pitchFamily="18" charset="0"/>
                <a:ea typeface="Calibri" panose="020F0502020204030204" pitchFamily="34" charset="0"/>
              </a:rPr>
              <a:t>anticipated demand </a:t>
            </a:r>
            <a:r>
              <a:rPr lang="en-US" dirty="0">
                <a:effectLst/>
                <a:latin typeface="Times New Roman" panose="02020603050405020304" pitchFamily="18" charset="0"/>
                <a:ea typeface="Calibri" panose="020F0502020204030204" pitchFamily="34" charset="0"/>
              </a:rPr>
              <a:t>for particular courses or programming; and</a:t>
            </a:r>
          </a:p>
          <a:p>
            <a:pPr marL="342900" marR="0" lvl="0" indent="-342900">
              <a:spcBef>
                <a:spcPts val="0"/>
              </a:spcBef>
              <a:spcAft>
                <a:spcPts val="200"/>
              </a:spcAft>
              <a:buFont typeface="Symbol" panose="05050102010706020507" pitchFamily="18" charset="2"/>
              <a:buChar char=""/>
              <a:tabLst>
                <a:tab pos="457200" algn="l"/>
                <a:tab pos="457200" algn="l"/>
              </a:tabLst>
            </a:pPr>
            <a:r>
              <a:rPr lang="en-US" dirty="0">
                <a:solidFill>
                  <a:srgbClr val="FF0000"/>
                </a:solidFill>
                <a:effectLst/>
                <a:latin typeface="Times New Roman" panose="02020603050405020304" pitchFamily="18" charset="0"/>
                <a:ea typeface="Calibri" panose="020F0502020204030204" pitchFamily="34" charset="0"/>
              </a:rPr>
              <a:t>maximum capacity of the classroom </a:t>
            </a:r>
            <a:r>
              <a:rPr lang="en-US" dirty="0">
                <a:effectLst/>
                <a:latin typeface="Times New Roman" panose="02020603050405020304" pitchFamily="18" charset="0"/>
                <a:ea typeface="Calibri" panose="020F0502020204030204" pitchFamily="34" charset="0"/>
              </a:rPr>
              <a:t>and associated learning, activity, and common area spaces.</a:t>
            </a:r>
          </a:p>
          <a:p>
            <a:pPr marL="0" indent="0">
              <a:buNone/>
            </a:pPr>
            <a:endParaRPr lang="en-US" dirty="0"/>
          </a:p>
        </p:txBody>
      </p:sp>
    </p:spTree>
    <p:extLst>
      <p:ext uri="{BB962C8B-B14F-4D97-AF65-F5344CB8AC3E}">
        <p14:creationId xmlns:p14="http://schemas.microsoft.com/office/powerpoint/2010/main" val="37662967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72CD9BB-8E61-DA08-2E6F-2AFD8F289611}"/>
              </a:ext>
            </a:extLst>
          </p:cNvPr>
          <p:cNvSpPr>
            <a:spLocks noGrp="1"/>
          </p:cNvSpPr>
          <p:nvPr>
            <p:ph type="title"/>
          </p:nvPr>
        </p:nvSpPr>
        <p:spPr>
          <a:xfrm>
            <a:off x="686834" y="1153572"/>
            <a:ext cx="3200400" cy="4461163"/>
          </a:xfrm>
        </p:spPr>
        <p:txBody>
          <a:bodyPr>
            <a:normAutofit/>
          </a:bodyPr>
          <a:lstStyle/>
          <a:p>
            <a:r>
              <a:rPr lang="en-US">
                <a:solidFill>
                  <a:srgbClr val="FFFFFF"/>
                </a:solidFill>
              </a:rPr>
              <a:t>Timeline</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E78D63D4-60E3-497C-759F-E1F61AC44C78}"/>
              </a:ext>
            </a:extLst>
          </p:cNvPr>
          <p:cNvSpPr>
            <a:spLocks noGrp="1"/>
          </p:cNvSpPr>
          <p:nvPr>
            <p:ph idx="1"/>
          </p:nvPr>
        </p:nvSpPr>
        <p:spPr>
          <a:xfrm>
            <a:off x="4447308" y="591344"/>
            <a:ext cx="6906491" cy="5585619"/>
          </a:xfrm>
        </p:spPr>
        <p:txBody>
          <a:bodyPr anchor="ctr">
            <a:normAutofit/>
          </a:bodyPr>
          <a:lstStyle/>
          <a:p>
            <a:r>
              <a:rPr lang="en-US" sz="2400" dirty="0">
                <a:effectLst/>
                <a:latin typeface="Times New Roman" panose="02020603050405020304" pitchFamily="18" charset="0"/>
                <a:ea typeface="Calibri" panose="020F0502020204030204" pitchFamily="34" charset="0"/>
              </a:rPr>
              <a:t>On or before </a:t>
            </a:r>
            <a:r>
              <a:rPr lang="en-US" sz="2400" dirty="0">
                <a:solidFill>
                  <a:srgbClr val="FF0000"/>
                </a:solidFill>
                <a:effectLst/>
                <a:latin typeface="Times New Roman" panose="02020603050405020304" pitchFamily="18" charset="0"/>
                <a:ea typeface="Calibri" panose="020F0502020204030204" pitchFamily="34" charset="0"/>
              </a:rPr>
              <a:t>May 1 </a:t>
            </a:r>
            <a:r>
              <a:rPr lang="en-US" sz="2400" dirty="0">
                <a:effectLst/>
                <a:latin typeface="Times New Roman" panose="02020603050405020304" pitchFamily="18" charset="0"/>
                <a:ea typeface="Calibri" panose="020F0502020204030204" pitchFamily="34" charset="0"/>
              </a:rPr>
              <a:t>of each year, the superintendent shall present the recommendations concerning capacity and student-to-teacher ratios to the board for adoption or modification, and the board shall determine, for each grade level in each school building of the school district for the next succeeding school year…</a:t>
            </a:r>
          </a:p>
          <a:p>
            <a:r>
              <a:rPr lang="en-US" sz="2400" dirty="0">
                <a:effectLst/>
                <a:latin typeface="Times New Roman" panose="02020603050405020304" pitchFamily="18" charset="0"/>
                <a:ea typeface="Calibri" panose="020F0502020204030204" pitchFamily="34" charset="0"/>
              </a:rPr>
              <a:t>On or before </a:t>
            </a:r>
            <a:r>
              <a:rPr lang="en-US" sz="2400" dirty="0">
                <a:solidFill>
                  <a:srgbClr val="FF0000"/>
                </a:solidFill>
                <a:effectLst/>
                <a:latin typeface="Times New Roman" panose="02020603050405020304" pitchFamily="18" charset="0"/>
                <a:ea typeface="Calibri" panose="020F0502020204030204" pitchFamily="34" charset="0"/>
              </a:rPr>
              <a:t>June 1 </a:t>
            </a:r>
            <a:r>
              <a:rPr lang="en-US" sz="2400" dirty="0">
                <a:effectLst/>
                <a:latin typeface="Times New Roman" panose="02020603050405020304" pitchFamily="18" charset="0"/>
                <a:ea typeface="Calibri" panose="020F0502020204030204" pitchFamily="34" charset="0"/>
              </a:rPr>
              <a:t>of each year, the district shall publish the number of open seats available to nonresident students in each grade level for each school building of the district for the next succeeding school year on the school district's website.</a:t>
            </a:r>
            <a:endParaRPr lang="en-US" sz="2400" dirty="0">
              <a:latin typeface="Times New Roman" panose="02020603050405020304" pitchFamily="18" charset="0"/>
              <a:ea typeface="Calibri" panose="020F0502020204030204" pitchFamily="34" charset="0"/>
            </a:endParaRPr>
          </a:p>
          <a:p>
            <a:r>
              <a:rPr lang="en-US" sz="2400" dirty="0">
                <a:effectLst/>
                <a:latin typeface="Times New Roman" panose="02020603050405020304" pitchFamily="18" charset="0"/>
                <a:ea typeface="Calibri" panose="020F0502020204030204" pitchFamily="34" charset="0"/>
              </a:rPr>
              <a:t>From </a:t>
            </a:r>
            <a:r>
              <a:rPr lang="en-US" sz="2400" dirty="0">
                <a:solidFill>
                  <a:srgbClr val="FF0000"/>
                </a:solidFill>
                <a:effectLst/>
                <a:latin typeface="Times New Roman" panose="02020603050405020304" pitchFamily="18" charset="0"/>
                <a:ea typeface="Calibri" panose="020F0502020204030204" pitchFamily="34" charset="0"/>
              </a:rPr>
              <a:t>June 1 through June 30</a:t>
            </a:r>
            <a:r>
              <a:rPr lang="en-US" sz="2400" dirty="0">
                <a:effectLst/>
                <a:latin typeface="Times New Roman" panose="02020603050405020304" pitchFamily="18" charset="0"/>
                <a:ea typeface="Calibri" panose="020F0502020204030204" pitchFamily="34" charset="0"/>
              </a:rPr>
              <a:t>, district administration shall accept applications from nonresident students. </a:t>
            </a:r>
            <a:endParaRPr lang="en-US" sz="2400" dirty="0"/>
          </a:p>
        </p:txBody>
      </p:sp>
    </p:spTree>
    <p:extLst>
      <p:ext uri="{BB962C8B-B14F-4D97-AF65-F5344CB8AC3E}">
        <p14:creationId xmlns:p14="http://schemas.microsoft.com/office/powerpoint/2010/main" val="24937486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DAB5464-9BC7-B0F7-9F89-D5F7CF60FA69}"/>
              </a:ext>
            </a:extLst>
          </p:cNvPr>
          <p:cNvSpPr>
            <a:spLocks noGrp="1"/>
          </p:cNvSpPr>
          <p:nvPr>
            <p:ph type="title"/>
          </p:nvPr>
        </p:nvSpPr>
        <p:spPr>
          <a:xfrm>
            <a:off x="686834" y="1153572"/>
            <a:ext cx="3200400" cy="4461163"/>
          </a:xfrm>
        </p:spPr>
        <p:txBody>
          <a:bodyPr>
            <a:normAutofit/>
          </a:bodyPr>
          <a:lstStyle/>
          <a:p>
            <a:r>
              <a:rPr lang="en-US">
                <a:solidFill>
                  <a:srgbClr val="FFFFFF"/>
                </a:solidFill>
              </a:rPr>
              <a:t>Enrollment Process for Nonresident Students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66B1AFB8-9468-575A-4FBC-B249053B03AE}"/>
              </a:ext>
            </a:extLst>
          </p:cNvPr>
          <p:cNvSpPr>
            <a:spLocks noGrp="1"/>
          </p:cNvSpPr>
          <p:nvPr>
            <p:ph idx="1"/>
          </p:nvPr>
        </p:nvSpPr>
        <p:spPr>
          <a:xfrm>
            <a:off x="4447308" y="591344"/>
            <a:ext cx="7641228" cy="5585619"/>
          </a:xfrm>
        </p:spPr>
        <p:txBody>
          <a:bodyPr anchor="ctr">
            <a:normAutofit lnSpcReduction="10000"/>
          </a:bodyPr>
          <a:lstStyle/>
          <a:p>
            <a:r>
              <a:rPr lang="en-US" sz="2200" dirty="0">
                <a:effectLst/>
                <a:latin typeface="Times New Roman" panose="02020603050405020304" pitchFamily="18" charset="0"/>
                <a:ea typeface="Calibri" panose="020F0502020204030204" pitchFamily="34" charset="0"/>
              </a:rPr>
              <a:t>If the number of applications for a grade level in a school building is </a:t>
            </a:r>
            <a:r>
              <a:rPr lang="en-US" sz="2200" dirty="0">
                <a:solidFill>
                  <a:srgbClr val="FF0000"/>
                </a:solidFill>
                <a:effectLst/>
                <a:latin typeface="Times New Roman" panose="02020603050405020304" pitchFamily="18" charset="0"/>
                <a:ea typeface="Calibri" panose="020F0502020204030204" pitchFamily="34" charset="0"/>
              </a:rPr>
              <a:t>less than the number of available seats </a:t>
            </a:r>
            <a:r>
              <a:rPr lang="en-US" sz="2200" dirty="0">
                <a:effectLst/>
                <a:latin typeface="Times New Roman" panose="02020603050405020304" pitchFamily="18" charset="0"/>
                <a:ea typeface="Calibri" panose="020F0502020204030204" pitchFamily="34" charset="0"/>
              </a:rPr>
              <a:t>for that grade level in the school building, the nonresident </a:t>
            </a:r>
            <a:r>
              <a:rPr lang="en-US" sz="2200" dirty="0">
                <a:solidFill>
                  <a:srgbClr val="FF0000"/>
                </a:solidFill>
                <a:effectLst/>
                <a:latin typeface="Times New Roman" panose="02020603050405020304" pitchFamily="18" charset="0"/>
                <a:ea typeface="Calibri" panose="020F0502020204030204" pitchFamily="34" charset="0"/>
              </a:rPr>
              <a:t>students shall be accepted for enrollment and attendance at the school district</a:t>
            </a:r>
            <a:r>
              <a:rPr lang="en-US" sz="2200" dirty="0">
                <a:effectLst/>
                <a:latin typeface="Times New Roman" panose="02020603050405020304" pitchFamily="18" charset="0"/>
                <a:ea typeface="Calibri" panose="020F0502020204030204" pitchFamily="34" charset="0"/>
              </a:rPr>
              <a:t>, except as provided below for nonresident students regarding continued enrollment. </a:t>
            </a:r>
          </a:p>
          <a:p>
            <a:r>
              <a:rPr lang="en-US" sz="2200" dirty="0">
                <a:effectLst/>
                <a:latin typeface="Times New Roman" panose="02020603050405020304" pitchFamily="18" charset="0"/>
                <a:ea typeface="Calibri" panose="020F0502020204030204" pitchFamily="34" charset="0"/>
              </a:rPr>
              <a:t>If the number of applications for a grade level in a school building is </a:t>
            </a:r>
            <a:r>
              <a:rPr lang="en-US" sz="2200" dirty="0">
                <a:solidFill>
                  <a:srgbClr val="FF0000"/>
                </a:solidFill>
                <a:effectLst/>
                <a:latin typeface="Times New Roman" panose="02020603050405020304" pitchFamily="18" charset="0"/>
                <a:ea typeface="Calibri" panose="020F0502020204030204" pitchFamily="34" charset="0"/>
              </a:rPr>
              <a:t>greater than the number of available seats </a:t>
            </a:r>
            <a:r>
              <a:rPr lang="en-US" sz="2200" dirty="0">
                <a:effectLst/>
                <a:latin typeface="Times New Roman" panose="02020603050405020304" pitchFamily="18" charset="0"/>
                <a:ea typeface="Calibri" panose="020F0502020204030204" pitchFamily="34" charset="0"/>
              </a:rPr>
              <a:t>for the grade level in the school building, </a:t>
            </a:r>
            <a:r>
              <a:rPr lang="en-US" sz="2200" dirty="0">
                <a:solidFill>
                  <a:srgbClr val="FF0000"/>
                </a:solidFill>
                <a:effectLst/>
                <a:latin typeface="Times New Roman" panose="02020603050405020304" pitchFamily="18" charset="0"/>
                <a:ea typeface="Calibri" panose="020F0502020204030204" pitchFamily="34" charset="0"/>
              </a:rPr>
              <a:t>district administration shall randomly select nonresident students using a confidential lottery process</a:t>
            </a:r>
            <a:r>
              <a:rPr lang="en-US" sz="2200" dirty="0">
                <a:effectLst/>
                <a:latin typeface="Times New Roman" panose="02020603050405020304" pitchFamily="18" charset="0"/>
                <a:ea typeface="Calibri" panose="020F0502020204030204" pitchFamily="34" charset="0"/>
              </a:rPr>
              <a:t>. This process shall be completed on or before </a:t>
            </a:r>
            <a:r>
              <a:rPr lang="en-US" sz="2200" dirty="0">
                <a:solidFill>
                  <a:srgbClr val="FF0000"/>
                </a:solidFill>
                <a:effectLst/>
                <a:latin typeface="Times New Roman" panose="02020603050405020304" pitchFamily="18" charset="0"/>
                <a:ea typeface="Calibri" panose="020F0502020204030204" pitchFamily="34" charset="0"/>
              </a:rPr>
              <a:t>July 15 </a:t>
            </a:r>
            <a:r>
              <a:rPr lang="en-US" sz="2200" dirty="0">
                <a:effectLst/>
                <a:latin typeface="Times New Roman" panose="02020603050405020304" pitchFamily="18" charset="0"/>
                <a:ea typeface="Calibri" panose="020F0502020204030204" pitchFamily="34" charset="0"/>
              </a:rPr>
              <a:t>of each year.</a:t>
            </a:r>
          </a:p>
          <a:p>
            <a:pPr marL="0" indent="0">
              <a:buNone/>
            </a:pPr>
            <a:endParaRPr lang="en-US" sz="2200" dirty="0">
              <a:effectLst/>
              <a:latin typeface="Times New Roman" panose="02020603050405020304" pitchFamily="18" charset="0"/>
              <a:ea typeface="Calibri" panose="020F0502020204030204" pitchFamily="34" charset="0"/>
            </a:endParaRPr>
          </a:p>
          <a:p>
            <a:pPr marL="0" marR="0">
              <a:spcBef>
                <a:spcPts val="0"/>
              </a:spcBef>
              <a:tabLst>
                <a:tab pos="457200" algn="l"/>
              </a:tabLst>
            </a:pPr>
            <a:r>
              <a:rPr lang="en-US" sz="2200" dirty="0">
                <a:effectLst/>
                <a:latin typeface="Times New Roman" panose="02020603050405020304" pitchFamily="18" charset="0"/>
                <a:ea typeface="Calibri" panose="020F0502020204030204" pitchFamily="34" charset="0"/>
              </a:rPr>
              <a:t>The district shall provide to the parent or person acting as a parent of a </a:t>
            </a:r>
            <a:r>
              <a:rPr lang="en-US" sz="2200" dirty="0">
                <a:solidFill>
                  <a:srgbClr val="FF0000"/>
                </a:solidFill>
                <a:effectLst/>
                <a:latin typeface="Times New Roman" panose="02020603050405020304" pitchFamily="18" charset="0"/>
                <a:ea typeface="Calibri" panose="020F0502020204030204" pitchFamily="34" charset="0"/>
              </a:rPr>
              <a:t>nonresident student who was not  accepted </a:t>
            </a:r>
            <a:r>
              <a:rPr lang="en-US" sz="2200" dirty="0">
                <a:effectLst/>
                <a:latin typeface="Times New Roman" panose="02020603050405020304" pitchFamily="18" charset="0"/>
                <a:ea typeface="Calibri" panose="020F0502020204030204" pitchFamily="34" charset="0"/>
              </a:rPr>
              <a:t>for or denied enrollment at such school district </a:t>
            </a:r>
            <a:r>
              <a:rPr lang="en-US" sz="2200" dirty="0">
                <a:solidFill>
                  <a:srgbClr val="FF0000"/>
                </a:solidFill>
                <a:effectLst/>
                <a:latin typeface="Times New Roman" panose="02020603050405020304" pitchFamily="18" charset="0"/>
                <a:ea typeface="Calibri" panose="020F0502020204030204" pitchFamily="34" charset="0"/>
              </a:rPr>
              <a:t>the reason for the nonacceptance or denial and an explanation of the nonresident student selection process.</a:t>
            </a:r>
          </a:p>
          <a:p>
            <a:endParaRPr lang="en-US" sz="2200" dirty="0"/>
          </a:p>
        </p:txBody>
      </p:sp>
    </p:spTree>
    <p:extLst>
      <p:ext uri="{BB962C8B-B14F-4D97-AF65-F5344CB8AC3E}">
        <p14:creationId xmlns:p14="http://schemas.microsoft.com/office/powerpoint/2010/main" val="2424340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70412CD-529F-C948-FE6B-A9D1EA9CA7B2}"/>
              </a:ext>
            </a:extLst>
          </p:cNvPr>
          <p:cNvSpPr>
            <a:spLocks noGrp="1"/>
          </p:cNvSpPr>
          <p:nvPr>
            <p:ph type="title"/>
          </p:nvPr>
        </p:nvSpPr>
        <p:spPr>
          <a:xfrm>
            <a:off x="686834" y="1153572"/>
            <a:ext cx="3200400" cy="4461163"/>
          </a:xfrm>
        </p:spPr>
        <p:txBody>
          <a:bodyPr>
            <a:normAutofit/>
          </a:bodyPr>
          <a:lstStyle/>
          <a:p>
            <a:r>
              <a:rPr lang="en-US">
                <a:solidFill>
                  <a:srgbClr val="FFFFFF"/>
                </a:solidFill>
              </a:rPr>
              <a:t>“Priority” is Given when…</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E12136C2-1180-4886-D28C-4CC70BE99412}"/>
              </a:ext>
            </a:extLst>
          </p:cNvPr>
          <p:cNvSpPr>
            <a:spLocks noGrp="1"/>
          </p:cNvSpPr>
          <p:nvPr>
            <p:ph idx="1"/>
          </p:nvPr>
        </p:nvSpPr>
        <p:spPr>
          <a:xfrm>
            <a:off x="4447308" y="591344"/>
            <a:ext cx="6906491" cy="5585619"/>
          </a:xfrm>
        </p:spPr>
        <p:txBody>
          <a:bodyPr anchor="ctr">
            <a:normAutofit/>
          </a:bodyPr>
          <a:lstStyle/>
          <a:p>
            <a:r>
              <a:rPr lang="en-US" dirty="0">
                <a:effectLst/>
                <a:latin typeface="Times New Roman" panose="02020603050405020304" pitchFamily="18" charset="0"/>
                <a:ea typeface="Calibri" panose="020F0502020204030204" pitchFamily="34" charset="0"/>
              </a:rPr>
              <a:t>Any </a:t>
            </a:r>
            <a:r>
              <a:rPr lang="en-US" dirty="0">
                <a:solidFill>
                  <a:srgbClr val="FF0000"/>
                </a:solidFill>
                <a:effectLst/>
                <a:latin typeface="Times New Roman" panose="02020603050405020304" pitchFamily="18" charset="0"/>
                <a:ea typeface="Calibri" panose="020F0502020204030204" pitchFamily="34" charset="0"/>
              </a:rPr>
              <a:t>sibling of a nonresident student </a:t>
            </a:r>
            <a:r>
              <a:rPr lang="en-US" dirty="0">
                <a:effectLst/>
                <a:latin typeface="Times New Roman" panose="02020603050405020304" pitchFamily="18" charset="0"/>
                <a:ea typeface="Calibri" panose="020F0502020204030204" pitchFamily="34" charset="0"/>
              </a:rPr>
              <a:t>who was accepted to enroll in and attend school in the district, with priority given when the nonresident student is first accepted and, if necessary, at any other time the district considers transfer applications; and</a:t>
            </a:r>
          </a:p>
          <a:p>
            <a:r>
              <a:rPr lang="en-US" dirty="0">
                <a:latin typeface="Times New Roman" panose="02020603050405020304" pitchFamily="18" charset="0"/>
                <a:ea typeface="Calibri" panose="020F0502020204030204" pitchFamily="34" charset="0"/>
              </a:rPr>
              <a:t>A</a:t>
            </a:r>
            <a:r>
              <a:rPr lang="en-US" dirty="0">
                <a:effectLst/>
                <a:latin typeface="Times New Roman" panose="02020603050405020304" pitchFamily="18" charset="0"/>
                <a:ea typeface="Calibri" panose="020F0502020204030204" pitchFamily="34" charset="0"/>
              </a:rPr>
              <a:t>ny nonresident student who is a </a:t>
            </a:r>
            <a:r>
              <a:rPr lang="en-US" dirty="0">
                <a:solidFill>
                  <a:srgbClr val="FF0000"/>
                </a:solidFill>
                <a:effectLst/>
                <a:latin typeface="Times New Roman" panose="02020603050405020304" pitchFamily="18" charset="0"/>
                <a:ea typeface="Calibri" panose="020F0502020204030204" pitchFamily="34" charset="0"/>
              </a:rPr>
              <a:t>military student </a:t>
            </a:r>
            <a:r>
              <a:rPr lang="en-US" dirty="0">
                <a:effectLst/>
                <a:latin typeface="Times New Roman" panose="02020603050405020304" pitchFamily="18" charset="0"/>
                <a:ea typeface="Calibri" panose="020F0502020204030204" pitchFamily="34" charset="0"/>
              </a:rPr>
              <a:t>as defined in K.S.A. 72-5139, with priority given when the student is first accepted and, if necessary, at any other time the district considers transfer applications. </a:t>
            </a:r>
          </a:p>
          <a:p>
            <a:endParaRPr lang="en-US" dirty="0"/>
          </a:p>
        </p:txBody>
      </p:sp>
    </p:spTree>
    <p:extLst>
      <p:ext uri="{BB962C8B-B14F-4D97-AF65-F5344CB8AC3E}">
        <p14:creationId xmlns:p14="http://schemas.microsoft.com/office/powerpoint/2010/main" val="543161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73B187F-BEC8-D9DE-D474-8BAC9FBA9D53}"/>
              </a:ext>
            </a:extLst>
          </p:cNvPr>
          <p:cNvSpPr>
            <a:spLocks noGrp="1"/>
          </p:cNvSpPr>
          <p:nvPr>
            <p:ph type="title"/>
          </p:nvPr>
        </p:nvSpPr>
        <p:spPr>
          <a:xfrm>
            <a:off x="686834" y="1153572"/>
            <a:ext cx="3200400" cy="4461163"/>
          </a:xfrm>
        </p:spPr>
        <p:txBody>
          <a:bodyPr>
            <a:normAutofit/>
          </a:bodyPr>
          <a:lstStyle/>
          <a:p>
            <a:r>
              <a:rPr lang="en-US">
                <a:solidFill>
                  <a:srgbClr val="FFFFFF"/>
                </a:solidFill>
              </a:rPr>
              <a:t>Exempt Students </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277C41FC-9A16-724D-6BBD-594DB5467B88}"/>
              </a:ext>
            </a:extLst>
          </p:cNvPr>
          <p:cNvSpPr>
            <a:spLocks noGrp="1"/>
          </p:cNvSpPr>
          <p:nvPr>
            <p:ph idx="1"/>
          </p:nvPr>
        </p:nvSpPr>
        <p:spPr>
          <a:xfrm>
            <a:off x="4447308" y="591344"/>
            <a:ext cx="6906491" cy="5585619"/>
          </a:xfrm>
        </p:spPr>
        <p:txBody>
          <a:bodyPr anchor="ctr">
            <a:normAutofit/>
          </a:bodyPr>
          <a:lstStyle/>
          <a:p>
            <a:pPr marL="0" marR="0" lvl="0" indent="-342900">
              <a:spcBef>
                <a:spcPts val="0"/>
              </a:spcBef>
              <a:spcAft>
                <a:spcPts val="600"/>
              </a:spcAft>
              <a:buFont typeface="Symbol" panose="05050102010706020507" pitchFamily="18" charset="2"/>
              <a:buChar char=""/>
              <a:tabLst>
                <a:tab pos="457200" algn="l"/>
                <a:tab pos="457200" algn="l"/>
              </a:tabLst>
            </a:pPr>
            <a:r>
              <a:rPr lang="en-US" dirty="0">
                <a:effectLst/>
                <a:latin typeface="Times New Roman" panose="02020603050405020304" pitchFamily="18" charset="0"/>
                <a:ea typeface="Calibri" panose="020F0502020204030204" pitchFamily="34" charset="0"/>
              </a:rPr>
              <a:t>any child who is in the custody of the </a:t>
            </a:r>
            <a:r>
              <a:rPr lang="en-US" dirty="0">
                <a:solidFill>
                  <a:srgbClr val="FF0000"/>
                </a:solidFill>
                <a:effectLst/>
                <a:latin typeface="Times New Roman" panose="02020603050405020304" pitchFamily="18" charset="0"/>
                <a:ea typeface="Calibri" panose="020F0502020204030204" pitchFamily="34" charset="0"/>
              </a:rPr>
              <a:t>Department for Children and Families </a:t>
            </a:r>
            <a:r>
              <a:rPr lang="en-US" dirty="0">
                <a:effectLst/>
                <a:latin typeface="Times New Roman" panose="02020603050405020304" pitchFamily="18" charset="0"/>
                <a:ea typeface="Calibri" panose="020F0502020204030204" pitchFamily="34" charset="0"/>
              </a:rPr>
              <a:t>and who is living in the home of a nonresident student who transfers to the district;</a:t>
            </a:r>
          </a:p>
          <a:p>
            <a:pPr marL="0" marR="0" lvl="0" indent="-342900">
              <a:spcBef>
                <a:spcPts val="0"/>
              </a:spcBef>
              <a:spcAft>
                <a:spcPts val="600"/>
              </a:spcAft>
              <a:buFont typeface="Symbol" panose="05050102010706020507" pitchFamily="18" charset="2"/>
              <a:buChar char=""/>
              <a:tabLst>
                <a:tab pos="457200" algn="l"/>
                <a:tab pos="457200" algn="l"/>
              </a:tabLst>
            </a:pPr>
            <a:r>
              <a:rPr lang="en-US" dirty="0">
                <a:effectLst/>
                <a:latin typeface="Times New Roman" panose="02020603050405020304" pitchFamily="18" charset="0"/>
                <a:ea typeface="Calibri" panose="020F0502020204030204" pitchFamily="34" charset="0"/>
              </a:rPr>
              <a:t>any nonresident student who has a parent or person acting as </a:t>
            </a:r>
            <a:r>
              <a:rPr lang="en-US" dirty="0">
                <a:solidFill>
                  <a:srgbClr val="FF0000"/>
                </a:solidFill>
                <a:effectLst/>
                <a:latin typeface="Times New Roman" panose="02020603050405020304" pitchFamily="18" charset="0"/>
                <a:ea typeface="Calibri" panose="020F0502020204030204" pitchFamily="34" charset="0"/>
              </a:rPr>
              <a:t>parent employed by the district</a:t>
            </a:r>
            <a:r>
              <a:rPr lang="en-US" dirty="0">
                <a:effectLst/>
                <a:latin typeface="Times New Roman" panose="02020603050405020304" pitchFamily="18" charset="0"/>
                <a:ea typeface="Calibri" panose="020F0502020204030204" pitchFamily="34" charset="0"/>
              </a:rPr>
              <a:t>, while the parent or person acting as a parent remains employed by the district; or</a:t>
            </a:r>
          </a:p>
          <a:p>
            <a:pPr marL="0">
              <a:spcBef>
                <a:spcPts val="0"/>
              </a:spcBef>
              <a:spcAft>
                <a:spcPts val="600"/>
              </a:spcAft>
            </a:pPr>
            <a:r>
              <a:rPr lang="en-US" dirty="0">
                <a:effectLst/>
                <a:latin typeface="Times New Roman" panose="02020603050405020304" pitchFamily="18" charset="0"/>
                <a:ea typeface="Calibri" panose="020F0502020204030204" pitchFamily="34" charset="0"/>
              </a:rPr>
              <a:t>any child who is experiencing </a:t>
            </a:r>
            <a:r>
              <a:rPr lang="en-US" dirty="0">
                <a:solidFill>
                  <a:srgbClr val="FF0000"/>
                </a:solidFill>
                <a:effectLst/>
                <a:latin typeface="Times New Roman" panose="02020603050405020304" pitchFamily="18" charset="0"/>
                <a:ea typeface="Calibri" panose="020F0502020204030204" pitchFamily="34" charset="0"/>
              </a:rPr>
              <a:t>homelessness</a:t>
            </a:r>
            <a:r>
              <a:rPr lang="en-US" dirty="0">
                <a:effectLst/>
                <a:latin typeface="Times New Roman" panose="02020603050405020304" pitchFamily="18" charset="0"/>
                <a:ea typeface="Calibri" panose="020F0502020204030204" pitchFamily="34" charset="0"/>
              </a:rPr>
              <a:t> shall be permitted to enroll in and attend the school district of origin or the school district of residence</a:t>
            </a:r>
            <a:endParaRPr lang="en-US" dirty="0"/>
          </a:p>
        </p:txBody>
      </p:sp>
    </p:spTree>
    <p:extLst>
      <p:ext uri="{BB962C8B-B14F-4D97-AF65-F5344CB8AC3E}">
        <p14:creationId xmlns:p14="http://schemas.microsoft.com/office/powerpoint/2010/main" val="13465120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C687646-FB3C-161E-D023-27EA721BC8CD}"/>
              </a:ext>
            </a:extLst>
          </p:cNvPr>
          <p:cNvSpPr>
            <a:spLocks noGrp="1"/>
          </p:cNvSpPr>
          <p:nvPr>
            <p:ph type="title"/>
          </p:nvPr>
        </p:nvSpPr>
        <p:spPr>
          <a:xfrm>
            <a:off x="686834" y="1153572"/>
            <a:ext cx="3200400" cy="4461163"/>
          </a:xfrm>
        </p:spPr>
        <p:txBody>
          <a:bodyPr>
            <a:normAutofit/>
          </a:bodyPr>
          <a:lstStyle/>
          <a:p>
            <a:r>
              <a:rPr lang="en-US">
                <a:solidFill>
                  <a:srgbClr val="FFFFFF"/>
                </a:solidFill>
                <a:effectLst/>
                <a:latin typeface="Times New Roman" panose="02020603050405020304" pitchFamily="18" charset="0"/>
                <a:ea typeface="Calibri" panose="020F0502020204030204" pitchFamily="34" charset="0"/>
              </a:rPr>
              <a:t>Prohibitions Regarding Open Enrollment Provisions of this Policy</a:t>
            </a:r>
            <a:br>
              <a:rPr lang="en-US">
                <a:solidFill>
                  <a:srgbClr val="FFFFFF"/>
                </a:solidFill>
                <a:effectLst/>
                <a:latin typeface="Times New Roman" panose="02020603050405020304" pitchFamily="18" charset="0"/>
                <a:ea typeface="Calibri" panose="020F0502020204030204" pitchFamily="34" charset="0"/>
              </a:rPr>
            </a:br>
            <a:endParaRPr lang="en-US">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5CD5B7E3-81D5-1B3B-5BFA-9F8EBCF037C9}"/>
              </a:ext>
            </a:extLst>
          </p:cNvPr>
          <p:cNvSpPr>
            <a:spLocks noGrp="1"/>
          </p:cNvSpPr>
          <p:nvPr>
            <p:ph idx="1"/>
          </p:nvPr>
        </p:nvSpPr>
        <p:spPr>
          <a:xfrm>
            <a:off x="4447308" y="591344"/>
            <a:ext cx="6906491" cy="5585619"/>
          </a:xfrm>
        </p:spPr>
        <p:txBody>
          <a:bodyPr anchor="ctr">
            <a:normAutofit/>
          </a:bodyPr>
          <a:lstStyle/>
          <a:p>
            <a:pPr marL="342900" marR="0" lvl="0" indent="-342900">
              <a:spcBef>
                <a:spcPts val="0"/>
              </a:spcBef>
              <a:spcAft>
                <a:spcPts val="200"/>
              </a:spcAft>
              <a:buFont typeface="Symbol" panose="05050102010706020507" pitchFamily="18" charset="2"/>
              <a:buChar char=""/>
              <a:tabLst>
                <a:tab pos="457200" algn="l"/>
                <a:tab pos="457200" algn="l"/>
              </a:tabLst>
            </a:pPr>
            <a:r>
              <a:rPr lang="en-US" dirty="0">
                <a:solidFill>
                  <a:srgbClr val="FF0000"/>
                </a:solidFill>
                <a:effectLst/>
                <a:latin typeface="Times New Roman" panose="02020603050405020304" pitchFamily="18" charset="0"/>
                <a:ea typeface="Calibri" panose="020F0502020204030204" pitchFamily="34" charset="0"/>
              </a:rPr>
              <a:t>Charge tuition or fees </a:t>
            </a:r>
            <a:r>
              <a:rPr lang="en-US" dirty="0">
                <a:effectLst/>
                <a:latin typeface="Times New Roman" panose="02020603050405020304" pitchFamily="18" charset="0"/>
                <a:ea typeface="Calibri" panose="020F0502020204030204" pitchFamily="34" charset="0"/>
              </a:rPr>
              <a:t>to any nonresident student who transfers to the district pursuant to this policy, except fees that are otherwise charged to every student enrolled in and attending school in the district; or</a:t>
            </a:r>
          </a:p>
          <a:p>
            <a:pPr marL="342900" marR="0" lvl="0" indent="-342900">
              <a:spcBef>
                <a:spcPts val="0"/>
              </a:spcBef>
              <a:spcAft>
                <a:spcPts val="200"/>
              </a:spcAft>
              <a:buFont typeface="Symbol" panose="05050102010706020507" pitchFamily="18" charset="2"/>
              <a:buChar char=""/>
              <a:tabLst>
                <a:tab pos="457200" algn="l"/>
                <a:tab pos="457200" algn="l"/>
              </a:tabLst>
            </a:pPr>
            <a:r>
              <a:rPr lang="en-US" dirty="0">
                <a:effectLst/>
                <a:latin typeface="Times New Roman" panose="02020603050405020304" pitchFamily="18" charset="0"/>
                <a:ea typeface="Calibri" panose="020F0502020204030204" pitchFamily="34" charset="0"/>
              </a:rPr>
              <a:t>accept or deny a nonresident student transfer based on </a:t>
            </a:r>
            <a:r>
              <a:rPr lang="en-US" dirty="0">
                <a:solidFill>
                  <a:srgbClr val="FF0000"/>
                </a:solidFill>
                <a:effectLst/>
                <a:latin typeface="Times New Roman" panose="02020603050405020304" pitchFamily="18" charset="0"/>
                <a:ea typeface="Calibri" panose="020F0502020204030204" pitchFamily="34" charset="0"/>
              </a:rPr>
              <a:t>ethnicity; national origin; gender; income level; disabling condition; proficiency in the English language; or measure of achievement, aptitude, or athletic ability.</a:t>
            </a:r>
          </a:p>
          <a:p>
            <a:pPr marL="0" indent="0">
              <a:buNone/>
            </a:pPr>
            <a:endParaRPr lang="en-US" dirty="0"/>
          </a:p>
        </p:txBody>
      </p:sp>
    </p:spTree>
    <p:extLst>
      <p:ext uri="{BB962C8B-B14F-4D97-AF65-F5344CB8AC3E}">
        <p14:creationId xmlns:p14="http://schemas.microsoft.com/office/powerpoint/2010/main" val="34610797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780CFCB-BD3A-E6CB-6BC5-025842EE973B}"/>
              </a:ext>
            </a:extLst>
          </p:cNvPr>
          <p:cNvSpPr>
            <a:spLocks noGrp="1"/>
          </p:cNvSpPr>
          <p:nvPr>
            <p:ph type="title"/>
          </p:nvPr>
        </p:nvSpPr>
        <p:spPr>
          <a:xfrm>
            <a:off x="686834" y="1153572"/>
            <a:ext cx="3200400" cy="4461163"/>
          </a:xfrm>
        </p:spPr>
        <p:txBody>
          <a:bodyPr>
            <a:normAutofit/>
          </a:bodyPr>
          <a:lstStyle/>
          <a:p>
            <a:r>
              <a:rPr lang="en-US" sz="3700">
                <a:solidFill>
                  <a:srgbClr val="FFFFFF"/>
                </a:solidFill>
              </a:rPr>
              <a:t>Transportation </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B7BF4C45-2586-B061-CAA4-E30716C58DC3}"/>
              </a:ext>
            </a:extLst>
          </p:cNvPr>
          <p:cNvSpPr>
            <a:spLocks noGrp="1"/>
          </p:cNvSpPr>
          <p:nvPr>
            <p:ph idx="1"/>
          </p:nvPr>
        </p:nvSpPr>
        <p:spPr>
          <a:xfrm>
            <a:off x="4447308" y="591344"/>
            <a:ext cx="6906491" cy="6077904"/>
          </a:xfrm>
        </p:spPr>
        <p:txBody>
          <a:bodyPr anchor="ctr">
            <a:normAutofit/>
          </a:bodyPr>
          <a:lstStyle/>
          <a:p>
            <a:pPr marL="0">
              <a:spcBef>
                <a:spcPts val="0"/>
              </a:spcBef>
              <a:spcAft>
                <a:spcPts val="200"/>
              </a:spcAft>
              <a:tabLst>
                <a:tab pos="457200" algn="l"/>
              </a:tabLst>
            </a:pPr>
            <a:r>
              <a:rPr lang="en-US" sz="2600" dirty="0">
                <a:effectLst/>
                <a:latin typeface="Times New Roman" panose="02020603050405020304" pitchFamily="18" charset="0"/>
                <a:ea typeface="Calibri" panose="020F0502020204030204" pitchFamily="34" charset="0"/>
              </a:rPr>
              <a:t>	</a:t>
            </a:r>
            <a:r>
              <a:rPr lang="en-US" sz="2600" dirty="0">
                <a:solidFill>
                  <a:srgbClr val="FF0000"/>
                </a:solidFill>
                <a:latin typeface="Times New Roman" panose="02020603050405020304" pitchFamily="18" charset="0"/>
                <a:ea typeface="Calibri" panose="020F0502020204030204" pitchFamily="34" charset="0"/>
              </a:rPr>
              <a:t>N</a:t>
            </a:r>
            <a:r>
              <a:rPr lang="en-US" sz="2600" dirty="0">
                <a:solidFill>
                  <a:srgbClr val="FF0000"/>
                </a:solidFill>
                <a:effectLst/>
                <a:latin typeface="Times New Roman" panose="02020603050405020304" pitchFamily="18" charset="0"/>
                <a:ea typeface="Calibri" panose="020F0502020204030204" pitchFamily="34" charset="0"/>
              </a:rPr>
              <a:t>ot be required to provide transportation </a:t>
            </a:r>
            <a:r>
              <a:rPr lang="en-US" sz="2600" dirty="0">
                <a:effectLst/>
                <a:latin typeface="Times New Roman" panose="02020603050405020304" pitchFamily="18" charset="0"/>
                <a:ea typeface="Calibri" panose="020F0502020204030204" pitchFamily="34" charset="0"/>
              </a:rPr>
              <a:t>to nonresident students unless otherwise required to do so by state and/or federal law, as a related service through a student’s individualized education program, or as an accommodation pursuant to the student’s Section 504 plan. </a:t>
            </a:r>
          </a:p>
          <a:p>
            <a:pPr marL="0">
              <a:spcBef>
                <a:spcPts val="0"/>
              </a:spcBef>
              <a:spcAft>
                <a:spcPts val="200"/>
              </a:spcAft>
              <a:tabLst>
                <a:tab pos="457200" algn="l"/>
              </a:tabLst>
            </a:pPr>
            <a:r>
              <a:rPr lang="en-US" sz="2600" dirty="0">
                <a:effectLst/>
                <a:latin typeface="Times New Roman" panose="02020603050405020304" pitchFamily="18" charset="0"/>
                <a:ea typeface="Calibri" panose="020F0502020204030204" pitchFamily="34" charset="0"/>
              </a:rPr>
              <a:t>If </a:t>
            </a:r>
            <a:r>
              <a:rPr lang="en-US" sz="2600" dirty="0">
                <a:solidFill>
                  <a:srgbClr val="FF0000"/>
                </a:solidFill>
                <a:effectLst/>
                <a:latin typeface="Times New Roman" panose="02020603050405020304" pitchFamily="18" charset="0"/>
                <a:ea typeface="Calibri" panose="020F0502020204030204" pitchFamily="34" charset="0"/>
              </a:rPr>
              <a:t>space is available </a:t>
            </a:r>
            <a:r>
              <a:rPr lang="en-US" sz="2600" dirty="0">
                <a:effectLst/>
                <a:latin typeface="Times New Roman" panose="02020603050405020304" pitchFamily="18" charset="0"/>
                <a:ea typeface="Calibri" panose="020F0502020204030204" pitchFamily="34" charset="0"/>
              </a:rPr>
              <a:t>on district transportation vehicles, the district </a:t>
            </a:r>
            <a:r>
              <a:rPr lang="en-US" sz="2600" dirty="0">
                <a:solidFill>
                  <a:srgbClr val="FF0000"/>
                </a:solidFill>
                <a:effectLst/>
                <a:latin typeface="Times New Roman" panose="02020603050405020304" pitchFamily="18" charset="0"/>
                <a:ea typeface="Calibri" panose="020F0502020204030204" pitchFamily="34" charset="0"/>
              </a:rPr>
              <a:t>may assign </a:t>
            </a:r>
            <a:r>
              <a:rPr lang="en-US" sz="2600" dirty="0">
                <a:effectLst/>
                <a:latin typeface="Times New Roman" panose="02020603050405020304" pitchFamily="18" charset="0"/>
                <a:ea typeface="Calibri" panose="020F0502020204030204" pitchFamily="34" charset="0"/>
              </a:rPr>
              <a:t>nonresident students an in-district bus stop to and from which transportation may be provided by the district for nonresident students. </a:t>
            </a:r>
          </a:p>
          <a:p>
            <a:pPr marL="0">
              <a:spcBef>
                <a:spcPts val="0"/>
              </a:spcBef>
              <a:spcAft>
                <a:spcPts val="200"/>
              </a:spcAft>
              <a:tabLst>
                <a:tab pos="457200" algn="l"/>
              </a:tabLst>
            </a:pPr>
            <a:r>
              <a:rPr lang="en-US" sz="2600" dirty="0">
                <a:effectLst/>
                <a:latin typeface="Times New Roman" panose="02020603050405020304" pitchFamily="18" charset="0"/>
                <a:ea typeface="Calibri" panose="020F0502020204030204" pitchFamily="34" charset="0"/>
              </a:rPr>
              <a:t>The district shall ensure that transportation for nonresident </a:t>
            </a:r>
            <a:r>
              <a:rPr lang="en-US" sz="2600" dirty="0">
                <a:solidFill>
                  <a:srgbClr val="FF0000"/>
                </a:solidFill>
                <a:effectLst/>
                <a:latin typeface="Times New Roman" panose="02020603050405020304" pitchFamily="18" charset="0"/>
                <a:ea typeface="Calibri" panose="020F0502020204030204" pitchFamily="34" charset="0"/>
              </a:rPr>
              <a:t>homeless</a:t>
            </a:r>
            <a:r>
              <a:rPr lang="en-US" sz="2600" dirty="0">
                <a:effectLst/>
                <a:latin typeface="Times New Roman" panose="02020603050405020304" pitchFamily="18" charset="0"/>
                <a:ea typeface="Calibri" panose="020F0502020204030204" pitchFamily="34" charset="0"/>
              </a:rPr>
              <a:t> students is provided comparably to that of housed students.</a:t>
            </a:r>
          </a:p>
          <a:p>
            <a:pPr marL="0" marR="0" indent="0">
              <a:spcBef>
                <a:spcPts val="0"/>
              </a:spcBef>
              <a:spcAft>
                <a:spcPts val="200"/>
              </a:spcAft>
              <a:buNone/>
              <a:tabLst>
                <a:tab pos="457200" algn="l"/>
              </a:tabLst>
            </a:pPr>
            <a:endParaRPr lang="en-US" sz="2600" dirty="0">
              <a:effectLst/>
              <a:latin typeface="Times New Roman" panose="02020603050405020304" pitchFamily="18" charset="0"/>
              <a:ea typeface="Calibri" panose="020F0502020204030204" pitchFamily="34" charset="0"/>
            </a:endParaRPr>
          </a:p>
          <a:p>
            <a:pPr marL="0" indent="0">
              <a:buNone/>
            </a:pPr>
            <a:endParaRPr lang="en-US" sz="2600" dirty="0"/>
          </a:p>
        </p:txBody>
      </p:sp>
    </p:spTree>
    <p:extLst>
      <p:ext uri="{BB962C8B-B14F-4D97-AF65-F5344CB8AC3E}">
        <p14:creationId xmlns:p14="http://schemas.microsoft.com/office/powerpoint/2010/main" val="3910873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51178C8-60D7-2901-6E34-63D4035CB4D5}"/>
              </a:ext>
            </a:extLst>
          </p:cNvPr>
          <p:cNvSpPr>
            <a:spLocks noGrp="1"/>
          </p:cNvSpPr>
          <p:nvPr>
            <p:ph type="title"/>
          </p:nvPr>
        </p:nvSpPr>
        <p:spPr>
          <a:xfrm>
            <a:off x="686834" y="1153572"/>
            <a:ext cx="3200400" cy="4461163"/>
          </a:xfrm>
        </p:spPr>
        <p:txBody>
          <a:bodyPr>
            <a:normAutofit/>
          </a:bodyPr>
          <a:lstStyle/>
          <a:p>
            <a:r>
              <a:rPr lang="en-US">
                <a:solidFill>
                  <a:srgbClr val="FFFFFF"/>
                </a:solidFill>
              </a:rPr>
              <a:t>Other </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3D37B1D6-F360-90A7-2D36-119E8E5ED951}"/>
              </a:ext>
            </a:extLst>
          </p:cNvPr>
          <p:cNvSpPr>
            <a:spLocks noGrp="1"/>
          </p:cNvSpPr>
          <p:nvPr>
            <p:ph idx="1"/>
          </p:nvPr>
        </p:nvSpPr>
        <p:spPr>
          <a:xfrm>
            <a:off x="4447308" y="591344"/>
            <a:ext cx="6906491" cy="5585619"/>
          </a:xfrm>
        </p:spPr>
        <p:txBody>
          <a:bodyPr anchor="ctr">
            <a:normAutofit/>
          </a:bodyPr>
          <a:lstStyle/>
          <a:p>
            <a:r>
              <a:rPr lang="en-US" sz="4400" dirty="0"/>
              <a:t>KSHSAA</a:t>
            </a:r>
          </a:p>
          <a:p>
            <a:r>
              <a:rPr lang="en-US" sz="4400" dirty="0"/>
              <a:t>Report to KSDE</a:t>
            </a:r>
          </a:p>
          <a:p>
            <a:r>
              <a:rPr lang="en-US" sz="4400" dirty="0"/>
              <a:t>Nonresident Student Continued Enrollment</a:t>
            </a:r>
          </a:p>
        </p:txBody>
      </p:sp>
    </p:spTree>
    <p:extLst>
      <p:ext uri="{BB962C8B-B14F-4D97-AF65-F5344CB8AC3E}">
        <p14:creationId xmlns:p14="http://schemas.microsoft.com/office/powerpoint/2010/main" val="9455206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49D5DD1-01FB-0F4B-2C4F-ADCAE768FB43}"/>
              </a:ext>
            </a:extLst>
          </p:cNvPr>
          <p:cNvSpPr>
            <a:spLocks noGrp="1"/>
          </p:cNvSpPr>
          <p:nvPr>
            <p:ph type="title"/>
          </p:nvPr>
        </p:nvSpPr>
        <p:spPr>
          <a:xfrm>
            <a:off x="686834" y="1153572"/>
            <a:ext cx="3200400" cy="4461163"/>
          </a:xfrm>
        </p:spPr>
        <p:txBody>
          <a:bodyPr>
            <a:normAutofit/>
          </a:bodyPr>
          <a:lstStyle/>
          <a:p>
            <a:r>
              <a:rPr lang="en-US">
                <a:solidFill>
                  <a:srgbClr val="FFFFFF"/>
                </a:solidFill>
              </a:rPr>
              <a:t>Student in Good Standing</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E8BBC9AB-4A15-5511-E6B1-7347277313D3}"/>
              </a:ext>
            </a:extLst>
          </p:cNvPr>
          <p:cNvSpPr>
            <a:spLocks noGrp="1"/>
          </p:cNvSpPr>
          <p:nvPr>
            <p:ph idx="1"/>
          </p:nvPr>
        </p:nvSpPr>
        <p:spPr>
          <a:xfrm>
            <a:off x="4447308" y="591344"/>
            <a:ext cx="6906491" cy="5585619"/>
          </a:xfrm>
        </p:spPr>
        <p:txBody>
          <a:bodyPr anchor="ctr">
            <a:normAutofit/>
          </a:bodyPr>
          <a:lstStyle/>
          <a:p>
            <a:pPr marL="342900" marR="0" lvl="0" indent="-342900">
              <a:spcBef>
                <a:spcPts val="0"/>
              </a:spcBef>
              <a:spcAft>
                <a:spcPts val="200"/>
              </a:spcAft>
              <a:buFont typeface="Symbol" panose="05050102010706020507" pitchFamily="18" charset="2"/>
              <a:buChar char=""/>
              <a:tabLst>
                <a:tab pos="457200" algn="l"/>
                <a:tab pos="457200" algn="l"/>
              </a:tabLst>
            </a:pPr>
            <a:r>
              <a:rPr lang="en-US" sz="1800" dirty="0">
                <a:effectLst/>
                <a:latin typeface="Times New Roman" panose="02020603050405020304" pitchFamily="18" charset="0"/>
                <a:ea typeface="Calibri" panose="020F0502020204030204" pitchFamily="34" charset="0"/>
              </a:rPr>
              <a:t>The nonresident student failed to maintain a </a:t>
            </a:r>
            <a:r>
              <a:rPr lang="en-US" sz="1800" dirty="0">
                <a:solidFill>
                  <a:srgbClr val="FF0000"/>
                </a:solidFill>
                <a:effectLst/>
                <a:latin typeface="Times New Roman" panose="02020603050405020304" pitchFamily="18" charset="0"/>
                <a:ea typeface="Calibri" panose="020F0502020204030204" pitchFamily="34" charset="0"/>
              </a:rPr>
              <a:t>90% attendance rate </a:t>
            </a:r>
            <a:r>
              <a:rPr lang="en-US" sz="1800" dirty="0">
                <a:effectLst/>
                <a:latin typeface="Times New Roman" panose="02020603050405020304" pitchFamily="18" charset="0"/>
                <a:ea typeface="Calibri" panose="020F0502020204030204" pitchFamily="34" charset="0"/>
              </a:rPr>
              <a:t>in the last school year, excluding excused absences under board policy JBD and/or any relevant student handbook language;</a:t>
            </a:r>
          </a:p>
          <a:p>
            <a:pPr marL="342900" marR="0" lvl="0" indent="-342900">
              <a:spcBef>
                <a:spcPts val="0"/>
              </a:spcBef>
              <a:spcAft>
                <a:spcPts val="200"/>
              </a:spcAft>
              <a:buFont typeface="Symbol" panose="05050102010706020507" pitchFamily="18" charset="2"/>
              <a:buChar char=""/>
              <a:tabLst>
                <a:tab pos="457200" algn="l"/>
                <a:tab pos="457200" algn="l"/>
              </a:tabLst>
            </a:pPr>
            <a:r>
              <a:rPr lang="en-US" sz="1800" dirty="0">
                <a:effectLst/>
                <a:latin typeface="Times New Roman" panose="02020603050405020304" pitchFamily="18" charset="0"/>
                <a:ea typeface="Calibri" panose="020F0502020204030204" pitchFamily="34" charset="0"/>
              </a:rPr>
              <a:t>the nonresident student or the student’s parent or person acting as a </a:t>
            </a:r>
            <a:r>
              <a:rPr lang="en-US" sz="1800" dirty="0">
                <a:solidFill>
                  <a:srgbClr val="FF0000"/>
                </a:solidFill>
                <a:effectLst/>
                <a:latin typeface="Times New Roman" panose="02020603050405020304" pitchFamily="18" charset="0"/>
                <a:ea typeface="Calibri" panose="020F0502020204030204" pitchFamily="34" charset="0"/>
              </a:rPr>
              <a:t>parent provided false or fraudulent information </a:t>
            </a:r>
            <a:r>
              <a:rPr lang="en-US" sz="1800" dirty="0">
                <a:effectLst/>
                <a:latin typeface="Times New Roman" panose="02020603050405020304" pitchFamily="18" charset="0"/>
                <a:ea typeface="Calibri" panose="020F0502020204030204" pitchFamily="34" charset="0"/>
              </a:rPr>
              <a:t>in the application process;</a:t>
            </a:r>
          </a:p>
          <a:p>
            <a:pPr marL="342900" marR="0" lvl="0" indent="-342900">
              <a:spcBef>
                <a:spcPts val="0"/>
              </a:spcBef>
              <a:spcAft>
                <a:spcPts val="200"/>
              </a:spcAft>
              <a:buFont typeface="Symbol" panose="05050102010706020507" pitchFamily="18" charset="2"/>
              <a:buChar char=""/>
              <a:tabLst>
                <a:tab pos="457200" algn="l"/>
                <a:tab pos="457200" algn="l"/>
              </a:tabLst>
            </a:pPr>
            <a:r>
              <a:rPr lang="en-US" sz="1800" dirty="0">
                <a:effectLst/>
                <a:latin typeface="Times New Roman" panose="02020603050405020304" pitchFamily="18" charset="0"/>
                <a:ea typeface="Calibri" panose="020F0502020204030204" pitchFamily="34" charset="0"/>
              </a:rPr>
              <a:t>the nonresident student is </a:t>
            </a:r>
            <a:r>
              <a:rPr lang="en-US" sz="1800" dirty="0">
                <a:solidFill>
                  <a:srgbClr val="FF0000"/>
                </a:solidFill>
                <a:effectLst/>
                <a:latin typeface="Times New Roman" panose="02020603050405020304" pitchFamily="18" charset="0"/>
                <a:ea typeface="Calibri" panose="020F0502020204030204" pitchFamily="34" charset="0"/>
              </a:rPr>
              <a:t>not a resident of Kansas</a:t>
            </a:r>
            <a:r>
              <a:rPr lang="en-US" sz="1800" dirty="0">
                <a:effectLst/>
                <a:latin typeface="Times New Roman" panose="02020603050405020304" pitchFamily="18" charset="0"/>
                <a:ea typeface="Calibri" panose="020F0502020204030204" pitchFamily="34" charset="0"/>
              </a:rPr>
              <a:t>;</a:t>
            </a:r>
          </a:p>
          <a:p>
            <a:pPr marL="342900" marR="0" lvl="0" indent="-342900">
              <a:spcBef>
                <a:spcPts val="0"/>
              </a:spcBef>
              <a:spcAft>
                <a:spcPts val="200"/>
              </a:spcAft>
              <a:buFont typeface="Symbol" panose="05050102010706020507" pitchFamily="18" charset="2"/>
              <a:buChar char=""/>
              <a:tabLst>
                <a:tab pos="457200" algn="l"/>
                <a:tab pos="457200" algn="l"/>
              </a:tabLst>
            </a:pPr>
            <a:r>
              <a:rPr lang="en-US" sz="1800" dirty="0">
                <a:effectLst/>
                <a:latin typeface="Times New Roman" panose="02020603050405020304" pitchFamily="18" charset="0"/>
                <a:ea typeface="Calibri" panose="020F0502020204030204" pitchFamily="34" charset="0"/>
              </a:rPr>
              <a:t> the student is currently </a:t>
            </a:r>
            <a:r>
              <a:rPr lang="en-US" sz="1800" dirty="0">
                <a:solidFill>
                  <a:srgbClr val="FF0000"/>
                </a:solidFill>
                <a:effectLst/>
                <a:latin typeface="Times New Roman" panose="02020603050405020304" pitchFamily="18" charset="0"/>
                <a:ea typeface="Calibri" panose="020F0502020204030204" pitchFamily="34" charset="0"/>
              </a:rPr>
              <a:t>under a period of suspension or expulsion from any Kansas school district</a:t>
            </a:r>
            <a:r>
              <a:rPr lang="en-US" sz="1800" dirty="0">
                <a:effectLst/>
                <a:latin typeface="Times New Roman" panose="02020603050405020304" pitchFamily="18" charset="0"/>
                <a:ea typeface="Calibri" panose="020F0502020204030204" pitchFamily="34" charset="0"/>
              </a:rPr>
              <a:t>, and such suspension or expulsion will not expire until after the next school year has begun.</a:t>
            </a:r>
          </a:p>
          <a:p>
            <a:pPr marL="342900" marR="0" lvl="0" indent="-342900">
              <a:spcBef>
                <a:spcPts val="0"/>
              </a:spcBef>
              <a:spcAft>
                <a:spcPts val="200"/>
              </a:spcAft>
              <a:buFont typeface="Symbol" panose="05050102010706020507" pitchFamily="18" charset="2"/>
              <a:buChar char=""/>
              <a:tabLst>
                <a:tab pos="457200" algn="l"/>
                <a:tab pos="457200" algn="l"/>
              </a:tabLst>
            </a:pPr>
            <a:r>
              <a:rPr lang="en-US" sz="1800" dirty="0">
                <a:effectLst/>
                <a:latin typeface="Times New Roman" panose="02020603050405020304" pitchFamily="18" charset="0"/>
                <a:ea typeface="Calibri" panose="020F0502020204030204" pitchFamily="34" charset="0"/>
              </a:rPr>
              <a:t>the student has had </a:t>
            </a:r>
            <a:r>
              <a:rPr lang="en-US" sz="1800" dirty="0">
                <a:solidFill>
                  <a:srgbClr val="FF0000"/>
                </a:solidFill>
                <a:effectLst/>
                <a:latin typeface="Times New Roman" panose="02020603050405020304" pitchFamily="18" charset="0"/>
                <a:ea typeface="Calibri" panose="020F0502020204030204" pitchFamily="34" charset="0"/>
              </a:rPr>
              <a:t>three or more out-of-school suspensions </a:t>
            </a:r>
            <a:r>
              <a:rPr lang="en-US" sz="1800" dirty="0">
                <a:effectLst/>
                <a:latin typeface="Times New Roman" panose="02020603050405020304" pitchFamily="18" charset="0"/>
                <a:ea typeface="Calibri" panose="020F0502020204030204" pitchFamily="34" charset="0"/>
              </a:rPr>
              <a:t>in the current school year, excluding suspensions a manifestation determination determined to be a manifestation of the student’s disability or a failure on the part of school staff to implement an individualized education program, Section 504 plan, or behavior intervention plan; or</a:t>
            </a:r>
          </a:p>
          <a:p>
            <a:pPr marL="342900" marR="0" lvl="0" indent="-342900">
              <a:spcBef>
                <a:spcPts val="0"/>
              </a:spcBef>
              <a:spcAft>
                <a:spcPts val="200"/>
              </a:spcAft>
              <a:buFont typeface="Symbol" panose="05050102010706020507" pitchFamily="18" charset="2"/>
              <a:buChar char=""/>
              <a:tabLst>
                <a:tab pos="457200" algn="l"/>
                <a:tab pos="457200" algn="l"/>
              </a:tabLst>
            </a:pPr>
            <a:r>
              <a:rPr lang="en-US" sz="1800" dirty="0">
                <a:effectLst/>
                <a:latin typeface="Times New Roman" panose="02020603050405020304" pitchFamily="18" charset="0"/>
                <a:ea typeface="Calibri" panose="020F0502020204030204" pitchFamily="34" charset="0"/>
              </a:rPr>
              <a:t>the student has been </a:t>
            </a:r>
            <a:r>
              <a:rPr lang="en-US" sz="1800" dirty="0">
                <a:solidFill>
                  <a:srgbClr val="FF0000"/>
                </a:solidFill>
                <a:effectLst/>
                <a:latin typeface="Times New Roman" panose="02020603050405020304" pitchFamily="18" charset="0"/>
                <a:ea typeface="Calibri" panose="020F0502020204030204" pitchFamily="34" charset="0"/>
              </a:rPr>
              <a:t>given a long-term suspension or expulsion </a:t>
            </a:r>
            <a:r>
              <a:rPr lang="en-US" sz="1800" dirty="0">
                <a:effectLst/>
                <a:latin typeface="Times New Roman" panose="02020603050405020304" pitchFamily="18" charset="0"/>
                <a:ea typeface="Calibri" panose="020F0502020204030204" pitchFamily="34" charset="0"/>
              </a:rPr>
              <a:t>by the district in the current school year.</a:t>
            </a:r>
          </a:p>
          <a:p>
            <a:pPr marL="0" indent="0">
              <a:buNone/>
            </a:pPr>
            <a:endParaRPr lang="en-US" sz="1800" dirty="0"/>
          </a:p>
        </p:txBody>
      </p:sp>
    </p:spTree>
    <p:extLst>
      <p:ext uri="{BB962C8B-B14F-4D97-AF65-F5344CB8AC3E}">
        <p14:creationId xmlns:p14="http://schemas.microsoft.com/office/powerpoint/2010/main" val="19375233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2E4DE5B-720C-C68D-6177-214F63E699F8}"/>
              </a:ext>
            </a:extLst>
          </p:cNvPr>
          <p:cNvSpPr>
            <a:spLocks noGrp="1"/>
          </p:cNvSpPr>
          <p:nvPr>
            <p:ph type="title"/>
          </p:nvPr>
        </p:nvSpPr>
        <p:spPr>
          <a:xfrm>
            <a:off x="686834" y="1153572"/>
            <a:ext cx="3200400" cy="4461163"/>
          </a:xfrm>
        </p:spPr>
        <p:txBody>
          <a:bodyPr>
            <a:normAutofit/>
          </a:bodyPr>
          <a:lstStyle/>
          <a:p>
            <a:r>
              <a:rPr lang="en-US">
                <a:solidFill>
                  <a:srgbClr val="FFFFFF"/>
                </a:solidFill>
              </a:rPr>
              <a:t>Notification of Parents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6E3A8E13-3443-BC95-B5D6-FE57F26244F7}"/>
              </a:ext>
            </a:extLst>
          </p:cNvPr>
          <p:cNvSpPr>
            <a:spLocks noGrp="1"/>
          </p:cNvSpPr>
          <p:nvPr>
            <p:ph idx="1"/>
          </p:nvPr>
        </p:nvSpPr>
        <p:spPr>
          <a:xfrm>
            <a:off x="4447308" y="591344"/>
            <a:ext cx="6906491" cy="5585619"/>
          </a:xfrm>
        </p:spPr>
        <p:txBody>
          <a:bodyPr anchor="ctr">
            <a:normAutofit/>
          </a:bodyPr>
          <a:lstStyle/>
          <a:p>
            <a:r>
              <a:rPr lang="en-US" sz="3600" dirty="0">
                <a:effectLst/>
                <a:latin typeface="Times New Roman" panose="02020603050405020304" pitchFamily="18" charset="0"/>
                <a:ea typeface="Calibri" panose="020F0502020204030204" pitchFamily="34" charset="0"/>
              </a:rPr>
              <a:t>Parents shall be informed of any administrative decision not to continue enrollment of a nonresident student no later than </a:t>
            </a:r>
            <a:r>
              <a:rPr lang="en-US" sz="3600" dirty="0">
                <a:solidFill>
                  <a:srgbClr val="FF0000"/>
                </a:solidFill>
                <a:effectLst/>
                <a:latin typeface="Times New Roman" panose="02020603050405020304" pitchFamily="18" charset="0"/>
                <a:ea typeface="Calibri" panose="020F0502020204030204" pitchFamily="34" charset="0"/>
              </a:rPr>
              <a:t>May 15</a:t>
            </a:r>
            <a:r>
              <a:rPr lang="en-US" sz="3600" dirty="0">
                <a:effectLst/>
                <a:latin typeface="Times New Roman" panose="02020603050405020304" pitchFamily="18" charset="0"/>
                <a:ea typeface="Calibri" panose="020F0502020204030204" pitchFamily="34" charset="0"/>
              </a:rPr>
              <a:t>. </a:t>
            </a:r>
            <a:endParaRPr lang="en-US" sz="3600" dirty="0"/>
          </a:p>
        </p:txBody>
      </p:sp>
    </p:spTree>
    <p:extLst>
      <p:ext uri="{BB962C8B-B14F-4D97-AF65-F5344CB8AC3E}">
        <p14:creationId xmlns:p14="http://schemas.microsoft.com/office/powerpoint/2010/main" val="23792691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692DC9-1D91-8C93-122A-518846C149E2}"/>
              </a:ext>
            </a:extLst>
          </p:cNvPr>
          <p:cNvSpPr>
            <a:spLocks noGrp="1"/>
          </p:cNvSpPr>
          <p:nvPr>
            <p:ph type="title"/>
          </p:nvPr>
        </p:nvSpPr>
        <p:spPr>
          <a:xfrm>
            <a:off x="686834" y="1153572"/>
            <a:ext cx="3200400" cy="4461163"/>
          </a:xfrm>
        </p:spPr>
        <p:txBody>
          <a:bodyPr>
            <a:normAutofit/>
          </a:bodyPr>
          <a:lstStyle/>
          <a:p>
            <a:r>
              <a:rPr lang="en-US">
                <a:solidFill>
                  <a:srgbClr val="FFFFFF"/>
                </a:solidFill>
              </a:rPr>
              <a:t>Next Steps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4649CD3A-786B-728F-207C-AB26A35E5B34}"/>
              </a:ext>
            </a:extLst>
          </p:cNvPr>
          <p:cNvSpPr>
            <a:spLocks noGrp="1"/>
          </p:cNvSpPr>
          <p:nvPr>
            <p:ph idx="1"/>
          </p:nvPr>
        </p:nvSpPr>
        <p:spPr>
          <a:xfrm>
            <a:off x="4447308" y="591344"/>
            <a:ext cx="6906491" cy="5585619"/>
          </a:xfrm>
        </p:spPr>
        <p:txBody>
          <a:bodyPr anchor="ctr">
            <a:normAutofit/>
          </a:bodyPr>
          <a:lstStyle/>
          <a:p>
            <a:r>
              <a:rPr lang="en-US" sz="3200" dirty="0"/>
              <a:t>Community Input @ Nov. 13 Hearing</a:t>
            </a:r>
          </a:p>
          <a:p>
            <a:r>
              <a:rPr lang="en-US" sz="3200" dirty="0"/>
              <a:t>Approve Policy by December 31, 2023</a:t>
            </a:r>
          </a:p>
          <a:p>
            <a:r>
              <a:rPr lang="en-US" sz="3200" dirty="0"/>
              <a:t>Form committee</a:t>
            </a:r>
          </a:p>
          <a:p>
            <a:pPr lvl="1"/>
            <a:r>
              <a:rPr lang="en-US" sz="3200" dirty="0"/>
              <a:t>BOE</a:t>
            </a:r>
          </a:p>
          <a:p>
            <a:pPr lvl="1"/>
            <a:r>
              <a:rPr lang="en-US" sz="3200" dirty="0"/>
              <a:t>Supt.</a:t>
            </a:r>
          </a:p>
          <a:p>
            <a:pPr lvl="1"/>
            <a:r>
              <a:rPr lang="en-US" sz="3200" dirty="0"/>
              <a:t>Asst. Supt. </a:t>
            </a:r>
          </a:p>
          <a:p>
            <a:pPr lvl="1"/>
            <a:r>
              <a:rPr lang="en-US" sz="3200" dirty="0"/>
              <a:t>Building Principals</a:t>
            </a:r>
          </a:p>
          <a:p>
            <a:pPr lvl="1"/>
            <a:r>
              <a:rPr lang="en-US" sz="3200" dirty="0"/>
              <a:t>Facilities Staff</a:t>
            </a:r>
          </a:p>
          <a:p>
            <a:r>
              <a:rPr lang="en-US" sz="3200" dirty="0"/>
              <a:t>Set Capacity by May 1, 2024</a:t>
            </a:r>
          </a:p>
        </p:txBody>
      </p:sp>
    </p:spTree>
    <p:extLst>
      <p:ext uri="{BB962C8B-B14F-4D97-AF65-F5344CB8AC3E}">
        <p14:creationId xmlns:p14="http://schemas.microsoft.com/office/powerpoint/2010/main" val="25685621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8">
            <a:extLst>
              <a:ext uri="{FF2B5EF4-FFF2-40B4-BE49-F238E27FC236}">
                <a16:creationId xmlns:a16="http://schemas.microsoft.com/office/drawing/2014/main" id="{F944E337-3E5D-4A1F-A5A1-2057F25B8A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0">
            <a:extLst>
              <a:ext uri="{FF2B5EF4-FFF2-40B4-BE49-F238E27FC236}">
                <a16:creationId xmlns:a16="http://schemas.microsoft.com/office/drawing/2014/main" id="{4DA50D69-7CF7-4844-B844-A2B821C77F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854"/>
            <a:ext cx="12192000" cy="6865854"/>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57E3A65-31FF-FF6E-CD40-CAEBC891F729}"/>
              </a:ext>
            </a:extLst>
          </p:cNvPr>
          <p:cNvSpPr>
            <a:spLocks noGrp="1"/>
          </p:cNvSpPr>
          <p:nvPr>
            <p:ph type="title"/>
          </p:nvPr>
        </p:nvSpPr>
        <p:spPr>
          <a:xfrm>
            <a:off x="4572001" y="601744"/>
            <a:ext cx="6781800" cy="1338696"/>
          </a:xfrm>
        </p:spPr>
        <p:txBody>
          <a:bodyPr>
            <a:normAutofit/>
          </a:bodyPr>
          <a:lstStyle/>
          <a:p>
            <a:endParaRPr lang="en-US" dirty="0"/>
          </a:p>
        </p:txBody>
      </p:sp>
      <p:pic>
        <p:nvPicPr>
          <p:cNvPr id="15" name="Picture 4" descr="Yellow and blue symbols">
            <a:extLst>
              <a:ext uri="{FF2B5EF4-FFF2-40B4-BE49-F238E27FC236}">
                <a16:creationId xmlns:a16="http://schemas.microsoft.com/office/drawing/2014/main" id="{86FE5421-5B78-8C10-E3FA-3B32615DF5B4}"/>
              </a:ext>
            </a:extLst>
          </p:cNvPr>
          <p:cNvPicPr>
            <a:picLocks noChangeAspect="1"/>
          </p:cNvPicPr>
          <p:nvPr/>
        </p:nvPicPr>
        <p:blipFill rotWithShape="1">
          <a:blip r:embed="rId2"/>
          <a:srcRect l="26500" r="31616" b="1"/>
          <a:stretch/>
        </p:blipFill>
        <p:spPr>
          <a:xfrm>
            <a:off x="20" y="10"/>
            <a:ext cx="3754739" cy="6857990"/>
          </a:xfrm>
          <a:custGeom>
            <a:avLst/>
            <a:gdLst/>
            <a:ahLst/>
            <a:cxnLst/>
            <a:rect l="l" t="t" r="r" b="b"/>
            <a:pathLst>
              <a:path w="3754759" h="6858000">
                <a:moveTo>
                  <a:pt x="0" y="0"/>
                </a:moveTo>
                <a:lnTo>
                  <a:pt x="3405358" y="0"/>
                </a:lnTo>
                <a:lnTo>
                  <a:pt x="3406298" y="5103"/>
                </a:lnTo>
                <a:cubicBezTo>
                  <a:pt x="3408705" y="9272"/>
                  <a:pt x="3410993" y="13534"/>
                  <a:pt x="3408744" y="22806"/>
                </a:cubicBezTo>
                <a:cubicBezTo>
                  <a:pt x="3398212" y="18869"/>
                  <a:pt x="3412504" y="58782"/>
                  <a:pt x="3403554" y="60481"/>
                </a:cubicBezTo>
                <a:cubicBezTo>
                  <a:pt x="3417198" y="75379"/>
                  <a:pt x="3401704" y="83956"/>
                  <a:pt x="3406685" y="104437"/>
                </a:cubicBezTo>
                <a:cubicBezTo>
                  <a:pt x="3412035" y="113935"/>
                  <a:pt x="3413215" y="120918"/>
                  <a:pt x="3408439" y="130745"/>
                </a:cubicBezTo>
                <a:cubicBezTo>
                  <a:pt x="3434362" y="174436"/>
                  <a:pt x="3410826" y="157826"/>
                  <a:pt x="3422002" y="199353"/>
                </a:cubicBezTo>
                <a:cubicBezTo>
                  <a:pt x="3433366" y="235046"/>
                  <a:pt x="3441595" y="275734"/>
                  <a:pt x="3466217" y="309590"/>
                </a:cubicBezTo>
                <a:cubicBezTo>
                  <a:pt x="3473022" y="315692"/>
                  <a:pt x="3476249" y="331335"/>
                  <a:pt x="3473425" y="344525"/>
                </a:cubicBezTo>
                <a:cubicBezTo>
                  <a:pt x="3472938" y="346792"/>
                  <a:pt x="3472286" y="348904"/>
                  <a:pt x="3471491" y="350788"/>
                </a:cubicBezTo>
                <a:cubicBezTo>
                  <a:pt x="3476473" y="380853"/>
                  <a:pt x="3497528" y="490678"/>
                  <a:pt x="3503314" y="524915"/>
                </a:cubicBezTo>
                <a:cubicBezTo>
                  <a:pt x="3495110" y="528110"/>
                  <a:pt x="3511009" y="544789"/>
                  <a:pt x="3506208" y="556205"/>
                </a:cubicBezTo>
                <a:cubicBezTo>
                  <a:pt x="3501906" y="564424"/>
                  <a:pt x="3505727" y="571402"/>
                  <a:pt x="3506503" y="579730"/>
                </a:cubicBezTo>
                <a:cubicBezTo>
                  <a:pt x="3503352" y="590904"/>
                  <a:pt x="3511763" y="626437"/>
                  <a:pt x="3516997" y="635552"/>
                </a:cubicBezTo>
                <a:cubicBezTo>
                  <a:pt x="3534688" y="657082"/>
                  <a:pt x="3524838" y="708447"/>
                  <a:pt x="3538464" y="726388"/>
                </a:cubicBezTo>
                <a:cubicBezTo>
                  <a:pt x="3540659" y="733032"/>
                  <a:pt x="3541735" y="739585"/>
                  <a:pt x="3542115" y="746049"/>
                </a:cubicBezTo>
                <a:lnTo>
                  <a:pt x="3541598" y="764218"/>
                </a:lnTo>
                <a:lnTo>
                  <a:pt x="3538294" y="769538"/>
                </a:lnTo>
                <a:lnTo>
                  <a:pt x="3539714" y="780556"/>
                </a:lnTo>
                <a:lnTo>
                  <a:pt x="3539328" y="783752"/>
                </a:lnTo>
                <a:cubicBezTo>
                  <a:pt x="3538575" y="789859"/>
                  <a:pt x="3537953" y="795880"/>
                  <a:pt x="3537882" y="801812"/>
                </a:cubicBezTo>
                <a:cubicBezTo>
                  <a:pt x="3555332" y="793164"/>
                  <a:pt x="3540143" y="850853"/>
                  <a:pt x="3553763" y="833773"/>
                </a:cubicBezTo>
                <a:cubicBezTo>
                  <a:pt x="3556400" y="864868"/>
                  <a:pt x="3568671" y="840452"/>
                  <a:pt x="3557696" y="878520"/>
                </a:cubicBezTo>
                <a:cubicBezTo>
                  <a:pt x="3574636" y="926170"/>
                  <a:pt x="3572932" y="1002669"/>
                  <a:pt x="3596902" y="1039468"/>
                </a:cubicBezTo>
                <a:cubicBezTo>
                  <a:pt x="3588227" y="1035176"/>
                  <a:pt x="3582669" y="1055878"/>
                  <a:pt x="3587550" y="1069793"/>
                </a:cubicBezTo>
                <a:cubicBezTo>
                  <a:pt x="3553603" y="1054905"/>
                  <a:pt x="3620138" y="1124159"/>
                  <a:pt x="3598129" y="1137690"/>
                </a:cubicBezTo>
                <a:cubicBezTo>
                  <a:pt x="3619154" y="1137277"/>
                  <a:pt x="3657845" y="1198819"/>
                  <a:pt x="3642072" y="1229443"/>
                </a:cubicBezTo>
                <a:cubicBezTo>
                  <a:pt x="3648492" y="1274612"/>
                  <a:pt x="3667414" y="1305895"/>
                  <a:pt x="3662799" y="1353804"/>
                </a:cubicBezTo>
                <a:cubicBezTo>
                  <a:pt x="3665680" y="1355144"/>
                  <a:pt x="3668149" y="1357448"/>
                  <a:pt x="3670319" y="1360420"/>
                </a:cubicBezTo>
                <a:lnTo>
                  <a:pt x="3675717" y="1370453"/>
                </a:lnTo>
                <a:lnTo>
                  <a:pt x="3675458" y="1372456"/>
                </a:lnTo>
                <a:cubicBezTo>
                  <a:pt x="3675775" y="1380261"/>
                  <a:pt x="3677154" y="1384198"/>
                  <a:pt x="3678998" y="1386422"/>
                </a:cubicBezTo>
                <a:lnTo>
                  <a:pt x="3681613" y="1387932"/>
                </a:lnTo>
                <a:lnTo>
                  <a:pt x="3684619" y="1397028"/>
                </a:lnTo>
                <a:lnTo>
                  <a:pt x="3692094" y="1413643"/>
                </a:lnTo>
                <a:lnTo>
                  <a:pt x="3692036" y="1417975"/>
                </a:lnTo>
                <a:lnTo>
                  <a:pt x="3701043" y="1444940"/>
                </a:lnTo>
                <a:lnTo>
                  <a:pt x="3700474" y="1445893"/>
                </a:lnTo>
                <a:cubicBezTo>
                  <a:pt x="3699407" y="1448641"/>
                  <a:pt x="3699006" y="1451835"/>
                  <a:pt x="3699990" y="1456030"/>
                </a:cubicBezTo>
                <a:cubicBezTo>
                  <a:pt x="3688343" y="1458099"/>
                  <a:pt x="3696713" y="1461887"/>
                  <a:pt x="3700642" y="1474079"/>
                </a:cubicBezTo>
                <a:cubicBezTo>
                  <a:pt x="3683431" y="1480016"/>
                  <a:pt x="3700716" y="1509516"/>
                  <a:pt x="3693587" y="1522890"/>
                </a:cubicBezTo>
                <a:cubicBezTo>
                  <a:pt x="3696861" y="1531716"/>
                  <a:pt x="3700010" y="1541157"/>
                  <a:pt x="3702900" y="1551068"/>
                </a:cubicBezTo>
                <a:lnTo>
                  <a:pt x="3708038" y="1631578"/>
                </a:lnTo>
                <a:lnTo>
                  <a:pt x="3698097" y="1716642"/>
                </a:lnTo>
                <a:cubicBezTo>
                  <a:pt x="3699314" y="1747867"/>
                  <a:pt x="3695412" y="1775147"/>
                  <a:pt x="3700384" y="1801382"/>
                </a:cubicBezTo>
                <a:cubicBezTo>
                  <a:pt x="3696845" y="1812311"/>
                  <a:pt x="3695699" y="1822504"/>
                  <a:pt x="3702257" y="1832013"/>
                </a:cubicBezTo>
                <a:cubicBezTo>
                  <a:pt x="3701651" y="1861238"/>
                  <a:pt x="3693313" y="1868713"/>
                  <a:pt x="3700986" y="1886838"/>
                </a:cubicBezTo>
                <a:cubicBezTo>
                  <a:pt x="3687741" y="1903887"/>
                  <a:pt x="3693148" y="1904594"/>
                  <a:pt x="3697545" y="1912087"/>
                </a:cubicBezTo>
                <a:lnTo>
                  <a:pt x="3697885" y="1913171"/>
                </a:lnTo>
                <a:lnTo>
                  <a:pt x="3695987" y="1915505"/>
                </a:lnTo>
                <a:lnTo>
                  <a:pt x="3695284" y="1920179"/>
                </a:lnTo>
                <a:lnTo>
                  <a:pt x="3696499" y="1932787"/>
                </a:lnTo>
                <a:lnTo>
                  <a:pt x="3697473" y="1937503"/>
                </a:lnTo>
                <a:cubicBezTo>
                  <a:pt x="3697953" y="1940760"/>
                  <a:pt x="3698023" y="1942937"/>
                  <a:pt x="3697799" y="1944457"/>
                </a:cubicBezTo>
                <a:lnTo>
                  <a:pt x="3697642" y="1944638"/>
                </a:lnTo>
                <a:lnTo>
                  <a:pt x="3698268" y="1951136"/>
                </a:lnTo>
                <a:cubicBezTo>
                  <a:pt x="3699704" y="1962083"/>
                  <a:pt x="3701457" y="1972719"/>
                  <a:pt x="3703418" y="1982828"/>
                </a:cubicBezTo>
                <a:cubicBezTo>
                  <a:pt x="3694620" y="1991887"/>
                  <a:pt x="3707345" y="2028973"/>
                  <a:pt x="3689767" y="2025705"/>
                </a:cubicBezTo>
                <a:cubicBezTo>
                  <a:pt x="3691896" y="2039367"/>
                  <a:pt x="3699517" y="2047321"/>
                  <a:pt x="3687894" y="2043252"/>
                </a:cubicBezTo>
                <a:cubicBezTo>
                  <a:pt x="3688268" y="2047766"/>
                  <a:pt x="3687435" y="2050599"/>
                  <a:pt x="3686015" y="2052668"/>
                </a:cubicBezTo>
                <a:lnTo>
                  <a:pt x="3685329" y="2053280"/>
                </a:lnTo>
                <a:lnTo>
                  <a:pt x="3690348" y="2083660"/>
                </a:lnTo>
                <a:lnTo>
                  <a:pt x="3689688" y="2087758"/>
                </a:lnTo>
                <a:lnTo>
                  <a:pt x="3694656" y="2107476"/>
                </a:lnTo>
                <a:lnTo>
                  <a:pt x="3696317" y="2117709"/>
                </a:lnTo>
                <a:lnTo>
                  <a:pt x="3698652" y="2120508"/>
                </a:lnTo>
                <a:cubicBezTo>
                  <a:pt x="3700138" y="2123582"/>
                  <a:pt x="3700933" y="2128051"/>
                  <a:pt x="3700157" y="2135655"/>
                </a:cubicBezTo>
                <a:lnTo>
                  <a:pt x="3699626" y="2137431"/>
                </a:lnTo>
                <a:lnTo>
                  <a:pt x="3703486" y="2149795"/>
                </a:lnTo>
                <a:cubicBezTo>
                  <a:pt x="3705184" y="2153754"/>
                  <a:pt x="3707268" y="2157232"/>
                  <a:pt x="3709885" y="2160002"/>
                </a:cubicBezTo>
                <a:cubicBezTo>
                  <a:pt x="3698737" y="2203287"/>
                  <a:pt x="3712805" y="2242927"/>
                  <a:pt x="3712777" y="2289319"/>
                </a:cubicBezTo>
                <a:cubicBezTo>
                  <a:pt x="3693169" y="2310331"/>
                  <a:pt x="3722276" y="2389074"/>
                  <a:pt x="3742794" y="2399589"/>
                </a:cubicBezTo>
                <a:cubicBezTo>
                  <a:pt x="3725319" y="2400703"/>
                  <a:pt x="3751962" y="2457534"/>
                  <a:pt x="3753311" y="2472464"/>
                </a:cubicBezTo>
                <a:cubicBezTo>
                  <a:pt x="3753760" y="2477441"/>
                  <a:pt x="3751399" y="2477762"/>
                  <a:pt x="3743656" y="2469811"/>
                </a:cubicBezTo>
                <a:cubicBezTo>
                  <a:pt x="3746474" y="2485608"/>
                  <a:pt x="3738186" y="2502460"/>
                  <a:pt x="3730339" y="2493869"/>
                </a:cubicBezTo>
                <a:cubicBezTo>
                  <a:pt x="3748556" y="2541387"/>
                  <a:pt x="3736267" y="2613433"/>
                  <a:pt x="3746134" y="2667651"/>
                </a:cubicBezTo>
                <a:cubicBezTo>
                  <a:pt x="3730160" y="2698252"/>
                  <a:pt x="3745496" y="2681337"/>
                  <a:pt x="3743743" y="2712354"/>
                </a:cubicBezTo>
                <a:cubicBezTo>
                  <a:pt x="3759373" y="2703131"/>
                  <a:pt x="3736572" y="2750256"/>
                  <a:pt x="3754759" y="2751060"/>
                </a:cubicBezTo>
                <a:cubicBezTo>
                  <a:pt x="3753864" y="2756679"/>
                  <a:pt x="3752424" y="2762098"/>
                  <a:pt x="3750841" y="2767527"/>
                </a:cubicBezTo>
                <a:lnTo>
                  <a:pt x="3750021" y="2770377"/>
                </a:lnTo>
                <a:lnTo>
                  <a:pt x="3749874" y="2781617"/>
                </a:lnTo>
                <a:lnTo>
                  <a:pt x="3745916" y="2784975"/>
                </a:lnTo>
                <a:lnTo>
                  <a:pt x="3742888" y="2802030"/>
                </a:lnTo>
                <a:cubicBezTo>
                  <a:pt x="3742360" y="2808388"/>
                  <a:pt x="3742498" y="2815196"/>
                  <a:pt x="3743710" y="2822667"/>
                </a:cubicBezTo>
                <a:cubicBezTo>
                  <a:pt x="3751787" y="2840797"/>
                  <a:pt x="3744398" y="2870002"/>
                  <a:pt x="3746201" y="2896003"/>
                </a:cubicBezTo>
                <a:lnTo>
                  <a:pt x="3749006" y="2907846"/>
                </a:lnTo>
                <a:lnTo>
                  <a:pt x="3747206" y="2947037"/>
                </a:lnTo>
                <a:cubicBezTo>
                  <a:pt x="3747030" y="2958176"/>
                  <a:pt x="3747214" y="2969719"/>
                  <a:pt x="3748070" y="2981841"/>
                </a:cubicBezTo>
                <a:lnTo>
                  <a:pt x="3750937" y="3004278"/>
                </a:lnTo>
                <a:lnTo>
                  <a:pt x="3749761" y="3010254"/>
                </a:lnTo>
                <a:cubicBezTo>
                  <a:pt x="3750425" y="3020530"/>
                  <a:pt x="3756245" y="3033889"/>
                  <a:pt x="3749923" y="3032983"/>
                </a:cubicBezTo>
                <a:lnTo>
                  <a:pt x="3752658" y="3044429"/>
                </a:lnTo>
                <a:lnTo>
                  <a:pt x="3748217" y="3056076"/>
                </a:lnTo>
                <a:cubicBezTo>
                  <a:pt x="3747117" y="3057381"/>
                  <a:pt x="3745928" y="3058381"/>
                  <a:pt x="3744691" y="3059042"/>
                </a:cubicBezTo>
                <a:lnTo>
                  <a:pt x="3747123" y="3075102"/>
                </a:lnTo>
                <a:lnTo>
                  <a:pt x="3744190" y="3088509"/>
                </a:lnTo>
                <a:lnTo>
                  <a:pt x="3747093" y="3099930"/>
                </a:lnTo>
                <a:lnTo>
                  <a:pt x="3746799" y="3104743"/>
                </a:lnTo>
                <a:lnTo>
                  <a:pt x="3745610" y="3116729"/>
                </a:lnTo>
                <a:cubicBezTo>
                  <a:pt x="3744666" y="3122891"/>
                  <a:pt x="3743503" y="3129792"/>
                  <a:pt x="3742676" y="3137453"/>
                </a:cubicBezTo>
                <a:lnTo>
                  <a:pt x="3742441" y="3143884"/>
                </a:lnTo>
                <a:lnTo>
                  <a:pt x="3737104" y="3158122"/>
                </a:lnTo>
                <a:cubicBezTo>
                  <a:pt x="3733050" y="3168490"/>
                  <a:pt x="3730374" y="3176626"/>
                  <a:pt x="3733275" y="3185367"/>
                </a:cubicBezTo>
                <a:cubicBezTo>
                  <a:pt x="3728135" y="3200760"/>
                  <a:pt x="3712176" y="3212117"/>
                  <a:pt x="3717639" y="3233769"/>
                </a:cubicBezTo>
                <a:cubicBezTo>
                  <a:pt x="3709851" y="3227497"/>
                  <a:pt x="3717920" y="3258095"/>
                  <a:pt x="3710433" y="3262123"/>
                </a:cubicBezTo>
                <a:cubicBezTo>
                  <a:pt x="3704342" y="3264110"/>
                  <a:pt x="3705370" y="3273856"/>
                  <a:pt x="3703458" y="3281408"/>
                </a:cubicBezTo>
                <a:cubicBezTo>
                  <a:pt x="3697412" y="3287020"/>
                  <a:pt x="3693483" y="3324746"/>
                  <a:pt x="3695027" y="3337739"/>
                </a:cubicBezTo>
                <a:cubicBezTo>
                  <a:pt x="3703095" y="3374177"/>
                  <a:pt x="3679154" y="3404974"/>
                  <a:pt x="3684951" y="3434139"/>
                </a:cubicBezTo>
                <a:cubicBezTo>
                  <a:pt x="3684732" y="3441861"/>
                  <a:pt x="3683615" y="3448308"/>
                  <a:pt x="3681946" y="3453928"/>
                </a:cubicBezTo>
                <a:lnTo>
                  <a:pt x="3675939" y="3468021"/>
                </a:lnTo>
                <a:cubicBezTo>
                  <a:pt x="3674480" y="3468264"/>
                  <a:pt x="3673022" y="3468506"/>
                  <a:pt x="3671563" y="3468748"/>
                </a:cubicBezTo>
                <a:lnTo>
                  <a:pt x="3669360" y="3479164"/>
                </a:lnTo>
                <a:lnTo>
                  <a:pt x="3668060" y="3481325"/>
                </a:lnTo>
                <a:cubicBezTo>
                  <a:pt x="3665560" y="3485437"/>
                  <a:pt x="3663197" y="3489622"/>
                  <a:pt x="3661315" y="3494328"/>
                </a:cubicBezTo>
                <a:cubicBezTo>
                  <a:pt x="3678446" y="3506175"/>
                  <a:pt x="3648136" y="3536311"/>
                  <a:pt x="3664679" y="3537226"/>
                </a:cubicBezTo>
                <a:cubicBezTo>
                  <a:pt x="3657322" y="3565147"/>
                  <a:pt x="3674997" y="3558694"/>
                  <a:pt x="3654205" y="3577551"/>
                </a:cubicBezTo>
                <a:cubicBezTo>
                  <a:pt x="3653633" y="3634248"/>
                  <a:pt x="3628736" y="3694092"/>
                  <a:pt x="3637325" y="3749618"/>
                </a:cubicBezTo>
                <a:cubicBezTo>
                  <a:pt x="3631446" y="3736800"/>
                  <a:pt x="3620480" y="3747498"/>
                  <a:pt x="3620258" y="3763981"/>
                </a:cubicBezTo>
                <a:cubicBezTo>
                  <a:pt x="3596667" y="3715365"/>
                  <a:pt x="3630603" y="3842969"/>
                  <a:pt x="3608193" y="3830141"/>
                </a:cubicBezTo>
                <a:cubicBezTo>
                  <a:pt x="3625759" y="3852486"/>
                  <a:pt x="3638965" y="3943841"/>
                  <a:pt x="3616479" y="3951521"/>
                </a:cubicBezTo>
                <a:cubicBezTo>
                  <a:pt x="3607940" y="3994867"/>
                  <a:pt x="3614033" y="4040502"/>
                  <a:pt x="3595498" y="4074157"/>
                </a:cubicBezTo>
                <a:cubicBezTo>
                  <a:pt x="3597477" y="4078342"/>
                  <a:pt x="3598819" y="4082864"/>
                  <a:pt x="3599706" y="4087599"/>
                </a:cubicBezTo>
                <a:lnTo>
                  <a:pt x="3601103" y="4101515"/>
                </a:lnTo>
                <a:lnTo>
                  <a:pt x="3600274" y="4102849"/>
                </a:lnTo>
                <a:cubicBezTo>
                  <a:pt x="3598143" y="4109482"/>
                  <a:pt x="3598077" y="4114144"/>
                  <a:pt x="3598925" y="4117926"/>
                </a:cubicBezTo>
                <a:lnTo>
                  <a:pt x="3600630" y="4121966"/>
                </a:lnTo>
                <a:lnTo>
                  <a:pt x="3600331" y="4132543"/>
                </a:lnTo>
                <a:lnTo>
                  <a:pt x="3601432" y="4154003"/>
                </a:lnTo>
                <a:lnTo>
                  <a:pt x="3600054" y="4157433"/>
                </a:lnTo>
                <a:lnTo>
                  <a:pt x="3599248" y="4188888"/>
                </a:lnTo>
                <a:cubicBezTo>
                  <a:pt x="3598993" y="4188940"/>
                  <a:pt x="3598738" y="4188992"/>
                  <a:pt x="3598484" y="4189044"/>
                </a:cubicBezTo>
                <a:cubicBezTo>
                  <a:pt x="3596754" y="4190111"/>
                  <a:pt x="3595443" y="4192250"/>
                  <a:pt x="3594971" y="4196698"/>
                </a:cubicBezTo>
                <a:cubicBezTo>
                  <a:pt x="3584674" y="4185805"/>
                  <a:pt x="3590455" y="4197885"/>
                  <a:pt x="3589971" y="4211958"/>
                </a:cubicBezTo>
                <a:cubicBezTo>
                  <a:pt x="3573870" y="4198179"/>
                  <a:pt x="3579156" y="4240607"/>
                  <a:pt x="3569135" y="4243705"/>
                </a:cubicBezTo>
                <a:cubicBezTo>
                  <a:pt x="3569142" y="4254351"/>
                  <a:pt x="3568856" y="4265362"/>
                  <a:pt x="3568210" y="4276468"/>
                </a:cubicBezTo>
                <a:lnTo>
                  <a:pt x="3567613" y="4282925"/>
                </a:lnTo>
                <a:cubicBezTo>
                  <a:pt x="3567553" y="4282949"/>
                  <a:pt x="3567492" y="4282974"/>
                  <a:pt x="3567432" y="4282999"/>
                </a:cubicBezTo>
                <a:cubicBezTo>
                  <a:pt x="3566940" y="4284280"/>
                  <a:pt x="3566607" y="4286359"/>
                  <a:pt x="3566464" y="4289697"/>
                </a:cubicBezTo>
                <a:lnTo>
                  <a:pt x="3566526" y="4294698"/>
                </a:lnTo>
                <a:lnTo>
                  <a:pt x="3565367" y="4307225"/>
                </a:lnTo>
                <a:lnTo>
                  <a:pt x="3563841" y="4311164"/>
                </a:lnTo>
                <a:lnTo>
                  <a:pt x="3561610" y="4312189"/>
                </a:lnTo>
                <a:lnTo>
                  <a:pt x="3561734" y="4313408"/>
                </a:lnTo>
                <a:cubicBezTo>
                  <a:pt x="3564537" y="4323096"/>
                  <a:pt x="3569544" y="4327053"/>
                  <a:pt x="3553832" y="4334910"/>
                </a:cubicBezTo>
                <a:cubicBezTo>
                  <a:pt x="3557797" y="4356533"/>
                  <a:pt x="3548502" y="4358433"/>
                  <a:pt x="3542564" y="4385380"/>
                </a:cubicBezTo>
                <a:cubicBezTo>
                  <a:pt x="3547050" y="4398267"/>
                  <a:pt x="3544091" y="4407098"/>
                  <a:pt x="3538724" y="4415150"/>
                </a:cubicBezTo>
                <a:cubicBezTo>
                  <a:pt x="3538633" y="4442707"/>
                  <a:pt x="3529920" y="4465824"/>
                  <a:pt x="3525348" y="4495753"/>
                </a:cubicBezTo>
                <a:cubicBezTo>
                  <a:pt x="3529387" y="4530212"/>
                  <a:pt x="3514579" y="4543935"/>
                  <a:pt x="3509749" y="4575934"/>
                </a:cubicBezTo>
                <a:cubicBezTo>
                  <a:pt x="3519579" y="4606914"/>
                  <a:pt x="3496418" y="4596497"/>
                  <a:pt x="3489779" y="4611927"/>
                </a:cubicBezTo>
                <a:lnTo>
                  <a:pt x="3488856" y="4616508"/>
                </a:lnTo>
                <a:lnTo>
                  <a:pt x="3489486" y="4629163"/>
                </a:lnTo>
                <a:lnTo>
                  <a:pt x="3490242" y="4633947"/>
                </a:lnTo>
                <a:cubicBezTo>
                  <a:pt x="3490570" y="4637233"/>
                  <a:pt x="3490539" y="4639406"/>
                  <a:pt x="3490244" y="4640894"/>
                </a:cubicBezTo>
                <a:lnTo>
                  <a:pt x="3490078" y="4641059"/>
                </a:lnTo>
                <a:lnTo>
                  <a:pt x="3490403" y="4647582"/>
                </a:lnTo>
                <a:cubicBezTo>
                  <a:pt x="3491330" y="4658608"/>
                  <a:pt x="3492590" y="4669354"/>
                  <a:pt x="3494082" y="4679601"/>
                </a:cubicBezTo>
                <a:cubicBezTo>
                  <a:pt x="3484854" y="4687754"/>
                  <a:pt x="3495864" y="4725869"/>
                  <a:pt x="3478421" y="4720918"/>
                </a:cubicBezTo>
                <a:cubicBezTo>
                  <a:pt x="3479918" y="4734712"/>
                  <a:pt x="3487176" y="4743359"/>
                  <a:pt x="3475730" y="4738188"/>
                </a:cubicBezTo>
                <a:cubicBezTo>
                  <a:pt x="3475894" y="4742712"/>
                  <a:pt x="3474928" y="4745450"/>
                  <a:pt x="3473409" y="4747368"/>
                </a:cubicBezTo>
                <a:lnTo>
                  <a:pt x="3472696" y="4747913"/>
                </a:lnTo>
                <a:lnTo>
                  <a:pt x="3476304" y="4778609"/>
                </a:lnTo>
                <a:lnTo>
                  <a:pt x="3475454" y="4782623"/>
                </a:lnTo>
                <a:lnTo>
                  <a:pt x="3479507" y="4802712"/>
                </a:lnTo>
                <a:lnTo>
                  <a:pt x="3480695" y="4813049"/>
                </a:lnTo>
                <a:lnTo>
                  <a:pt x="3482902" y="4816057"/>
                </a:lnTo>
                <a:cubicBezTo>
                  <a:pt x="3484247" y="4819259"/>
                  <a:pt x="3484834" y="4823783"/>
                  <a:pt x="3483703" y="4831270"/>
                </a:cubicBezTo>
                <a:lnTo>
                  <a:pt x="3483090" y="4832984"/>
                </a:lnTo>
                <a:lnTo>
                  <a:pt x="3486378" y="4845654"/>
                </a:lnTo>
                <a:cubicBezTo>
                  <a:pt x="3487893" y="4849755"/>
                  <a:pt x="3489817" y="4853416"/>
                  <a:pt x="3492309" y="4856425"/>
                </a:cubicBezTo>
                <a:cubicBezTo>
                  <a:pt x="3479133" y="4898390"/>
                  <a:pt x="3491371" y="4939174"/>
                  <a:pt x="3489182" y="4985308"/>
                </a:cubicBezTo>
                <a:cubicBezTo>
                  <a:pt x="3492413" y="5037202"/>
                  <a:pt x="3496839" y="5073159"/>
                  <a:pt x="3498182" y="5107346"/>
                </a:cubicBezTo>
                <a:cubicBezTo>
                  <a:pt x="3500266" y="5123329"/>
                  <a:pt x="3506680" y="5240376"/>
                  <a:pt x="3499225" y="5231073"/>
                </a:cubicBezTo>
                <a:cubicBezTo>
                  <a:pt x="3515247" y="5280090"/>
                  <a:pt x="3497607" y="5309911"/>
                  <a:pt x="3504960" y="5364785"/>
                </a:cubicBezTo>
                <a:cubicBezTo>
                  <a:pt x="3487546" y="5393671"/>
                  <a:pt x="3503686" y="5378336"/>
                  <a:pt x="3500486" y="5409009"/>
                </a:cubicBezTo>
                <a:cubicBezTo>
                  <a:pt x="3516561" y="5401350"/>
                  <a:pt x="3491544" y="5446009"/>
                  <a:pt x="3509710" y="5448570"/>
                </a:cubicBezTo>
                <a:cubicBezTo>
                  <a:pt x="3508555" y="5454072"/>
                  <a:pt x="3506859" y="5459319"/>
                  <a:pt x="3505022" y="5464568"/>
                </a:cubicBezTo>
                <a:lnTo>
                  <a:pt x="3504070" y="5467320"/>
                </a:lnTo>
                <a:lnTo>
                  <a:pt x="3503399" y="5478483"/>
                </a:lnTo>
                <a:lnTo>
                  <a:pt x="3499281" y="5481443"/>
                </a:lnTo>
                <a:lnTo>
                  <a:pt x="3499047" y="5616712"/>
                </a:lnTo>
                <a:cubicBezTo>
                  <a:pt x="3502347" y="5628424"/>
                  <a:pt x="3503819" y="5666768"/>
                  <a:pt x="3498775" y="5675291"/>
                </a:cubicBezTo>
                <a:cubicBezTo>
                  <a:pt x="3497984" y="5683547"/>
                  <a:pt x="3500335" y="5692400"/>
                  <a:pt x="3494739" y="5697458"/>
                </a:cubicBezTo>
                <a:cubicBezTo>
                  <a:pt x="3492180" y="5715432"/>
                  <a:pt x="3486290" y="5756597"/>
                  <a:pt x="3483423" y="5783137"/>
                </a:cubicBezTo>
                <a:cubicBezTo>
                  <a:pt x="3491452" y="5796973"/>
                  <a:pt x="3477643" y="5819988"/>
                  <a:pt x="3477532" y="5856699"/>
                </a:cubicBezTo>
                <a:cubicBezTo>
                  <a:pt x="3486776" y="5871818"/>
                  <a:pt x="3477340" y="5881447"/>
                  <a:pt x="3490032" y="5910638"/>
                </a:cubicBezTo>
                <a:cubicBezTo>
                  <a:pt x="3488930" y="5911913"/>
                  <a:pt x="3487924" y="5913488"/>
                  <a:pt x="3487046" y="5915313"/>
                </a:cubicBezTo>
                <a:cubicBezTo>
                  <a:pt x="3481941" y="5925917"/>
                  <a:pt x="3482137" y="5942505"/>
                  <a:pt x="3487484" y="5952365"/>
                </a:cubicBezTo>
                <a:cubicBezTo>
                  <a:pt x="3504666" y="5999029"/>
                  <a:pt x="3505019" y="6042078"/>
                  <a:pt x="3509266" y="6082373"/>
                </a:cubicBezTo>
                <a:cubicBezTo>
                  <a:pt x="3512265" y="6128005"/>
                  <a:pt x="3492950" y="6098121"/>
                  <a:pt x="3509564" y="6154771"/>
                </a:cubicBezTo>
                <a:cubicBezTo>
                  <a:pt x="3503223" y="6161045"/>
                  <a:pt x="3503062" y="6168289"/>
                  <a:pt x="3506404" y="6180433"/>
                </a:cubicBezTo>
                <a:cubicBezTo>
                  <a:pt x="3507378" y="6202614"/>
                  <a:pt x="3491084" y="6201180"/>
                  <a:pt x="3501312" y="6223427"/>
                </a:cubicBezTo>
                <a:cubicBezTo>
                  <a:pt x="3492497" y="6219559"/>
                  <a:pt x="3498753" y="6265580"/>
                  <a:pt x="3489469" y="6255476"/>
                </a:cubicBezTo>
                <a:cubicBezTo>
                  <a:pt x="3481791" y="6270065"/>
                  <a:pt x="3495037" y="6276996"/>
                  <a:pt x="3488398" y="6291462"/>
                </a:cubicBezTo>
                <a:cubicBezTo>
                  <a:pt x="3487099" y="6307679"/>
                  <a:pt x="3497555" y="6282019"/>
                  <a:pt x="3498547" y="6299935"/>
                </a:cubicBezTo>
                <a:cubicBezTo>
                  <a:pt x="3498173" y="6321676"/>
                  <a:pt x="3514193" y="6321381"/>
                  <a:pt x="3494028" y="6338390"/>
                </a:cubicBezTo>
                <a:lnTo>
                  <a:pt x="3486030" y="6396716"/>
                </a:lnTo>
                <a:cubicBezTo>
                  <a:pt x="3491309" y="6409668"/>
                  <a:pt x="3488928" y="6420134"/>
                  <a:pt x="3484103" y="6430386"/>
                </a:cubicBezTo>
                <a:cubicBezTo>
                  <a:pt x="3485763" y="6460632"/>
                  <a:pt x="3478568" y="6488285"/>
                  <a:pt x="3475922" y="6522318"/>
                </a:cubicBezTo>
                <a:cubicBezTo>
                  <a:pt x="3482128" y="6559051"/>
                  <a:pt x="3468277" y="6578006"/>
                  <a:pt x="3465506" y="6614374"/>
                </a:cubicBezTo>
                <a:cubicBezTo>
                  <a:pt x="3478925" y="6650248"/>
                  <a:pt x="3446064" y="6638174"/>
                  <a:pt x="3446789" y="6668768"/>
                </a:cubicBezTo>
                <a:cubicBezTo>
                  <a:pt x="3458869" y="6718505"/>
                  <a:pt x="3435878" y="6667592"/>
                  <a:pt x="3439582" y="6744454"/>
                </a:cubicBezTo>
                <a:cubicBezTo>
                  <a:pt x="3441631" y="6748797"/>
                  <a:pt x="3439393" y="6758101"/>
                  <a:pt x="3436538" y="6757102"/>
                </a:cubicBezTo>
                <a:cubicBezTo>
                  <a:pt x="3437461" y="6773941"/>
                  <a:pt x="3420846" y="6822488"/>
                  <a:pt x="3424061" y="6846522"/>
                </a:cubicBezTo>
                <a:lnTo>
                  <a:pt x="3423032" y="6858000"/>
                </a:lnTo>
                <a:lnTo>
                  <a:pt x="0" y="6858000"/>
                </a:lnTo>
                <a:close/>
              </a:path>
            </a:pathLst>
          </a:custGeom>
        </p:spPr>
      </p:pic>
      <p:sp>
        <p:nvSpPr>
          <p:cNvPr id="3" name="Content Placeholder 2">
            <a:extLst>
              <a:ext uri="{FF2B5EF4-FFF2-40B4-BE49-F238E27FC236}">
                <a16:creationId xmlns:a16="http://schemas.microsoft.com/office/drawing/2014/main" id="{4F81A4C9-7D49-B554-B58F-8BDF4279E296}"/>
              </a:ext>
            </a:extLst>
          </p:cNvPr>
          <p:cNvSpPr>
            <a:spLocks noGrp="1"/>
          </p:cNvSpPr>
          <p:nvPr>
            <p:ph idx="1"/>
          </p:nvPr>
        </p:nvSpPr>
        <p:spPr>
          <a:xfrm>
            <a:off x="4572001" y="2201958"/>
            <a:ext cx="6781800" cy="3900730"/>
          </a:xfrm>
        </p:spPr>
        <p:txBody>
          <a:bodyPr anchor="t">
            <a:normAutofit/>
          </a:bodyPr>
          <a:lstStyle/>
          <a:p>
            <a:pPr marL="0" indent="0" algn="ctr">
              <a:buNone/>
            </a:pPr>
            <a:r>
              <a:rPr lang="en-US" sz="8000" dirty="0"/>
              <a:t>Questions, Comments, Concerns </a:t>
            </a:r>
          </a:p>
        </p:txBody>
      </p:sp>
    </p:spTree>
    <p:extLst>
      <p:ext uri="{BB962C8B-B14F-4D97-AF65-F5344CB8AC3E}">
        <p14:creationId xmlns:p14="http://schemas.microsoft.com/office/powerpoint/2010/main" val="3298258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White puzzle with one red piece">
            <a:extLst>
              <a:ext uri="{FF2B5EF4-FFF2-40B4-BE49-F238E27FC236}">
                <a16:creationId xmlns:a16="http://schemas.microsoft.com/office/drawing/2014/main" id="{7D76A0FE-ED95-8117-1BA5-CB5D5610A856}"/>
              </a:ext>
            </a:extLst>
          </p:cNvPr>
          <p:cNvPicPr>
            <a:picLocks noChangeAspect="1"/>
          </p:cNvPicPr>
          <p:nvPr/>
        </p:nvPicPr>
        <p:blipFill rotWithShape="1">
          <a:blip r:embed="rId2"/>
          <a:srcRect/>
          <a:stretch/>
        </p:blipFill>
        <p:spPr>
          <a:xfrm>
            <a:off x="20" y="10"/>
            <a:ext cx="12191981" cy="6857990"/>
          </a:xfrm>
          <a:prstGeom prst="rect">
            <a:avLst/>
          </a:prstGeom>
        </p:spPr>
      </p:pic>
      <p:sp>
        <p:nvSpPr>
          <p:cNvPr id="10" name="Rectangle 9">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5" y="-1524511"/>
            <a:ext cx="4592270" cy="12192001"/>
          </a:xfrm>
          <a:prstGeom prst="rect">
            <a:avLst/>
          </a:prstGeom>
          <a:gradFill>
            <a:gsLst>
              <a:gs pos="35000">
                <a:schemeClr val="tx1">
                  <a:alpha val="46000"/>
                </a:schemeClr>
              </a:gs>
              <a:gs pos="21000">
                <a:schemeClr val="tx1">
                  <a:alpha val="30000"/>
                </a:schemeClr>
              </a:gs>
              <a:gs pos="0">
                <a:schemeClr val="tx1">
                  <a:alpha val="0"/>
                </a:schemeClr>
              </a:gs>
              <a:gs pos="100000">
                <a:schemeClr val="tx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45C93CD-3003-4376-6229-F5843D7B0280}"/>
              </a:ext>
            </a:extLst>
          </p:cNvPr>
          <p:cNvSpPr>
            <a:spLocks noGrp="1"/>
          </p:cNvSpPr>
          <p:nvPr>
            <p:ph type="title" idx="4294967295"/>
          </p:nvPr>
        </p:nvSpPr>
        <p:spPr>
          <a:xfrm>
            <a:off x="404553" y="3091928"/>
            <a:ext cx="9078562" cy="2387600"/>
          </a:xfrm>
        </p:spPr>
        <p:txBody>
          <a:bodyPr vert="horz" lIns="91440" tIns="45720" rIns="91440" bIns="45720" rtlCol="0" anchor="b">
            <a:normAutofit/>
          </a:bodyPr>
          <a:lstStyle/>
          <a:p>
            <a:r>
              <a:rPr lang="en-US" sz="6600" dirty="0">
                <a:solidFill>
                  <a:schemeClr val="bg1"/>
                </a:solidFill>
              </a:rPr>
              <a:t>Community Input</a:t>
            </a:r>
          </a:p>
        </p:txBody>
      </p:sp>
      <p:sp>
        <p:nvSpPr>
          <p:cNvPr id="12" name="Rectangle: Rounded Corners 11">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7"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432518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TotalTime>
  <Words>1188</Words>
  <Application>Microsoft Office PowerPoint</Application>
  <PresentationFormat>Widescreen</PresentationFormat>
  <Paragraphs>67</Paragraphs>
  <Slides>18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Calibri</vt:lpstr>
      <vt:lpstr>Calibri Light</vt:lpstr>
      <vt:lpstr>Symbol</vt:lpstr>
      <vt:lpstr>Times New Roman</vt:lpstr>
      <vt:lpstr>Office Theme</vt:lpstr>
      <vt:lpstr>USD 261 Open Enrollment </vt:lpstr>
      <vt:lpstr>Proposed Policy JBCC</vt:lpstr>
      <vt:lpstr>Nonresident Student</vt:lpstr>
      <vt:lpstr> Determining Capacity for Nonresident Enrollment </vt:lpstr>
      <vt:lpstr>K-8 Capacity </vt:lpstr>
      <vt:lpstr>Grades 9-12</vt:lpstr>
      <vt:lpstr>Timeline</vt:lpstr>
      <vt:lpstr>Enrollment Process for Nonresident Students</vt:lpstr>
      <vt:lpstr>“Priority” is Given when…</vt:lpstr>
      <vt:lpstr>Exempt Students </vt:lpstr>
      <vt:lpstr>Prohibitions Regarding Open Enrollment Provisions of this Policy </vt:lpstr>
      <vt:lpstr>Transportation </vt:lpstr>
      <vt:lpstr>Other </vt:lpstr>
      <vt:lpstr>Student in Good Standing</vt:lpstr>
      <vt:lpstr>Notification of Parents</vt:lpstr>
      <vt:lpstr>Next Steps</vt:lpstr>
      <vt:lpstr>PowerPoint Presentation</vt:lpstr>
      <vt:lpstr>Community Input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USD 261 Open Enrollment</dc:title>
  <dc:creator>Jeffrey Hersh</dc:creator>
  <cp:lastModifiedBy>Misty Mockry</cp:lastModifiedBy>
  <cp:revision>1</cp:revision>
  <dcterms:created xsi:type="dcterms:W3CDTF">2023-11-13T19:58:07Z</dcterms:created>
  <dcterms:modified xsi:type="dcterms:W3CDTF">2023-11-13T20:18:48Z</dcterms:modified>
</cp:coreProperties>
</file>