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Ex1.xml" ContentType="application/vnd.ms-office.chartex+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9" r:id="rId3"/>
    <p:sldId id="257" r:id="rId4"/>
    <p:sldId id="276" r:id="rId5"/>
    <p:sldId id="273" r:id="rId6"/>
    <p:sldId id="271" r:id="rId7"/>
    <p:sldId id="269" r:id="rId8"/>
    <p:sldId id="272" r:id="rId9"/>
    <p:sldId id="270" r:id="rId10"/>
    <p:sldId id="266" r:id="rId11"/>
    <p:sldId id="275" r:id="rId12"/>
    <p:sldId id="27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83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A43648-A704-4955-A7CE-C394BA4797F0}" v="80" dt="2024-01-17T14:40:47.6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52227" autoAdjust="0"/>
  </p:normalViewPr>
  <p:slideViewPr>
    <p:cSldViewPr snapToGrid="0">
      <p:cViewPr varScale="1">
        <p:scale>
          <a:sx n="116" d="100"/>
          <a:sy n="116" d="100"/>
        </p:scale>
        <p:origin x="339"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wichitashare2\data\PedsResearch\Department\03%20Pediatric%20Research\Kari%20Harris%20Research\Harris_School-based%20Health%20Care\Data\Copy%20of%20SBHC%20HV%20Visit%20Data%202021-2023%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a:t>Haysville</a:t>
            </a:r>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lineChart>
        <c:grouping val="standard"/>
        <c:varyColors val="0"/>
        <c:ser>
          <c:idx val="0"/>
          <c:order val="0"/>
          <c:tx>
            <c:strRef>
              <c:f>'Claim Counts'!$C$1</c:f>
              <c:strCache>
                <c:ptCount val="1"/>
                <c:pt idx="0">
                  <c:v>Claim Count</c:v>
                </c:pt>
              </c:strCache>
            </c:strRef>
          </c:tx>
          <c:spPr>
            <a:ln w="22225" cap="rnd">
              <a:solidFill>
                <a:schemeClr val="accent1"/>
              </a:solidFill>
            </a:ln>
            <a:effectLst>
              <a:glow rad="139700">
                <a:schemeClr val="accent1">
                  <a:satMod val="175000"/>
                  <a:alpha val="14000"/>
                </a:schemeClr>
              </a:glo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7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'Claim Counts'!$B$2:$B$13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extLst/>
            </c:strRef>
          </c:cat>
          <c:val>
            <c:numRef>
              <c:f>'Claim Counts'!$C$2:$C$13</c:f>
              <c:numCache>
                <c:formatCode>General</c:formatCode>
                <c:ptCount val="12"/>
                <c:pt idx="0">
                  <c:v>97</c:v>
                </c:pt>
                <c:pt idx="1">
                  <c:v>96</c:v>
                </c:pt>
                <c:pt idx="2">
                  <c:v>80</c:v>
                </c:pt>
                <c:pt idx="3">
                  <c:v>74</c:v>
                </c:pt>
                <c:pt idx="4">
                  <c:v>85</c:v>
                </c:pt>
                <c:pt idx="5">
                  <c:v>48</c:v>
                </c:pt>
                <c:pt idx="6">
                  <c:v>44</c:v>
                </c:pt>
                <c:pt idx="7">
                  <c:v>120</c:v>
                </c:pt>
                <c:pt idx="8">
                  <c:v>99</c:v>
                </c:pt>
                <c:pt idx="9">
                  <c:v>149</c:v>
                </c:pt>
                <c:pt idx="10">
                  <c:v>126</c:v>
                </c:pt>
                <c:pt idx="11">
                  <c:v>110</c:v>
                </c:pt>
              </c:numCache>
            </c:numRef>
          </c:val>
          <c:smooth val="0"/>
          <c:extLst>
            <c:ext xmlns:c16="http://schemas.microsoft.com/office/drawing/2014/chart" uri="{C3380CC4-5D6E-409C-BE32-E72D297353CC}">
              <c16:uniqueId val="{00000000-950C-43B8-A833-E02E19A2C41F}"/>
            </c:ext>
          </c:extLst>
        </c:ser>
        <c:dLbls>
          <c:dLblPos val="ctr"/>
          <c:showLegendKey val="0"/>
          <c:showVal val="1"/>
          <c:showCatName val="0"/>
          <c:showSerName val="0"/>
          <c:showPercent val="0"/>
          <c:showBubbleSize val="0"/>
        </c:dLbls>
        <c:smooth val="0"/>
        <c:axId val="964995456"/>
        <c:axId val="964997952"/>
      </c:lineChart>
      <c:catAx>
        <c:axId val="964995456"/>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964997952"/>
        <c:crosses val="autoZero"/>
        <c:auto val="1"/>
        <c:lblAlgn val="ctr"/>
        <c:lblOffset val="100"/>
        <c:noMultiLvlLbl val="0"/>
      </c:catAx>
      <c:valAx>
        <c:axId val="964997952"/>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964995456"/>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a:t>Psych Haysville</a:t>
            </a:r>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lineChart>
        <c:grouping val="standard"/>
        <c:varyColors val="0"/>
        <c:ser>
          <c:idx val="0"/>
          <c:order val="0"/>
          <c:tx>
            <c:strRef>
              <c:f>'Claim Counts'!$Q$1</c:f>
              <c:strCache>
                <c:ptCount val="1"/>
                <c:pt idx="0">
                  <c:v>Claim Count</c:v>
                </c:pt>
              </c:strCache>
            </c:strRef>
          </c:tx>
          <c:spPr>
            <a:ln w="22225" cap="rnd">
              <a:solidFill>
                <a:schemeClr val="accent1"/>
              </a:solidFill>
            </a:ln>
            <a:effectLst>
              <a:glow rad="139700">
                <a:schemeClr val="accent1">
                  <a:satMod val="175000"/>
                  <a:alpha val="14000"/>
                </a:schemeClr>
              </a:glo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7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'Claim Counts'!$P$2:$P$13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'Claim Counts'!$Q$2:$Q$13</c:f>
              <c:numCache>
                <c:formatCode>General</c:formatCode>
                <c:ptCount val="12"/>
                <c:pt idx="0">
                  <c:v>8</c:v>
                </c:pt>
                <c:pt idx="1">
                  <c:v>10</c:v>
                </c:pt>
                <c:pt idx="2">
                  <c:v>31</c:v>
                </c:pt>
                <c:pt idx="3">
                  <c:v>41</c:v>
                </c:pt>
                <c:pt idx="4">
                  <c:v>22</c:v>
                </c:pt>
                <c:pt idx="5">
                  <c:v>37</c:v>
                </c:pt>
                <c:pt idx="6">
                  <c:v>17</c:v>
                </c:pt>
                <c:pt idx="7">
                  <c:v>11</c:v>
                </c:pt>
                <c:pt idx="8">
                  <c:v>19</c:v>
                </c:pt>
                <c:pt idx="9">
                  <c:v>11</c:v>
                </c:pt>
                <c:pt idx="10">
                  <c:v>15</c:v>
                </c:pt>
                <c:pt idx="11">
                  <c:v>9</c:v>
                </c:pt>
              </c:numCache>
            </c:numRef>
          </c:val>
          <c:smooth val="0"/>
          <c:extLst>
            <c:ext xmlns:c16="http://schemas.microsoft.com/office/drawing/2014/chart" uri="{C3380CC4-5D6E-409C-BE32-E72D297353CC}">
              <c16:uniqueId val="{00000000-078A-45A6-AD06-A9B62108AD73}"/>
            </c:ext>
          </c:extLst>
        </c:ser>
        <c:dLbls>
          <c:dLblPos val="t"/>
          <c:showLegendKey val="0"/>
          <c:showVal val="1"/>
          <c:showCatName val="0"/>
          <c:showSerName val="0"/>
          <c:showPercent val="0"/>
          <c:showBubbleSize val="0"/>
        </c:dLbls>
        <c:smooth val="0"/>
        <c:axId val="1144818928"/>
        <c:axId val="1144817680"/>
      </c:lineChart>
      <c:catAx>
        <c:axId val="114481892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144817680"/>
        <c:crosses val="autoZero"/>
        <c:auto val="1"/>
        <c:lblAlgn val="ctr"/>
        <c:lblOffset val="100"/>
        <c:noMultiLvlLbl val="0"/>
      </c:catAx>
      <c:valAx>
        <c:axId val="1144817680"/>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144818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Payer Mix</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7AA-48B2-ADC4-316EDB01018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7AA-48B2-ADC4-316EDB01018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7AA-48B2-ADC4-316EDB010181}"/>
              </c:ext>
            </c:extLst>
          </c:dPt>
          <c:cat>
            <c:strRef>
              <c:f>Sheet1!$A$2:$A$4</c:f>
              <c:strCache>
                <c:ptCount val="3"/>
                <c:pt idx="0">
                  <c:v>Commercial</c:v>
                </c:pt>
                <c:pt idx="1">
                  <c:v>Medicaid of KS</c:v>
                </c:pt>
                <c:pt idx="2">
                  <c:v>Self Pay</c:v>
                </c:pt>
              </c:strCache>
            </c:strRef>
          </c:cat>
          <c:val>
            <c:numRef>
              <c:f>Sheet1!$B$2:$B$4</c:f>
              <c:numCache>
                <c:formatCode>#,##0%</c:formatCode>
                <c:ptCount val="3"/>
                <c:pt idx="0">
                  <c:v>0.38</c:v>
                </c:pt>
                <c:pt idx="1">
                  <c:v>0.59</c:v>
                </c:pt>
                <c:pt idx="2">
                  <c:v>3.2347039586999998E-2</c:v>
                </c:pt>
              </c:numCache>
            </c:numRef>
          </c:val>
          <c:extLst>
            <c:ext xmlns:c16="http://schemas.microsoft.com/office/drawing/2014/chart" uri="{C3380CC4-5D6E-409C-BE32-E72D297353CC}">
              <c16:uniqueId val="{00000000-5F6A-42B0-9E1D-55D3B202113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Payer Mix</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01F-4623-B777-0CCE02C23F8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01F-4623-B777-0CCE02C23F8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01F-4623-B777-0CCE02C23F8A}"/>
              </c:ext>
            </c:extLst>
          </c:dPt>
          <c:cat>
            <c:strRef>
              <c:f>Sheet1!$A$2:$A$4</c:f>
              <c:strCache>
                <c:ptCount val="3"/>
                <c:pt idx="0">
                  <c:v>Commercial</c:v>
                </c:pt>
                <c:pt idx="1">
                  <c:v>Medicaid</c:v>
                </c:pt>
                <c:pt idx="2">
                  <c:v>Self Pay</c:v>
                </c:pt>
              </c:strCache>
            </c:strRef>
          </c:cat>
          <c:val>
            <c:numRef>
              <c:f>Sheet1!$B$2:$B$4</c:f>
              <c:numCache>
                <c:formatCode>#,##0%</c:formatCode>
                <c:ptCount val="3"/>
                <c:pt idx="0">
                  <c:v>0.41</c:v>
                </c:pt>
                <c:pt idx="1">
                  <c:v>0.55000000000000004</c:v>
                </c:pt>
                <c:pt idx="2">
                  <c:v>3.8369082856999998E-2</c:v>
                </c:pt>
              </c:numCache>
            </c:numRef>
          </c:val>
          <c:extLst>
            <c:ext xmlns:c16="http://schemas.microsoft.com/office/drawing/2014/chart" uri="{C3380CC4-5D6E-409C-BE32-E72D297353CC}">
              <c16:uniqueId val="{00000000-5FDF-44F0-B9AA-999D985A20E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'HV 2023 51.01 Dxs by age group'!$J$247:$J$256</cx:f>
        <cx:lvl ptCount="10">
          <cx:pt idx="0">mental health</cx:pt>
          <cx:pt idx="1">immunizations</cx:pt>
          <cx:pt idx="2">establish care</cx:pt>
          <cx:pt idx="3">URI</cx:pt>
          <cx:pt idx="4">preventive care</cx:pt>
          <cx:pt idx="5">sports/school physicals</cx:pt>
          <cx:pt idx="6">trauma</cx:pt>
          <cx:pt idx="7">sore throat</cx:pt>
          <cx:pt idx="8">GI</cx:pt>
          <cx:pt idx="9">derm</cx:pt>
        </cx:lvl>
      </cx:strDim>
      <cx:numDim type="val">
        <cx:f>'HV 2023 51.01 Dxs by age group'!$K$247:$K$256</cx:f>
        <cx:lvl ptCount="10" formatCode="General">
          <cx:pt idx="0">555</cx:pt>
          <cx:pt idx="1">285</cx:pt>
          <cx:pt idx="2">175</cx:pt>
          <cx:pt idx="3">86</cx:pt>
          <cx:pt idx="4">85</cx:pt>
          <cx:pt idx="5">72</cx:pt>
          <cx:pt idx="6">66</cx:pt>
          <cx:pt idx="7">45</cx:pt>
          <cx:pt idx="8">41</cx:pt>
          <cx:pt idx="9">30</cx:pt>
        </cx:lvl>
      </cx:numDim>
    </cx:data>
  </cx:chartData>
  <cx:chart>
    <cx:title pos="t" align="ctr" overlay="0">
      <cx:tx>
        <cx:txData>
          <cx:v>Top Coded Diagnoses Primary Care 2023</cx:v>
        </cx:txData>
      </cx:tx>
      <cx:txPr>
        <a:bodyPr spcFirstLastPara="1" vertOverflow="ellipsis" horzOverflow="overflow" wrap="square" lIns="0" tIns="0" rIns="0" bIns="0" anchor="ctr" anchorCtr="1"/>
        <a:lstStyle/>
        <a:p>
          <a:pPr algn="ctr" rtl="0">
            <a:defRPr/>
          </a:pPr>
          <a:r>
            <a:rPr lang="en-US" sz="1400" b="0" i="0" u="none" strike="noStrike" baseline="0">
              <a:solidFill>
                <a:sysClr val="windowText" lastClr="000000">
                  <a:lumMod val="65000"/>
                  <a:lumOff val="35000"/>
                </a:sysClr>
              </a:solidFill>
              <a:latin typeface="Calibri" panose="020F0502020204030204"/>
            </a:rPr>
            <a:t>Top Coded Diagnoses Primary Care 2023</a:t>
          </a:r>
        </a:p>
      </cx:txPr>
    </cx:title>
    <cx:plotArea>
      <cx:plotAreaRegion>
        <cx:series layoutId="funnel" uniqueId="{227A6CCA-86E6-404A-8DE9-B7B4759FAB5A}">
          <cx:dataLabels>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600"/>
            </a:pPr>
            <a:endParaRPr lang="en-US" sz="1600" b="0" i="0" u="none" strike="noStrike" baseline="0">
              <a:solidFill>
                <a:prstClr val="black">
                  <a:lumMod val="65000"/>
                  <a:lumOff val="35000"/>
                </a:prstClr>
              </a:solidFill>
              <a:latin typeface="Calibri" panose="020F0502020204030204"/>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6DFF3C-0A31-4FDF-80E3-721281FE0DC2}" type="doc">
      <dgm:prSet loTypeId="urn:microsoft.com/office/officeart/2005/8/layout/hList9" loCatId="list" qsTypeId="urn:microsoft.com/office/officeart/2005/8/quickstyle/3d2" qsCatId="3D" csTypeId="urn:microsoft.com/office/officeart/2005/8/colors/accent2_2" csCatId="accent2" phldr="1"/>
      <dgm:spPr/>
      <dgm:t>
        <a:bodyPr/>
        <a:lstStyle/>
        <a:p>
          <a:endParaRPr lang="en-US"/>
        </a:p>
      </dgm:t>
    </dgm:pt>
    <dgm:pt modelId="{8254195B-FAFF-46A2-A139-DE6144FD2579}">
      <dgm:prSet phldrT="[Text]" custT="1"/>
      <dgm:spPr/>
      <dgm:t>
        <a:bodyPr/>
        <a:lstStyle/>
        <a:p>
          <a:r>
            <a:rPr lang="en-US" sz="3600" dirty="0"/>
            <a:t>HV SBHC</a:t>
          </a:r>
        </a:p>
      </dgm:t>
    </dgm:pt>
    <dgm:pt modelId="{8788D5C1-581E-4961-B677-295840CB34FD}" type="parTrans" cxnId="{553681E3-B196-4C8A-8DF5-1F70D70789B7}">
      <dgm:prSet/>
      <dgm:spPr/>
      <dgm:t>
        <a:bodyPr/>
        <a:lstStyle/>
        <a:p>
          <a:endParaRPr lang="en-US"/>
        </a:p>
      </dgm:t>
    </dgm:pt>
    <dgm:pt modelId="{3E7A98B5-84A3-4E41-B789-A7E22A9B5ACD}" type="sibTrans" cxnId="{553681E3-B196-4C8A-8DF5-1F70D70789B7}">
      <dgm:prSet/>
      <dgm:spPr/>
      <dgm:t>
        <a:bodyPr/>
        <a:lstStyle/>
        <a:p>
          <a:endParaRPr lang="en-US"/>
        </a:p>
      </dgm:t>
    </dgm:pt>
    <dgm:pt modelId="{08188CB2-9E2C-406F-851A-C3D510C3B99A}">
      <dgm:prSet phldrT="[Text]"/>
      <dgm:spPr/>
      <dgm:t>
        <a:bodyPr/>
        <a:lstStyle/>
        <a:p>
          <a:r>
            <a:rPr lang="en-US" dirty="0"/>
            <a:t>Visits: </a:t>
          </a:r>
        </a:p>
        <a:p>
          <a:r>
            <a:rPr lang="en-US" b="1" dirty="0"/>
            <a:t>1826</a:t>
          </a:r>
        </a:p>
      </dgm:t>
    </dgm:pt>
    <dgm:pt modelId="{66CE23D7-3330-4842-BAAF-5DBC1F52BEDE}" type="parTrans" cxnId="{584114D0-B110-4787-8A3E-4FD6E4155A35}">
      <dgm:prSet/>
      <dgm:spPr/>
      <dgm:t>
        <a:bodyPr/>
        <a:lstStyle/>
        <a:p>
          <a:endParaRPr lang="en-US"/>
        </a:p>
      </dgm:t>
    </dgm:pt>
    <dgm:pt modelId="{7685C361-0051-47C8-A3F0-114BCCBB0FBE}" type="sibTrans" cxnId="{584114D0-B110-4787-8A3E-4FD6E4155A35}">
      <dgm:prSet/>
      <dgm:spPr/>
      <dgm:t>
        <a:bodyPr/>
        <a:lstStyle/>
        <a:p>
          <a:endParaRPr lang="en-US"/>
        </a:p>
      </dgm:t>
    </dgm:pt>
    <dgm:pt modelId="{C7509073-0B14-452C-804C-330D8C44D69F}">
      <dgm:prSet phldrT="[Text]"/>
      <dgm:spPr/>
      <dgm:t>
        <a:bodyPr/>
        <a:lstStyle/>
        <a:p>
          <a:r>
            <a:rPr lang="en-US" dirty="0"/>
            <a:t>Unique Patients: </a:t>
          </a:r>
          <a:r>
            <a:rPr lang="en-US" b="1" dirty="0"/>
            <a:t>693</a:t>
          </a:r>
        </a:p>
      </dgm:t>
    </dgm:pt>
    <dgm:pt modelId="{30EAECF3-BDA3-438A-9960-C0297DA8D4C5}" type="parTrans" cxnId="{F0AF3F36-F360-4D22-ACF5-A4BAF58E59ED}">
      <dgm:prSet/>
      <dgm:spPr/>
      <dgm:t>
        <a:bodyPr/>
        <a:lstStyle/>
        <a:p>
          <a:endParaRPr lang="en-US"/>
        </a:p>
      </dgm:t>
    </dgm:pt>
    <dgm:pt modelId="{E43278E9-C7DD-4069-92E0-55D1F6C54937}" type="sibTrans" cxnId="{F0AF3F36-F360-4D22-ACF5-A4BAF58E59ED}">
      <dgm:prSet/>
      <dgm:spPr/>
      <dgm:t>
        <a:bodyPr/>
        <a:lstStyle/>
        <a:p>
          <a:endParaRPr lang="en-US"/>
        </a:p>
      </dgm:t>
    </dgm:pt>
    <dgm:pt modelId="{90DB14A8-865E-487C-A017-88C19995D493}">
      <dgm:prSet phldrT="[Text]"/>
      <dgm:spPr/>
      <dgm:t>
        <a:bodyPr/>
        <a:lstStyle/>
        <a:p>
          <a:r>
            <a:rPr lang="en-US" dirty="0"/>
            <a:t>Other Pediatric Clinics Median</a:t>
          </a:r>
        </a:p>
      </dgm:t>
    </dgm:pt>
    <dgm:pt modelId="{ADF861B0-EF82-4FDF-A6C2-3731714CC1DF}" type="parTrans" cxnId="{7C11D40E-EAD0-4F9D-8C37-1A0F7743B3B7}">
      <dgm:prSet/>
      <dgm:spPr/>
      <dgm:t>
        <a:bodyPr/>
        <a:lstStyle/>
        <a:p>
          <a:endParaRPr lang="en-US"/>
        </a:p>
      </dgm:t>
    </dgm:pt>
    <dgm:pt modelId="{7547DF3E-3ED8-4E6D-9369-06CA4D3BBB54}" type="sibTrans" cxnId="{7C11D40E-EAD0-4F9D-8C37-1A0F7743B3B7}">
      <dgm:prSet/>
      <dgm:spPr/>
      <dgm:t>
        <a:bodyPr/>
        <a:lstStyle/>
        <a:p>
          <a:endParaRPr lang="en-US"/>
        </a:p>
      </dgm:t>
    </dgm:pt>
    <dgm:pt modelId="{C830FBF6-54F4-405E-9718-D6F458503502}">
      <dgm:prSet phldrT="[Text]"/>
      <dgm:spPr/>
      <dgm:t>
        <a:bodyPr/>
        <a:lstStyle/>
        <a:p>
          <a:r>
            <a:rPr lang="en-US" dirty="0"/>
            <a:t>Visits: </a:t>
          </a:r>
        </a:p>
        <a:p>
          <a:r>
            <a:rPr lang="en-US" dirty="0"/>
            <a:t>2000 – 2200 </a:t>
          </a:r>
        </a:p>
      </dgm:t>
    </dgm:pt>
    <dgm:pt modelId="{88034DC3-24DA-40D6-8CB9-B45209D7CD28}" type="parTrans" cxnId="{264FD87E-4247-4BC4-9341-7B8C8E67403E}">
      <dgm:prSet/>
      <dgm:spPr/>
      <dgm:t>
        <a:bodyPr/>
        <a:lstStyle/>
        <a:p>
          <a:endParaRPr lang="en-US"/>
        </a:p>
      </dgm:t>
    </dgm:pt>
    <dgm:pt modelId="{F4464CEC-57CA-4643-9D44-F4F46D3A8522}" type="sibTrans" cxnId="{264FD87E-4247-4BC4-9341-7B8C8E67403E}">
      <dgm:prSet/>
      <dgm:spPr/>
      <dgm:t>
        <a:bodyPr/>
        <a:lstStyle/>
        <a:p>
          <a:endParaRPr lang="en-US"/>
        </a:p>
      </dgm:t>
    </dgm:pt>
    <dgm:pt modelId="{E37D5256-D1D2-478D-B740-D4A612678A68}">
      <dgm:prSet phldrT="[Text]"/>
      <dgm:spPr/>
      <dgm:t>
        <a:bodyPr/>
        <a:lstStyle/>
        <a:p>
          <a:r>
            <a:rPr lang="en-US" dirty="0"/>
            <a:t>Unique Patients: 500 – 750</a:t>
          </a:r>
        </a:p>
      </dgm:t>
    </dgm:pt>
    <dgm:pt modelId="{B291454C-5AD8-4619-961B-8D707A31D988}" type="parTrans" cxnId="{EB2E06C9-48F0-412B-9A25-2EB811E47E87}">
      <dgm:prSet/>
      <dgm:spPr/>
      <dgm:t>
        <a:bodyPr/>
        <a:lstStyle/>
        <a:p>
          <a:endParaRPr lang="en-US"/>
        </a:p>
      </dgm:t>
    </dgm:pt>
    <dgm:pt modelId="{8920DB36-9ACA-471D-B40B-30CC96AB4455}" type="sibTrans" cxnId="{EB2E06C9-48F0-412B-9A25-2EB811E47E87}">
      <dgm:prSet/>
      <dgm:spPr/>
      <dgm:t>
        <a:bodyPr/>
        <a:lstStyle/>
        <a:p>
          <a:endParaRPr lang="en-US"/>
        </a:p>
      </dgm:t>
    </dgm:pt>
    <dgm:pt modelId="{08D560FB-D1F2-41CF-9D62-A427B20A0B29}" type="pres">
      <dgm:prSet presAssocID="{786DFF3C-0A31-4FDF-80E3-721281FE0DC2}" presName="list" presStyleCnt="0">
        <dgm:presLayoutVars>
          <dgm:dir/>
          <dgm:animLvl val="lvl"/>
        </dgm:presLayoutVars>
      </dgm:prSet>
      <dgm:spPr/>
    </dgm:pt>
    <dgm:pt modelId="{843E2EDF-916C-43CA-B3BA-81588D55BC11}" type="pres">
      <dgm:prSet presAssocID="{8254195B-FAFF-46A2-A139-DE6144FD2579}" presName="posSpace" presStyleCnt="0"/>
      <dgm:spPr/>
    </dgm:pt>
    <dgm:pt modelId="{33C144B6-9613-4255-8154-A677D744AEFA}" type="pres">
      <dgm:prSet presAssocID="{8254195B-FAFF-46A2-A139-DE6144FD2579}" presName="vertFlow" presStyleCnt="0"/>
      <dgm:spPr/>
    </dgm:pt>
    <dgm:pt modelId="{CABD033F-038B-47A7-8F3F-B27ADB7789D1}" type="pres">
      <dgm:prSet presAssocID="{8254195B-FAFF-46A2-A139-DE6144FD2579}" presName="topSpace" presStyleCnt="0"/>
      <dgm:spPr/>
    </dgm:pt>
    <dgm:pt modelId="{62FFB1C4-019E-4F65-AE22-4DF8C450307A}" type="pres">
      <dgm:prSet presAssocID="{8254195B-FAFF-46A2-A139-DE6144FD2579}" presName="firstComp" presStyleCnt="0"/>
      <dgm:spPr/>
    </dgm:pt>
    <dgm:pt modelId="{C43ADA23-F2C1-4873-843F-EE3DC7F3C0BD}" type="pres">
      <dgm:prSet presAssocID="{8254195B-FAFF-46A2-A139-DE6144FD2579}" presName="firstChild" presStyleLbl="bgAccFollowNode1" presStyleIdx="0" presStyleCnt="4"/>
      <dgm:spPr/>
    </dgm:pt>
    <dgm:pt modelId="{437D1978-39A7-4094-97A4-CDF6F4EF775B}" type="pres">
      <dgm:prSet presAssocID="{8254195B-FAFF-46A2-A139-DE6144FD2579}" presName="firstChildTx" presStyleLbl="bgAccFollowNode1" presStyleIdx="0" presStyleCnt="4">
        <dgm:presLayoutVars>
          <dgm:bulletEnabled val="1"/>
        </dgm:presLayoutVars>
      </dgm:prSet>
      <dgm:spPr/>
    </dgm:pt>
    <dgm:pt modelId="{6926F11E-650F-4012-B37D-F23D93610566}" type="pres">
      <dgm:prSet presAssocID="{C7509073-0B14-452C-804C-330D8C44D69F}" presName="comp" presStyleCnt="0"/>
      <dgm:spPr/>
    </dgm:pt>
    <dgm:pt modelId="{4D86CDB6-BBAF-4978-B5F7-6A16B4E2B047}" type="pres">
      <dgm:prSet presAssocID="{C7509073-0B14-452C-804C-330D8C44D69F}" presName="child" presStyleLbl="bgAccFollowNode1" presStyleIdx="1" presStyleCnt="4"/>
      <dgm:spPr/>
    </dgm:pt>
    <dgm:pt modelId="{035E2B40-AAC5-4999-ADA5-19E789164077}" type="pres">
      <dgm:prSet presAssocID="{C7509073-0B14-452C-804C-330D8C44D69F}" presName="childTx" presStyleLbl="bgAccFollowNode1" presStyleIdx="1" presStyleCnt="4">
        <dgm:presLayoutVars>
          <dgm:bulletEnabled val="1"/>
        </dgm:presLayoutVars>
      </dgm:prSet>
      <dgm:spPr/>
    </dgm:pt>
    <dgm:pt modelId="{D78DE09C-BE1F-48B0-B688-E79E20D883A2}" type="pres">
      <dgm:prSet presAssocID="{8254195B-FAFF-46A2-A139-DE6144FD2579}" presName="negSpace" presStyleCnt="0"/>
      <dgm:spPr/>
    </dgm:pt>
    <dgm:pt modelId="{CD615C03-EC06-4CD7-AAE3-E42E31A3F18C}" type="pres">
      <dgm:prSet presAssocID="{8254195B-FAFF-46A2-A139-DE6144FD2579}" presName="circle" presStyleLbl="node1" presStyleIdx="0" presStyleCnt="2"/>
      <dgm:spPr/>
    </dgm:pt>
    <dgm:pt modelId="{77F902CB-6740-4A24-A753-4AF90BEEA160}" type="pres">
      <dgm:prSet presAssocID="{3E7A98B5-84A3-4E41-B789-A7E22A9B5ACD}" presName="transSpace" presStyleCnt="0"/>
      <dgm:spPr/>
    </dgm:pt>
    <dgm:pt modelId="{D81BFEC3-A8FB-4178-91E8-3C712C93916F}" type="pres">
      <dgm:prSet presAssocID="{90DB14A8-865E-487C-A017-88C19995D493}" presName="posSpace" presStyleCnt="0"/>
      <dgm:spPr/>
    </dgm:pt>
    <dgm:pt modelId="{5BB51194-EF5E-4289-9774-4381D1248B3A}" type="pres">
      <dgm:prSet presAssocID="{90DB14A8-865E-487C-A017-88C19995D493}" presName="vertFlow" presStyleCnt="0"/>
      <dgm:spPr/>
    </dgm:pt>
    <dgm:pt modelId="{B2E7BC4F-8C4B-4AFD-B0F4-A7B0A4EC5EB8}" type="pres">
      <dgm:prSet presAssocID="{90DB14A8-865E-487C-A017-88C19995D493}" presName="topSpace" presStyleCnt="0"/>
      <dgm:spPr/>
    </dgm:pt>
    <dgm:pt modelId="{DBDBFCE8-27D6-4D95-ABC3-8FFD7918BDF5}" type="pres">
      <dgm:prSet presAssocID="{90DB14A8-865E-487C-A017-88C19995D493}" presName="firstComp" presStyleCnt="0"/>
      <dgm:spPr/>
    </dgm:pt>
    <dgm:pt modelId="{118171CF-4533-4E34-BA06-110F7B2003FD}" type="pres">
      <dgm:prSet presAssocID="{90DB14A8-865E-487C-A017-88C19995D493}" presName="firstChild" presStyleLbl="bgAccFollowNode1" presStyleIdx="2" presStyleCnt="4"/>
      <dgm:spPr/>
    </dgm:pt>
    <dgm:pt modelId="{2127CF45-26E2-4C8E-9F98-FC4A1D697C36}" type="pres">
      <dgm:prSet presAssocID="{90DB14A8-865E-487C-A017-88C19995D493}" presName="firstChildTx" presStyleLbl="bgAccFollowNode1" presStyleIdx="2" presStyleCnt="4">
        <dgm:presLayoutVars>
          <dgm:bulletEnabled val="1"/>
        </dgm:presLayoutVars>
      </dgm:prSet>
      <dgm:spPr/>
    </dgm:pt>
    <dgm:pt modelId="{A2D57A70-E017-412B-86B9-35A0DCA2437E}" type="pres">
      <dgm:prSet presAssocID="{E37D5256-D1D2-478D-B740-D4A612678A68}" presName="comp" presStyleCnt="0"/>
      <dgm:spPr/>
    </dgm:pt>
    <dgm:pt modelId="{5979C8B1-A084-4E3E-BE1E-B255ACC47E4E}" type="pres">
      <dgm:prSet presAssocID="{E37D5256-D1D2-478D-B740-D4A612678A68}" presName="child" presStyleLbl="bgAccFollowNode1" presStyleIdx="3" presStyleCnt="4"/>
      <dgm:spPr/>
    </dgm:pt>
    <dgm:pt modelId="{60462E6B-2250-454D-85CD-AB917FADF261}" type="pres">
      <dgm:prSet presAssocID="{E37D5256-D1D2-478D-B740-D4A612678A68}" presName="childTx" presStyleLbl="bgAccFollowNode1" presStyleIdx="3" presStyleCnt="4">
        <dgm:presLayoutVars>
          <dgm:bulletEnabled val="1"/>
        </dgm:presLayoutVars>
      </dgm:prSet>
      <dgm:spPr/>
    </dgm:pt>
    <dgm:pt modelId="{C6016E71-387C-49BF-B1F8-29F3AA2F074E}" type="pres">
      <dgm:prSet presAssocID="{90DB14A8-865E-487C-A017-88C19995D493}" presName="negSpace" presStyleCnt="0"/>
      <dgm:spPr/>
    </dgm:pt>
    <dgm:pt modelId="{85A5A2F9-EA5D-4C32-8279-C0366BEFF2C0}" type="pres">
      <dgm:prSet presAssocID="{90DB14A8-865E-487C-A017-88C19995D493}" presName="circle" presStyleLbl="node1" presStyleIdx="1" presStyleCnt="2"/>
      <dgm:spPr/>
    </dgm:pt>
  </dgm:ptLst>
  <dgm:cxnLst>
    <dgm:cxn modelId="{47A6640E-B22D-4133-BDA9-B6B79C6EF100}" type="presOf" srcId="{08188CB2-9E2C-406F-851A-C3D510C3B99A}" destId="{C43ADA23-F2C1-4873-843F-EE3DC7F3C0BD}" srcOrd="0" destOrd="0" presId="urn:microsoft.com/office/officeart/2005/8/layout/hList9"/>
    <dgm:cxn modelId="{7C11D40E-EAD0-4F9D-8C37-1A0F7743B3B7}" srcId="{786DFF3C-0A31-4FDF-80E3-721281FE0DC2}" destId="{90DB14A8-865E-487C-A017-88C19995D493}" srcOrd="1" destOrd="0" parTransId="{ADF861B0-EF82-4FDF-A6C2-3731714CC1DF}" sibTransId="{7547DF3E-3ED8-4E6D-9369-06CA4D3BBB54}"/>
    <dgm:cxn modelId="{F0AF3F36-F360-4D22-ACF5-A4BAF58E59ED}" srcId="{8254195B-FAFF-46A2-A139-DE6144FD2579}" destId="{C7509073-0B14-452C-804C-330D8C44D69F}" srcOrd="1" destOrd="0" parTransId="{30EAECF3-BDA3-438A-9960-C0297DA8D4C5}" sibTransId="{E43278E9-C7DD-4069-92E0-55D1F6C54937}"/>
    <dgm:cxn modelId="{A9A92B60-3D3C-4EE6-B0C5-E956C0343633}" type="presOf" srcId="{786DFF3C-0A31-4FDF-80E3-721281FE0DC2}" destId="{08D560FB-D1F2-41CF-9D62-A427B20A0B29}" srcOrd="0" destOrd="0" presId="urn:microsoft.com/office/officeart/2005/8/layout/hList9"/>
    <dgm:cxn modelId="{83A4B968-207A-4B31-86A1-FFEF81041683}" type="presOf" srcId="{C830FBF6-54F4-405E-9718-D6F458503502}" destId="{118171CF-4533-4E34-BA06-110F7B2003FD}" srcOrd="0" destOrd="0" presId="urn:microsoft.com/office/officeart/2005/8/layout/hList9"/>
    <dgm:cxn modelId="{70720049-E569-4D7E-BE91-EB1A2549204E}" type="presOf" srcId="{8254195B-FAFF-46A2-A139-DE6144FD2579}" destId="{CD615C03-EC06-4CD7-AAE3-E42E31A3F18C}" srcOrd="0" destOrd="0" presId="urn:microsoft.com/office/officeart/2005/8/layout/hList9"/>
    <dgm:cxn modelId="{E2628C50-1CC0-4887-B545-7C9D3BC42232}" type="presOf" srcId="{C7509073-0B14-452C-804C-330D8C44D69F}" destId="{035E2B40-AAC5-4999-ADA5-19E789164077}" srcOrd="1" destOrd="0" presId="urn:microsoft.com/office/officeart/2005/8/layout/hList9"/>
    <dgm:cxn modelId="{256DD651-9F71-4580-AC34-6036E4AD91A1}" type="presOf" srcId="{E37D5256-D1D2-478D-B740-D4A612678A68}" destId="{60462E6B-2250-454D-85CD-AB917FADF261}" srcOrd="1" destOrd="0" presId="urn:microsoft.com/office/officeart/2005/8/layout/hList9"/>
    <dgm:cxn modelId="{264FD87E-4247-4BC4-9341-7B8C8E67403E}" srcId="{90DB14A8-865E-487C-A017-88C19995D493}" destId="{C830FBF6-54F4-405E-9718-D6F458503502}" srcOrd="0" destOrd="0" parTransId="{88034DC3-24DA-40D6-8CB9-B45209D7CD28}" sibTransId="{F4464CEC-57CA-4643-9D44-F4F46D3A8522}"/>
    <dgm:cxn modelId="{BAB7CC8B-C995-49F3-91A4-F28FAA8296EF}" type="presOf" srcId="{C830FBF6-54F4-405E-9718-D6F458503502}" destId="{2127CF45-26E2-4C8E-9F98-FC4A1D697C36}" srcOrd="1" destOrd="0" presId="urn:microsoft.com/office/officeart/2005/8/layout/hList9"/>
    <dgm:cxn modelId="{2CB51F94-BB5E-4840-B57B-5BFCBB64801C}" type="presOf" srcId="{90DB14A8-865E-487C-A017-88C19995D493}" destId="{85A5A2F9-EA5D-4C32-8279-C0366BEFF2C0}" srcOrd="0" destOrd="0" presId="urn:microsoft.com/office/officeart/2005/8/layout/hList9"/>
    <dgm:cxn modelId="{F8C0BEB4-2304-4BDA-9593-8BEA132D457B}" type="presOf" srcId="{C7509073-0B14-452C-804C-330D8C44D69F}" destId="{4D86CDB6-BBAF-4978-B5F7-6A16B4E2B047}" srcOrd="0" destOrd="0" presId="urn:microsoft.com/office/officeart/2005/8/layout/hList9"/>
    <dgm:cxn modelId="{9AD15AC8-C7E4-4A28-BBC1-84A3DCFED60D}" type="presOf" srcId="{E37D5256-D1D2-478D-B740-D4A612678A68}" destId="{5979C8B1-A084-4E3E-BE1E-B255ACC47E4E}" srcOrd="0" destOrd="0" presId="urn:microsoft.com/office/officeart/2005/8/layout/hList9"/>
    <dgm:cxn modelId="{EB2E06C9-48F0-412B-9A25-2EB811E47E87}" srcId="{90DB14A8-865E-487C-A017-88C19995D493}" destId="{E37D5256-D1D2-478D-B740-D4A612678A68}" srcOrd="1" destOrd="0" parTransId="{B291454C-5AD8-4619-961B-8D707A31D988}" sibTransId="{8920DB36-9ACA-471D-B40B-30CC96AB4455}"/>
    <dgm:cxn modelId="{584114D0-B110-4787-8A3E-4FD6E4155A35}" srcId="{8254195B-FAFF-46A2-A139-DE6144FD2579}" destId="{08188CB2-9E2C-406F-851A-C3D510C3B99A}" srcOrd="0" destOrd="0" parTransId="{66CE23D7-3330-4842-BAAF-5DBC1F52BEDE}" sibTransId="{7685C361-0051-47C8-A3F0-114BCCBB0FBE}"/>
    <dgm:cxn modelId="{553681E3-B196-4C8A-8DF5-1F70D70789B7}" srcId="{786DFF3C-0A31-4FDF-80E3-721281FE0DC2}" destId="{8254195B-FAFF-46A2-A139-DE6144FD2579}" srcOrd="0" destOrd="0" parTransId="{8788D5C1-581E-4961-B677-295840CB34FD}" sibTransId="{3E7A98B5-84A3-4E41-B789-A7E22A9B5ACD}"/>
    <dgm:cxn modelId="{48D05AFA-856B-4301-A99F-72973CD370C0}" type="presOf" srcId="{08188CB2-9E2C-406F-851A-C3D510C3B99A}" destId="{437D1978-39A7-4094-97A4-CDF6F4EF775B}" srcOrd="1" destOrd="0" presId="urn:microsoft.com/office/officeart/2005/8/layout/hList9"/>
    <dgm:cxn modelId="{725E425C-B3D0-4A50-A9A2-9DA33FBCF3DF}" type="presParOf" srcId="{08D560FB-D1F2-41CF-9D62-A427B20A0B29}" destId="{843E2EDF-916C-43CA-B3BA-81588D55BC11}" srcOrd="0" destOrd="0" presId="urn:microsoft.com/office/officeart/2005/8/layout/hList9"/>
    <dgm:cxn modelId="{72848D56-8654-4252-BD5E-069ADD334BBF}" type="presParOf" srcId="{08D560FB-D1F2-41CF-9D62-A427B20A0B29}" destId="{33C144B6-9613-4255-8154-A677D744AEFA}" srcOrd="1" destOrd="0" presId="urn:microsoft.com/office/officeart/2005/8/layout/hList9"/>
    <dgm:cxn modelId="{A5028FB9-C507-44EC-B0D9-5BC404610555}" type="presParOf" srcId="{33C144B6-9613-4255-8154-A677D744AEFA}" destId="{CABD033F-038B-47A7-8F3F-B27ADB7789D1}" srcOrd="0" destOrd="0" presId="urn:microsoft.com/office/officeart/2005/8/layout/hList9"/>
    <dgm:cxn modelId="{E7E954AF-95B6-4EFE-86A3-B7C51ABEA192}" type="presParOf" srcId="{33C144B6-9613-4255-8154-A677D744AEFA}" destId="{62FFB1C4-019E-4F65-AE22-4DF8C450307A}" srcOrd="1" destOrd="0" presId="urn:microsoft.com/office/officeart/2005/8/layout/hList9"/>
    <dgm:cxn modelId="{18E0B29F-F6BB-421C-84BF-37E36FD9B95A}" type="presParOf" srcId="{62FFB1C4-019E-4F65-AE22-4DF8C450307A}" destId="{C43ADA23-F2C1-4873-843F-EE3DC7F3C0BD}" srcOrd="0" destOrd="0" presId="urn:microsoft.com/office/officeart/2005/8/layout/hList9"/>
    <dgm:cxn modelId="{B94AFDCC-3E00-4441-8142-7859C17100A3}" type="presParOf" srcId="{62FFB1C4-019E-4F65-AE22-4DF8C450307A}" destId="{437D1978-39A7-4094-97A4-CDF6F4EF775B}" srcOrd="1" destOrd="0" presId="urn:microsoft.com/office/officeart/2005/8/layout/hList9"/>
    <dgm:cxn modelId="{673713D8-D545-4F0F-88B1-1B1381CB2D58}" type="presParOf" srcId="{33C144B6-9613-4255-8154-A677D744AEFA}" destId="{6926F11E-650F-4012-B37D-F23D93610566}" srcOrd="2" destOrd="0" presId="urn:microsoft.com/office/officeart/2005/8/layout/hList9"/>
    <dgm:cxn modelId="{A956F6E8-85D9-43C2-856C-B341B1E41307}" type="presParOf" srcId="{6926F11E-650F-4012-B37D-F23D93610566}" destId="{4D86CDB6-BBAF-4978-B5F7-6A16B4E2B047}" srcOrd="0" destOrd="0" presId="urn:microsoft.com/office/officeart/2005/8/layout/hList9"/>
    <dgm:cxn modelId="{508CC1F2-BA0A-494B-AD26-59D4CAA550E5}" type="presParOf" srcId="{6926F11E-650F-4012-B37D-F23D93610566}" destId="{035E2B40-AAC5-4999-ADA5-19E789164077}" srcOrd="1" destOrd="0" presId="urn:microsoft.com/office/officeart/2005/8/layout/hList9"/>
    <dgm:cxn modelId="{893CE367-D515-4168-AAB9-21CDFBECB576}" type="presParOf" srcId="{08D560FB-D1F2-41CF-9D62-A427B20A0B29}" destId="{D78DE09C-BE1F-48B0-B688-E79E20D883A2}" srcOrd="2" destOrd="0" presId="urn:microsoft.com/office/officeart/2005/8/layout/hList9"/>
    <dgm:cxn modelId="{361425D3-4743-4A38-BB6C-3B89C895C475}" type="presParOf" srcId="{08D560FB-D1F2-41CF-9D62-A427B20A0B29}" destId="{CD615C03-EC06-4CD7-AAE3-E42E31A3F18C}" srcOrd="3" destOrd="0" presId="urn:microsoft.com/office/officeart/2005/8/layout/hList9"/>
    <dgm:cxn modelId="{1DBCB6E0-61A8-42E8-875B-1CF8E002D236}" type="presParOf" srcId="{08D560FB-D1F2-41CF-9D62-A427B20A0B29}" destId="{77F902CB-6740-4A24-A753-4AF90BEEA160}" srcOrd="4" destOrd="0" presId="urn:microsoft.com/office/officeart/2005/8/layout/hList9"/>
    <dgm:cxn modelId="{71491AF1-4B0A-47CB-A6F3-38A23251415C}" type="presParOf" srcId="{08D560FB-D1F2-41CF-9D62-A427B20A0B29}" destId="{D81BFEC3-A8FB-4178-91E8-3C712C93916F}" srcOrd="5" destOrd="0" presId="urn:microsoft.com/office/officeart/2005/8/layout/hList9"/>
    <dgm:cxn modelId="{B5F69EC8-0DF8-4BCD-9BCF-340E6AD52E17}" type="presParOf" srcId="{08D560FB-D1F2-41CF-9D62-A427B20A0B29}" destId="{5BB51194-EF5E-4289-9774-4381D1248B3A}" srcOrd="6" destOrd="0" presId="urn:microsoft.com/office/officeart/2005/8/layout/hList9"/>
    <dgm:cxn modelId="{11AF0394-C56D-4960-9217-CCD8240D9088}" type="presParOf" srcId="{5BB51194-EF5E-4289-9774-4381D1248B3A}" destId="{B2E7BC4F-8C4B-4AFD-B0F4-A7B0A4EC5EB8}" srcOrd="0" destOrd="0" presId="urn:microsoft.com/office/officeart/2005/8/layout/hList9"/>
    <dgm:cxn modelId="{88C47FBC-EB58-48D9-BF83-54C96C129A05}" type="presParOf" srcId="{5BB51194-EF5E-4289-9774-4381D1248B3A}" destId="{DBDBFCE8-27D6-4D95-ABC3-8FFD7918BDF5}" srcOrd="1" destOrd="0" presId="urn:microsoft.com/office/officeart/2005/8/layout/hList9"/>
    <dgm:cxn modelId="{4D491926-D901-4941-8300-4B0B664C70D8}" type="presParOf" srcId="{DBDBFCE8-27D6-4D95-ABC3-8FFD7918BDF5}" destId="{118171CF-4533-4E34-BA06-110F7B2003FD}" srcOrd="0" destOrd="0" presId="urn:microsoft.com/office/officeart/2005/8/layout/hList9"/>
    <dgm:cxn modelId="{2D08DE6E-DD69-41E1-825C-283198F7F715}" type="presParOf" srcId="{DBDBFCE8-27D6-4D95-ABC3-8FFD7918BDF5}" destId="{2127CF45-26E2-4C8E-9F98-FC4A1D697C36}" srcOrd="1" destOrd="0" presId="urn:microsoft.com/office/officeart/2005/8/layout/hList9"/>
    <dgm:cxn modelId="{EF4CFCA4-BE2E-414D-861D-B5AC38837D0B}" type="presParOf" srcId="{5BB51194-EF5E-4289-9774-4381D1248B3A}" destId="{A2D57A70-E017-412B-86B9-35A0DCA2437E}" srcOrd="2" destOrd="0" presId="urn:microsoft.com/office/officeart/2005/8/layout/hList9"/>
    <dgm:cxn modelId="{77ED7985-E096-4E35-8F32-771E3FEE5C2A}" type="presParOf" srcId="{A2D57A70-E017-412B-86B9-35A0DCA2437E}" destId="{5979C8B1-A084-4E3E-BE1E-B255ACC47E4E}" srcOrd="0" destOrd="0" presId="urn:microsoft.com/office/officeart/2005/8/layout/hList9"/>
    <dgm:cxn modelId="{28AEEF29-3A4D-4EAD-B883-7101AED36199}" type="presParOf" srcId="{A2D57A70-E017-412B-86B9-35A0DCA2437E}" destId="{60462E6B-2250-454D-85CD-AB917FADF261}" srcOrd="1" destOrd="0" presId="urn:microsoft.com/office/officeart/2005/8/layout/hList9"/>
    <dgm:cxn modelId="{0AB30A6B-E161-4303-B957-BF19DAF10B7B}" type="presParOf" srcId="{08D560FB-D1F2-41CF-9D62-A427B20A0B29}" destId="{C6016E71-387C-49BF-B1F8-29F3AA2F074E}" srcOrd="7" destOrd="0" presId="urn:microsoft.com/office/officeart/2005/8/layout/hList9"/>
    <dgm:cxn modelId="{B7CDCE23-0FB3-4B8A-A074-DC5B615380F7}" type="presParOf" srcId="{08D560FB-D1F2-41CF-9D62-A427B20A0B29}" destId="{85A5A2F9-EA5D-4C32-8279-C0366BEFF2C0}"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D9AECD-EB75-491D-8691-5AFFC81A1FA6}" type="doc">
      <dgm:prSet loTypeId="urn:microsoft.com/office/officeart/2005/8/layout/pyramid3" loCatId="pyramid" qsTypeId="urn:microsoft.com/office/officeart/2005/8/quickstyle/simple1" qsCatId="simple" csTypeId="urn:microsoft.com/office/officeart/2005/8/colors/accent1_2" csCatId="accent1" phldr="1"/>
      <dgm:spPr/>
    </dgm:pt>
    <dgm:pt modelId="{A2ED3F4F-0B2D-496B-A43A-1278A081F8AE}">
      <dgm:prSet phldrT="[Text]"/>
      <dgm:spPr/>
      <dgm:t>
        <a:bodyPr/>
        <a:lstStyle/>
        <a:p>
          <a:r>
            <a:rPr lang="en-US" dirty="0">
              <a:solidFill>
                <a:schemeClr val="tx1"/>
              </a:solidFill>
            </a:rPr>
            <a:t>Depression</a:t>
          </a:r>
        </a:p>
      </dgm:t>
    </dgm:pt>
    <dgm:pt modelId="{547AFCAE-CEDE-4ADE-9D64-DA166BBE6A0F}" type="parTrans" cxnId="{D67C1551-53E9-4C57-A1FE-D2B90BD7946D}">
      <dgm:prSet/>
      <dgm:spPr/>
      <dgm:t>
        <a:bodyPr/>
        <a:lstStyle/>
        <a:p>
          <a:endParaRPr lang="en-US"/>
        </a:p>
      </dgm:t>
    </dgm:pt>
    <dgm:pt modelId="{A9160034-E7A3-4BF1-A501-D56917EC2A9E}" type="sibTrans" cxnId="{D67C1551-53E9-4C57-A1FE-D2B90BD7946D}">
      <dgm:prSet/>
      <dgm:spPr/>
      <dgm:t>
        <a:bodyPr/>
        <a:lstStyle/>
        <a:p>
          <a:endParaRPr lang="en-US"/>
        </a:p>
      </dgm:t>
    </dgm:pt>
    <dgm:pt modelId="{06458925-407D-43AF-A33A-F37AB09469F4}">
      <dgm:prSet phldrT="[Text]"/>
      <dgm:spPr/>
      <dgm:t>
        <a:bodyPr/>
        <a:lstStyle/>
        <a:p>
          <a:r>
            <a:rPr lang="en-US" dirty="0">
              <a:solidFill>
                <a:schemeClr val="tx1"/>
              </a:solidFill>
            </a:rPr>
            <a:t>Trauma</a:t>
          </a:r>
        </a:p>
      </dgm:t>
    </dgm:pt>
    <dgm:pt modelId="{F666B884-357D-4F05-BC74-E72D5C3AD6A7}" type="parTrans" cxnId="{82A3914D-243A-4C4C-8EAF-8D956F289986}">
      <dgm:prSet/>
      <dgm:spPr/>
      <dgm:t>
        <a:bodyPr/>
        <a:lstStyle/>
        <a:p>
          <a:endParaRPr lang="en-US"/>
        </a:p>
      </dgm:t>
    </dgm:pt>
    <dgm:pt modelId="{74D82613-F74D-442D-88C1-4CA01B6F066B}" type="sibTrans" cxnId="{82A3914D-243A-4C4C-8EAF-8D956F289986}">
      <dgm:prSet/>
      <dgm:spPr/>
      <dgm:t>
        <a:bodyPr/>
        <a:lstStyle/>
        <a:p>
          <a:endParaRPr lang="en-US"/>
        </a:p>
      </dgm:t>
    </dgm:pt>
    <dgm:pt modelId="{07E87F6D-E128-4E2B-B2DD-9D31A6263D6B}">
      <dgm:prSet phldrT="[Text]" custT="1"/>
      <dgm:spPr/>
      <dgm:t>
        <a:bodyPr/>
        <a:lstStyle/>
        <a:p>
          <a:r>
            <a:rPr lang="en-US" sz="3200" dirty="0">
              <a:solidFill>
                <a:schemeClr val="tx1"/>
              </a:solidFill>
            </a:rPr>
            <a:t>Generalized Anxiety</a:t>
          </a:r>
        </a:p>
      </dgm:t>
    </dgm:pt>
    <dgm:pt modelId="{AF48D512-C210-44DA-BD8D-2B41DF00AA44}" type="parTrans" cxnId="{09F047B2-6482-48B3-A57E-401CB0550838}">
      <dgm:prSet/>
      <dgm:spPr/>
      <dgm:t>
        <a:bodyPr/>
        <a:lstStyle/>
        <a:p>
          <a:endParaRPr lang="en-US"/>
        </a:p>
      </dgm:t>
    </dgm:pt>
    <dgm:pt modelId="{551CB03C-CB78-4BC7-9A96-D3C31946F359}" type="sibTrans" cxnId="{09F047B2-6482-48B3-A57E-401CB0550838}">
      <dgm:prSet/>
      <dgm:spPr/>
      <dgm:t>
        <a:bodyPr/>
        <a:lstStyle/>
        <a:p>
          <a:endParaRPr lang="en-US"/>
        </a:p>
      </dgm:t>
    </dgm:pt>
    <dgm:pt modelId="{139D72D4-45E8-4986-A82C-D1C2B971B6BC}">
      <dgm:prSet phldrT="[Text]" custT="1"/>
      <dgm:spPr/>
      <dgm:t>
        <a:bodyPr/>
        <a:lstStyle/>
        <a:p>
          <a:r>
            <a:rPr lang="en-US" sz="3200">
              <a:solidFill>
                <a:schemeClr val="tx1"/>
              </a:solidFill>
            </a:rPr>
            <a:t>Social </a:t>
          </a:r>
          <a:r>
            <a:rPr lang="en-US" sz="3200" dirty="0">
              <a:solidFill>
                <a:schemeClr val="tx1"/>
              </a:solidFill>
            </a:rPr>
            <a:t>Anxiety</a:t>
          </a:r>
        </a:p>
      </dgm:t>
    </dgm:pt>
    <dgm:pt modelId="{37A2B0FC-80A9-4968-941E-A45E583F04E8}" type="parTrans" cxnId="{92627F42-ACD3-471D-B29C-1B5449B0BDF8}">
      <dgm:prSet/>
      <dgm:spPr/>
    </dgm:pt>
    <dgm:pt modelId="{8F37787F-92E9-4A7F-951A-4E7C7C2B6EC7}" type="sibTrans" cxnId="{92627F42-ACD3-471D-B29C-1B5449B0BDF8}">
      <dgm:prSet/>
      <dgm:spPr/>
    </dgm:pt>
    <dgm:pt modelId="{5A6C7DD4-C79C-404F-8B8F-9CD9B6CB9256}">
      <dgm:prSet phldrT="[Text]"/>
      <dgm:spPr/>
      <dgm:t>
        <a:bodyPr/>
        <a:lstStyle/>
        <a:p>
          <a:r>
            <a:rPr lang="en-US">
              <a:solidFill>
                <a:schemeClr val="tx1"/>
              </a:solidFill>
            </a:rPr>
            <a:t>ADHD</a:t>
          </a:r>
          <a:endParaRPr lang="en-US" dirty="0">
            <a:solidFill>
              <a:schemeClr val="tx1"/>
            </a:solidFill>
          </a:endParaRPr>
        </a:p>
      </dgm:t>
    </dgm:pt>
    <dgm:pt modelId="{5A2FE2B9-D52B-4DF6-AD27-3F18D0562573}" type="parTrans" cxnId="{3500A4CC-9B47-49C8-8256-3D4B977647F2}">
      <dgm:prSet/>
      <dgm:spPr/>
    </dgm:pt>
    <dgm:pt modelId="{C35A9C6E-0770-4987-9144-74F26B8F3C53}" type="sibTrans" cxnId="{3500A4CC-9B47-49C8-8256-3D4B977647F2}">
      <dgm:prSet/>
      <dgm:spPr/>
    </dgm:pt>
    <dgm:pt modelId="{E6C5433C-E164-4AA0-9237-E5687F98DBC7}" type="pres">
      <dgm:prSet presAssocID="{71D9AECD-EB75-491D-8691-5AFFC81A1FA6}" presName="Name0" presStyleCnt="0">
        <dgm:presLayoutVars>
          <dgm:dir/>
          <dgm:animLvl val="lvl"/>
          <dgm:resizeHandles val="exact"/>
        </dgm:presLayoutVars>
      </dgm:prSet>
      <dgm:spPr/>
    </dgm:pt>
    <dgm:pt modelId="{C9187B2B-E203-4957-89F7-7D344A8886A1}" type="pres">
      <dgm:prSet presAssocID="{A2ED3F4F-0B2D-496B-A43A-1278A081F8AE}" presName="Name8" presStyleCnt="0"/>
      <dgm:spPr/>
    </dgm:pt>
    <dgm:pt modelId="{294EB4B4-7DB4-4B6A-81FC-414D8EC304DC}" type="pres">
      <dgm:prSet presAssocID="{A2ED3F4F-0B2D-496B-A43A-1278A081F8AE}" presName="level" presStyleLbl="node1" presStyleIdx="0" presStyleCnt="5">
        <dgm:presLayoutVars>
          <dgm:chMax val="1"/>
          <dgm:bulletEnabled val="1"/>
        </dgm:presLayoutVars>
      </dgm:prSet>
      <dgm:spPr/>
    </dgm:pt>
    <dgm:pt modelId="{CE739A76-4769-4253-83D6-E2E0B8AE2916}" type="pres">
      <dgm:prSet presAssocID="{A2ED3F4F-0B2D-496B-A43A-1278A081F8AE}" presName="levelTx" presStyleLbl="revTx" presStyleIdx="0" presStyleCnt="0">
        <dgm:presLayoutVars>
          <dgm:chMax val="1"/>
          <dgm:bulletEnabled val="1"/>
        </dgm:presLayoutVars>
      </dgm:prSet>
      <dgm:spPr/>
    </dgm:pt>
    <dgm:pt modelId="{6643C6C4-681D-4208-A2F9-660A54BF31C5}" type="pres">
      <dgm:prSet presAssocID="{06458925-407D-43AF-A33A-F37AB09469F4}" presName="Name8" presStyleCnt="0"/>
      <dgm:spPr/>
    </dgm:pt>
    <dgm:pt modelId="{DD183D16-0830-48B7-A833-99983EC53B3A}" type="pres">
      <dgm:prSet presAssocID="{06458925-407D-43AF-A33A-F37AB09469F4}" presName="level" presStyleLbl="node1" presStyleIdx="1" presStyleCnt="5">
        <dgm:presLayoutVars>
          <dgm:chMax val="1"/>
          <dgm:bulletEnabled val="1"/>
        </dgm:presLayoutVars>
      </dgm:prSet>
      <dgm:spPr/>
    </dgm:pt>
    <dgm:pt modelId="{D06667D7-47D2-4B3E-8F36-5ABBA14D1C16}" type="pres">
      <dgm:prSet presAssocID="{06458925-407D-43AF-A33A-F37AB09469F4}" presName="levelTx" presStyleLbl="revTx" presStyleIdx="0" presStyleCnt="0">
        <dgm:presLayoutVars>
          <dgm:chMax val="1"/>
          <dgm:bulletEnabled val="1"/>
        </dgm:presLayoutVars>
      </dgm:prSet>
      <dgm:spPr/>
    </dgm:pt>
    <dgm:pt modelId="{A8BD91D8-4CAE-4A37-8B82-4201772DD012}" type="pres">
      <dgm:prSet presAssocID="{5A6C7DD4-C79C-404F-8B8F-9CD9B6CB9256}" presName="Name8" presStyleCnt="0"/>
      <dgm:spPr/>
    </dgm:pt>
    <dgm:pt modelId="{E6EF8974-9C11-4045-91E2-AB7821A951F4}" type="pres">
      <dgm:prSet presAssocID="{5A6C7DD4-C79C-404F-8B8F-9CD9B6CB9256}" presName="level" presStyleLbl="node1" presStyleIdx="2" presStyleCnt="5">
        <dgm:presLayoutVars>
          <dgm:chMax val="1"/>
          <dgm:bulletEnabled val="1"/>
        </dgm:presLayoutVars>
      </dgm:prSet>
      <dgm:spPr/>
    </dgm:pt>
    <dgm:pt modelId="{1199C87D-340A-492F-A9EE-4E555CE3C665}" type="pres">
      <dgm:prSet presAssocID="{5A6C7DD4-C79C-404F-8B8F-9CD9B6CB9256}" presName="levelTx" presStyleLbl="revTx" presStyleIdx="0" presStyleCnt="0">
        <dgm:presLayoutVars>
          <dgm:chMax val="1"/>
          <dgm:bulletEnabled val="1"/>
        </dgm:presLayoutVars>
      </dgm:prSet>
      <dgm:spPr/>
    </dgm:pt>
    <dgm:pt modelId="{C21B4698-669D-44D9-B35A-45752BC59368}" type="pres">
      <dgm:prSet presAssocID="{07E87F6D-E128-4E2B-B2DD-9D31A6263D6B}" presName="Name8" presStyleCnt="0"/>
      <dgm:spPr/>
    </dgm:pt>
    <dgm:pt modelId="{84C7FCB8-0142-4231-965B-95307E4D630D}" type="pres">
      <dgm:prSet presAssocID="{07E87F6D-E128-4E2B-B2DD-9D31A6263D6B}" presName="level" presStyleLbl="node1" presStyleIdx="3" presStyleCnt="5">
        <dgm:presLayoutVars>
          <dgm:chMax val="1"/>
          <dgm:bulletEnabled val="1"/>
        </dgm:presLayoutVars>
      </dgm:prSet>
      <dgm:spPr/>
    </dgm:pt>
    <dgm:pt modelId="{3F44F65E-45DF-4BA6-B0A2-1B719B77117E}" type="pres">
      <dgm:prSet presAssocID="{07E87F6D-E128-4E2B-B2DD-9D31A6263D6B}" presName="levelTx" presStyleLbl="revTx" presStyleIdx="0" presStyleCnt="0">
        <dgm:presLayoutVars>
          <dgm:chMax val="1"/>
          <dgm:bulletEnabled val="1"/>
        </dgm:presLayoutVars>
      </dgm:prSet>
      <dgm:spPr/>
    </dgm:pt>
    <dgm:pt modelId="{937093B3-5B01-4DD2-9D2A-7A3F586CEB55}" type="pres">
      <dgm:prSet presAssocID="{139D72D4-45E8-4986-A82C-D1C2B971B6BC}" presName="Name8" presStyleCnt="0"/>
      <dgm:spPr/>
    </dgm:pt>
    <dgm:pt modelId="{62C029EA-8CAE-4AC9-B5AE-BD0C60F8D8C0}" type="pres">
      <dgm:prSet presAssocID="{139D72D4-45E8-4986-A82C-D1C2B971B6BC}" presName="level" presStyleLbl="node1" presStyleIdx="4" presStyleCnt="5">
        <dgm:presLayoutVars>
          <dgm:chMax val="1"/>
          <dgm:bulletEnabled val="1"/>
        </dgm:presLayoutVars>
      </dgm:prSet>
      <dgm:spPr/>
    </dgm:pt>
    <dgm:pt modelId="{D626C45F-EDD3-45F6-B20F-FB9E425E9B7B}" type="pres">
      <dgm:prSet presAssocID="{139D72D4-45E8-4986-A82C-D1C2B971B6BC}" presName="levelTx" presStyleLbl="revTx" presStyleIdx="0" presStyleCnt="0">
        <dgm:presLayoutVars>
          <dgm:chMax val="1"/>
          <dgm:bulletEnabled val="1"/>
        </dgm:presLayoutVars>
      </dgm:prSet>
      <dgm:spPr/>
    </dgm:pt>
  </dgm:ptLst>
  <dgm:cxnLst>
    <dgm:cxn modelId="{E3729527-464D-4F73-BF73-BD2A369BD1FE}" type="presOf" srcId="{71D9AECD-EB75-491D-8691-5AFFC81A1FA6}" destId="{E6C5433C-E164-4AA0-9237-E5687F98DBC7}" srcOrd="0" destOrd="0" presId="urn:microsoft.com/office/officeart/2005/8/layout/pyramid3"/>
    <dgm:cxn modelId="{76B6CA2D-1051-4782-9AD1-8FC35ACEB72E}" type="presOf" srcId="{139D72D4-45E8-4986-A82C-D1C2B971B6BC}" destId="{D626C45F-EDD3-45F6-B20F-FB9E425E9B7B}" srcOrd="1" destOrd="0" presId="urn:microsoft.com/office/officeart/2005/8/layout/pyramid3"/>
    <dgm:cxn modelId="{11DB352E-8C29-4105-942B-A1EAD31FF858}" type="presOf" srcId="{A2ED3F4F-0B2D-496B-A43A-1278A081F8AE}" destId="{294EB4B4-7DB4-4B6A-81FC-414D8EC304DC}" srcOrd="0" destOrd="0" presId="urn:microsoft.com/office/officeart/2005/8/layout/pyramid3"/>
    <dgm:cxn modelId="{E8A7C15B-78BE-4DE6-9A49-809093FCD365}" type="presOf" srcId="{06458925-407D-43AF-A33A-F37AB09469F4}" destId="{D06667D7-47D2-4B3E-8F36-5ABBA14D1C16}" srcOrd="1" destOrd="0" presId="urn:microsoft.com/office/officeart/2005/8/layout/pyramid3"/>
    <dgm:cxn modelId="{92627F42-ACD3-471D-B29C-1B5449B0BDF8}" srcId="{71D9AECD-EB75-491D-8691-5AFFC81A1FA6}" destId="{139D72D4-45E8-4986-A82C-D1C2B971B6BC}" srcOrd="4" destOrd="0" parTransId="{37A2B0FC-80A9-4968-941E-A45E583F04E8}" sibTransId="{8F37787F-92E9-4A7F-951A-4E7C7C2B6EC7}"/>
    <dgm:cxn modelId="{82A3914D-243A-4C4C-8EAF-8D956F289986}" srcId="{71D9AECD-EB75-491D-8691-5AFFC81A1FA6}" destId="{06458925-407D-43AF-A33A-F37AB09469F4}" srcOrd="1" destOrd="0" parTransId="{F666B884-357D-4F05-BC74-E72D5C3AD6A7}" sibTransId="{74D82613-F74D-442D-88C1-4CA01B6F066B}"/>
    <dgm:cxn modelId="{D67C1551-53E9-4C57-A1FE-D2B90BD7946D}" srcId="{71D9AECD-EB75-491D-8691-5AFFC81A1FA6}" destId="{A2ED3F4F-0B2D-496B-A43A-1278A081F8AE}" srcOrd="0" destOrd="0" parTransId="{547AFCAE-CEDE-4ADE-9D64-DA166BBE6A0F}" sibTransId="{A9160034-E7A3-4BF1-A501-D56917EC2A9E}"/>
    <dgm:cxn modelId="{A748E882-4A8A-4F5A-970C-C587D16F28CC}" type="presOf" srcId="{5A6C7DD4-C79C-404F-8B8F-9CD9B6CB9256}" destId="{1199C87D-340A-492F-A9EE-4E555CE3C665}" srcOrd="1" destOrd="0" presId="urn:microsoft.com/office/officeart/2005/8/layout/pyramid3"/>
    <dgm:cxn modelId="{1B03D987-235C-40C9-A41A-66D369192060}" type="presOf" srcId="{139D72D4-45E8-4986-A82C-D1C2B971B6BC}" destId="{62C029EA-8CAE-4AC9-B5AE-BD0C60F8D8C0}" srcOrd="0" destOrd="0" presId="urn:microsoft.com/office/officeart/2005/8/layout/pyramid3"/>
    <dgm:cxn modelId="{57F88CA5-B3C2-42BF-ADD9-E4350479E21C}" type="presOf" srcId="{07E87F6D-E128-4E2B-B2DD-9D31A6263D6B}" destId="{3F44F65E-45DF-4BA6-B0A2-1B719B77117E}" srcOrd="1" destOrd="0" presId="urn:microsoft.com/office/officeart/2005/8/layout/pyramid3"/>
    <dgm:cxn modelId="{09F047B2-6482-48B3-A57E-401CB0550838}" srcId="{71D9AECD-EB75-491D-8691-5AFFC81A1FA6}" destId="{07E87F6D-E128-4E2B-B2DD-9D31A6263D6B}" srcOrd="3" destOrd="0" parTransId="{AF48D512-C210-44DA-BD8D-2B41DF00AA44}" sibTransId="{551CB03C-CB78-4BC7-9A96-D3C31946F359}"/>
    <dgm:cxn modelId="{78B03FB6-90F4-4966-8D02-0A68FD7F78E9}" type="presOf" srcId="{5A6C7DD4-C79C-404F-8B8F-9CD9B6CB9256}" destId="{E6EF8974-9C11-4045-91E2-AB7821A951F4}" srcOrd="0" destOrd="0" presId="urn:microsoft.com/office/officeart/2005/8/layout/pyramid3"/>
    <dgm:cxn modelId="{9A2A37BB-1480-41EB-AD03-6E69F92718BA}" type="presOf" srcId="{07E87F6D-E128-4E2B-B2DD-9D31A6263D6B}" destId="{84C7FCB8-0142-4231-965B-95307E4D630D}" srcOrd="0" destOrd="0" presId="urn:microsoft.com/office/officeart/2005/8/layout/pyramid3"/>
    <dgm:cxn modelId="{D13BD2CA-C4B9-41C7-AAF7-4A7851307004}" type="presOf" srcId="{06458925-407D-43AF-A33A-F37AB09469F4}" destId="{DD183D16-0830-48B7-A833-99983EC53B3A}" srcOrd="0" destOrd="0" presId="urn:microsoft.com/office/officeart/2005/8/layout/pyramid3"/>
    <dgm:cxn modelId="{3500A4CC-9B47-49C8-8256-3D4B977647F2}" srcId="{71D9AECD-EB75-491D-8691-5AFFC81A1FA6}" destId="{5A6C7DD4-C79C-404F-8B8F-9CD9B6CB9256}" srcOrd="2" destOrd="0" parTransId="{5A2FE2B9-D52B-4DF6-AD27-3F18D0562573}" sibTransId="{C35A9C6E-0770-4987-9144-74F26B8F3C53}"/>
    <dgm:cxn modelId="{7A70F8FF-A08D-4644-BC61-BECE24B00AFA}" type="presOf" srcId="{A2ED3F4F-0B2D-496B-A43A-1278A081F8AE}" destId="{CE739A76-4769-4253-83D6-E2E0B8AE2916}" srcOrd="1" destOrd="0" presId="urn:microsoft.com/office/officeart/2005/8/layout/pyramid3"/>
    <dgm:cxn modelId="{BECF0F19-24F7-43DA-9DEE-0DEDC05907B9}" type="presParOf" srcId="{E6C5433C-E164-4AA0-9237-E5687F98DBC7}" destId="{C9187B2B-E203-4957-89F7-7D344A8886A1}" srcOrd="0" destOrd="0" presId="urn:microsoft.com/office/officeart/2005/8/layout/pyramid3"/>
    <dgm:cxn modelId="{7B03009B-B2CF-4490-8618-5C14DF67B842}" type="presParOf" srcId="{C9187B2B-E203-4957-89F7-7D344A8886A1}" destId="{294EB4B4-7DB4-4B6A-81FC-414D8EC304DC}" srcOrd="0" destOrd="0" presId="urn:microsoft.com/office/officeart/2005/8/layout/pyramid3"/>
    <dgm:cxn modelId="{DB664D79-0C50-43DE-88E9-290B0FEE71B3}" type="presParOf" srcId="{C9187B2B-E203-4957-89F7-7D344A8886A1}" destId="{CE739A76-4769-4253-83D6-E2E0B8AE2916}" srcOrd="1" destOrd="0" presId="urn:microsoft.com/office/officeart/2005/8/layout/pyramid3"/>
    <dgm:cxn modelId="{81842174-521F-4ADA-AEA9-2C3852286CB2}" type="presParOf" srcId="{E6C5433C-E164-4AA0-9237-E5687F98DBC7}" destId="{6643C6C4-681D-4208-A2F9-660A54BF31C5}" srcOrd="1" destOrd="0" presId="urn:microsoft.com/office/officeart/2005/8/layout/pyramid3"/>
    <dgm:cxn modelId="{FCFC161C-1AFB-4726-9D82-17B60F8EA929}" type="presParOf" srcId="{6643C6C4-681D-4208-A2F9-660A54BF31C5}" destId="{DD183D16-0830-48B7-A833-99983EC53B3A}" srcOrd="0" destOrd="0" presId="urn:microsoft.com/office/officeart/2005/8/layout/pyramid3"/>
    <dgm:cxn modelId="{829CAD2E-F488-4C7B-A655-D8D2450990AD}" type="presParOf" srcId="{6643C6C4-681D-4208-A2F9-660A54BF31C5}" destId="{D06667D7-47D2-4B3E-8F36-5ABBA14D1C16}" srcOrd="1" destOrd="0" presId="urn:microsoft.com/office/officeart/2005/8/layout/pyramid3"/>
    <dgm:cxn modelId="{FF9BADEA-6E24-41F4-8876-7AF6C0C217A6}" type="presParOf" srcId="{E6C5433C-E164-4AA0-9237-E5687F98DBC7}" destId="{A8BD91D8-4CAE-4A37-8B82-4201772DD012}" srcOrd="2" destOrd="0" presId="urn:microsoft.com/office/officeart/2005/8/layout/pyramid3"/>
    <dgm:cxn modelId="{F0CA14FB-6816-4744-BB83-6B020BC0B7AC}" type="presParOf" srcId="{A8BD91D8-4CAE-4A37-8B82-4201772DD012}" destId="{E6EF8974-9C11-4045-91E2-AB7821A951F4}" srcOrd="0" destOrd="0" presId="urn:microsoft.com/office/officeart/2005/8/layout/pyramid3"/>
    <dgm:cxn modelId="{7DBA85A3-2A33-47B6-93B4-C44C7B10D176}" type="presParOf" srcId="{A8BD91D8-4CAE-4A37-8B82-4201772DD012}" destId="{1199C87D-340A-492F-A9EE-4E555CE3C665}" srcOrd="1" destOrd="0" presId="urn:microsoft.com/office/officeart/2005/8/layout/pyramid3"/>
    <dgm:cxn modelId="{FD591C84-E928-4672-8AA0-9BBA3FCC5310}" type="presParOf" srcId="{E6C5433C-E164-4AA0-9237-E5687F98DBC7}" destId="{C21B4698-669D-44D9-B35A-45752BC59368}" srcOrd="3" destOrd="0" presId="urn:microsoft.com/office/officeart/2005/8/layout/pyramid3"/>
    <dgm:cxn modelId="{49A1BD8E-3A8C-4DD7-AFAC-C99651F44807}" type="presParOf" srcId="{C21B4698-669D-44D9-B35A-45752BC59368}" destId="{84C7FCB8-0142-4231-965B-95307E4D630D}" srcOrd="0" destOrd="0" presId="urn:microsoft.com/office/officeart/2005/8/layout/pyramid3"/>
    <dgm:cxn modelId="{CB34E85B-1E44-4DDD-9F04-19C40B006121}" type="presParOf" srcId="{C21B4698-669D-44D9-B35A-45752BC59368}" destId="{3F44F65E-45DF-4BA6-B0A2-1B719B77117E}" srcOrd="1" destOrd="0" presId="urn:microsoft.com/office/officeart/2005/8/layout/pyramid3"/>
    <dgm:cxn modelId="{3B0F3278-57F9-4064-B640-4595E5DC0B5A}" type="presParOf" srcId="{E6C5433C-E164-4AA0-9237-E5687F98DBC7}" destId="{937093B3-5B01-4DD2-9D2A-7A3F586CEB55}" srcOrd="4" destOrd="0" presId="urn:microsoft.com/office/officeart/2005/8/layout/pyramid3"/>
    <dgm:cxn modelId="{B93BD2CF-08D2-4CA0-AFAF-16320010D533}" type="presParOf" srcId="{937093B3-5B01-4DD2-9D2A-7A3F586CEB55}" destId="{62C029EA-8CAE-4AC9-B5AE-BD0C60F8D8C0}" srcOrd="0" destOrd="0" presId="urn:microsoft.com/office/officeart/2005/8/layout/pyramid3"/>
    <dgm:cxn modelId="{8394B52C-1D71-46E6-BA2E-476030BF2792}" type="presParOf" srcId="{937093B3-5B01-4DD2-9D2A-7A3F586CEB55}" destId="{D626C45F-EDD3-45F6-B20F-FB9E425E9B7B}"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ADA23-F2C1-4873-843F-EE3DC7F3C0BD}">
      <dsp:nvSpPr>
        <dsp:cNvPr id="0" name=""/>
        <dsp:cNvSpPr/>
      </dsp:nvSpPr>
      <dsp:spPr>
        <a:xfrm>
          <a:off x="1694582" y="1015677"/>
          <a:ext cx="3173620" cy="211680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263144" rIns="263144" bIns="263144" numCol="1" spcCol="1270" anchor="ctr" anchorCtr="0">
          <a:noAutofit/>
        </a:bodyPr>
        <a:lstStyle/>
        <a:p>
          <a:pPr marL="0" lvl="0" indent="0" algn="l" defTabSz="1644650">
            <a:lnSpc>
              <a:spcPct val="90000"/>
            </a:lnSpc>
            <a:spcBef>
              <a:spcPct val="0"/>
            </a:spcBef>
            <a:spcAft>
              <a:spcPct val="35000"/>
            </a:spcAft>
            <a:buNone/>
          </a:pPr>
          <a:r>
            <a:rPr lang="en-US" sz="3700" kern="1200" dirty="0"/>
            <a:t>Visits: </a:t>
          </a:r>
        </a:p>
        <a:p>
          <a:pPr marL="0" lvl="0" indent="0" algn="l" defTabSz="1644650">
            <a:lnSpc>
              <a:spcPct val="90000"/>
            </a:lnSpc>
            <a:spcBef>
              <a:spcPct val="0"/>
            </a:spcBef>
            <a:spcAft>
              <a:spcPct val="35000"/>
            </a:spcAft>
            <a:buNone/>
          </a:pPr>
          <a:r>
            <a:rPr lang="en-US" sz="3700" b="1" kern="1200" dirty="0"/>
            <a:t>1826</a:t>
          </a:r>
        </a:p>
      </dsp:txBody>
      <dsp:txXfrm>
        <a:off x="2202361" y="1015677"/>
        <a:ext cx="2665841" cy="2116805"/>
      </dsp:txXfrm>
    </dsp:sp>
    <dsp:sp modelId="{4D86CDB6-BBAF-4978-B5F7-6A16B4E2B047}">
      <dsp:nvSpPr>
        <dsp:cNvPr id="0" name=""/>
        <dsp:cNvSpPr/>
      </dsp:nvSpPr>
      <dsp:spPr>
        <a:xfrm>
          <a:off x="1694582" y="3132482"/>
          <a:ext cx="3173620" cy="211680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263144" rIns="263144" bIns="263144" numCol="1" spcCol="1270" anchor="ctr" anchorCtr="0">
          <a:noAutofit/>
        </a:bodyPr>
        <a:lstStyle/>
        <a:p>
          <a:pPr marL="0" lvl="0" indent="0" algn="l" defTabSz="1644650">
            <a:lnSpc>
              <a:spcPct val="90000"/>
            </a:lnSpc>
            <a:spcBef>
              <a:spcPct val="0"/>
            </a:spcBef>
            <a:spcAft>
              <a:spcPct val="35000"/>
            </a:spcAft>
            <a:buNone/>
          </a:pPr>
          <a:r>
            <a:rPr lang="en-US" sz="3700" kern="1200" dirty="0"/>
            <a:t>Unique Patients: </a:t>
          </a:r>
          <a:r>
            <a:rPr lang="en-US" sz="3700" b="1" kern="1200" dirty="0"/>
            <a:t>693</a:t>
          </a:r>
        </a:p>
      </dsp:txBody>
      <dsp:txXfrm>
        <a:off x="2202361" y="3132482"/>
        <a:ext cx="2665841" cy="2116805"/>
      </dsp:txXfrm>
    </dsp:sp>
    <dsp:sp modelId="{CD615C03-EC06-4CD7-AAE3-E42E31A3F18C}">
      <dsp:nvSpPr>
        <dsp:cNvPr id="0" name=""/>
        <dsp:cNvSpPr/>
      </dsp:nvSpPr>
      <dsp:spPr>
        <a:xfrm>
          <a:off x="1984" y="169379"/>
          <a:ext cx="2115747" cy="2115747"/>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en-US" sz="3600" kern="1200" dirty="0"/>
            <a:t>HV SBHC</a:t>
          </a:r>
        </a:p>
      </dsp:txBody>
      <dsp:txXfrm>
        <a:off x="311828" y="479223"/>
        <a:ext cx="1496059" cy="1496059"/>
      </dsp:txXfrm>
    </dsp:sp>
    <dsp:sp modelId="{118171CF-4533-4E34-BA06-110F7B2003FD}">
      <dsp:nvSpPr>
        <dsp:cNvPr id="0" name=""/>
        <dsp:cNvSpPr/>
      </dsp:nvSpPr>
      <dsp:spPr>
        <a:xfrm>
          <a:off x="6983949" y="1015677"/>
          <a:ext cx="3173620" cy="211680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263144" rIns="263144" bIns="263144" numCol="1" spcCol="1270" anchor="ctr" anchorCtr="0">
          <a:noAutofit/>
        </a:bodyPr>
        <a:lstStyle/>
        <a:p>
          <a:pPr marL="0" lvl="0" indent="0" algn="l" defTabSz="1644650">
            <a:lnSpc>
              <a:spcPct val="90000"/>
            </a:lnSpc>
            <a:spcBef>
              <a:spcPct val="0"/>
            </a:spcBef>
            <a:spcAft>
              <a:spcPct val="35000"/>
            </a:spcAft>
            <a:buNone/>
          </a:pPr>
          <a:r>
            <a:rPr lang="en-US" sz="3700" kern="1200" dirty="0"/>
            <a:t>Visits: </a:t>
          </a:r>
        </a:p>
        <a:p>
          <a:pPr marL="0" lvl="0" indent="0" algn="l" defTabSz="1644650">
            <a:lnSpc>
              <a:spcPct val="90000"/>
            </a:lnSpc>
            <a:spcBef>
              <a:spcPct val="0"/>
            </a:spcBef>
            <a:spcAft>
              <a:spcPct val="35000"/>
            </a:spcAft>
            <a:buNone/>
          </a:pPr>
          <a:r>
            <a:rPr lang="en-US" sz="3700" kern="1200" dirty="0"/>
            <a:t>2000 – 2200 </a:t>
          </a:r>
        </a:p>
      </dsp:txBody>
      <dsp:txXfrm>
        <a:off x="7491729" y="1015677"/>
        <a:ext cx="2665841" cy="2116805"/>
      </dsp:txXfrm>
    </dsp:sp>
    <dsp:sp modelId="{5979C8B1-A084-4E3E-BE1E-B255ACC47E4E}">
      <dsp:nvSpPr>
        <dsp:cNvPr id="0" name=""/>
        <dsp:cNvSpPr/>
      </dsp:nvSpPr>
      <dsp:spPr>
        <a:xfrm>
          <a:off x="6983949" y="3132482"/>
          <a:ext cx="3173620" cy="211680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263144" rIns="263144" bIns="263144" numCol="1" spcCol="1270" anchor="ctr" anchorCtr="0">
          <a:noAutofit/>
        </a:bodyPr>
        <a:lstStyle/>
        <a:p>
          <a:pPr marL="0" lvl="0" indent="0" algn="l" defTabSz="1644650">
            <a:lnSpc>
              <a:spcPct val="90000"/>
            </a:lnSpc>
            <a:spcBef>
              <a:spcPct val="0"/>
            </a:spcBef>
            <a:spcAft>
              <a:spcPct val="35000"/>
            </a:spcAft>
            <a:buNone/>
          </a:pPr>
          <a:r>
            <a:rPr lang="en-US" sz="3700" kern="1200" dirty="0"/>
            <a:t>Unique Patients: 500 – 750</a:t>
          </a:r>
        </a:p>
      </dsp:txBody>
      <dsp:txXfrm>
        <a:off x="7491729" y="3132482"/>
        <a:ext cx="2665841" cy="2116805"/>
      </dsp:txXfrm>
    </dsp:sp>
    <dsp:sp modelId="{85A5A2F9-EA5D-4C32-8279-C0366BEFF2C0}">
      <dsp:nvSpPr>
        <dsp:cNvPr id="0" name=""/>
        <dsp:cNvSpPr/>
      </dsp:nvSpPr>
      <dsp:spPr>
        <a:xfrm>
          <a:off x="5291352" y="169379"/>
          <a:ext cx="2115747" cy="2115747"/>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kern="1200" dirty="0"/>
            <a:t>Other Pediatric Clinics Median</a:t>
          </a:r>
        </a:p>
      </dsp:txBody>
      <dsp:txXfrm>
        <a:off x="5601196" y="479223"/>
        <a:ext cx="1496059" cy="14960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EB4B4-7DB4-4B6A-81FC-414D8EC304DC}">
      <dsp:nvSpPr>
        <dsp:cNvPr id="0" name=""/>
        <dsp:cNvSpPr/>
      </dsp:nvSpPr>
      <dsp:spPr>
        <a:xfrm rot="10800000">
          <a:off x="0" y="0"/>
          <a:ext cx="10515600" cy="980322"/>
        </a:xfrm>
        <a:prstGeom prst="trapezoid">
          <a:avLst>
            <a:gd name="adj" fmla="val 10726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marL="0" lvl="0" indent="0" algn="ctr" defTabSz="2622550">
            <a:lnSpc>
              <a:spcPct val="90000"/>
            </a:lnSpc>
            <a:spcBef>
              <a:spcPct val="0"/>
            </a:spcBef>
            <a:spcAft>
              <a:spcPct val="35000"/>
            </a:spcAft>
            <a:buNone/>
          </a:pPr>
          <a:r>
            <a:rPr lang="en-US" sz="5900" kern="1200" dirty="0">
              <a:solidFill>
                <a:schemeClr val="tx1"/>
              </a:solidFill>
            </a:rPr>
            <a:t>Depression</a:t>
          </a:r>
        </a:p>
      </dsp:txBody>
      <dsp:txXfrm rot="-10800000">
        <a:off x="1840229" y="0"/>
        <a:ext cx="6835140" cy="980322"/>
      </dsp:txXfrm>
    </dsp:sp>
    <dsp:sp modelId="{DD183D16-0830-48B7-A833-99983EC53B3A}">
      <dsp:nvSpPr>
        <dsp:cNvPr id="0" name=""/>
        <dsp:cNvSpPr/>
      </dsp:nvSpPr>
      <dsp:spPr>
        <a:xfrm rot="10800000">
          <a:off x="1051560" y="980322"/>
          <a:ext cx="8412480" cy="980322"/>
        </a:xfrm>
        <a:prstGeom prst="trapezoid">
          <a:avLst>
            <a:gd name="adj" fmla="val 10726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marL="0" lvl="0" indent="0" algn="ctr" defTabSz="2622550">
            <a:lnSpc>
              <a:spcPct val="90000"/>
            </a:lnSpc>
            <a:spcBef>
              <a:spcPct val="0"/>
            </a:spcBef>
            <a:spcAft>
              <a:spcPct val="35000"/>
            </a:spcAft>
            <a:buNone/>
          </a:pPr>
          <a:r>
            <a:rPr lang="en-US" sz="5900" kern="1200" dirty="0">
              <a:solidFill>
                <a:schemeClr val="tx1"/>
              </a:solidFill>
            </a:rPr>
            <a:t>Trauma</a:t>
          </a:r>
        </a:p>
      </dsp:txBody>
      <dsp:txXfrm rot="-10800000">
        <a:off x="2523744" y="980322"/>
        <a:ext cx="5468112" cy="980322"/>
      </dsp:txXfrm>
    </dsp:sp>
    <dsp:sp modelId="{E6EF8974-9C11-4045-91E2-AB7821A951F4}">
      <dsp:nvSpPr>
        <dsp:cNvPr id="0" name=""/>
        <dsp:cNvSpPr/>
      </dsp:nvSpPr>
      <dsp:spPr>
        <a:xfrm rot="10800000">
          <a:off x="2103120" y="1960644"/>
          <a:ext cx="6309360" cy="980322"/>
        </a:xfrm>
        <a:prstGeom prst="trapezoid">
          <a:avLst>
            <a:gd name="adj" fmla="val 10726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marL="0" lvl="0" indent="0" algn="ctr" defTabSz="2622550">
            <a:lnSpc>
              <a:spcPct val="90000"/>
            </a:lnSpc>
            <a:spcBef>
              <a:spcPct val="0"/>
            </a:spcBef>
            <a:spcAft>
              <a:spcPct val="35000"/>
            </a:spcAft>
            <a:buNone/>
          </a:pPr>
          <a:r>
            <a:rPr lang="en-US" sz="5900" kern="1200">
              <a:solidFill>
                <a:schemeClr val="tx1"/>
              </a:solidFill>
            </a:rPr>
            <a:t>ADHD</a:t>
          </a:r>
          <a:endParaRPr lang="en-US" sz="5900" kern="1200" dirty="0">
            <a:solidFill>
              <a:schemeClr val="tx1"/>
            </a:solidFill>
          </a:endParaRPr>
        </a:p>
      </dsp:txBody>
      <dsp:txXfrm rot="-10800000">
        <a:off x="3207257" y="1960644"/>
        <a:ext cx="4101084" cy="980322"/>
      </dsp:txXfrm>
    </dsp:sp>
    <dsp:sp modelId="{84C7FCB8-0142-4231-965B-95307E4D630D}">
      <dsp:nvSpPr>
        <dsp:cNvPr id="0" name=""/>
        <dsp:cNvSpPr/>
      </dsp:nvSpPr>
      <dsp:spPr>
        <a:xfrm rot="10800000">
          <a:off x="3154680" y="2940966"/>
          <a:ext cx="4206240" cy="980322"/>
        </a:xfrm>
        <a:prstGeom prst="trapezoid">
          <a:avLst>
            <a:gd name="adj" fmla="val 10726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rPr>
            <a:t>Generalized Anxiety</a:t>
          </a:r>
        </a:p>
      </dsp:txBody>
      <dsp:txXfrm rot="-10800000">
        <a:off x="3890772" y="2940966"/>
        <a:ext cx="2734056" cy="980322"/>
      </dsp:txXfrm>
    </dsp:sp>
    <dsp:sp modelId="{62C029EA-8CAE-4AC9-B5AE-BD0C60F8D8C0}">
      <dsp:nvSpPr>
        <dsp:cNvPr id="0" name=""/>
        <dsp:cNvSpPr/>
      </dsp:nvSpPr>
      <dsp:spPr>
        <a:xfrm rot="10800000">
          <a:off x="4206240" y="3921288"/>
          <a:ext cx="2103120" cy="980322"/>
        </a:xfrm>
        <a:prstGeom prst="trapezoid">
          <a:avLst>
            <a:gd name="adj" fmla="val 10726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a:solidFill>
                <a:schemeClr val="tx1"/>
              </a:solidFill>
            </a:rPr>
            <a:t>Social </a:t>
          </a:r>
          <a:r>
            <a:rPr lang="en-US" sz="3200" kern="1200" dirty="0">
              <a:solidFill>
                <a:schemeClr val="tx1"/>
              </a:solidFill>
            </a:rPr>
            <a:t>Anxiety</a:t>
          </a:r>
        </a:p>
      </dsp:txBody>
      <dsp:txXfrm rot="-10800000">
        <a:off x="4206240" y="3921288"/>
        <a:ext cx="2103120" cy="980322"/>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536661-3D8B-4A1B-AE3D-2914C8ABB6E8}" type="datetimeFigureOut">
              <a:rPr lang="en-US" smtClean="0"/>
              <a:t>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3E7D53-0737-4484-AA1B-D7466B39E31E}" type="slidenum">
              <a:rPr lang="en-US" smtClean="0"/>
              <a:t>‹#›</a:t>
            </a:fld>
            <a:endParaRPr lang="en-US"/>
          </a:p>
        </p:txBody>
      </p:sp>
    </p:spTree>
    <p:extLst>
      <p:ext uri="{BB962C8B-B14F-4D97-AF65-F5344CB8AC3E}">
        <p14:creationId xmlns:p14="http://schemas.microsoft.com/office/powerpoint/2010/main" val="2140170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3E7D53-0737-4484-AA1B-D7466B39E31E}" type="slidenum">
              <a:rPr lang="en-US" smtClean="0"/>
              <a:t>1</a:t>
            </a:fld>
            <a:endParaRPr lang="en-US"/>
          </a:p>
        </p:txBody>
      </p:sp>
    </p:spTree>
    <p:extLst>
      <p:ext uri="{BB962C8B-B14F-4D97-AF65-F5344CB8AC3E}">
        <p14:creationId xmlns:p14="http://schemas.microsoft.com/office/powerpoint/2010/main" val="2120699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 almost immediately we recognized the need for improved care for mental health; we supported Krista in additional training through the REACH Institute (a &gt;$2K course), provided mentorship and training through KSKidsMAP. When we opened, there were no Medicaid providers, few even in Wichita. Drive, stress, social determinants of health, demographics of the population all resulted in barriers to receiving healthcare. Even just finding vaccine providers that could get what was needed for kids to stay in school was a challenge. Kansas Chapter, American Academy of Pediatrics (KAAP) helped with that by providing our first external grant funding in Dec 2021 to help us purchase supplies that would ultimately result in us becoming a Vaccines for Children (VFC) clinic – the only one in Haysville. VFC provides vaccines at no cost to children who could otherwise not afford them. Ultimately, we have vaccinated over 400 kids, protecting them from many deadly diseases. In all, we have provided more than 1300 vaccines to the Haysville community. </a:t>
            </a:r>
          </a:p>
          <a:p>
            <a:endParaRPr lang="en-US" dirty="0"/>
          </a:p>
        </p:txBody>
      </p:sp>
      <p:sp>
        <p:nvSpPr>
          <p:cNvPr id="4" name="Slide Number Placeholder 3"/>
          <p:cNvSpPr>
            <a:spLocks noGrp="1"/>
          </p:cNvSpPr>
          <p:nvPr>
            <p:ph type="sldNum" sz="quarter" idx="5"/>
          </p:nvPr>
        </p:nvSpPr>
        <p:spPr/>
        <p:txBody>
          <a:bodyPr/>
          <a:lstStyle/>
          <a:p>
            <a:fld id="{1F3E7D53-0737-4484-AA1B-D7466B39E31E}" type="slidenum">
              <a:rPr lang="en-US" smtClean="0"/>
              <a:t>2</a:t>
            </a:fld>
            <a:endParaRPr lang="en-US"/>
          </a:p>
        </p:txBody>
      </p:sp>
    </p:spTree>
    <p:extLst>
      <p:ext uri="{BB962C8B-B14F-4D97-AF65-F5344CB8AC3E}">
        <p14:creationId xmlns:p14="http://schemas.microsoft.com/office/powerpoint/2010/main" val="2562869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we also saw our 1000th visit. </a:t>
            </a:r>
          </a:p>
          <a:p>
            <a:r>
              <a:rPr lang="en-US" dirty="0"/>
              <a:t>Psychology began in August providing 8-12 hours each week of direct therapy services to children by the most highly trained therapists in the field. Dr. Lewis joined the team in September bringing her expertise as a double-boarded physician in family medicine and sports medicine and has additional training in pediatric mental health. Later that month, federal funding was awarded through our KSKidsMAP grant to begin Interprofessional Child-centered Integrated Care (ICX2) meetings. This is dually important in both providing child and adolescent psychiatry-informed care for youth with mental illness but also increasing the impact of the funds by training up the PCP workforce to identify and address mental illness in kids. Funding covered the non-billable time for team meetings, infrastructure through the addition of managerial time, and evaluation time for the model. After 6 months of implementation, 27 children had been served decreasing barriers of travel and transportation, time from work and school, and months long waits to receive necessary care. It is important for you to understand just how innovative and important this model is. According to nationally published data, KS needs &gt;400 CAPs to serve the kids under 18 in our state with mental illness. We have &lt;60 and fewer than 10 outside the NE part of the state. We simply cannot expect all kids to receive expert care. Unfortunately, and especially with mental health care, many kids are treated by non-experts who do not follow guidelines or evidence when treating and this can be harmful to children. By utilizing child psychiatrist time in this way, our PCP team is able to treat kids according to the standard of care while also building their own skillset  to apply to additional kids. In just over 15 hours, 27 kids were treated through this model, functionally doubling the # of kids our CAP could have connected with over that same amount of time. This program is life-changing for kids with mental illness.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Year 1 #s. – Medicaid is a big deal financially. Most practices limit to &lt;10% Medicaid because it is cost-prohibitive. In HV 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ver 30% of children live below the poverty level, ranking Haysville in the worst 25% of communities nationally and in Kansas. Poverty can have detrimental effects on mental health, academic achievement, and physical health (Conduent Healthy Communities Institute, 2022). KU Peds opened this SBHC to serve those who may otherwise not have been able to access care.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Nov – Dr. </a:t>
            </a:r>
            <a:r>
              <a:rPr lang="en-US" dirty="0" err="1"/>
              <a:t>Parman</a:t>
            </a:r>
            <a:r>
              <a:rPr lang="en-US" dirty="0"/>
              <a:t> retired and closed his practice and donated $2K of supplies. This left us as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only clinic in Haysville for children or adults. </a:t>
            </a:r>
            <a:endParaRPr lang="en-US" dirty="0"/>
          </a:p>
          <a:p>
            <a:endParaRPr lang="en-US" dirty="0"/>
          </a:p>
          <a:p>
            <a:r>
              <a:rPr lang="en-US" dirty="0"/>
              <a:t>Dec – AYM HI funding guaranteed a primary care physician in house 2 half days/week as well as solidified this as a rotation site adding resident physicians most of Dr. Lewis’ days and thus increasing capacity and competence of additional physicians. </a:t>
            </a:r>
          </a:p>
          <a:p>
            <a:endParaRPr lang="en-US" dirty="0"/>
          </a:p>
          <a:p>
            <a:r>
              <a:rPr lang="en-US" dirty="0"/>
              <a:t>May brought additional funding from Kansas Childrens Foundation to implement a student advisory project – a project we are all super excited about. This not only gives students a voice in the clinic operations, but also builds mentoring relationships between students and healthcare staff. </a:t>
            </a:r>
          </a:p>
          <a:p>
            <a:endParaRPr lang="en-US" dirty="0"/>
          </a:p>
          <a:p>
            <a:r>
              <a:rPr lang="en-US" dirty="0"/>
              <a:t>In June, the SBHC program was recognized for these efforts at the annual Health Care Heroes event hosted by WBJ. </a:t>
            </a:r>
          </a:p>
          <a:p>
            <a:endParaRPr lang="en-US" dirty="0"/>
          </a:p>
          <a:p>
            <a:r>
              <a:rPr lang="en-US" dirty="0"/>
              <a:t>November the district was awarded a Stronger Connections grant from KSDE. Funding from this grant award will cover write-offs and adjustments for un/underinsured kids seen in the clinic. This will replace district funding to date.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F3E7D53-0737-4484-AA1B-D7466B39E31E}" type="slidenum">
              <a:rPr lang="en-US" smtClean="0"/>
              <a:t>3</a:t>
            </a:fld>
            <a:endParaRPr lang="en-US"/>
          </a:p>
        </p:txBody>
      </p:sp>
    </p:spTree>
    <p:extLst>
      <p:ext uri="{BB962C8B-B14F-4D97-AF65-F5344CB8AC3E}">
        <p14:creationId xmlns:p14="http://schemas.microsoft.com/office/powerpoint/2010/main" val="3971400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2023, numbers looked good for the SBHC. We saw nearly 700 patients meeting the median for other pediatric clinic panel sizes. Those patients were seen for 1826 visits which is just under the median visit count of 2000-2200. Given that these are medians and our patient visits tend to be heavy with mental health care which takes more time it is not surprising that our visit counts are slightly lower. </a:t>
            </a:r>
          </a:p>
        </p:txBody>
      </p:sp>
      <p:sp>
        <p:nvSpPr>
          <p:cNvPr id="4" name="Slide Number Placeholder 3"/>
          <p:cNvSpPr>
            <a:spLocks noGrp="1"/>
          </p:cNvSpPr>
          <p:nvPr>
            <p:ph type="sldNum" sz="quarter" idx="5"/>
          </p:nvPr>
        </p:nvSpPr>
        <p:spPr/>
        <p:txBody>
          <a:bodyPr/>
          <a:lstStyle/>
          <a:p>
            <a:fld id="{1F3E7D53-0737-4484-AA1B-D7466B39E31E}" type="slidenum">
              <a:rPr lang="en-US" smtClean="0"/>
              <a:t>4</a:t>
            </a:fld>
            <a:endParaRPr lang="en-US"/>
          </a:p>
        </p:txBody>
      </p:sp>
    </p:spTree>
    <p:extLst>
      <p:ext uri="{BB962C8B-B14F-4D97-AF65-F5344CB8AC3E}">
        <p14:creationId xmlns:p14="http://schemas.microsoft.com/office/powerpoint/2010/main" val="1492271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 numbers separated for Primary Care and Psychology</a:t>
            </a:r>
          </a:p>
        </p:txBody>
      </p:sp>
      <p:sp>
        <p:nvSpPr>
          <p:cNvPr id="4" name="Slide Number Placeholder 3"/>
          <p:cNvSpPr>
            <a:spLocks noGrp="1"/>
          </p:cNvSpPr>
          <p:nvPr>
            <p:ph type="sldNum" sz="quarter" idx="5"/>
          </p:nvPr>
        </p:nvSpPr>
        <p:spPr/>
        <p:txBody>
          <a:bodyPr/>
          <a:lstStyle/>
          <a:p>
            <a:fld id="{1F3E7D53-0737-4484-AA1B-D7466B39E31E}" type="slidenum">
              <a:rPr lang="en-US" smtClean="0"/>
              <a:t>5</a:t>
            </a:fld>
            <a:endParaRPr lang="en-US"/>
          </a:p>
        </p:txBody>
      </p:sp>
    </p:spTree>
    <p:extLst>
      <p:ext uri="{BB962C8B-B14F-4D97-AF65-F5344CB8AC3E}">
        <p14:creationId xmlns:p14="http://schemas.microsoft.com/office/powerpoint/2010/main" val="2283466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Medicaid Utilization has climbed from 55% of patients in CY22 to 59% of patients in CY23. </a:t>
            </a:r>
          </a:p>
          <a:p>
            <a:endParaRPr lang="en-US" dirty="0"/>
          </a:p>
          <a:p>
            <a:r>
              <a:rPr lang="en-US" dirty="0"/>
              <a:t>Private Practices will cap Medicaid at 5% of the practice’s patients. </a:t>
            </a:r>
          </a:p>
          <a:p>
            <a:endParaRPr lang="en-US" dirty="0"/>
          </a:p>
          <a:p>
            <a:r>
              <a:rPr lang="en-US" dirty="0"/>
              <a:t>Medicaid reimbursement is roughly 30% below that of Medicare which is about 30% below private insurance payers. This discrepancy is further exacerbated when those payments are for primary care services. This is why there is a need for continued funding to cover those who are uninsured or underinsured. The KSDE Stronger Connections grant makes it possible for us to continue to provide high quality healthcare to kids who may not otherwise receive it. </a:t>
            </a:r>
          </a:p>
        </p:txBody>
      </p:sp>
      <p:sp>
        <p:nvSpPr>
          <p:cNvPr id="4" name="Slide Number Placeholder 3"/>
          <p:cNvSpPr>
            <a:spLocks noGrp="1"/>
          </p:cNvSpPr>
          <p:nvPr>
            <p:ph type="sldNum" sz="quarter" idx="5"/>
          </p:nvPr>
        </p:nvSpPr>
        <p:spPr/>
        <p:txBody>
          <a:bodyPr/>
          <a:lstStyle/>
          <a:p>
            <a:fld id="{1F3E7D53-0737-4484-AA1B-D7466B39E31E}" type="slidenum">
              <a:rPr lang="en-US" smtClean="0"/>
              <a:t>6</a:t>
            </a:fld>
            <a:endParaRPr lang="en-US"/>
          </a:p>
        </p:txBody>
      </p:sp>
    </p:spTree>
    <p:extLst>
      <p:ext uri="{BB962C8B-B14F-4D97-AF65-F5344CB8AC3E}">
        <p14:creationId xmlns:p14="http://schemas.microsoft.com/office/powerpoint/2010/main" val="2089944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represents coded diagnoses. Many patients will have multiple diagnostic codes in one visit. These are grouped according to complaint so there are limitations with this data. Still, mental health is by far the most common diagnoses we see in primary care visits at the SBHC. </a:t>
            </a:r>
          </a:p>
        </p:txBody>
      </p:sp>
      <p:sp>
        <p:nvSpPr>
          <p:cNvPr id="4" name="Slide Number Placeholder 3"/>
          <p:cNvSpPr>
            <a:spLocks noGrp="1"/>
          </p:cNvSpPr>
          <p:nvPr>
            <p:ph type="sldNum" sz="quarter" idx="5"/>
          </p:nvPr>
        </p:nvSpPr>
        <p:spPr/>
        <p:txBody>
          <a:bodyPr/>
          <a:lstStyle/>
          <a:p>
            <a:fld id="{1F3E7D53-0737-4484-AA1B-D7466B39E31E}" type="slidenum">
              <a:rPr lang="en-US" smtClean="0"/>
              <a:t>7</a:t>
            </a:fld>
            <a:endParaRPr lang="en-US"/>
          </a:p>
        </p:txBody>
      </p:sp>
    </p:spTree>
    <p:extLst>
      <p:ext uri="{BB962C8B-B14F-4D97-AF65-F5344CB8AC3E}">
        <p14:creationId xmlns:p14="http://schemas.microsoft.com/office/powerpoint/2010/main" val="1572650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Tahoma" panose="020B0604030504040204" pitchFamily="34" charset="0"/>
              </a:rPr>
              <a:t>Psychology visits differentiated by code. Again, diagnoses are grouped by similar themes as there are multiple codes that represent depression. </a:t>
            </a:r>
          </a:p>
          <a:p>
            <a:r>
              <a:rPr lang="en-US" sz="1800" b="0" i="0" u="none" strike="noStrike" dirty="0">
                <a:solidFill>
                  <a:srgbClr val="000000"/>
                </a:solidFill>
                <a:effectLst/>
                <a:latin typeface="Tahoma" panose="020B0604030504040204" pitchFamily="34" charset="0"/>
              </a:rPr>
              <a:t>Depression 197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Tahoma" panose="020B0604030504040204" pitchFamily="34" charset="0"/>
              </a:rPr>
              <a:t>Trauma 79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Tahoma" panose="020B0604030504040204" pitchFamily="34" charset="0"/>
              </a:rPr>
              <a:t>ADHD 74</a:t>
            </a:r>
          </a:p>
          <a:p>
            <a:r>
              <a:rPr lang="en-US" sz="1800" b="0" i="0" u="none" strike="noStrike" dirty="0">
                <a:solidFill>
                  <a:srgbClr val="000000"/>
                </a:solidFill>
                <a:effectLst/>
                <a:latin typeface="Tahoma" panose="020B0604030504040204" pitchFamily="34" charset="0"/>
              </a:rPr>
              <a:t>Generalized Anxiety 73</a:t>
            </a:r>
          </a:p>
          <a:p>
            <a:r>
              <a:rPr lang="en-US" sz="1800" b="0" i="0" u="none" strike="noStrike" dirty="0">
                <a:solidFill>
                  <a:srgbClr val="000000"/>
                </a:solidFill>
                <a:effectLst/>
                <a:latin typeface="Tahoma" panose="020B0604030504040204" pitchFamily="34" charset="0"/>
              </a:rPr>
              <a:t>Social Anxiety 31</a:t>
            </a:r>
          </a:p>
          <a:p>
            <a:endParaRPr lang="en-US" sz="1800" b="0" i="0" u="none" strike="noStrike" dirty="0">
              <a:solidFill>
                <a:srgbClr val="000000"/>
              </a:solidFill>
              <a:effectLst/>
              <a:latin typeface="Tahoma" panose="020B0604030504040204" pitchFamily="34" charset="0"/>
            </a:endParaRPr>
          </a:p>
        </p:txBody>
      </p:sp>
      <p:sp>
        <p:nvSpPr>
          <p:cNvPr id="4" name="Slide Number Placeholder 3"/>
          <p:cNvSpPr>
            <a:spLocks noGrp="1"/>
          </p:cNvSpPr>
          <p:nvPr>
            <p:ph type="sldNum" sz="quarter" idx="5"/>
          </p:nvPr>
        </p:nvSpPr>
        <p:spPr/>
        <p:txBody>
          <a:bodyPr/>
          <a:lstStyle/>
          <a:p>
            <a:fld id="{1F3E7D53-0737-4484-AA1B-D7466B39E31E}" type="slidenum">
              <a:rPr lang="en-US" smtClean="0"/>
              <a:t>8</a:t>
            </a:fld>
            <a:endParaRPr lang="en-US"/>
          </a:p>
        </p:txBody>
      </p:sp>
    </p:spTree>
    <p:extLst>
      <p:ext uri="{BB962C8B-B14F-4D97-AF65-F5344CB8AC3E}">
        <p14:creationId xmlns:p14="http://schemas.microsoft.com/office/powerpoint/2010/main" val="3743910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SBHC Team also understands the importance of evaluating our work and disseminating those results. In a state like KS where there are so few evidence-based SBHC centers we need to figure out what works and what doesn’t and share that information. Education beyond K12 is also super important and we are educating our healthcare colleagues about the benefits of SBHC and the innovative approaches we are using to reach students. In 2023, our team did the following: </a:t>
            </a:r>
          </a:p>
          <a:p>
            <a:pPr marL="228600" indent="-228600">
              <a:buAutoNum type="arabicPeriod"/>
            </a:pPr>
            <a:r>
              <a:rPr lang="en-US" dirty="0"/>
              <a:t>Dr. Lewis, APRN Krista, Linda and Angela presented at the National Association for the Education of Homeless Children and Youth Conference in November in New Orleans. </a:t>
            </a:r>
          </a:p>
          <a:p>
            <a:pPr marL="228600" indent="-228600">
              <a:buAutoNum type="arabicPeriod"/>
            </a:pPr>
            <a:r>
              <a:rPr lang="en-US" dirty="0"/>
              <a:t>Dr. Kari Harris served as an advisory council member for the School-based Health Alliance and was a key contributor for a resource developed to help integrate Pediatric Mental Health Care Access Programs with School-based Health Centers.</a:t>
            </a:r>
          </a:p>
          <a:p>
            <a:pPr marL="228600" indent="-228600">
              <a:buAutoNum type="arabicPeriod"/>
            </a:pPr>
            <a:r>
              <a:rPr lang="en-US" dirty="0"/>
              <a:t>Completed descriptive data collection on the ICX2 model. This has been turned into an abstract that will be presented at the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2024 Society of Pediatric Psychology Annual Conference and a manuscript describing the project is forthcoming. </a:t>
            </a:r>
            <a:endParaRPr lang="en-US" dirty="0"/>
          </a:p>
        </p:txBody>
      </p:sp>
      <p:sp>
        <p:nvSpPr>
          <p:cNvPr id="4" name="Slide Number Placeholder 3"/>
          <p:cNvSpPr>
            <a:spLocks noGrp="1"/>
          </p:cNvSpPr>
          <p:nvPr>
            <p:ph type="sldNum" sz="quarter" idx="5"/>
          </p:nvPr>
        </p:nvSpPr>
        <p:spPr/>
        <p:txBody>
          <a:bodyPr/>
          <a:lstStyle/>
          <a:p>
            <a:fld id="{1F3E7D53-0737-4484-AA1B-D7466B39E31E}" type="slidenum">
              <a:rPr lang="en-US" smtClean="0"/>
              <a:t>9</a:t>
            </a:fld>
            <a:endParaRPr lang="en-US"/>
          </a:p>
        </p:txBody>
      </p:sp>
    </p:spTree>
    <p:extLst>
      <p:ext uri="{BB962C8B-B14F-4D97-AF65-F5344CB8AC3E}">
        <p14:creationId xmlns:p14="http://schemas.microsoft.com/office/powerpoint/2010/main" val="4218571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3E7D53-0737-4484-AA1B-D7466B39E31E}" type="slidenum">
              <a:rPr lang="en-US" smtClean="0"/>
              <a:t>10</a:t>
            </a:fld>
            <a:endParaRPr lang="en-US"/>
          </a:p>
        </p:txBody>
      </p:sp>
    </p:spTree>
    <p:extLst>
      <p:ext uri="{BB962C8B-B14F-4D97-AF65-F5344CB8AC3E}">
        <p14:creationId xmlns:p14="http://schemas.microsoft.com/office/powerpoint/2010/main" val="176148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3E7D53-0737-4484-AA1B-D7466B39E31E}" type="slidenum">
              <a:rPr lang="en-US" smtClean="0"/>
              <a:t>11</a:t>
            </a:fld>
            <a:endParaRPr lang="en-US"/>
          </a:p>
        </p:txBody>
      </p:sp>
    </p:spTree>
    <p:extLst>
      <p:ext uri="{BB962C8B-B14F-4D97-AF65-F5344CB8AC3E}">
        <p14:creationId xmlns:p14="http://schemas.microsoft.com/office/powerpoint/2010/main" val="1981894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3E7D53-0737-4484-AA1B-D7466B39E31E}" type="slidenum">
              <a:rPr lang="en-US" smtClean="0"/>
              <a:t>12</a:t>
            </a:fld>
            <a:endParaRPr lang="en-US"/>
          </a:p>
        </p:txBody>
      </p:sp>
    </p:spTree>
    <p:extLst>
      <p:ext uri="{BB962C8B-B14F-4D97-AF65-F5344CB8AC3E}">
        <p14:creationId xmlns:p14="http://schemas.microsoft.com/office/powerpoint/2010/main" val="253470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7FB7F-AE81-D7A7-2EA3-ED018FB145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373655-7CCF-6B4B-391E-1DB4760664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F1657A-4A7E-FFB8-6DF0-46362771F828}"/>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5" name="Footer Placeholder 4">
            <a:extLst>
              <a:ext uri="{FF2B5EF4-FFF2-40B4-BE49-F238E27FC236}">
                <a16:creationId xmlns:a16="http://schemas.microsoft.com/office/drawing/2014/main" id="{97F3AAE4-C1BD-1150-4D9C-4F67026D42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6E721F-02A6-DBB9-E989-E1EB1CD36625}"/>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409216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FA2DD-284C-26A0-2EF6-E8891CBB13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82062D-6D8F-4C49-E222-3DC1F06CD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9465A-02BF-8B1C-CF0D-686654E82112}"/>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5" name="Footer Placeholder 4">
            <a:extLst>
              <a:ext uri="{FF2B5EF4-FFF2-40B4-BE49-F238E27FC236}">
                <a16:creationId xmlns:a16="http://schemas.microsoft.com/office/drawing/2014/main" id="{D6556C84-7E3D-930F-CFA7-07A8230A2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163E37-7E13-1506-90C2-758670323ED9}"/>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954283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E727F-6E23-0E03-B4B2-9BD4AD956D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FC23C3-4F4A-9479-57F8-A94A84A057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4E058D-A7B7-053D-BDC7-A9A8AB7A3969}"/>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5" name="Footer Placeholder 4">
            <a:extLst>
              <a:ext uri="{FF2B5EF4-FFF2-40B4-BE49-F238E27FC236}">
                <a16:creationId xmlns:a16="http://schemas.microsoft.com/office/drawing/2014/main" id="{16339393-8688-880D-86DC-2010C6590D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08C11-4364-882A-3D6F-8AB21330C581}"/>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1790150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4BF4-2E03-0165-9BD8-563AF5401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FD651A-61D0-76E7-0A40-D55CEC6F25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059D18-E09D-5593-CBE6-C9B06CD149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FBA5CB-1F53-BEB7-99E4-B7A037E0B627}"/>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6" name="Footer Placeholder 5">
            <a:extLst>
              <a:ext uri="{FF2B5EF4-FFF2-40B4-BE49-F238E27FC236}">
                <a16:creationId xmlns:a16="http://schemas.microsoft.com/office/drawing/2014/main" id="{503908BE-E313-DD5A-7988-F84DF2F0EB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059667-87E7-02F5-5899-5259B78B5EAD}"/>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2194161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07359-6F65-CDF2-051F-0ADB8E97A5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0C9AEE-DA8D-ACE8-721C-723EA882BF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67DAC8-3021-79D9-1EF4-2A41C788AC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FC07EC-6F6A-DDAE-F7A3-2BDEAF5F1C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A4DDE6-6B05-6309-880C-AC58ED5909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0A185A-A0BD-28F8-0735-9FDAA5E734D4}"/>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8" name="Footer Placeholder 7">
            <a:extLst>
              <a:ext uri="{FF2B5EF4-FFF2-40B4-BE49-F238E27FC236}">
                <a16:creationId xmlns:a16="http://schemas.microsoft.com/office/drawing/2014/main" id="{CBFF30F4-15A8-F38D-A579-7475215911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98F42-A8BB-055C-1FFD-2C0C8499D7C3}"/>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942291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32F0-B119-4E3B-432B-ECFD3D0DBD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8FD0A0-C6FA-35E0-D182-B01FA43BB532}"/>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4" name="Footer Placeholder 3">
            <a:extLst>
              <a:ext uri="{FF2B5EF4-FFF2-40B4-BE49-F238E27FC236}">
                <a16:creationId xmlns:a16="http://schemas.microsoft.com/office/drawing/2014/main" id="{232E25F9-55E9-4AEA-9C23-ABD21AC981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C4F330-7E6F-FEE8-DD8C-12FB398E63D3}"/>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1949575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BB38E6-4492-FAC5-DDF3-19DD822B2B84}"/>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3" name="Footer Placeholder 2">
            <a:extLst>
              <a:ext uri="{FF2B5EF4-FFF2-40B4-BE49-F238E27FC236}">
                <a16:creationId xmlns:a16="http://schemas.microsoft.com/office/drawing/2014/main" id="{69DC1960-6F90-B4FC-2B9D-BCB464D6E6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EA4A49-7D69-907E-4910-ECB4E5FF12EB}"/>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321661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8DD62-ADB3-DD57-25FA-CB4A14DCAA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E0E870-57AF-5F91-A0F0-D58CCCB24F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0D36FB-99BC-AF99-A924-03CA41FA49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BBD47C-3857-9447-5A86-69FDD54423E1}"/>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6" name="Footer Placeholder 5">
            <a:extLst>
              <a:ext uri="{FF2B5EF4-FFF2-40B4-BE49-F238E27FC236}">
                <a16:creationId xmlns:a16="http://schemas.microsoft.com/office/drawing/2014/main" id="{3F15A3B0-5BC2-B926-21FA-6A3E216E36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7A360E-5915-C318-3FCE-F2C528FD60F6}"/>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667069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109B9-5C34-2B15-DEE2-3DB0B201F6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E45569-0B66-169B-31DE-9AE27FDDB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0712B0-0691-7946-7D7C-D2AFCF22A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ED976F-D88D-EF05-E5BB-BF40B1C32DAF}"/>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6" name="Footer Placeholder 5">
            <a:extLst>
              <a:ext uri="{FF2B5EF4-FFF2-40B4-BE49-F238E27FC236}">
                <a16:creationId xmlns:a16="http://schemas.microsoft.com/office/drawing/2014/main" id="{05BAF894-8FBA-9DAC-B22E-D84BE3D90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847DC9-0520-0C94-7F46-7EB2789DE162}"/>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1710874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85792-F76B-49FB-F9F8-63ACD6B0AB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8E1458-DC86-B180-5D67-4C381B9D8D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19F5A0-D78C-8487-B939-C3D942EBD379}"/>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5" name="Footer Placeholder 4">
            <a:extLst>
              <a:ext uri="{FF2B5EF4-FFF2-40B4-BE49-F238E27FC236}">
                <a16:creationId xmlns:a16="http://schemas.microsoft.com/office/drawing/2014/main" id="{810A6DEE-CF75-A1C1-D9BF-D8458B7F92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D95C6-0D85-4931-C4A1-375B0192DFF6}"/>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2140260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8A30EF-4064-02B4-9B32-F6CCD70C78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EC911C-422D-3D3C-A002-2CC3BA5345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804051-D3F1-2E33-7FA3-0CD8B0AD2E48}"/>
              </a:ext>
            </a:extLst>
          </p:cNvPr>
          <p:cNvSpPr>
            <a:spLocks noGrp="1"/>
          </p:cNvSpPr>
          <p:nvPr>
            <p:ph type="dt" sz="half" idx="10"/>
          </p:nvPr>
        </p:nvSpPr>
        <p:spPr/>
        <p:txBody>
          <a:bodyPr/>
          <a:lstStyle/>
          <a:p>
            <a:fld id="{C6B5DD35-98C2-4BCF-9C30-C5DCEB48DD69}" type="datetimeFigureOut">
              <a:rPr lang="en-US" smtClean="0"/>
              <a:t>1/18/2024</a:t>
            </a:fld>
            <a:endParaRPr lang="en-US"/>
          </a:p>
        </p:txBody>
      </p:sp>
      <p:sp>
        <p:nvSpPr>
          <p:cNvPr id="5" name="Footer Placeholder 4">
            <a:extLst>
              <a:ext uri="{FF2B5EF4-FFF2-40B4-BE49-F238E27FC236}">
                <a16:creationId xmlns:a16="http://schemas.microsoft.com/office/drawing/2014/main" id="{18829FC1-455D-BDDC-4C19-D200B90EAC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24D19-8D6F-889B-5A56-D8A53F143C53}"/>
              </a:ext>
            </a:extLst>
          </p:cNvPr>
          <p:cNvSpPr>
            <a:spLocks noGrp="1"/>
          </p:cNvSpPr>
          <p:nvPr>
            <p:ph type="sldNum" sz="quarter" idx="12"/>
          </p:nvPr>
        </p:nvSpPr>
        <p:spPr/>
        <p:txBody>
          <a:bodyPr/>
          <a:lstStyle/>
          <a:p>
            <a:fld id="{FF744EA3-B4BE-4E88-AAEA-AE32A7803B9A}" type="slidenum">
              <a:rPr lang="en-US" smtClean="0"/>
              <a:t>‹#›</a:t>
            </a:fld>
            <a:endParaRPr lang="en-US"/>
          </a:p>
        </p:txBody>
      </p:sp>
    </p:spTree>
    <p:extLst>
      <p:ext uri="{BB962C8B-B14F-4D97-AF65-F5344CB8AC3E}">
        <p14:creationId xmlns:p14="http://schemas.microsoft.com/office/powerpoint/2010/main" val="239049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F5B615-9B39-C5DB-998F-1D2E1820A3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BC49BD-1FC4-554D-9C3D-330D2B8C3E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2DFF3E-80CD-1C32-7D0C-FBCAAFC6F5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B5DD35-98C2-4BCF-9C30-C5DCEB48DD69}" type="datetimeFigureOut">
              <a:rPr lang="en-US" smtClean="0"/>
              <a:t>1/18/2024</a:t>
            </a:fld>
            <a:endParaRPr lang="en-US"/>
          </a:p>
        </p:txBody>
      </p:sp>
      <p:sp>
        <p:nvSpPr>
          <p:cNvPr id="5" name="Footer Placeholder 4">
            <a:extLst>
              <a:ext uri="{FF2B5EF4-FFF2-40B4-BE49-F238E27FC236}">
                <a16:creationId xmlns:a16="http://schemas.microsoft.com/office/drawing/2014/main" id="{3AE0CF36-1749-26CA-1C44-13ABA5BB79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C7B5D0-408E-4945-2949-E7138E6CDC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44EA3-B4BE-4E88-AAEA-AE32A7803B9A}" type="slidenum">
              <a:rPr lang="en-US" smtClean="0"/>
              <a:t>‹#›</a:t>
            </a:fld>
            <a:endParaRPr lang="en-US"/>
          </a:p>
        </p:txBody>
      </p:sp>
    </p:spTree>
    <p:extLst>
      <p:ext uri="{BB962C8B-B14F-4D97-AF65-F5344CB8AC3E}">
        <p14:creationId xmlns:p14="http://schemas.microsoft.com/office/powerpoint/2010/main" val="1028473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microsoft.com/office/2007/relationships/hdphoto" Target="../media/hdphoto1.wdp"/><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FE05D89-22BF-C857-2C96-FB1BC8BFA916}"/>
              </a:ext>
            </a:extLst>
          </p:cNvPr>
          <p:cNvSpPr>
            <a:spLocks noGrp="1"/>
          </p:cNvSpPr>
          <p:nvPr>
            <p:ph type="subTitle" idx="1"/>
          </p:nvPr>
        </p:nvSpPr>
        <p:spPr>
          <a:xfrm>
            <a:off x="1634067" y="5571066"/>
            <a:ext cx="9144000" cy="1091611"/>
          </a:xfrm>
        </p:spPr>
        <p:txBody>
          <a:bodyPr>
            <a:normAutofit fontScale="85000" lnSpcReduction="20000"/>
          </a:bodyPr>
          <a:lstStyle/>
          <a:p>
            <a:r>
              <a:rPr lang="en-US" sz="4400" dirty="0">
                <a:solidFill>
                  <a:srgbClr val="ED833B"/>
                </a:solidFill>
                <a:latin typeface="ADLaM Display" panose="02010000000000000000" pitchFamily="2" charset="0"/>
                <a:ea typeface="ADLaM Display" panose="02010000000000000000" pitchFamily="2" charset="0"/>
                <a:cs typeface="ADLaM Display" panose="02010000000000000000" pitchFamily="2" charset="0"/>
              </a:rPr>
              <a:t>January 2024 Update</a:t>
            </a:r>
          </a:p>
          <a:p>
            <a:r>
              <a:rPr lang="en-US" sz="4400" dirty="0">
                <a:solidFill>
                  <a:srgbClr val="ED833B"/>
                </a:solidFill>
                <a:latin typeface="ADLaM Display" panose="02010000000000000000" pitchFamily="2" charset="0"/>
                <a:ea typeface="ADLaM Display" panose="02010000000000000000" pitchFamily="2" charset="0"/>
                <a:cs typeface="ADLaM Display" panose="02010000000000000000" pitchFamily="2" charset="0"/>
              </a:rPr>
              <a:t>Haysville USD 261</a:t>
            </a:r>
          </a:p>
        </p:txBody>
      </p:sp>
      <p:pic>
        <p:nvPicPr>
          <p:cNvPr id="5" name="Picture 4" descr="A band aid in a black background&#10;&#10;Description automatically generated">
            <a:extLst>
              <a:ext uri="{FF2B5EF4-FFF2-40B4-BE49-F238E27FC236}">
                <a16:creationId xmlns:a16="http://schemas.microsoft.com/office/drawing/2014/main" id="{1DDBBA72-7F80-E951-8BDA-7A6FAACAA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115672"/>
            <a:ext cx="11379200" cy="5175406"/>
          </a:xfrm>
          <a:prstGeom prst="rect">
            <a:avLst/>
          </a:prstGeom>
        </p:spPr>
      </p:pic>
    </p:spTree>
    <p:extLst>
      <p:ext uri="{BB962C8B-B14F-4D97-AF65-F5344CB8AC3E}">
        <p14:creationId xmlns:p14="http://schemas.microsoft.com/office/powerpoint/2010/main" val="1760295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Isosceles Triangle 1040">
            <a:extLst>
              <a:ext uri="{FF2B5EF4-FFF2-40B4-BE49-F238E27FC236}">
                <a16:creationId xmlns:a16="http://schemas.microsoft.com/office/drawing/2014/main" id="{0DDAE368-926E-EDBD-6EC8-269245D5B318}"/>
              </a:ext>
            </a:extLst>
          </p:cNvPr>
          <p:cNvSpPr/>
          <p:nvPr/>
        </p:nvSpPr>
        <p:spPr>
          <a:xfrm rot="10800000">
            <a:off x="-2902" y="-19373"/>
            <a:ext cx="2696621" cy="2808899"/>
          </a:xfrm>
          <a:prstGeom prst="triangle">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4">
            <a:extLst>
              <a:ext uri="{FF2B5EF4-FFF2-40B4-BE49-F238E27FC236}">
                <a16:creationId xmlns:a16="http://schemas.microsoft.com/office/drawing/2014/main" id="{95620B37-A20D-023B-4EAD-B89A22CB0F70}"/>
              </a:ext>
            </a:extLst>
          </p:cNvPr>
          <p:cNvPicPr>
            <a:picLocks noChangeAspect="1"/>
          </p:cNvPicPr>
          <p:nvPr/>
        </p:nvPicPr>
        <p:blipFill>
          <a:blip r:embed="rId3">
            <a:alphaModFix amt="85000"/>
          </a:blip>
          <a:stretch>
            <a:fillRect/>
          </a:stretch>
        </p:blipFill>
        <p:spPr>
          <a:xfrm rot="20659373">
            <a:off x="724924" y="1203577"/>
            <a:ext cx="2984329" cy="2210812"/>
          </a:xfrm>
          <a:prstGeom prst="rect">
            <a:avLst/>
          </a:prstGeom>
        </p:spPr>
      </p:pic>
      <p:sp>
        <p:nvSpPr>
          <p:cNvPr id="1037" name="Rectangle 1036">
            <a:extLst>
              <a:ext uri="{FF2B5EF4-FFF2-40B4-BE49-F238E27FC236}">
                <a16:creationId xmlns:a16="http://schemas.microsoft.com/office/drawing/2014/main" id="{2B6D1E3C-ED99-AD79-978D-67E82C3FA9AE}"/>
              </a:ext>
            </a:extLst>
          </p:cNvPr>
          <p:cNvSpPr/>
          <p:nvPr/>
        </p:nvSpPr>
        <p:spPr>
          <a:xfrm>
            <a:off x="7948087" y="1717446"/>
            <a:ext cx="1536419" cy="1067349"/>
          </a:xfrm>
          <a:prstGeom prst="rect">
            <a:avLst/>
          </a:prstGeom>
          <a:solidFill>
            <a:schemeClr val="accent1">
              <a:lumMod val="40000"/>
              <a:lumOff val="6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a:extLst>
              <a:ext uri="{FF2B5EF4-FFF2-40B4-BE49-F238E27FC236}">
                <a16:creationId xmlns:a16="http://schemas.microsoft.com/office/drawing/2014/main" id="{AFAA945F-D7B4-C7AC-7E26-FA7B104D1F45}"/>
              </a:ext>
            </a:extLst>
          </p:cNvPr>
          <p:cNvPicPr>
            <a:picLocks noChangeAspect="1"/>
          </p:cNvPicPr>
          <p:nvPr/>
        </p:nvPicPr>
        <p:blipFill>
          <a:blip r:embed="rId4"/>
          <a:stretch>
            <a:fillRect/>
          </a:stretch>
        </p:blipFill>
        <p:spPr>
          <a:xfrm>
            <a:off x="9842215" y="2003199"/>
            <a:ext cx="1133475" cy="819150"/>
          </a:xfrm>
          <a:prstGeom prst="rect">
            <a:avLst/>
          </a:prstGeom>
        </p:spPr>
      </p:pic>
      <p:pic>
        <p:nvPicPr>
          <p:cNvPr id="57" name="Picture 56">
            <a:extLst>
              <a:ext uri="{FF2B5EF4-FFF2-40B4-BE49-F238E27FC236}">
                <a16:creationId xmlns:a16="http://schemas.microsoft.com/office/drawing/2014/main" id="{61FF90BC-31E6-7520-700B-2E72D0DD8BA8}"/>
              </a:ext>
            </a:extLst>
          </p:cNvPr>
          <p:cNvPicPr>
            <a:picLocks noChangeAspect="1"/>
          </p:cNvPicPr>
          <p:nvPr/>
        </p:nvPicPr>
        <p:blipFill>
          <a:blip r:embed="rId5">
            <a:alphaModFix amt="63000"/>
          </a:blip>
          <a:stretch>
            <a:fillRect/>
          </a:stretch>
        </p:blipFill>
        <p:spPr>
          <a:xfrm rot="910576">
            <a:off x="7270479" y="4099909"/>
            <a:ext cx="3973596" cy="2063129"/>
          </a:xfrm>
          <a:prstGeom prst="rect">
            <a:avLst/>
          </a:prstGeom>
          <a:ln w="38100">
            <a:solidFill>
              <a:schemeClr val="accent1"/>
            </a:solidFill>
          </a:ln>
        </p:spPr>
      </p:pic>
      <p:pic>
        <p:nvPicPr>
          <p:cNvPr id="1027" name="642E41DF-5B20-4E97-8892-4CCCE68CB35D" descr="IMG_5231.JPG">
            <a:extLst>
              <a:ext uri="{FF2B5EF4-FFF2-40B4-BE49-F238E27FC236}">
                <a16:creationId xmlns:a16="http://schemas.microsoft.com/office/drawing/2014/main" id="{A86B6C7C-2EC4-C2CE-51DB-1D3CF22BAF8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657" t="5181" r="31786" b="14011"/>
          <a:stretch/>
        </p:blipFill>
        <p:spPr bwMode="auto">
          <a:xfrm>
            <a:off x="4835053" y="1320104"/>
            <a:ext cx="2164315" cy="2558596"/>
          </a:xfrm>
          <a:prstGeom prst="rect">
            <a:avLst/>
          </a:prstGeom>
          <a:noFill/>
          <a:ln>
            <a:noFill/>
          </a:ln>
          <a:effectLst>
            <a:softEdge rad="127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rrow: Chevron 3">
            <a:extLst>
              <a:ext uri="{FF2B5EF4-FFF2-40B4-BE49-F238E27FC236}">
                <a16:creationId xmlns:a16="http://schemas.microsoft.com/office/drawing/2014/main" id="{9B9D62AA-8857-B511-2E82-9B063AF6AB70}"/>
              </a:ext>
            </a:extLst>
          </p:cNvPr>
          <p:cNvSpPr/>
          <p:nvPr/>
        </p:nvSpPr>
        <p:spPr>
          <a:xfrm>
            <a:off x="627852" y="3390672"/>
            <a:ext cx="10602294" cy="316207"/>
          </a:xfrm>
          <a:prstGeom prst="chevr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5CCB60C6-1822-1B1C-0DD4-B8270C07EDC0}"/>
              </a:ext>
            </a:extLst>
          </p:cNvPr>
          <p:cNvGrpSpPr/>
          <p:nvPr/>
        </p:nvGrpSpPr>
        <p:grpSpPr>
          <a:xfrm>
            <a:off x="838200" y="1647401"/>
            <a:ext cx="2403112" cy="1982823"/>
            <a:chOff x="838200" y="1647401"/>
            <a:chExt cx="2403112" cy="1982823"/>
          </a:xfrm>
        </p:grpSpPr>
        <p:sp>
          <p:nvSpPr>
            <p:cNvPr id="5" name="Oval 4">
              <a:extLst>
                <a:ext uri="{FF2B5EF4-FFF2-40B4-BE49-F238E27FC236}">
                  <a16:creationId xmlns:a16="http://schemas.microsoft.com/office/drawing/2014/main" id="{B228ECFE-7DCA-8DA0-2BEB-9249EB4AA32A}"/>
                </a:ext>
              </a:extLst>
            </p:cNvPr>
            <p:cNvSpPr/>
            <p:nvPr/>
          </p:nvSpPr>
          <p:spPr>
            <a:xfrm>
              <a:off x="961854" y="3467329"/>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45DCAE0-7067-B5CC-B259-27FB15DEFDFC}"/>
                </a:ext>
              </a:extLst>
            </p:cNvPr>
            <p:cNvCxnSpPr>
              <a:stCxn id="5" idx="0"/>
            </p:cNvCxnSpPr>
            <p:nvPr/>
          </p:nvCxnSpPr>
          <p:spPr>
            <a:xfrm flipV="1">
              <a:off x="1043986" y="2343492"/>
              <a:ext cx="0" cy="1123837"/>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9" name="Circle: Hollow 8">
              <a:extLst>
                <a:ext uri="{FF2B5EF4-FFF2-40B4-BE49-F238E27FC236}">
                  <a16:creationId xmlns:a16="http://schemas.microsoft.com/office/drawing/2014/main" id="{D4077DB6-F5BC-4D4C-73BC-4ECEE811797A}"/>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43E54061-EB5A-8D49-2999-523EB7F6C4C1}"/>
                </a:ext>
              </a:extLst>
            </p:cNvPr>
            <p:cNvSpPr txBox="1"/>
            <p:nvPr/>
          </p:nvSpPr>
          <p:spPr>
            <a:xfrm>
              <a:off x="1245792" y="1647401"/>
              <a:ext cx="1687535" cy="400110"/>
            </a:xfrm>
            <a:prstGeom prst="rect">
              <a:avLst/>
            </a:prstGeom>
            <a:solidFill>
              <a:schemeClr val="bg1">
                <a:alpha val="56000"/>
              </a:schemeClr>
            </a:solidFill>
            <a:effectLst>
              <a:softEdge rad="31750"/>
            </a:effectLst>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April 2021</a:t>
              </a:r>
              <a:endParaRPr lang="en-US" baseline="30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11" name="TextBox 10">
              <a:extLst>
                <a:ext uri="{FF2B5EF4-FFF2-40B4-BE49-F238E27FC236}">
                  <a16:creationId xmlns:a16="http://schemas.microsoft.com/office/drawing/2014/main" id="{4836BCED-E78F-C6E7-FBE9-C179549FE404}"/>
                </a:ext>
              </a:extLst>
            </p:cNvPr>
            <p:cNvSpPr txBox="1"/>
            <p:nvPr/>
          </p:nvSpPr>
          <p:spPr>
            <a:xfrm>
              <a:off x="1245793" y="1971590"/>
              <a:ext cx="1995519" cy="307777"/>
            </a:xfrm>
            <a:prstGeom prst="rect">
              <a:avLst/>
            </a:prstGeom>
            <a:solidFill>
              <a:schemeClr val="bg1">
                <a:alpha val="52000"/>
              </a:schemeClr>
            </a:solidFill>
            <a:effectLst>
              <a:softEdge rad="63500"/>
            </a:effectLst>
          </p:spPr>
          <p:txBody>
            <a:bodyPr wrap="square" rtlCol="0">
              <a:spAutoFit/>
            </a:bodyPr>
            <a:lstStyle/>
            <a:p>
              <a:r>
                <a:rPr lang="en-US" sz="1400" dirty="0"/>
                <a:t>SBHC Discussion Begins</a:t>
              </a:r>
            </a:p>
          </p:txBody>
        </p:sp>
      </p:grpSp>
      <p:cxnSp>
        <p:nvCxnSpPr>
          <p:cNvPr id="15" name="Straight Connector 14">
            <a:extLst>
              <a:ext uri="{FF2B5EF4-FFF2-40B4-BE49-F238E27FC236}">
                <a16:creationId xmlns:a16="http://schemas.microsoft.com/office/drawing/2014/main" id="{EC127A9E-B535-F0D1-ADA0-046D05BF599F}"/>
              </a:ext>
            </a:extLst>
          </p:cNvPr>
          <p:cNvCxnSpPr>
            <a:cxnSpLocks/>
          </p:cNvCxnSpPr>
          <p:nvPr/>
        </p:nvCxnSpPr>
        <p:spPr>
          <a:xfrm flipV="1">
            <a:off x="4598115" y="2573513"/>
            <a:ext cx="0" cy="933520"/>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grpSp>
        <p:nvGrpSpPr>
          <p:cNvPr id="19" name="Group 18">
            <a:extLst>
              <a:ext uri="{FF2B5EF4-FFF2-40B4-BE49-F238E27FC236}">
                <a16:creationId xmlns:a16="http://schemas.microsoft.com/office/drawing/2014/main" id="{2009C8AA-8395-1EB8-608A-F41CDD50BDC1}"/>
              </a:ext>
            </a:extLst>
          </p:cNvPr>
          <p:cNvGrpSpPr/>
          <p:nvPr/>
        </p:nvGrpSpPr>
        <p:grpSpPr>
          <a:xfrm>
            <a:off x="7462206" y="1696669"/>
            <a:ext cx="2099915" cy="1982823"/>
            <a:chOff x="838200" y="1647401"/>
            <a:chExt cx="2099915" cy="1982823"/>
          </a:xfrm>
        </p:grpSpPr>
        <p:sp>
          <p:nvSpPr>
            <p:cNvPr id="20" name="Oval 19">
              <a:extLst>
                <a:ext uri="{FF2B5EF4-FFF2-40B4-BE49-F238E27FC236}">
                  <a16:creationId xmlns:a16="http://schemas.microsoft.com/office/drawing/2014/main" id="{2293F8AB-AA31-EE68-2A66-F1A7742ED4C2}"/>
                </a:ext>
              </a:extLst>
            </p:cNvPr>
            <p:cNvSpPr/>
            <p:nvPr/>
          </p:nvSpPr>
          <p:spPr>
            <a:xfrm>
              <a:off x="961854" y="3467329"/>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64BEDD87-267B-D484-F988-9946042D506C}"/>
                </a:ext>
              </a:extLst>
            </p:cNvPr>
            <p:cNvCxnSpPr>
              <a:stCxn id="20" idx="0"/>
            </p:cNvCxnSpPr>
            <p:nvPr/>
          </p:nvCxnSpPr>
          <p:spPr>
            <a:xfrm flipV="1">
              <a:off x="1043986" y="2343492"/>
              <a:ext cx="0" cy="1123837"/>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22" name="Circle: Hollow 21">
              <a:extLst>
                <a:ext uri="{FF2B5EF4-FFF2-40B4-BE49-F238E27FC236}">
                  <a16:creationId xmlns:a16="http://schemas.microsoft.com/office/drawing/2014/main" id="{5DCD0C7F-5CCF-96A2-63EB-CE9A8E783E05}"/>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2A020653-C7F0-1E44-E89F-F1816D03F5F9}"/>
                </a:ext>
              </a:extLst>
            </p:cNvPr>
            <p:cNvSpPr txBox="1"/>
            <p:nvPr/>
          </p:nvSpPr>
          <p:spPr>
            <a:xfrm>
              <a:off x="1245793" y="1647401"/>
              <a:ext cx="1403962" cy="400110"/>
            </a:xfrm>
            <a:prstGeom prst="rect">
              <a:avLst/>
            </a:prstGeom>
            <a:noFill/>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Nov 2021</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4" name="TextBox 23">
              <a:extLst>
                <a:ext uri="{FF2B5EF4-FFF2-40B4-BE49-F238E27FC236}">
                  <a16:creationId xmlns:a16="http://schemas.microsoft.com/office/drawing/2014/main" id="{A92A00F1-DEDA-EE15-BD71-FDDED47E34C8}"/>
                </a:ext>
              </a:extLst>
            </p:cNvPr>
            <p:cNvSpPr txBox="1"/>
            <p:nvPr/>
          </p:nvSpPr>
          <p:spPr>
            <a:xfrm>
              <a:off x="1264128" y="1976086"/>
              <a:ext cx="1673987" cy="738664"/>
            </a:xfrm>
            <a:prstGeom prst="rect">
              <a:avLst/>
            </a:prstGeom>
            <a:noFill/>
          </p:spPr>
          <p:txBody>
            <a:bodyPr wrap="square" rtlCol="0">
              <a:spAutoFit/>
            </a:bodyPr>
            <a:lstStyle/>
            <a:p>
              <a:r>
                <a:rPr lang="en-US" sz="1400" dirty="0"/>
                <a:t>Thank you CUA </a:t>
              </a:r>
            </a:p>
            <a:p>
              <a:r>
                <a:rPr lang="en-US" sz="1400" dirty="0"/>
                <a:t>KU Peds and the Wichita Open!</a:t>
              </a:r>
              <a:endParaRPr lang="en-US" dirty="0"/>
            </a:p>
          </p:txBody>
        </p:sp>
      </p:grpSp>
      <p:grpSp>
        <p:nvGrpSpPr>
          <p:cNvPr id="31" name="Group 30">
            <a:extLst>
              <a:ext uri="{FF2B5EF4-FFF2-40B4-BE49-F238E27FC236}">
                <a16:creationId xmlns:a16="http://schemas.microsoft.com/office/drawing/2014/main" id="{04C1BACA-18A0-75C1-2541-B3CA90BAFEA6}"/>
              </a:ext>
            </a:extLst>
          </p:cNvPr>
          <p:cNvGrpSpPr/>
          <p:nvPr/>
        </p:nvGrpSpPr>
        <p:grpSpPr>
          <a:xfrm rot="10800000">
            <a:off x="798923" y="3482108"/>
            <a:ext cx="1738336" cy="2482581"/>
            <a:chOff x="838200" y="1147643"/>
            <a:chExt cx="1738336" cy="2482581"/>
          </a:xfrm>
        </p:grpSpPr>
        <p:sp>
          <p:nvSpPr>
            <p:cNvPr id="32" name="Oval 31">
              <a:extLst>
                <a:ext uri="{FF2B5EF4-FFF2-40B4-BE49-F238E27FC236}">
                  <a16:creationId xmlns:a16="http://schemas.microsoft.com/office/drawing/2014/main" id="{BABD75F6-2CED-7284-00D5-422C3F51C83D}"/>
                </a:ext>
              </a:extLst>
            </p:cNvPr>
            <p:cNvSpPr/>
            <p:nvPr/>
          </p:nvSpPr>
          <p:spPr>
            <a:xfrm>
              <a:off x="961854" y="3467329"/>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DF47ADFB-7B51-5E4C-BAE2-14369A786AB2}"/>
                </a:ext>
              </a:extLst>
            </p:cNvPr>
            <p:cNvCxnSpPr>
              <a:stCxn id="32" idx="0"/>
            </p:cNvCxnSpPr>
            <p:nvPr/>
          </p:nvCxnSpPr>
          <p:spPr>
            <a:xfrm flipV="1">
              <a:off x="1043986" y="2343492"/>
              <a:ext cx="0" cy="1123837"/>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34" name="Circle: Hollow 33">
              <a:extLst>
                <a:ext uri="{FF2B5EF4-FFF2-40B4-BE49-F238E27FC236}">
                  <a16:creationId xmlns:a16="http://schemas.microsoft.com/office/drawing/2014/main" id="{90C4DB88-DBDD-F3BE-DF39-B2D042E7C5A7}"/>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35" name="TextBox 34">
              <a:extLst>
                <a:ext uri="{FF2B5EF4-FFF2-40B4-BE49-F238E27FC236}">
                  <a16:creationId xmlns:a16="http://schemas.microsoft.com/office/drawing/2014/main" id="{8BC10B29-A2BF-F392-968E-99152FB424BC}"/>
                </a:ext>
              </a:extLst>
            </p:cNvPr>
            <p:cNvSpPr txBox="1"/>
            <p:nvPr/>
          </p:nvSpPr>
          <p:spPr>
            <a:xfrm rot="10800000">
              <a:off x="1245792" y="1647401"/>
              <a:ext cx="1330744" cy="400110"/>
            </a:xfrm>
            <a:prstGeom prst="rect">
              <a:avLst/>
            </a:prstGeom>
            <a:noFill/>
          </p:spPr>
          <p:txBody>
            <a:bodyPr wrap="square" rtlCol="0">
              <a:spAutoFit/>
            </a:bodyPr>
            <a:lstStyle/>
            <a:p>
              <a:pPr algn="r"/>
              <a:r>
                <a:rPr lang="en-US" sz="2000" b="1" dirty="0">
                  <a:latin typeface="ADLaM Display" panose="02010000000000000000" pitchFamily="2" charset="0"/>
                  <a:ea typeface="ADLaM Display" panose="02010000000000000000" pitchFamily="2" charset="0"/>
                  <a:cs typeface="ADLaM Display" panose="02010000000000000000" pitchFamily="2" charset="0"/>
                </a:rPr>
                <a:t>May 2021</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6" name="TextBox 35">
              <a:extLst>
                <a:ext uri="{FF2B5EF4-FFF2-40B4-BE49-F238E27FC236}">
                  <a16:creationId xmlns:a16="http://schemas.microsoft.com/office/drawing/2014/main" id="{B30BB1BE-C249-7E26-926C-EA2A73802C14}"/>
                </a:ext>
              </a:extLst>
            </p:cNvPr>
            <p:cNvSpPr txBox="1"/>
            <p:nvPr/>
          </p:nvSpPr>
          <p:spPr>
            <a:xfrm rot="10800000">
              <a:off x="1245793" y="1147643"/>
              <a:ext cx="1226463" cy="523220"/>
            </a:xfrm>
            <a:prstGeom prst="rect">
              <a:avLst/>
            </a:prstGeom>
            <a:noFill/>
          </p:spPr>
          <p:txBody>
            <a:bodyPr wrap="square" rtlCol="0">
              <a:spAutoFit/>
            </a:bodyPr>
            <a:lstStyle/>
            <a:p>
              <a:pPr algn="r"/>
              <a:r>
                <a:rPr lang="en-US" sz="1400" dirty="0"/>
                <a:t>BOE Approves SBHC</a:t>
              </a:r>
            </a:p>
          </p:txBody>
        </p:sp>
      </p:grpSp>
      <p:grpSp>
        <p:nvGrpSpPr>
          <p:cNvPr id="37" name="Group 36">
            <a:extLst>
              <a:ext uri="{FF2B5EF4-FFF2-40B4-BE49-F238E27FC236}">
                <a16:creationId xmlns:a16="http://schemas.microsoft.com/office/drawing/2014/main" id="{13EB70B8-33C0-E70F-282B-E7237DA5F094}"/>
              </a:ext>
            </a:extLst>
          </p:cNvPr>
          <p:cNvGrpSpPr/>
          <p:nvPr/>
        </p:nvGrpSpPr>
        <p:grpSpPr>
          <a:xfrm rot="10800000">
            <a:off x="4396345" y="3459142"/>
            <a:ext cx="1850711" cy="2831906"/>
            <a:chOff x="824562" y="1067760"/>
            <a:chExt cx="1850711" cy="2831906"/>
          </a:xfrm>
        </p:grpSpPr>
        <p:sp>
          <p:nvSpPr>
            <p:cNvPr id="38" name="Oval 37">
              <a:extLst>
                <a:ext uri="{FF2B5EF4-FFF2-40B4-BE49-F238E27FC236}">
                  <a16:creationId xmlns:a16="http://schemas.microsoft.com/office/drawing/2014/main" id="{53AE698D-E3B2-6DF3-AA6B-5A2E96D11B24}"/>
                </a:ext>
              </a:extLst>
            </p:cNvPr>
            <p:cNvSpPr/>
            <p:nvPr/>
          </p:nvSpPr>
          <p:spPr>
            <a:xfrm>
              <a:off x="959498" y="3736771"/>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C17EFFA8-E4B1-75A6-C545-93A6ED5B8FC5}"/>
                </a:ext>
              </a:extLst>
            </p:cNvPr>
            <p:cNvCxnSpPr>
              <a:cxnSpLocks/>
              <a:stCxn id="38" idx="0"/>
              <a:endCxn id="40" idx="4"/>
            </p:cNvCxnSpPr>
            <p:nvPr/>
          </p:nvCxnSpPr>
          <p:spPr>
            <a:xfrm rot="10800000">
              <a:off x="1028359" y="1737661"/>
              <a:ext cx="13271" cy="1999110"/>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40" name="Circle: Hollow 39">
              <a:extLst>
                <a:ext uri="{FF2B5EF4-FFF2-40B4-BE49-F238E27FC236}">
                  <a16:creationId xmlns:a16="http://schemas.microsoft.com/office/drawing/2014/main" id="{729AD0C7-5A82-A44D-70B7-F73BBA2A0C5B}"/>
                </a:ext>
              </a:extLst>
            </p:cNvPr>
            <p:cNvSpPr/>
            <p:nvPr/>
          </p:nvSpPr>
          <p:spPr>
            <a:xfrm>
              <a:off x="824562" y="1320351"/>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41" name="TextBox 40">
              <a:extLst>
                <a:ext uri="{FF2B5EF4-FFF2-40B4-BE49-F238E27FC236}">
                  <a16:creationId xmlns:a16="http://schemas.microsoft.com/office/drawing/2014/main" id="{8DE7B66A-F710-DE0B-CE7F-6E250DA64F3E}"/>
                </a:ext>
              </a:extLst>
            </p:cNvPr>
            <p:cNvSpPr txBox="1"/>
            <p:nvPr/>
          </p:nvSpPr>
          <p:spPr>
            <a:xfrm rot="10800000">
              <a:off x="1203464" y="1342325"/>
              <a:ext cx="1226463" cy="400110"/>
            </a:xfrm>
            <a:prstGeom prst="rect">
              <a:avLst/>
            </a:prstGeom>
            <a:noFill/>
          </p:spPr>
          <p:txBody>
            <a:bodyPr wrap="square" rtlCol="0">
              <a:spAutoFit/>
            </a:bodyPr>
            <a:lstStyle/>
            <a:p>
              <a:pPr algn="r"/>
              <a:r>
                <a:rPr lang="en-US" sz="2000" b="1" dirty="0">
                  <a:latin typeface="ADLaM Display" panose="02010000000000000000" pitchFamily="2" charset="0"/>
                  <a:ea typeface="ADLaM Display" panose="02010000000000000000" pitchFamily="2" charset="0"/>
                  <a:cs typeface="ADLaM Display" panose="02010000000000000000" pitchFamily="2" charset="0"/>
                </a:rPr>
                <a:t>Oct 2021</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42" name="TextBox 41">
              <a:extLst>
                <a:ext uri="{FF2B5EF4-FFF2-40B4-BE49-F238E27FC236}">
                  <a16:creationId xmlns:a16="http://schemas.microsoft.com/office/drawing/2014/main" id="{4F14948C-3545-4945-0FE9-46CA08FD1490}"/>
                </a:ext>
              </a:extLst>
            </p:cNvPr>
            <p:cNvSpPr txBox="1"/>
            <p:nvPr/>
          </p:nvSpPr>
          <p:spPr>
            <a:xfrm rot="10800000">
              <a:off x="1218724" y="1067760"/>
              <a:ext cx="1456549" cy="369332"/>
            </a:xfrm>
            <a:prstGeom prst="rect">
              <a:avLst/>
            </a:prstGeom>
            <a:noFill/>
          </p:spPr>
          <p:txBody>
            <a:bodyPr wrap="square" rtlCol="0">
              <a:spAutoFit/>
            </a:bodyPr>
            <a:lstStyle/>
            <a:p>
              <a:pPr algn="r"/>
              <a:r>
                <a:rPr lang="en-US" dirty="0"/>
                <a:t>Clinic Opens!</a:t>
              </a:r>
            </a:p>
          </p:txBody>
        </p:sp>
      </p:grpSp>
      <p:grpSp>
        <p:nvGrpSpPr>
          <p:cNvPr id="43" name="Group 42">
            <a:extLst>
              <a:ext uri="{FF2B5EF4-FFF2-40B4-BE49-F238E27FC236}">
                <a16:creationId xmlns:a16="http://schemas.microsoft.com/office/drawing/2014/main" id="{1DB2204C-8F86-D7D0-3754-B6EB33B8FBC3}"/>
              </a:ext>
            </a:extLst>
          </p:cNvPr>
          <p:cNvGrpSpPr/>
          <p:nvPr/>
        </p:nvGrpSpPr>
        <p:grpSpPr>
          <a:xfrm rot="10800000">
            <a:off x="9066276" y="3482109"/>
            <a:ext cx="1693584" cy="2482581"/>
            <a:chOff x="838200" y="1147643"/>
            <a:chExt cx="1693584" cy="2482581"/>
          </a:xfrm>
        </p:grpSpPr>
        <p:sp>
          <p:nvSpPr>
            <p:cNvPr id="44" name="Oval 43">
              <a:extLst>
                <a:ext uri="{FF2B5EF4-FFF2-40B4-BE49-F238E27FC236}">
                  <a16:creationId xmlns:a16="http://schemas.microsoft.com/office/drawing/2014/main" id="{27382C06-4A8F-9460-4BC6-51DE35AC6A2E}"/>
                </a:ext>
              </a:extLst>
            </p:cNvPr>
            <p:cNvSpPr/>
            <p:nvPr/>
          </p:nvSpPr>
          <p:spPr>
            <a:xfrm>
              <a:off x="961854" y="3467329"/>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3AD9EB0E-9F83-68BF-6CE9-CACC48426485}"/>
                </a:ext>
              </a:extLst>
            </p:cNvPr>
            <p:cNvCxnSpPr>
              <a:stCxn id="44" idx="0"/>
            </p:cNvCxnSpPr>
            <p:nvPr/>
          </p:nvCxnSpPr>
          <p:spPr>
            <a:xfrm flipV="1">
              <a:off x="1043986" y="2343492"/>
              <a:ext cx="0" cy="1123837"/>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46" name="Circle: Hollow 45">
              <a:extLst>
                <a:ext uri="{FF2B5EF4-FFF2-40B4-BE49-F238E27FC236}">
                  <a16:creationId xmlns:a16="http://schemas.microsoft.com/office/drawing/2014/main" id="{D08A40A4-B9D2-673C-E094-2D4702D7B5DB}"/>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47" name="TextBox 46">
              <a:extLst>
                <a:ext uri="{FF2B5EF4-FFF2-40B4-BE49-F238E27FC236}">
                  <a16:creationId xmlns:a16="http://schemas.microsoft.com/office/drawing/2014/main" id="{C83FB027-4FD9-1BF4-C15C-DC30DEBA20D6}"/>
                </a:ext>
              </a:extLst>
            </p:cNvPr>
            <p:cNvSpPr txBox="1"/>
            <p:nvPr/>
          </p:nvSpPr>
          <p:spPr>
            <a:xfrm rot="10800000">
              <a:off x="1245792" y="1647401"/>
              <a:ext cx="1285992" cy="400110"/>
            </a:xfrm>
            <a:prstGeom prst="rect">
              <a:avLst/>
            </a:prstGeom>
            <a:solidFill>
              <a:schemeClr val="bg1">
                <a:alpha val="45000"/>
              </a:schemeClr>
            </a:solidFill>
          </p:spPr>
          <p:txBody>
            <a:bodyPr wrap="square" rtlCol="0">
              <a:spAutoFit/>
            </a:bodyPr>
            <a:lstStyle/>
            <a:p>
              <a:pPr algn="r"/>
              <a:r>
                <a:rPr lang="en-US" sz="2000" b="1" dirty="0">
                  <a:latin typeface="ADLaM Display" panose="02010000000000000000" pitchFamily="2" charset="0"/>
                  <a:ea typeface="ADLaM Display" panose="02010000000000000000" pitchFamily="2" charset="0"/>
                  <a:cs typeface="ADLaM Display" panose="02010000000000000000" pitchFamily="2" charset="0"/>
                </a:rPr>
                <a:t>Dec 2021</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48" name="TextBox 47">
              <a:extLst>
                <a:ext uri="{FF2B5EF4-FFF2-40B4-BE49-F238E27FC236}">
                  <a16:creationId xmlns:a16="http://schemas.microsoft.com/office/drawing/2014/main" id="{2A595014-A47F-0186-1D79-E91F73FCBCB9}"/>
                </a:ext>
              </a:extLst>
            </p:cNvPr>
            <p:cNvSpPr txBox="1"/>
            <p:nvPr/>
          </p:nvSpPr>
          <p:spPr>
            <a:xfrm rot="10800000">
              <a:off x="1245793" y="1147643"/>
              <a:ext cx="1191900" cy="523220"/>
            </a:xfrm>
            <a:prstGeom prst="rect">
              <a:avLst/>
            </a:prstGeom>
            <a:solidFill>
              <a:schemeClr val="bg1">
                <a:alpha val="49000"/>
              </a:schemeClr>
            </a:solidFill>
          </p:spPr>
          <p:txBody>
            <a:bodyPr wrap="square" rtlCol="0">
              <a:spAutoFit/>
            </a:bodyPr>
            <a:lstStyle/>
            <a:p>
              <a:pPr algn="r"/>
              <a:r>
                <a:rPr lang="en-US" sz="1400" dirty="0"/>
                <a:t>KAAP Vaccine Stipend</a:t>
              </a:r>
            </a:p>
          </p:txBody>
        </p:sp>
      </p:grpSp>
      <p:sp>
        <p:nvSpPr>
          <p:cNvPr id="55" name="Rectangle: Rounded Corners 54">
            <a:extLst>
              <a:ext uri="{FF2B5EF4-FFF2-40B4-BE49-F238E27FC236}">
                <a16:creationId xmlns:a16="http://schemas.microsoft.com/office/drawing/2014/main" id="{F7B6C7AC-53AA-2D34-BEFE-63038ACEAB27}"/>
              </a:ext>
            </a:extLst>
          </p:cNvPr>
          <p:cNvSpPr/>
          <p:nvPr/>
        </p:nvSpPr>
        <p:spPr>
          <a:xfrm>
            <a:off x="4346965" y="1697530"/>
            <a:ext cx="1647594" cy="545114"/>
          </a:xfrm>
          <a:prstGeom prst="roundRect">
            <a:avLst/>
          </a:prstGeom>
          <a:solidFill>
            <a:schemeClr val="bg1">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tar: 5 Points 5">
            <a:extLst>
              <a:ext uri="{FF2B5EF4-FFF2-40B4-BE49-F238E27FC236}">
                <a16:creationId xmlns:a16="http://schemas.microsoft.com/office/drawing/2014/main" id="{4FA254DD-8840-A7C0-ACEE-E295A5DD627A}"/>
              </a:ext>
            </a:extLst>
          </p:cNvPr>
          <p:cNvSpPr/>
          <p:nvPr/>
        </p:nvSpPr>
        <p:spPr>
          <a:xfrm>
            <a:off x="4296677" y="2307320"/>
            <a:ext cx="602876" cy="545114"/>
          </a:xfrm>
          <a:prstGeom prst="star5">
            <a:avLst/>
          </a:prstGeom>
          <a:solidFill>
            <a:srgbClr val="ED83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FD5F4BC1-1382-4472-B5E2-04435B68886A" descr="IMG_5230.JPG">
            <a:extLst>
              <a:ext uri="{FF2B5EF4-FFF2-40B4-BE49-F238E27FC236}">
                <a16:creationId xmlns:a16="http://schemas.microsoft.com/office/drawing/2014/main" id="{A0C0A915-3980-428D-F540-ACB2D98A6EE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90" t="31716" r="35605" b="22659"/>
          <a:stretch/>
        </p:blipFill>
        <p:spPr bwMode="auto">
          <a:xfrm>
            <a:off x="3234799" y="3898761"/>
            <a:ext cx="2589403" cy="1848183"/>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64E7AC43-D78D-526F-1481-777CEFC26E8A}"/>
              </a:ext>
            </a:extLst>
          </p:cNvPr>
          <p:cNvSpPr txBox="1"/>
          <p:nvPr/>
        </p:nvSpPr>
        <p:spPr>
          <a:xfrm>
            <a:off x="4372215" y="1697529"/>
            <a:ext cx="1708514" cy="400110"/>
          </a:xfrm>
          <a:prstGeom prst="rect">
            <a:avLst/>
          </a:prstGeom>
          <a:noFill/>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Meet Alums!</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18" name="TextBox 17">
            <a:extLst>
              <a:ext uri="{FF2B5EF4-FFF2-40B4-BE49-F238E27FC236}">
                <a16:creationId xmlns:a16="http://schemas.microsoft.com/office/drawing/2014/main" id="{8E1B63EE-9D16-9B87-6986-BC0EF086B94D}"/>
              </a:ext>
            </a:extLst>
          </p:cNvPr>
          <p:cNvSpPr txBox="1"/>
          <p:nvPr/>
        </p:nvSpPr>
        <p:spPr>
          <a:xfrm>
            <a:off x="4387916" y="1969200"/>
            <a:ext cx="1597141" cy="307777"/>
          </a:xfrm>
          <a:prstGeom prst="rect">
            <a:avLst/>
          </a:prstGeom>
          <a:noFill/>
        </p:spPr>
        <p:txBody>
          <a:bodyPr wrap="square" rtlCol="0">
            <a:spAutoFit/>
          </a:bodyPr>
          <a:lstStyle/>
          <a:p>
            <a:r>
              <a:rPr lang="en-US" sz="1400" dirty="0"/>
              <a:t>SBHC Staff Hired</a:t>
            </a:r>
          </a:p>
        </p:txBody>
      </p:sp>
      <p:sp>
        <p:nvSpPr>
          <p:cNvPr id="14" name="Oval 13">
            <a:extLst>
              <a:ext uri="{FF2B5EF4-FFF2-40B4-BE49-F238E27FC236}">
                <a16:creationId xmlns:a16="http://schemas.microsoft.com/office/drawing/2014/main" id="{A1319715-A4C6-BEB7-F4C9-64BEFCAD825B}"/>
              </a:ext>
            </a:extLst>
          </p:cNvPr>
          <p:cNvSpPr/>
          <p:nvPr/>
        </p:nvSpPr>
        <p:spPr>
          <a:xfrm>
            <a:off x="4515983" y="3467327"/>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5" descr="Wichita Open - Wikipedia">
            <a:extLst>
              <a:ext uri="{FF2B5EF4-FFF2-40B4-BE49-F238E27FC236}">
                <a16:creationId xmlns:a16="http://schemas.microsoft.com/office/drawing/2014/main" id="{72E90F76-4CBC-45E2-21B8-AEF0E0D36C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9916" y="642163"/>
            <a:ext cx="3032444" cy="1154935"/>
          </a:xfrm>
          <a:prstGeom prst="rect">
            <a:avLst/>
          </a:prstGeom>
          <a:noFill/>
          <a:extLst>
            <a:ext uri="{909E8E84-426E-40DD-AFC4-6F175D3DCCD1}">
              <a14:hiddenFill xmlns:a14="http://schemas.microsoft.com/office/drawing/2010/main">
                <a:solidFill>
                  <a:srgbClr val="FFFFFF"/>
                </a:solidFill>
              </a14:hiddenFill>
            </a:ext>
          </a:extLst>
        </p:spPr>
      </p:pic>
      <p:sp>
        <p:nvSpPr>
          <p:cNvPr id="1039" name="Isosceles Triangle 1038">
            <a:extLst>
              <a:ext uri="{FF2B5EF4-FFF2-40B4-BE49-F238E27FC236}">
                <a16:creationId xmlns:a16="http://schemas.microsoft.com/office/drawing/2014/main" id="{CD76C8F1-9502-829F-C314-68D63AC11271}"/>
              </a:ext>
            </a:extLst>
          </p:cNvPr>
          <p:cNvSpPr/>
          <p:nvPr/>
        </p:nvSpPr>
        <p:spPr>
          <a:xfrm>
            <a:off x="10636206" y="5460784"/>
            <a:ext cx="1556346" cy="1403245"/>
          </a:xfrm>
          <a:prstGeom prst="triangle">
            <a:avLst>
              <a:gd name="adj" fmla="val 100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285783-03F6-C07F-FECA-28847C7EF6CF}"/>
              </a:ext>
            </a:extLst>
          </p:cNvPr>
          <p:cNvSpPr>
            <a:spLocks noGrp="1"/>
          </p:cNvSpPr>
          <p:nvPr>
            <p:ph type="title"/>
          </p:nvPr>
        </p:nvSpPr>
        <p:spPr>
          <a:xfrm>
            <a:off x="736759" y="167759"/>
            <a:ext cx="10515600" cy="927765"/>
          </a:xfrm>
        </p:spPr>
        <p:txBody>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SBHC</a:t>
            </a:r>
            <a:r>
              <a:rPr lang="en-US" dirty="0"/>
              <a:t> </a:t>
            </a:r>
            <a:r>
              <a:rPr lang="en-US" dirty="0">
                <a:latin typeface="ADLaM Display" panose="02010000000000000000" pitchFamily="2" charset="0"/>
                <a:ea typeface="ADLaM Display" panose="02010000000000000000" pitchFamily="2" charset="0"/>
                <a:cs typeface="ADLaM Display" panose="02010000000000000000" pitchFamily="2" charset="0"/>
              </a:rPr>
              <a:t>Milestones</a:t>
            </a:r>
          </a:p>
        </p:txBody>
      </p:sp>
    </p:spTree>
    <p:extLst>
      <p:ext uri="{BB962C8B-B14F-4D97-AF65-F5344CB8AC3E}">
        <p14:creationId xmlns:p14="http://schemas.microsoft.com/office/powerpoint/2010/main" val="2660996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Isosceles Triangle 88">
            <a:extLst>
              <a:ext uri="{FF2B5EF4-FFF2-40B4-BE49-F238E27FC236}">
                <a16:creationId xmlns:a16="http://schemas.microsoft.com/office/drawing/2014/main" id="{1D62DF16-5E4A-CA46-1D21-15193D0D288F}"/>
              </a:ext>
            </a:extLst>
          </p:cNvPr>
          <p:cNvSpPr/>
          <p:nvPr/>
        </p:nvSpPr>
        <p:spPr>
          <a:xfrm rot="10800000">
            <a:off x="-2902" y="-19373"/>
            <a:ext cx="2696621" cy="2808899"/>
          </a:xfrm>
          <a:prstGeom prst="triangle">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KU School of Medicine-Wichita Pediatrics, Ambulatory Pediatrics Division">
            <a:extLst>
              <a:ext uri="{FF2B5EF4-FFF2-40B4-BE49-F238E27FC236}">
                <a16:creationId xmlns:a16="http://schemas.microsoft.com/office/drawing/2014/main" id="{D6BC296B-EFE4-1E99-70C9-3883233EE9F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
                    </a14:imgEffect>
                  </a14:imgLayer>
                </a14:imgProps>
              </a:ext>
              <a:ext uri="{28A0092B-C50C-407E-A947-70E740481C1C}">
                <a14:useLocalDpi xmlns:a14="http://schemas.microsoft.com/office/drawing/2010/main" val="0"/>
              </a:ext>
            </a:extLst>
          </a:blip>
          <a:srcRect/>
          <a:stretch>
            <a:fillRect/>
          </a:stretch>
        </p:blipFill>
        <p:spPr bwMode="auto">
          <a:xfrm rot="21144382">
            <a:off x="7734623" y="1903334"/>
            <a:ext cx="2108842" cy="131431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69" name="Picture 68" descr="Woman wearing yellow sweater">
            <a:extLst>
              <a:ext uri="{FF2B5EF4-FFF2-40B4-BE49-F238E27FC236}">
                <a16:creationId xmlns:a16="http://schemas.microsoft.com/office/drawing/2014/main" id="{633DA305-0D78-CF75-5C08-F9571DB35D8A}"/>
              </a:ext>
            </a:extLst>
          </p:cNvPr>
          <p:cNvPicPr>
            <a:picLocks noChangeAspect="1"/>
          </p:cNvPicPr>
          <p:nvPr/>
        </p:nvPicPr>
        <p:blipFill>
          <a:blip r:embed="rId5"/>
          <a:stretch>
            <a:fillRect/>
          </a:stretch>
        </p:blipFill>
        <p:spPr>
          <a:xfrm>
            <a:off x="3791716" y="4781752"/>
            <a:ext cx="2104868" cy="1403245"/>
          </a:xfrm>
          <a:prstGeom prst="rect">
            <a:avLst/>
          </a:prstGeom>
          <a:effectLst>
            <a:softEdge rad="317500"/>
          </a:effectLst>
        </p:spPr>
      </p:pic>
      <p:sp>
        <p:nvSpPr>
          <p:cNvPr id="4" name="Arrow: Chevron 3">
            <a:extLst>
              <a:ext uri="{FF2B5EF4-FFF2-40B4-BE49-F238E27FC236}">
                <a16:creationId xmlns:a16="http://schemas.microsoft.com/office/drawing/2014/main" id="{9B9D62AA-8857-B511-2E82-9B063AF6AB70}"/>
              </a:ext>
            </a:extLst>
          </p:cNvPr>
          <p:cNvSpPr/>
          <p:nvPr/>
        </p:nvSpPr>
        <p:spPr>
          <a:xfrm>
            <a:off x="627852" y="3390672"/>
            <a:ext cx="11204346" cy="316207"/>
          </a:xfrm>
          <a:prstGeom prst="chevr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5" name="Oval 4">
            <a:extLst>
              <a:ext uri="{FF2B5EF4-FFF2-40B4-BE49-F238E27FC236}">
                <a16:creationId xmlns:a16="http://schemas.microsoft.com/office/drawing/2014/main" id="{B228ECFE-7DCA-8DA0-2BEB-9249EB4AA32A}"/>
              </a:ext>
            </a:extLst>
          </p:cNvPr>
          <p:cNvSpPr/>
          <p:nvPr/>
        </p:nvSpPr>
        <p:spPr>
          <a:xfrm>
            <a:off x="961281" y="3462368"/>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45DCAE0-7067-B5CC-B259-27FB15DEFDFC}"/>
              </a:ext>
            </a:extLst>
          </p:cNvPr>
          <p:cNvCxnSpPr>
            <a:cxnSpLocks/>
            <a:stCxn id="5" idx="0"/>
          </p:cNvCxnSpPr>
          <p:nvPr/>
        </p:nvCxnSpPr>
        <p:spPr>
          <a:xfrm flipV="1">
            <a:off x="1043413" y="932028"/>
            <a:ext cx="0" cy="2530340"/>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10" name="TextBox 9">
            <a:extLst>
              <a:ext uri="{FF2B5EF4-FFF2-40B4-BE49-F238E27FC236}">
                <a16:creationId xmlns:a16="http://schemas.microsoft.com/office/drawing/2014/main" id="{43E54061-EB5A-8D49-2999-523EB7F6C4C1}"/>
              </a:ext>
            </a:extLst>
          </p:cNvPr>
          <p:cNvSpPr txBox="1"/>
          <p:nvPr/>
        </p:nvSpPr>
        <p:spPr>
          <a:xfrm>
            <a:off x="1199948" y="465171"/>
            <a:ext cx="1386119" cy="400110"/>
          </a:xfrm>
          <a:prstGeom prst="rect">
            <a:avLst/>
          </a:prstGeom>
          <a:noFill/>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Feb 2022</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grpSp>
        <p:nvGrpSpPr>
          <p:cNvPr id="13" name="Group 12">
            <a:extLst>
              <a:ext uri="{FF2B5EF4-FFF2-40B4-BE49-F238E27FC236}">
                <a16:creationId xmlns:a16="http://schemas.microsoft.com/office/drawing/2014/main" id="{4AFF7FC6-F4B2-0F58-93CE-F1F353A5F632}"/>
              </a:ext>
            </a:extLst>
          </p:cNvPr>
          <p:cNvGrpSpPr/>
          <p:nvPr/>
        </p:nvGrpSpPr>
        <p:grpSpPr>
          <a:xfrm>
            <a:off x="2802146" y="1607275"/>
            <a:ext cx="2262471" cy="1982823"/>
            <a:chOff x="838200" y="1647401"/>
            <a:chExt cx="2262471" cy="1982823"/>
          </a:xfrm>
        </p:grpSpPr>
        <p:sp>
          <p:nvSpPr>
            <p:cNvPr id="14" name="Oval 13">
              <a:extLst>
                <a:ext uri="{FF2B5EF4-FFF2-40B4-BE49-F238E27FC236}">
                  <a16:creationId xmlns:a16="http://schemas.microsoft.com/office/drawing/2014/main" id="{A1319715-A4C6-BEB7-F4C9-64BEFCAD825B}"/>
                </a:ext>
              </a:extLst>
            </p:cNvPr>
            <p:cNvSpPr/>
            <p:nvPr/>
          </p:nvSpPr>
          <p:spPr>
            <a:xfrm>
              <a:off x="961854" y="3467329"/>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EC127A9E-B535-F0D1-ADA0-046D05BF599F}"/>
                </a:ext>
              </a:extLst>
            </p:cNvPr>
            <p:cNvCxnSpPr>
              <a:stCxn id="14" idx="0"/>
            </p:cNvCxnSpPr>
            <p:nvPr/>
          </p:nvCxnSpPr>
          <p:spPr>
            <a:xfrm flipV="1">
              <a:off x="1043986" y="2343492"/>
              <a:ext cx="0" cy="1123837"/>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16" name="Circle: Hollow 15">
              <a:extLst>
                <a:ext uri="{FF2B5EF4-FFF2-40B4-BE49-F238E27FC236}">
                  <a16:creationId xmlns:a16="http://schemas.microsoft.com/office/drawing/2014/main" id="{AA2C1786-7904-4869-C89D-BA9AE05DCBD1}"/>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64E7AC43-D78D-526F-1481-777CEFC26E8A}"/>
                </a:ext>
              </a:extLst>
            </p:cNvPr>
            <p:cNvSpPr txBox="1"/>
            <p:nvPr/>
          </p:nvSpPr>
          <p:spPr>
            <a:xfrm>
              <a:off x="1245793" y="1647401"/>
              <a:ext cx="1447286" cy="400110"/>
            </a:xfrm>
            <a:prstGeom prst="rect">
              <a:avLst/>
            </a:prstGeom>
            <a:noFill/>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Sept 2022</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18" name="TextBox 17">
              <a:extLst>
                <a:ext uri="{FF2B5EF4-FFF2-40B4-BE49-F238E27FC236}">
                  <a16:creationId xmlns:a16="http://schemas.microsoft.com/office/drawing/2014/main" id="{8E1B63EE-9D16-9B87-6986-BC0EF086B94D}"/>
                </a:ext>
              </a:extLst>
            </p:cNvPr>
            <p:cNvSpPr txBox="1"/>
            <p:nvPr/>
          </p:nvSpPr>
          <p:spPr>
            <a:xfrm>
              <a:off x="1245792" y="1980322"/>
              <a:ext cx="1854879" cy="1323439"/>
            </a:xfrm>
            <a:prstGeom prst="rect">
              <a:avLst/>
            </a:prstGeom>
            <a:noFill/>
          </p:spPr>
          <p:txBody>
            <a:bodyPr wrap="square" rtlCol="0">
              <a:spAutoFit/>
            </a:bodyPr>
            <a:lstStyle/>
            <a:p>
              <a:r>
                <a:rPr lang="en-US" dirty="0"/>
                <a:t>Welcome </a:t>
              </a:r>
            </a:p>
            <a:p>
              <a:r>
                <a:rPr lang="en-US" dirty="0"/>
                <a:t>Dr. Lewis!</a:t>
              </a:r>
            </a:p>
            <a:p>
              <a:r>
                <a:rPr lang="en-US" sz="1100" dirty="0"/>
                <a:t>Double-boarded in Family and Sports Medicine with additional training in pediatric mental health!</a:t>
              </a:r>
            </a:p>
          </p:txBody>
        </p:sp>
      </p:grpSp>
      <p:grpSp>
        <p:nvGrpSpPr>
          <p:cNvPr id="19" name="Group 18">
            <a:extLst>
              <a:ext uri="{FF2B5EF4-FFF2-40B4-BE49-F238E27FC236}">
                <a16:creationId xmlns:a16="http://schemas.microsoft.com/office/drawing/2014/main" id="{2009C8AA-8395-1EB8-608A-F41CDD50BDC1}"/>
              </a:ext>
            </a:extLst>
          </p:cNvPr>
          <p:cNvGrpSpPr/>
          <p:nvPr/>
        </p:nvGrpSpPr>
        <p:grpSpPr>
          <a:xfrm>
            <a:off x="5149855" y="779376"/>
            <a:ext cx="2104433" cy="2837739"/>
            <a:chOff x="861309" y="792485"/>
            <a:chExt cx="2104433" cy="2837739"/>
          </a:xfrm>
        </p:grpSpPr>
        <p:sp>
          <p:nvSpPr>
            <p:cNvPr id="20" name="Oval 19">
              <a:extLst>
                <a:ext uri="{FF2B5EF4-FFF2-40B4-BE49-F238E27FC236}">
                  <a16:creationId xmlns:a16="http://schemas.microsoft.com/office/drawing/2014/main" id="{2293F8AB-AA31-EE68-2A66-F1A7742ED4C2}"/>
                </a:ext>
              </a:extLst>
            </p:cNvPr>
            <p:cNvSpPr/>
            <p:nvPr/>
          </p:nvSpPr>
          <p:spPr>
            <a:xfrm>
              <a:off x="961854" y="3467329"/>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64BEDD87-267B-D484-F988-9946042D506C}"/>
                </a:ext>
              </a:extLst>
            </p:cNvPr>
            <p:cNvCxnSpPr>
              <a:cxnSpLocks/>
              <a:stCxn id="20" idx="0"/>
              <a:endCxn id="22" idx="4"/>
            </p:cNvCxnSpPr>
            <p:nvPr/>
          </p:nvCxnSpPr>
          <p:spPr>
            <a:xfrm flipV="1">
              <a:off x="1043986" y="1409850"/>
              <a:ext cx="21120" cy="2057479"/>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22" name="Circle: Hollow 21">
              <a:extLst>
                <a:ext uri="{FF2B5EF4-FFF2-40B4-BE49-F238E27FC236}">
                  <a16:creationId xmlns:a16="http://schemas.microsoft.com/office/drawing/2014/main" id="{5DCD0C7F-5CCF-96A2-63EB-CE9A8E783E05}"/>
                </a:ext>
              </a:extLst>
            </p:cNvPr>
            <p:cNvSpPr/>
            <p:nvPr/>
          </p:nvSpPr>
          <p:spPr>
            <a:xfrm>
              <a:off x="861309" y="99254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2A020653-C7F0-1E44-E89F-F1816D03F5F9}"/>
                </a:ext>
              </a:extLst>
            </p:cNvPr>
            <p:cNvSpPr txBox="1"/>
            <p:nvPr/>
          </p:nvSpPr>
          <p:spPr>
            <a:xfrm>
              <a:off x="1315990" y="792485"/>
              <a:ext cx="1531855" cy="400110"/>
            </a:xfrm>
            <a:prstGeom prst="rect">
              <a:avLst/>
            </a:prstGeom>
            <a:noFill/>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Year 1 Ends</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4" name="TextBox 23">
              <a:extLst>
                <a:ext uri="{FF2B5EF4-FFF2-40B4-BE49-F238E27FC236}">
                  <a16:creationId xmlns:a16="http://schemas.microsoft.com/office/drawing/2014/main" id="{A92A00F1-DEDA-EE15-BD71-FDDED47E34C8}"/>
                </a:ext>
              </a:extLst>
            </p:cNvPr>
            <p:cNvSpPr txBox="1"/>
            <p:nvPr/>
          </p:nvSpPr>
          <p:spPr>
            <a:xfrm>
              <a:off x="1351825" y="1216889"/>
              <a:ext cx="1613917" cy="1754326"/>
            </a:xfrm>
            <a:prstGeom prst="rect">
              <a:avLst/>
            </a:prstGeom>
            <a:noFill/>
            <a:ln w="31750">
              <a:solidFill>
                <a:schemeClr val="accent2">
                  <a:lumMod val="60000"/>
                  <a:lumOff val="40000"/>
                </a:schemeClr>
              </a:solidFill>
            </a:ln>
          </p:spPr>
          <p:txBody>
            <a:bodyPr wrap="square" rtlCol="0">
              <a:spAutoFit/>
            </a:bodyPr>
            <a:lstStyle/>
            <a:p>
              <a:r>
                <a:rPr lang="en-US" i="1" dirty="0">
                  <a:solidFill>
                    <a:srgbClr val="0070C0"/>
                  </a:solidFill>
                </a:rPr>
                <a:t>Visits = 1,141</a:t>
              </a:r>
            </a:p>
            <a:p>
              <a:r>
                <a:rPr lang="en-US" i="1" dirty="0">
                  <a:solidFill>
                    <a:srgbClr val="0070C0"/>
                  </a:solidFill>
                </a:rPr>
                <a:t>Kids = 626</a:t>
              </a:r>
            </a:p>
            <a:p>
              <a:r>
                <a:rPr lang="en-US" i="1" dirty="0">
                  <a:solidFill>
                    <a:srgbClr val="0070C0"/>
                  </a:solidFill>
                </a:rPr>
                <a:t>Adults = 515</a:t>
              </a:r>
            </a:p>
            <a:p>
              <a:r>
                <a:rPr lang="en-US" i="1" dirty="0">
                  <a:solidFill>
                    <a:srgbClr val="0070C0"/>
                  </a:solidFill>
                </a:rPr>
                <a:t>Psych = 23</a:t>
              </a:r>
            </a:p>
            <a:p>
              <a:r>
                <a:rPr lang="en-US" i="1" dirty="0">
                  <a:solidFill>
                    <a:srgbClr val="0070C0"/>
                  </a:solidFill>
                </a:rPr>
                <a:t>Vaccines = 583</a:t>
              </a:r>
            </a:p>
            <a:p>
              <a:r>
                <a:rPr lang="en-US" i="1" dirty="0">
                  <a:solidFill>
                    <a:srgbClr val="0070C0"/>
                  </a:solidFill>
                </a:rPr>
                <a:t>Medicaid ~60%</a:t>
              </a:r>
            </a:p>
          </p:txBody>
        </p:sp>
      </p:grpSp>
      <p:grpSp>
        <p:nvGrpSpPr>
          <p:cNvPr id="25" name="Group 24">
            <a:extLst>
              <a:ext uri="{FF2B5EF4-FFF2-40B4-BE49-F238E27FC236}">
                <a16:creationId xmlns:a16="http://schemas.microsoft.com/office/drawing/2014/main" id="{EF533197-78B5-274D-9BB1-1D39EBF387C3}"/>
              </a:ext>
            </a:extLst>
          </p:cNvPr>
          <p:cNvGrpSpPr/>
          <p:nvPr/>
        </p:nvGrpSpPr>
        <p:grpSpPr>
          <a:xfrm>
            <a:off x="7470689" y="905410"/>
            <a:ext cx="2243187" cy="2723231"/>
            <a:chOff x="838200" y="1647401"/>
            <a:chExt cx="2243187" cy="2723231"/>
          </a:xfrm>
        </p:grpSpPr>
        <p:sp>
          <p:nvSpPr>
            <p:cNvPr id="26" name="Oval 25">
              <a:extLst>
                <a:ext uri="{FF2B5EF4-FFF2-40B4-BE49-F238E27FC236}">
                  <a16:creationId xmlns:a16="http://schemas.microsoft.com/office/drawing/2014/main" id="{B5A72FBF-477A-8FC3-AAE7-D93A6281159F}"/>
                </a:ext>
              </a:extLst>
            </p:cNvPr>
            <p:cNvSpPr/>
            <p:nvPr/>
          </p:nvSpPr>
          <p:spPr>
            <a:xfrm>
              <a:off x="979583" y="4207737"/>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63268FB0-8504-53AF-47C9-E73B3115F5C3}"/>
                </a:ext>
              </a:extLst>
            </p:cNvPr>
            <p:cNvCxnSpPr>
              <a:cxnSpLocks/>
              <a:stCxn id="26" idx="0"/>
              <a:endCxn id="28" idx="4"/>
            </p:cNvCxnSpPr>
            <p:nvPr/>
          </p:nvCxnSpPr>
          <p:spPr>
            <a:xfrm flipH="1" flipV="1">
              <a:off x="1041997" y="2405670"/>
              <a:ext cx="19718" cy="1802067"/>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28" name="Circle: Hollow 27">
              <a:extLst>
                <a:ext uri="{FF2B5EF4-FFF2-40B4-BE49-F238E27FC236}">
                  <a16:creationId xmlns:a16="http://schemas.microsoft.com/office/drawing/2014/main" id="{7C7AA3F1-ED81-0D3C-25F1-56F0DC369B7F}"/>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29" name="TextBox 28">
              <a:extLst>
                <a:ext uri="{FF2B5EF4-FFF2-40B4-BE49-F238E27FC236}">
                  <a16:creationId xmlns:a16="http://schemas.microsoft.com/office/drawing/2014/main" id="{7A21C016-E827-3381-A850-6BF63B766BF2}"/>
                </a:ext>
              </a:extLst>
            </p:cNvPr>
            <p:cNvSpPr txBox="1"/>
            <p:nvPr/>
          </p:nvSpPr>
          <p:spPr>
            <a:xfrm>
              <a:off x="1245793" y="1647401"/>
              <a:ext cx="1458032" cy="400110"/>
            </a:xfrm>
            <a:prstGeom prst="rect">
              <a:avLst/>
            </a:prstGeom>
            <a:noFill/>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Dec 2022</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0" name="TextBox 29">
              <a:extLst>
                <a:ext uri="{FF2B5EF4-FFF2-40B4-BE49-F238E27FC236}">
                  <a16:creationId xmlns:a16="http://schemas.microsoft.com/office/drawing/2014/main" id="{ACDCC7DE-2AB7-AAB9-87E2-BB255BFDD44B}"/>
                </a:ext>
              </a:extLst>
            </p:cNvPr>
            <p:cNvSpPr txBox="1"/>
            <p:nvPr/>
          </p:nvSpPr>
          <p:spPr>
            <a:xfrm>
              <a:off x="1245793" y="1928164"/>
              <a:ext cx="1835594" cy="646331"/>
            </a:xfrm>
            <a:prstGeom prst="rect">
              <a:avLst/>
            </a:prstGeom>
            <a:noFill/>
          </p:spPr>
          <p:txBody>
            <a:bodyPr wrap="square" rtlCol="0">
              <a:spAutoFit/>
            </a:bodyPr>
            <a:lstStyle/>
            <a:p>
              <a:r>
                <a:rPr lang="en-US" dirty="0"/>
                <a:t>HRSA Funding – AYM HI</a:t>
              </a:r>
            </a:p>
          </p:txBody>
        </p:sp>
      </p:grpSp>
      <p:grpSp>
        <p:nvGrpSpPr>
          <p:cNvPr id="31" name="Group 30">
            <a:extLst>
              <a:ext uri="{FF2B5EF4-FFF2-40B4-BE49-F238E27FC236}">
                <a16:creationId xmlns:a16="http://schemas.microsoft.com/office/drawing/2014/main" id="{04C1BACA-18A0-75C1-2541-B3CA90BAFEA6}"/>
              </a:ext>
            </a:extLst>
          </p:cNvPr>
          <p:cNvGrpSpPr/>
          <p:nvPr/>
        </p:nvGrpSpPr>
        <p:grpSpPr>
          <a:xfrm rot="10800000">
            <a:off x="36444" y="3478639"/>
            <a:ext cx="2271319" cy="2782286"/>
            <a:chOff x="838200" y="1219991"/>
            <a:chExt cx="2271319" cy="2782286"/>
          </a:xfrm>
        </p:grpSpPr>
        <p:sp>
          <p:nvSpPr>
            <p:cNvPr id="32" name="Oval 31">
              <a:extLst>
                <a:ext uri="{FF2B5EF4-FFF2-40B4-BE49-F238E27FC236}">
                  <a16:creationId xmlns:a16="http://schemas.microsoft.com/office/drawing/2014/main" id="{BABD75F6-2CED-7284-00D5-422C3F51C83D}"/>
                </a:ext>
              </a:extLst>
            </p:cNvPr>
            <p:cNvSpPr/>
            <p:nvPr/>
          </p:nvSpPr>
          <p:spPr>
            <a:xfrm>
              <a:off x="981675" y="3839382"/>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DF47ADFB-7B51-5E4C-BAE2-14369A786AB2}"/>
                </a:ext>
              </a:extLst>
            </p:cNvPr>
            <p:cNvCxnSpPr>
              <a:cxnSpLocks/>
              <a:stCxn id="32" idx="0"/>
              <a:endCxn id="34" idx="4"/>
            </p:cNvCxnSpPr>
            <p:nvPr/>
          </p:nvCxnSpPr>
          <p:spPr>
            <a:xfrm rot="10800000">
              <a:off x="1041997" y="2405670"/>
              <a:ext cx="21810" cy="1433712"/>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34" name="Circle: Hollow 33">
              <a:extLst>
                <a:ext uri="{FF2B5EF4-FFF2-40B4-BE49-F238E27FC236}">
                  <a16:creationId xmlns:a16="http://schemas.microsoft.com/office/drawing/2014/main" id="{90C4DB88-DBDD-F3BE-DF39-B2D042E7C5A7}"/>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35" name="TextBox 34">
              <a:extLst>
                <a:ext uri="{FF2B5EF4-FFF2-40B4-BE49-F238E27FC236}">
                  <a16:creationId xmlns:a16="http://schemas.microsoft.com/office/drawing/2014/main" id="{8BC10B29-A2BF-F392-968E-99152FB424BC}"/>
                </a:ext>
              </a:extLst>
            </p:cNvPr>
            <p:cNvSpPr txBox="1"/>
            <p:nvPr/>
          </p:nvSpPr>
          <p:spPr>
            <a:xfrm rot="10800000">
              <a:off x="1267800" y="1842860"/>
              <a:ext cx="1841719" cy="400110"/>
            </a:xfrm>
            <a:prstGeom prst="rect">
              <a:avLst/>
            </a:prstGeom>
            <a:noFill/>
          </p:spPr>
          <p:txBody>
            <a:bodyPr wrap="square" rtlCol="0">
              <a:spAutoFit/>
            </a:bodyPr>
            <a:lstStyle/>
            <a:p>
              <a:pPr algn="r"/>
              <a:r>
                <a:rPr lang="en-US" sz="2000" b="1" dirty="0">
                  <a:latin typeface="ADLaM Display" panose="02010000000000000000" pitchFamily="2" charset="0"/>
                  <a:ea typeface="ADLaM Display" panose="02010000000000000000" pitchFamily="2" charset="0"/>
                  <a:cs typeface="ADLaM Display" panose="02010000000000000000" pitchFamily="2" charset="0"/>
                </a:rPr>
                <a:t>August 2022</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6" name="TextBox 35">
              <a:extLst>
                <a:ext uri="{FF2B5EF4-FFF2-40B4-BE49-F238E27FC236}">
                  <a16:creationId xmlns:a16="http://schemas.microsoft.com/office/drawing/2014/main" id="{B30BB1BE-C249-7E26-926C-EA2A73802C14}"/>
                </a:ext>
              </a:extLst>
            </p:cNvPr>
            <p:cNvSpPr txBox="1"/>
            <p:nvPr/>
          </p:nvSpPr>
          <p:spPr>
            <a:xfrm rot="10800000">
              <a:off x="1267801" y="1219991"/>
              <a:ext cx="1669287" cy="646331"/>
            </a:xfrm>
            <a:prstGeom prst="rect">
              <a:avLst/>
            </a:prstGeom>
            <a:noFill/>
          </p:spPr>
          <p:txBody>
            <a:bodyPr wrap="square" rtlCol="0">
              <a:spAutoFit/>
            </a:bodyPr>
            <a:lstStyle/>
            <a:p>
              <a:pPr algn="r"/>
              <a:r>
                <a:rPr lang="en-US" dirty="0"/>
                <a:t>Psychology Services Start</a:t>
              </a:r>
            </a:p>
          </p:txBody>
        </p:sp>
      </p:grpSp>
      <p:grpSp>
        <p:nvGrpSpPr>
          <p:cNvPr id="37" name="Group 36">
            <a:extLst>
              <a:ext uri="{FF2B5EF4-FFF2-40B4-BE49-F238E27FC236}">
                <a16:creationId xmlns:a16="http://schemas.microsoft.com/office/drawing/2014/main" id="{13EB70B8-33C0-E70F-282B-E7237DA5F094}"/>
              </a:ext>
            </a:extLst>
          </p:cNvPr>
          <p:cNvGrpSpPr/>
          <p:nvPr/>
        </p:nvGrpSpPr>
        <p:grpSpPr>
          <a:xfrm rot="10800000">
            <a:off x="2910807" y="3483138"/>
            <a:ext cx="1698284" cy="2659024"/>
            <a:chOff x="838200" y="971200"/>
            <a:chExt cx="1698284" cy="2659024"/>
          </a:xfrm>
        </p:grpSpPr>
        <p:sp>
          <p:nvSpPr>
            <p:cNvPr id="38" name="Oval 37">
              <a:extLst>
                <a:ext uri="{FF2B5EF4-FFF2-40B4-BE49-F238E27FC236}">
                  <a16:creationId xmlns:a16="http://schemas.microsoft.com/office/drawing/2014/main" id="{53AE698D-E3B2-6DF3-AA6B-5A2E96D11B24}"/>
                </a:ext>
              </a:extLst>
            </p:cNvPr>
            <p:cNvSpPr/>
            <p:nvPr/>
          </p:nvSpPr>
          <p:spPr>
            <a:xfrm>
              <a:off x="961854" y="3467329"/>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C17EFFA8-E4B1-75A6-C545-93A6ED5B8FC5}"/>
                </a:ext>
              </a:extLst>
            </p:cNvPr>
            <p:cNvCxnSpPr>
              <a:stCxn id="38" idx="0"/>
            </p:cNvCxnSpPr>
            <p:nvPr/>
          </p:nvCxnSpPr>
          <p:spPr>
            <a:xfrm flipV="1">
              <a:off x="1043986" y="2343492"/>
              <a:ext cx="0" cy="1123837"/>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40" name="Circle: Hollow 39">
              <a:extLst>
                <a:ext uri="{FF2B5EF4-FFF2-40B4-BE49-F238E27FC236}">
                  <a16:creationId xmlns:a16="http://schemas.microsoft.com/office/drawing/2014/main" id="{729AD0C7-5A82-A44D-70B7-F73BBA2A0C5B}"/>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41" name="TextBox 40">
              <a:extLst>
                <a:ext uri="{FF2B5EF4-FFF2-40B4-BE49-F238E27FC236}">
                  <a16:creationId xmlns:a16="http://schemas.microsoft.com/office/drawing/2014/main" id="{8DE7B66A-F710-DE0B-CE7F-6E250DA64F3E}"/>
                </a:ext>
              </a:extLst>
            </p:cNvPr>
            <p:cNvSpPr txBox="1"/>
            <p:nvPr/>
          </p:nvSpPr>
          <p:spPr>
            <a:xfrm rot="10800000">
              <a:off x="973947" y="1468136"/>
              <a:ext cx="1385470" cy="523220"/>
            </a:xfrm>
            <a:prstGeom prst="rect">
              <a:avLst/>
            </a:prstGeom>
            <a:noFill/>
          </p:spPr>
          <p:txBody>
            <a:bodyPr wrap="square" rtlCol="0">
              <a:spAutoFit/>
            </a:bodyPr>
            <a:lstStyle/>
            <a:p>
              <a:pPr algn="r"/>
              <a:r>
                <a:rPr lang="en-US" sz="2800" b="1" dirty="0">
                  <a:latin typeface="ADLaM Display" panose="02010000000000000000" pitchFamily="2" charset="0"/>
                  <a:ea typeface="ADLaM Display" panose="02010000000000000000" pitchFamily="2" charset="0"/>
                  <a:cs typeface="ADLaM Display" panose="02010000000000000000" pitchFamily="2" charset="0"/>
                </a:rPr>
                <a:t>ICX2</a:t>
              </a:r>
              <a:endParaRPr lang="en-US" sz="2400"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42" name="TextBox 41">
              <a:extLst>
                <a:ext uri="{FF2B5EF4-FFF2-40B4-BE49-F238E27FC236}">
                  <a16:creationId xmlns:a16="http://schemas.microsoft.com/office/drawing/2014/main" id="{4F14948C-3545-4945-0FE9-46CA08FD1490}"/>
                </a:ext>
              </a:extLst>
            </p:cNvPr>
            <p:cNvSpPr txBox="1"/>
            <p:nvPr/>
          </p:nvSpPr>
          <p:spPr>
            <a:xfrm rot="10800000">
              <a:off x="917258" y="971200"/>
              <a:ext cx="1619226" cy="646331"/>
            </a:xfrm>
            <a:prstGeom prst="rect">
              <a:avLst/>
            </a:prstGeom>
            <a:noFill/>
          </p:spPr>
          <p:txBody>
            <a:bodyPr wrap="square" rtlCol="0">
              <a:spAutoFit/>
            </a:bodyPr>
            <a:lstStyle/>
            <a:p>
              <a:pPr algn="r"/>
              <a:r>
                <a:rPr lang="en-US" dirty="0"/>
                <a:t>HRSA Funding</a:t>
              </a:r>
            </a:p>
            <a:p>
              <a:pPr algn="r"/>
              <a:endParaRPr lang="en-US" dirty="0"/>
            </a:p>
          </p:txBody>
        </p:sp>
      </p:grpSp>
      <p:grpSp>
        <p:nvGrpSpPr>
          <p:cNvPr id="43" name="Group 42">
            <a:extLst>
              <a:ext uri="{FF2B5EF4-FFF2-40B4-BE49-F238E27FC236}">
                <a16:creationId xmlns:a16="http://schemas.microsoft.com/office/drawing/2014/main" id="{1DB2204C-8F86-D7D0-3754-B6EB33B8FBC3}"/>
              </a:ext>
            </a:extLst>
          </p:cNvPr>
          <p:cNvGrpSpPr/>
          <p:nvPr/>
        </p:nvGrpSpPr>
        <p:grpSpPr>
          <a:xfrm rot="10800000">
            <a:off x="5116952" y="3528280"/>
            <a:ext cx="1796395" cy="1713146"/>
            <a:chOff x="834867" y="1024532"/>
            <a:chExt cx="1796395" cy="1713146"/>
          </a:xfrm>
        </p:grpSpPr>
        <p:cxnSp>
          <p:nvCxnSpPr>
            <p:cNvPr id="45" name="Straight Connector 44">
              <a:extLst>
                <a:ext uri="{FF2B5EF4-FFF2-40B4-BE49-F238E27FC236}">
                  <a16:creationId xmlns:a16="http://schemas.microsoft.com/office/drawing/2014/main" id="{3AD9EB0E-9F83-68BF-6CE9-CACC48426485}"/>
                </a:ext>
              </a:extLst>
            </p:cNvPr>
            <p:cNvCxnSpPr>
              <a:cxnSpLocks/>
            </p:cNvCxnSpPr>
            <p:nvPr/>
          </p:nvCxnSpPr>
          <p:spPr>
            <a:xfrm rot="10800000">
              <a:off x="1045949" y="1936104"/>
              <a:ext cx="0" cy="687130"/>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46" name="Circle: Hollow 45">
              <a:extLst>
                <a:ext uri="{FF2B5EF4-FFF2-40B4-BE49-F238E27FC236}">
                  <a16:creationId xmlns:a16="http://schemas.microsoft.com/office/drawing/2014/main" id="{D08A40A4-B9D2-673C-E094-2D4702D7B5DB}"/>
                </a:ext>
              </a:extLst>
            </p:cNvPr>
            <p:cNvSpPr/>
            <p:nvPr/>
          </p:nvSpPr>
          <p:spPr>
            <a:xfrm>
              <a:off x="834867" y="1544825"/>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47" name="TextBox 46">
              <a:extLst>
                <a:ext uri="{FF2B5EF4-FFF2-40B4-BE49-F238E27FC236}">
                  <a16:creationId xmlns:a16="http://schemas.microsoft.com/office/drawing/2014/main" id="{C83FB027-4FD9-1BF4-C15C-DC30DEBA20D6}"/>
                </a:ext>
              </a:extLst>
            </p:cNvPr>
            <p:cNvSpPr txBox="1"/>
            <p:nvPr/>
          </p:nvSpPr>
          <p:spPr>
            <a:xfrm rot="10800000">
              <a:off x="1245792" y="1647401"/>
              <a:ext cx="1385470" cy="400110"/>
            </a:xfrm>
            <a:prstGeom prst="rect">
              <a:avLst/>
            </a:prstGeom>
            <a:noFill/>
          </p:spPr>
          <p:txBody>
            <a:bodyPr wrap="square" rtlCol="0">
              <a:spAutoFit/>
            </a:bodyPr>
            <a:lstStyle/>
            <a:p>
              <a:pPr algn="r"/>
              <a:r>
                <a:rPr lang="en-US" sz="2000" b="1" dirty="0">
                  <a:latin typeface="ADLaM Display" panose="02010000000000000000" pitchFamily="2" charset="0"/>
                  <a:ea typeface="ADLaM Display" panose="02010000000000000000" pitchFamily="2" charset="0"/>
                  <a:cs typeface="ADLaM Display" panose="02010000000000000000" pitchFamily="2" charset="0"/>
                </a:rPr>
                <a:t>Nov 2022</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48" name="TextBox 47">
              <a:extLst>
                <a:ext uri="{FF2B5EF4-FFF2-40B4-BE49-F238E27FC236}">
                  <a16:creationId xmlns:a16="http://schemas.microsoft.com/office/drawing/2014/main" id="{2A595014-A47F-0186-1D79-E91F73FCBCB9}"/>
                </a:ext>
              </a:extLst>
            </p:cNvPr>
            <p:cNvSpPr txBox="1"/>
            <p:nvPr/>
          </p:nvSpPr>
          <p:spPr>
            <a:xfrm rot="10800000">
              <a:off x="1143564" y="1024532"/>
              <a:ext cx="1226463" cy="646331"/>
            </a:xfrm>
            <a:prstGeom prst="rect">
              <a:avLst/>
            </a:prstGeom>
            <a:noFill/>
          </p:spPr>
          <p:txBody>
            <a:bodyPr wrap="square" rtlCol="0">
              <a:spAutoFit/>
            </a:bodyPr>
            <a:lstStyle/>
            <a:p>
              <a:pPr algn="r"/>
              <a:r>
                <a:rPr lang="en-US" dirty="0"/>
                <a:t>Dr. </a:t>
              </a:r>
              <a:r>
                <a:rPr lang="en-US" dirty="0" err="1"/>
                <a:t>Parman</a:t>
              </a:r>
              <a:r>
                <a:rPr lang="en-US" dirty="0"/>
                <a:t> Retires</a:t>
              </a:r>
            </a:p>
          </p:txBody>
        </p:sp>
        <p:sp>
          <p:nvSpPr>
            <p:cNvPr id="44" name="Oval 43">
              <a:extLst>
                <a:ext uri="{FF2B5EF4-FFF2-40B4-BE49-F238E27FC236}">
                  <a16:creationId xmlns:a16="http://schemas.microsoft.com/office/drawing/2014/main" id="{27382C06-4A8F-9460-4BC6-51DE35AC6A2E}"/>
                </a:ext>
              </a:extLst>
            </p:cNvPr>
            <p:cNvSpPr/>
            <p:nvPr/>
          </p:nvSpPr>
          <p:spPr>
            <a:xfrm>
              <a:off x="959865" y="2574783"/>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9" name="Group 48">
            <a:extLst>
              <a:ext uri="{FF2B5EF4-FFF2-40B4-BE49-F238E27FC236}">
                <a16:creationId xmlns:a16="http://schemas.microsoft.com/office/drawing/2014/main" id="{416F36A0-8EE2-9512-C0D7-6AE80EE2DE6D}"/>
              </a:ext>
            </a:extLst>
          </p:cNvPr>
          <p:cNvGrpSpPr/>
          <p:nvPr/>
        </p:nvGrpSpPr>
        <p:grpSpPr>
          <a:xfrm rot="10800000">
            <a:off x="6811264" y="3559251"/>
            <a:ext cx="1828208" cy="3099449"/>
            <a:chOff x="696572" y="530775"/>
            <a:chExt cx="1828208" cy="3099449"/>
          </a:xfrm>
        </p:grpSpPr>
        <p:sp>
          <p:nvSpPr>
            <p:cNvPr id="50" name="Oval 49">
              <a:extLst>
                <a:ext uri="{FF2B5EF4-FFF2-40B4-BE49-F238E27FC236}">
                  <a16:creationId xmlns:a16="http://schemas.microsoft.com/office/drawing/2014/main" id="{EAC9DB85-ED84-072F-86A1-14D03F93BD6E}"/>
                </a:ext>
              </a:extLst>
            </p:cNvPr>
            <p:cNvSpPr/>
            <p:nvPr/>
          </p:nvSpPr>
          <p:spPr>
            <a:xfrm>
              <a:off x="961854" y="3467329"/>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87593F69-15B9-4AC9-0A06-22EF88616C3F}"/>
                </a:ext>
              </a:extLst>
            </p:cNvPr>
            <p:cNvCxnSpPr>
              <a:stCxn id="50" idx="0"/>
            </p:cNvCxnSpPr>
            <p:nvPr/>
          </p:nvCxnSpPr>
          <p:spPr>
            <a:xfrm flipV="1">
              <a:off x="1043986" y="2343492"/>
              <a:ext cx="0" cy="1123837"/>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52" name="Circle: Hollow 51">
              <a:extLst>
                <a:ext uri="{FF2B5EF4-FFF2-40B4-BE49-F238E27FC236}">
                  <a16:creationId xmlns:a16="http://schemas.microsoft.com/office/drawing/2014/main" id="{2D0BC37F-A3AF-A4BB-C4B2-ECDC6688D697}"/>
                </a:ext>
              </a:extLst>
            </p:cNvPr>
            <p:cNvSpPr/>
            <p:nvPr/>
          </p:nvSpPr>
          <p:spPr>
            <a:xfrm>
              <a:off x="838200" y="198836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54" name="TextBox 53">
              <a:extLst>
                <a:ext uri="{FF2B5EF4-FFF2-40B4-BE49-F238E27FC236}">
                  <a16:creationId xmlns:a16="http://schemas.microsoft.com/office/drawing/2014/main" id="{F7ED1A66-91C9-1ECA-C5E9-831CB53C15BC}"/>
                </a:ext>
              </a:extLst>
            </p:cNvPr>
            <p:cNvSpPr txBox="1"/>
            <p:nvPr/>
          </p:nvSpPr>
          <p:spPr>
            <a:xfrm rot="10800000">
              <a:off x="696572" y="530775"/>
              <a:ext cx="1828208" cy="954107"/>
            </a:xfrm>
            <a:prstGeom prst="rect">
              <a:avLst/>
            </a:prstGeom>
            <a:noFill/>
          </p:spPr>
          <p:txBody>
            <a:bodyPr wrap="square" rtlCol="0">
              <a:spAutoFit/>
            </a:bodyPr>
            <a:lstStyle/>
            <a:p>
              <a:pPr algn="r"/>
              <a:r>
                <a:rPr lang="en-US" sz="1400" dirty="0"/>
                <a:t>KS Childrens Foundation Student Advisory Council</a:t>
              </a:r>
            </a:p>
            <a:p>
              <a:pPr algn="r"/>
              <a:r>
                <a:rPr lang="en-US" sz="1400" dirty="0"/>
                <a:t>$3500</a:t>
              </a:r>
              <a:endParaRPr lang="en-US" sz="2400" dirty="0"/>
            </a:p>
          </p:txBody>
        </p:sp>
        <p:sp>
          <p:nvSpPr>
            <p:cNvPr id="53" name="TextBox 52">
              <a:extLst>
                <a:ext uri="{FF2B5EF4-FFF2-40B4-BE49-F238E27FC236}">
                  <a16:creationId xmlns:a16="http://schemas.microsoft.com/office/drawing/2014/main" id="{F1185572-A928-96F5-7084-ACD66CCD2C95}"/>
                </a:ext>
              </a:extLst>
            </p:cNvPr>
            <p:cNvSpPr txBox="1"/>
            <p:nvPr/>
          </p:nvSpPr>
          <p:spPr>
            <a:xfrm rot="10800000">
              <a:off x="768596" y="1422389"/>
              <a:ext cx="1570676" cy="400110"/>
            </a:xfrm>
            <a:prstGeom prst="rect">
              <a:avLst/>
            </a:prstGeom>
            <a:noFill/>
          </p:spPr>
          <p:txBody>
            <a:bodyPr wrap="square" rtlCol="0">
              <a:spAutoFit/>
            </a:bodyPr>
            <a:lstStyle/>
            <a:p>
              <a:pPr algn="r"/>
              <a:r>
                <a:rPr lang="en-US" sz="2000" b="1" dirty="0">
                  <a:latin typeface="ADLaM Display" panose="02010000000000000000" pitchFamily="2" charset="0"/>
                  <a:ea typeface="ADLaM Display" panose="02010000000000000000" pitchFamily="2" charset="0"/>
                  <a:cs typeface="ADLaM Display" panose="02010000000000000000" pitchFamily="2" charset="0"/>
                </a:rPr>
                <a:t>May 2023</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grpSp>
      <p:sp>
        <p:nvSpPr>
          <p:cNvPr id="55" name="Rectangle 54">
            <a:extLst>
              <a:ext uri="{FF2B5EF4-FFF2-40B4-BE49-F238E27FC236}">
                <a16:creationId xmlns:a16="http://schemas.microsoft.com/office/drawing/2014/main" id="{167EE1D1-C37B-C3DA-3C96-E70AC24EF73A}"/>
              </a:ext>
            </a:extLst>
          </p:cNvPr>
          <p:cNvSpPr/>
          <p:nvPr/>
        </p:nvSpPr>
        <p:spPr>
          <a:xfrm rot="20874285">
            <a:off x="1161408" y="1051876"/>
            <a:ext cx="1879514" cy="1015681"/>
          </a:xfrm>
          <a:prstGeom prst="rect">
            <a:avLst/>
          </a:prstGeom>
          <a:noFill/>
        </p:spPr>
        <p:txBody>
          <a:bodyPr wrap="none" lIns="91440" tIns="45720" rIns="91440" bIns="45720">
            <a:prstTxWarp prst="textPlain">
              <a:avLst/>
            </a:prstTxWarp>
            <a:spAutoFit/>
          </a:bodyPr>
          <a:lstStyle/>
          <a:p>
            <a:pPr algn="ctr"/>
            <a:r>
              <a:rPr lang="en-US" sz="5400" b="1" cap="none" spc="0" dirty="0">
                <a:ln w="12700">
                  <a:solidFill>
                    <a:srgbClr val="ED833B"/>
                  </a:solidFill>
                  <a:prstDash val="solid"/>
                </a:ln>
                <a:pattFill prst="pct50">
                  <a:fgClr>
                    <a:srgbClr val="ED833B"/>
                  </a:fgClr>
                  <a:bgClr>
                    <a:schemeClr val="accent1">
                      <a:lumMod val="20000"/>
                      <a:lumOff val="80000"/>
                    </a:schemeClr>
                  </a:bgClr>
                </a:pattFill>
                <a:effectLst>
                  <a:outerShdw dist="38100" dir="2640000" algn="bl" rotWithShape="0">
                    <a:schemeClr val="accent1"/>
                  </a:outerShdw>
                </a:effectLst>
              </a:rPr>
              <a:t>500</a:t>
            </a:r>
            <a:r>
              <a:rPr lang="en-US" sz="5400" b="1" cap="none" spc="0" baseline="30000" dirty="0">
                <a:ln w="12700">
                  <a:solidFill>
                    <a:srgbClr val="ED833B"/>
                  </a:solidFill>
                  <a:prstDash val="solid"/>
                </a:ln>
                <a:pattFill prst="pct50">
                  <a:fgClr>
                    <a:srgbClr val="ED833B"/>
                  </a:fgClr>
                  <a:bgClr>
                    <a:schemeClr val="accent1">
                      <a:lumMod val="20000"/>
                      <a:lumOff val="80000"/>
                    </a:schemeClr>
                  </a:bgClr>
                </a:pattFill>
                <a:effectLst>
                  <a:outerShdw dist="38100" dir="2640000" algn="bl" rotWithShape="0">
                    <a:schemeClr val="accent1"/>
                  </a:outerShdw>
                </a:effectLst>
              </a:rPr>
              <a:t>th</a:t>
            </a:r>
            <a:r>
              <a:rPr lang="en-US" sz="5400" b="1" cap="none" spc="0" dirty="0">
                <a:ln w="12700">
                  <a:solidFill>
                    <a:srgbClr val="ED833B"/>
                  </a:solidFill>
                  <a:prstDash val="solid"/>
                </a:ln>
                <a:pattFill prst="pct50">
                  <a:fgClr>
                    <a:srgbClr val="ED833B"/>
                  </a:fgClr>
                  <a:bgClr>
                    <a:schemeClr val="accent1">
                      <a:lumMod val="20000"/>
                      <a:lumOff val="80000"/>
                    </a:schemeClr>
                  </a:bgClr>
                </a:pattFill>
                <a:effectLst>
                  <a:outerShdw dist="38100" dir="2640000" algn="bl" rotWithShape="0">
                    <a:schemeClr val="accent1"/>
                  </a:outerShdw>
                </a:effectLst>
              </a:rPr>
              <a:t> </a:t>
            </a:r>
          </a:p>
        </p:txBody>
      </p:sp>
      <p:sp>
        <p:nvSpPr>
          <p:cNvPr id="57" name="TextBox 56">
            <a:extLst>
              <a:ext uri="{FF2B5EF4-FFF2-40B4-BE49-F238E27FC236}">
                <a16:creationId xmlns:a16="http://schemas.microsoft.com/office/drawing/2014/main" id="{C9B5AD5B-2ED6-72B5-84E1-A1168072193F}"/>
              </a:ext>
            </a:extLst>
          </p:cNvPr>
          <p:cNvSpPr txBox="1"/>
          <p:nvPr/>
        </p:nvSpPr>
        <p:spPr>
          <a:xfrm>
            <a:off x="2284982" y="1178473"/>
            <a:ext cx="1239845" cy="369332"/>
          </a:xfrm>
          <a:prstGeom prst="rect">
            <a:avLst/>
          </a:prstGeom>
          <a:solidFill>
            <a:schemeClr val="bg1">
              <a:alpha val="57000"/>
            </a:schemeClr>
          </a:solidFill>
          <a:effectLst>
            <a:softEdge rad="63500"/>
          </a:effectLst>
        </p:spPr>
        <p:txBody>
          <a:bodyPr wrap="square" rtlCol="0">
            <a:spAutoFit/>
          </a:bodyPr>
          <a:lstStyle/>
          <a:p>
            <a:r>
              <a:rPr lang="en-US" dirty="0"/>
              <a:t>Clinic Visit!</a:t>
            </a:r>
          </a:p>
        </p:txBody>
      </p:sp>
      <p:sp>
        <p:nvSpPr>
          <p:cNvPr id="58" name="Star: 5 Points 57">
            <a:extLst>
              <a:ext uri="{FF2B5EF4-FFF2-40B4-BE49-F238E27FC236}">
                <a16:creationId xmlns:a16="http://schemas.microsoft.com/office/drawing/2014/main" id="{AAE39860-522B-4DDC-0068-EE5CBE0B5566}"/>
              </a:ext>
            </a:extLst>
          </p:cNvPr>
          <p:cNvSpPr/>
          <p:nvPr/>
        </p:nvSpPr>
        <p:spPr>
          <a:xfrm>
            <a:off x="741975" y="659471"/>
            <a:ext cx="602876" cy="545114"/>
          </a:xfrm>
          <a:prstGeom prst="star5">
            <a:avLst/>
          </a:prstGeom>
          <a:solidFill>
            <a:srgbClr val="ED83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a:extLst>
              <a:ext uri="{FF2B5EF4-FFF2-40B4-BE49-F238E27FC236}">
                <a16:creationId xmlns:a16="http://schemas.microsoft.com/office/drawing/2014/main" id="{78257C41-782D-F7F9-D89B-F7B3587A9420}"/>
              </a:ext>
            </a:extLst>
          </p:cNvPr>
          <p:cNvPicPr>
            <a:picLocks noChangeAspect="1"/>
          </p:cNvPicPr>
          <p:nvPr/>
        </p:nvPicPr>
        <p:blipFill>
          <a:blip r:embed="rId6"/>
          <a:stretch>
            <a:fillRect/>
          </a:stretch>
        </p:blipFill>
        <p:spPr>
          <a:xfrm>
            <a:off x="447035" y="3889753"/>
            <a:ext cx="3342927" cy="1038195"/>
          </a:xfrm>
          <a:prstGeom prst="rect">
            <a:avLst/>
          </a:prstGeom>
        </p:spPr>
      </p:pic>
      <p:sp>
        <p:nvSpPr>
          <p:cNvPr id="68" name="Rectangle 67">
            <a:extLst>
              <a:ext uri="{FF2B5EF4-FFF2-40B4-BE49-F238E27FC236}">
                <a16:creationId xmlns:a16="http://schemas.microsoft.com/office/drawing/2014/main" id="{C0CF85AD-D9BE-4B21-D964-694AEE0AD930}"/>
              </a:ext>
            </a:extLst>
          </p:cNvPr>
          <p:cNvSpPr/>
          <p:nvPr/>
        </p:nvSpPr>
        <p:spPr>
          <a:xfrm>
            <a:off x="2911792" y="5723332"/>
            <a:ext cx="2468946" cy="923330"/>
          </a:xfrm>
          <a:prstGeom prst="rect">
            <a:avLst/>
          </a:prstGeom>
          <a:noFill/>
        </p:spPr>
        <p:txBody>
          <a:bodyPr wrap="none" lIns="91440" tIns="45720" rIns="91440" bIns="45720">
            <a:spAutoFit/>
          </a:bodyPr>
          <a:lstStyle/>
          <a:p>
            <a:pPr algn="ctr"/>
            <a:r>
              <a:rPr lang="en-US" sz="5400" b="1" dirty="0">
                <a:ln w="12700">
                  <a:solidFill>
                    <a:srgbClr val="ED833B"/>
                  </a:solidFill>
                  <a:prstDash val="solid"/>
                </a:ln>
                <a:pattFill prst="pct50">
                  <a:fgClr>
                    <a:srgbClr val="ED833B"/>
                  </a:fgClr>
                  <a:bgClr>
                    <a:schemeClr val="accent1">
                      <a:lumMod val="20000"/>
                      <a:lumOff val="80000"/>
                    </a:schemeClr>
                  </a:bgClr>
                </a:pattFill>
                <a:effectLst>
                  <a:outerShdw dist="38100" dir="2640000" algn="bl" rotWithShape="0">
                    <a:schemeClr val="accent1"/>
                  </a:outerShdw>
                </a:effectLst>
              </a:rPr>
              <a:t>$</a:t>
            </a:r>
            <a:r>
              <a:rPr lang="en-US" sz="5400" b="1" cap="none" spc="0" dirty="0">
                <a:ln w="12700">
                  <a:solidFill>
                    <a:srgbClr val="ED833B"/>
                  </a:solidFill>
                  <a:prstDash val="solid"/>
                </a:ln>
                <a:pattFill prst="pct50">
                  <a:fgClr>
                    <a:srgbClr val="ED833B"/>
                  </a:fgClr>
                  <a:bgClr>
                    <a:schemeClr val="accent1">
                      <a:lumMod val="20000"/>
                      <a:lumOff val="80000"/>
                    </a:schemeClr>
                  </a:bgClr>
                </a:pattFill>
                <a:effectLst>
                  <a:outerShdw dist="38100" dir="2640000" algn="bl" rotWithShape="0">
                    <a:schemeClr val="accent1"/>
                  </a:outerShdw>
                </a:effectLst>
              </a:rPr>
              <a:t>76,000</a:t>
            </a:r>
          </a:p>
        </p:txBody>
      </p:sp>
      <p:pic>
        <p:nvPicPr>
          <p:cNvPr id="2050" name="Picture 2">
            <a:extLst>
              <a:ext uri="{FF2B5EF4-FFF2-40B4-BE49-F238E27FC236}">
                <a16:creationId xmlns:a16="http://schemas.microsoft.com/office/drawing/2014/main" id="{8129F45B-8CEC-D102-F2C1-E71C03EADC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22531" y="4227871"/>
            <a:ext cx="1215959" cy="1236225"/>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77">
            <a:extLst>
              <a:ext uri="{FF2B5EF4-FFF2-40B4-BE49-F238E27FC236}">
                <a16:creationId xmlns:a16="http://schemas.microsoft.com/office/drawing/2014/main" id="{650FD140-7A74-6137-2FAB-05BE1E96D324}"/>
              </a:ext>
            </a:extLst>
          </p:cNvPr>
          <p:cNvSpPr txBox="1"/>
          <p:nvPr/>
        </p:nvSpPr>
        <p:spPr>
          <a:xfrm>
            <a:off x="9576148" y="5920310"/>
            <a:ext cx="1226463" cy="646331"/>
          </a:xfrm>
          <a:prstGeom prst="rect">
            <a:avLst/>
          </a:prstGeom>
          <a:solidFill>
            <a:schemeClr val="bg1">
              <a:alpha val="43000"/>
            </a:schemeClr>
          </a:solidFill>
        </p:spPr>
        <p:txBody>
          <a:bodyPr wrap="square" rtlCol="0">
            <a:spAutoFit/>
          </a:bodyPr>
          <a:lstStyle/>
          <a:p>
            <a:r>
              <a:rPr lang="en-US" dirty="0"/>
              <a:t>Healthcare Hero!</a:t>
            </a:r>
          </a:p>
        </p:txBody>
      </p:sp>
      <p:cxnSp>
        <p:nvCxnSpPr>
          <p:cNvPr id="75" name="Straight Connector 74">
            <a:extLst>
              <a:ext uri="{FF2B5EF4-FFF2-40B4-BE49-F238E27FC236}">
                <a16:creationId xmlns:a16="http://schemas.microsoft.com/office/drawing/2014/main" id="{55A03B1E-435C-1BBA-342E-3572C0143977}"/>
              </a:ext>
            </a:extLst>
          </p:cNvPr>
          <p:cNvCxnSpPr>
            <a:cxnSpLocks/>
            <a:endCxn id="76" idx="4"/>
          </p:cNvCxnSpPr>
          <p:nvPr/>
        </p:nvCxnSpPr>
        <p:spPr>
          <a:xfrm>
            <a:off x="9271319" y="3603836"/>
            <a:ext cx="26184" cy="2121016"/>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76" name="Circle: Hollow 75">
            <a:extLst>
              <a:ext uri="{FF2B5EF4-FFF2-40B4-BE49-F238E27FC236}">
                <a16:creationId xmlns:a16="http://schemas.microsoft.com/office/drawing/2014/main" id="{95219BFE-2094-DBA9-D80A-A6B26E8843AF}"/>
              </a:ext>
            </a:extLst>
          </p:cNvPr>
          <p:cNvSpPr/>
          <p:nvPr/>
        </p:nvSpPr>
        <p:spPr>
          <a:xfrm rot="10800000">
            <a:off x="9093707" y="5724852"/>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77" name="TextBox 76">
            <a:extLst>
              <a:ext uri="{FF2B5EF4-FFF2-40B4-BE49-F238E27FC236}">
                <a16:creationId xmlns:a16="http://schemas.microsoft.com/office/drawing/2014/main" id="{73053BF1-ACA9-74A0-14A7-1DDB117725A0}"/>
              </a:ext>
            </a:extLst>
          </p:cNvPr>
          <p:cNvSpPr txBox="1"/>
          <p:nvPr/>
        </p:nvSpPr>
        <p:spPr>
          <a:xfrm>
            <a:off x="9576148" y="5546942"/>
            <a:ext cx="1500734" cy="400110"/>
          </a:xfrm>
          <a:prstGeom prst="rect">
            <a:avLst/>
          </a:prstGeom>
          <a:solidFill>
            <a:schemeClr val="bg1">
              <a:alpha val="49000"/>
            </a:schemeClr>
          </a:solidFill>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June  2023</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79" name="Oval 78">
            <a:extLst>
              <a:ext uri="{FF2B5EF4-FFF2-40B4-BE49-F238E27FC236}">
                <a16:creationId xmlns:a16="http://schemas.microsoft.com/office/drawing/2014/main" id="{6B920782-2076-528A-A58A-3998FACB0029}"/>
              </a:ext>
            </a:extLst>
          </p:cNvPr>
          <p:cNvSpPr/>
          <p:nvPr/>
        </p:nvSpPr>
        <p:spPr>
          <a:xfrm rot="10800000">
            <a:off x="9196471" y="3489827"/>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Isosceles Triangle 87">
            <a:extLst>
              <a:ext uri="{FF2B5EF4-FFF2-40B4-BE49-F238E27FC236}">
                <a16:creationId xmlns:a16="http://schemas.microsoft.com/office/drawing/2014/main" id="{EF9B3D20-EABE-6A52-2F6B-EFCBD114AB44}"/>
              </a:ext>
            </a:extLst>
          </p:cNvPr>
          <p:cNvSpPr/>
          <p:nvPr/>
        </p:nvSpPr>
        <p:spPr>
          <a:xfrm>
            <a:off x="10636206" y="5460784"/>
            <a:ext cx="1556346" cy="1403245"/>
          </a:xfrm>
          <a:prstGeom prst="triangle">
            <a:avLst>
              <a:gd name="adj" fmla="val 100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3" name="66C918D8-D28C-4AEA-A627-C26A31BF66E9" descr="IMG_4161.jpg">
            <a:extLst>
              <a:ext uri="{FF2B5EF4-FFF2-40B4-BE49-F238E27FC236}">
                <a16:creationId xmlns:a16="http://schemas.microsoft.com/office/drawing/2014/main" id="{9545718B-113C-038F-CB19-BA0BFBE4764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sharpenSoften amount="79000"/>
                    </a14:imgEffect>
                    <a14:imgEffect>
                      <a14:brightnessContrast bright="42000"/>
                    </a14:imgEffect>
                  </a14:imgLayer>
                </a14:imgProps>
              </a:ext>
              <a:ext uri="{28A0092B-C50C-407E-A947-70E740481C1C}">
                <a14:useLocalDpi xmlns:a14="http://schemas.microsoft.com/office/drawing/2010/main" val="0"/>
              </a:ext>
            </a:extLst>
          </a:blip>
          <a:srcRect/>
          <a:stretch>
            <a:fillRect/>
          </a:stretch>
        </p:blipFill>
        <p:spPr bwMode="auto">
          <a:xfrm rot="870956">
            <a:off x="9250456" y="3850153"/>
            <a:ext cx="2285879" cy="1807384"/>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D8030291-8BCB-94EA-5BC0-5D41D9B325FE}"/>
              </a:ext>
            </a:extLst>
          </p:cNvPr>
          <p:cNvCxnSpPr>
            <a:cxnSpLocks/>
          </p:cNvCxnSpPr>
          <p:nvPr/>
        </p:nvCxnSpPr>
        <p:spPr>
          <a:xfrm flipV="1">
            <a:off x="11002115" y="3067150"/>
            <a:ext cx="0" cy="494378"/>
          </a:xfrm>
          <a:prstGeom prst="line">
            <a:avLst/>
          </a:prstGeom>
          <a:ln w="15875">
            <a:solidFill>
              <a:srgbClr val="00B0F0"/>
            </a:solidFill>
          </a:ln>
        </p:spPr>
        <p:style>
          <a:lnRef idx="1">
            <a:schemeClr val="accent5"/>
          </a:lnRef>
          <a:fillRef idx="0">
            <a:schemeClr val="accent5"/>
          </a:fillRef>
          <a:effectRef idx="0">
            <a:schemeClr val="accent5"/>
          </a:effectRef>
          <a:fontRef idx="minor">
            <a:schemeClr val="tx1"/>
          </a:fontRef>
        </p:style>
      </p:cxnSp>
      <p:sp>
        <p:nvSpPr>
          <p:cNvPr id="6" name="Oval 5">
            <a:extLst>
              <a:ext uri="{FF2B5EF4-FFF2-40B4-BE49-F238E27FC236}">
                <a16:creationId xmlns:a16="http://schemas.microsoft.com/office/drawing/2014/main" id="{274D78AC-0817-6370-01B9-BC9BD1864AE3}"/>
              </a:ext>
            </a:extLst>
          </p:cNvPr>
          <p:cNvSpPr/>
          <p:nvPr/>
        </p:nvSpPr>
        <p:spPr>
          <a:xfrm>
            <a:off x="10918748" y="3498826"/>
            <a:ext cx="164264" cy="162895"/>
          </a:xfrm>
          <a:prstGeom prst="ellipse">
            <a:avLst/>
          </a:prstGeom>
          <a:solidFill>
            <a:srgbClr val="ED833B"/>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ircle: Hollow 8">
            <a:extLst>
              <a:ext uri="{FF2B5EF4-FFF2-40B4-BE49-F238E27FC236}">
                <a16:creationId xmlns:a16="http://schemas.microsoft.com/office/drawing/2014/main" id="{85839625-0E58-281B-FEAE-DAF27599B8F4}"/>
              </a:ext>
            </a:extLst>
          </p:cNvPr>
          <p:cNvSpPr/>
          <p:nvPr/>
        </p:nvSpPr>
        <p:spPr>
          <a:xfrm>
            <a:off x="10797084" y="2648950"/>
            <a:ext cx="407593" cy="417310"/>
          </a:xfrm>
          <a:prstGeom prst="donu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solidFill>
            </a:endParaRPr>
          </a:p>
        </p:txBody>
      </p:sp>
      <p:sp>
        <p:nvSpPr>
          <p:cNvPr id="56" name="Rectangle 55">
            <a:extLst>
              <a:ext uri="{FF2B5EF4-FFF2-40B4-BE49-F238E27FC236}">
                <a16:creationId xmlns:a16="http://schemas.microsoft.com/office/drawing/2014/main" id="{92C258C9-277B-9819-D669-E1923D1BEC96}"/>
              </a:ext>
            </a:extLst>
          </p:cNvPr>
          <p:cNvSpPr/>
          <p:nvPr/>
        </p:nvSpPr>
        <p:spPr>
          <a:xfrm>
            <a:off x="9921059" y="718375"/>
            <a:ext cx="2224348" cy="1384995"/>
          </a:xfrm>
          <a:prstGeom prst="rect">
            <a:avLst/>
          </a:prstGeom>
          <a:noFill/>
        </p:spPr>
        <p:txBody>
          <a:bodyPr wrap="squar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KSDE </a:t>
            </a:r>
          </a:p>
          <a:p>
            <a:pPr algn="ctr"/>
            <a:r>
              <a:rPr lang="en-US" sz="2800" b="1" dirty="0">
                <a:ln w="22225">
                  <a:solidFill>
                    <a:schemeClr val="accent2"/>
                  </a:solidFill>
                  <a:prstDash val="solid"/>
                </a:ln>
                <a:solidFill>
                  <a:schemeClr val="accent2">
                    <a:lumMod val="40000"/>
                    <a:lumOff val="60000"/>
                  </a:schemeClr>
                </a:solidFill>
              </a:rPr>
              <a:t>Stronger Connections</a:t>
            </a:r>
            <a:endParaRPr lang="en-US" sz="2800" b="1" cap="none" spc="0" dirty="0">
              <a:ln w="22225">
                <a:solidFill>
                  <a:schemeClr val="accent2"/>
                </a:solidFill>
                <a:prstDash val="solid"/>
              </a:ln>
              <a:solidFill>
                <a:schemeClr val="accent2">
                  <a:lumMod val="40000"/>
                  <a:lumOff val="60000"/>
                </a:schemeClr>
              </a:solidFill>
              <a:effectLst/>
            </a:endParaRPr>
          </a:p>
        </p:txBody>
      </p:sp>
      <p:sp>
        <p:nvSpPr>
          <p:cNvPr id="59" name="TextBox 58">
            <a:extLst>
              <a:ext uri="{FF2B5EF4-FFF2-40B4-BE49-F238E27FC236}">
                <a16:creationId xmlns:a16="http://schemas.microsoft.com/office/drawing/2014/main" id="{2B032DC2-D4BB-E92E-01EB-4E9413D6A334}"/>
              </a:ext>
            </a:extLst>
          </p:cNvPr>
          <p:cNvSpPr txBox="1"/>
          <p:nvPr/>
        </p:nvSpPr>
        <p:spPr>
          <a:xfrm>
            <a:off x="10250513" y="2164602"/>
            <a:ext cx="1500734" cy="400110"/>
          </a:xfrm>
          <a:prstGeom prst="rect">
            <a:avLst/>
          </a:prstGeom>
          <a:solidFill>
            <a:schemeClr val="bg1">
              <a:alpha val="49000"/>
            </a:schemeClr>
          </a:solidFill>
        </p:spPr>
        <p:txBody>
          <a:bodyPr wrap="square" rtlCol="0">
            <a:spAutoFit/>
          </a:bodyPr>
          <a:lstStyle/>
          <a:p>
            <a:r>
              <a:rPr lang="en-US" sz="2000" b="1" dirty="0">
                <a:latin typeface="ADLaM Display" panose="02010000000000000000" pitchFamily="2" charset="0"/>
                <a:ea typeface="ADLaM Display" panose="02010000000000000000" pitchFamily="2" charset="0"/>
                <a:cs typeface="ADLaM Display" panose="02010000000000000000" pitchFamily="2" charset="0"/>
              </a:rPr>
              <a:t>Nov  2023</a:t>
            </a:r>
            <a:endParaRPr lang="en-US" b="1"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368252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A4E6-70CF-EBCC-F22A-A7CF0129C2AA}"/>
              </a:ext>
            </a:extLst>
          </p:cNvPr>
          <p:cNvSpPr>
            <a:spLocks noGrp="1"/>
          </p:cNvSpPr>
          <p:nvPr>
            <p:ph type="title"/>
          </p:nvPr>
        </p:nvSpPr>
        <p:spPr/>
        <p:txBody>
          <a:bodyPr/>
          <a:lstStyle/>
          <a:p>
            <a:endParaRPr lang="en-US"/>
          </a:p>
        </p:txBody>
      </p:sp>
      <p:sp>
        <p:nvSpPr>
          <p:cNvPr id="6" name="Text Placeholder 5">
            <a:extLst>
              <a:ext uri="{FF2B5EF4-FFF2-40B4-BE49-F238E27FC236}">
                <a16:creationId xmlns:a16="http://schemas.microsoft.com/office/drawing/2014/main" id="{1749E40B-8BCA-9802-8FE1-F8F55BFF90CD}"/>
              </a:ext>
            </a:extLst>
          </p:cNvPr>
          <p:cNvSpPr>
            <a:spLocks noGrp="1"/>
          </p:cNvSpPr>
          <p:nvPr>
            <p:ph type="body" idx="1"/>
          </p:nvPr>
        </p:nvSpPr>
        <p:spPr/>
        <p:txBody>
          <a:bodyPr/>
          <a:lstStyle/>
          <a:p>
            <a:r>
              <a:rPr lang="en-US" dirty="0"/>
              <a:t>	</a:t>
            </a:r>
          </a:p>
        </p:txBody>
      </p:sp>
      <p:sp>
        <p:nvSpPr>
          <p:cNvPr id="4" name="Flowchart: Manual Input 3">
            <a:extLst>
              <a:ext uri="{FF2B5EF4-FFF2-40B4-BE49-F238E27FC236}">
                <a16:creationId xmlns:a16="http://schemas.microsoft.com/office/drawing/2014/main" id="{0F72E50A-FBF7-482F-C26C-AC255BC4F858}"/>
              </a:ext>
            </a:extLst>
          </p:cNvPr>
          <p:cNvSpPr/>
          <p:nvPr/>
        </p:nvSpPr>
        <p:spPr>
          <a:xfrm>
            <a:off x="838200" y="283288"/>
            <a:ext cx="6420638" cy="1088741"/>
          </a:xfrm>
          <a:prstGeom prst="flowChartManualInp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 name="Title 1">
            <a:extLst>
              <a:ext uri="{FF2B5EF4-FFF2-40B4-BE49-F238E27FC236}">
                <a16:creationId xmlns:a16="http://schemas.microsoft.com/office/drawing/2014/main" id="{D432AAE6-6CB9-43FA-5A96-76FB66D19D7D}"/>
              </a:ext>
            </a:extLst>
          </p:cNvPr>
          <p:cNvSpPr txBox="1">
            <a:spLocks/>
          </p:cNvSpPr>
          <p:nvPr/>
        </p:nvSpPr>
        <p:spPr>
          <a:xfrm>
            <a:off x="1075426" y="2832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The Numbers - 2023</a:t>
            </a:r>
          </a:p>
        </p:txBody>
      </p:sp>
      <p:graphicFrame>
        <p:nvGraphicFramePr>
          <p:cNvPr id="13" name="Diagram 12">
            <a:extLst>
              <a:ext uri="{FF2B5EF4-FFF2-40B4-BE49-F238E27FC236}">
                <a16:creationId xmlns:a16="http://schemas.microsoft.com/office/drawing/2014/main" id="{CCF1AC10-D3C6-EF42-32D0-DD73131EB7BC}"/>
              </a:ext>
            </a:extLst>
          </p:cNvPr>
          <p:cNvGraphicFramePr/>
          <p:nvPr>
            <p:extLst>
              <p:ext uri="{D42A27DB-BD31-4B8C-83A1-F6EECF244321}">
                <p14:modId xmlns:p14="http://schemas.microsoft.com/office/powerpoint/2010/main" val="3412028773"/>
              </p:ext>
            </p:extLst>
          </p:nvPr>
        </p:nvGraphicFramePr>
        <p:xfrm>
          <a:off x="600973" y="1156045"/>
          <a:ext cx="1015955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0149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A4E6-70CF-EBCC-F22A-A7CF0129C2AA}"/>
              </a:ext>
            </a:extLst>
          </p:cNvPr>
          <p:cNvSpPr>
            <a:spLocks noGrp="1"/>
          </p:cNvSpPr>
          <p:nvPr>
            <p:ph type="title"/>
          </p:nvPr>
        </p:nvSpPr>
        <p:spPr/>
        <p:txBody>
          <a:bodyPr/>
          <a:lstStyle/>
          <a:p>
            <a:endParaRPr lang="en-US"/>
          </a:p>
        </p:txBody>
      </p:sp>
      <p:sp>
        <p:nvSpPr>
          <p:cNvPr id="6" name="Text Placeholder 5">
            <a:extLst>
              <a:ext uri="{FF2B5EF4-FFF2-40B4-BE49-F238E27FC236}">
                <a16:creationId xmlns:a16="http://schemas.microsoft.com/office/drawing/2014/main" id="{1749E40B-8BCA-9802-8FE1-F8F55BFF90CD}"/>
              </a:ext>
            </a:extLst>
          </p:cNvPr>
          <p:cNvSpPr>
            <a:spLocks noGrp="1"/>
          </p:cNvSpPr>
          <p:nvPr>
            <p:ph type="body" idx="1"/>
          </p:nvPr>
        </p:nvSpPr>
        <p:spPr/>
        <p:txBody>
          <a:bodyPr/>
          <a:lstStyle/>
          <a:p>
            <a:r>
              <a:rPr lang="en-US" dirty="0"/>
              <a:t>Medical Visits CY23	</a:t>
            </a:r>
          </a:p>
        </p:txBody>
      </p:sp>
      <p:sp>
        <p:nvSpPr>
          <p:cNvPr id="8" name="Text Placeholder 7">
            <a:extLst>
              <a:ext uri="{FF2B5EF4-FFF2-40B4-BE49-F238E27FC236}">
                <a16:creationId xmlns:a16="http://schemas.microsoft.com/office/drawing/2014/main" id="{3AE29062-4263-DD9A-08A2-74BB26232F24}"/>
              </a:ext>
            </a:extLst>
          </p:cNvPr>
          <p:cNvSpPr>
            <a:spLocks noGrp="1"/>
          </p:cNvSpPr>
          <p:nvPr>
            <p:ph type="body" sz="quarter" idx="3"/>
          </p:nvPr>
        </p:nvSpPr>
        <p:spPr/>
        <p:txBody>
          <a:bodyPr/>
          <a:lstStyle/>
          <a:p>
            <a:r>
              <a:rPr lang="en-US" dirty="0"/>
              <a:t>Psych Visit CY23</a:t>
            </a:r>
          </a:p>
        </p:txBody>
      </p:sp>
      <p:sp>
        <p:nvSpPr>
          <p:cNvPr id="4" name="Flowchart: Manual Input 3">
            <a:extLst>
              <a:ext uri="{FF2B5EF4-FFF2-40B4-BE49-F238E27FC236}">
                <a16:creationId xmlns:a16="http://schemas.microsoft.com/office/drawing/2014/main" id="{0F72E50A-FBF7-482F-C26C-AC255BC4F858}"/>
              </a:ext>
            </a:extLst>
          </p:cNvPr>
          <p:cNvSpPr/>
          <p:nvPr/>
        </p:nvSpPr>
        <p:spPr>
          <a:xfrm>
            <a:off x="838200" y="283288"/>
            <a:ext cx="6420638" cy="1088741"/>
          </a:xfrm>
          <a:prstGeom prst="flowChartManualInp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 name="Title 1">
            <a:extLst>
              <a:ext uri="{FF2B5EF4-FFF2-40B4-BE49-F238E27FC236}">
                <a16:creationId xmlns:a16="http://schemas.microsoft.com/office/drawing/2014/main" id="{D432AAE6-6CB9-43FA-5A96-76FB66D19D7D}"/>
              </a:ext>
            </a:extLst>
          </p:cNvPr>
          <p:cNvSpPr txBox="1">
            <a:spLocks/>
          </p:cNvSpPr>
          <p:nvPr/>
        </p:nvSpPr>
        <p:spPr>
          <a:xfrm>
            <a:off x="1075426" y="2832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The Numbers</a:t>
            </a:r>
          </a:p>
        </p:txBody>
      </p:sp>
      <p:graphicFrame>
        <p:nvGraphicFramePr>
          <p:cNvPr id="10" name="Content Placeholder 6">
            <a:extLst>
              <a:ext uri="{FF2B5EF4-FFF2-40B4-BE49-F238E27FC236}">
                <a16:creationId xmlns:a16="http://schemas.microsoft.com/office/drawing/2014/main" id="{88DEFA23-70C2-7498-8607-A86A66FDF30D}"/>
              </a:ext>
            </a:extLst>
          </p:cNvPr>
          <p:cNvGraphicFramePr>
            <a:graphicFrameLocks noGrp="1"/>
          </p:cNvGraphicFramePr>
          <p:nvPr>
            <p:ph sz="half" idx="2"/>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ontent Placeholder 7">
            <a:extLst>
              <a:ext uri="{FF2B5EF4-FFF2-40B4-BE49-F238E27FC236}">
                <a16:creationId xmlns:a16="http://schemas.microsoft.com/office/drawing/2014/main" id="{3AFECB85-08E7-376A-4ADB-2E2BF0C8EA4A}"/>
              </a:ext>
            </a:extLst>
          </p:cNvPr>
          <p:cNvGraphicFramePr>
            <a:graphicFrameLocks noGrp="1"/>
          </p:cNvGraphicFramePr>
          <p:nvPr>
            <p:ph sz="quarter" idx="4"/>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57156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A4E6-70CF-EBCC-F22A-A7CF0129C2AA}"/>
              </a:ext>
            </a:extLst>
          </p:cNvPr>
          <p:cNvSpPr>
            <a:spLocks noGrp="1"/>
          </p:cNvSpPr>
          <p:nvPr>
            <p:ph type="title"/>
          </p:nvPr>
        </p:nvSpPr>
        <p:spPr/>
        <p:txBody>
          <a:bodyPr/>
          <a:lstStyle/>
          <a:p>
            <a:endParaRPr lang="en-US"/>
          </a:p>
        </p:txBody>
      </p:sp>
      <p:sp>
        <p:nvSpPr>
          <p:cNvPr id="6" name="Text Placeholder 5">
            <a:extLst>
              <a:ext uri="{FF2B5EF4-FFF2-40B4-BE49-F238E27FC236}">
                <a16:creationId xmlns:a16="http://schemas.microsoft.com/office/drawing/2014/main" id="{1749E40B-8BCA-9802-8FE1-F8F55BFF90CD}"/>
              </a:ext>
            </a:extLst>
          </p:cNvPr>
          <p:cNvSpPr>
            <a:spLocks noGrp="1"/>
          </p:cNvSpPr>
          <p:nvPr>
            <p:ph type="body" idx="1"/>
          </p:nvPr>
        </p:nvSpPr>
        <p:spPr/>
        <p:txBody>
          <a:bodyPr/>
          <a:lstStyle/>
          <a:p>
            <a:r>
              <a:rPr lang="en-US" dirty="0"/>
              <a:t>Payer Mix CY22	</a:t>
            </a:r>
          </a:p>
        </p:txBody>
      </p:sp>
      <p:sp>
        <p:nvSpPr>
          <p:cNvPr id="8" name="Text Placeholder 7">
            <a:extLst>
              <a:ext uri="{FF2B5EF4-FFF2-40B4-BE49-F238E27FC236}">
                <a16:creationId xmlns:a16="http://schemas.microsoft.com/office/drawing/2014/main" id="{3AE29062-4263-DD9A-08A2-74BB26232F24}"/>
              </a:ext>
            </a:extLst>
          </p:cNvPr>
          <p:cNvSpPr>
            <a:spLocks noGrp="1"/>
          </p:cNvSpPr>
          <p:nvPr>
            <p:ph type="body" sz="quarter" idx="3"/>
          </p:nvPr>
        </p:nvSpPr>
        <p:spPr/>
        <p:txBody>
          <a:bodyPr/>
          <a:lstStyle/>
          <a:p>
            <a:r>
              <a:rPr lang="en-US" dirty="0"/>
              <a:t>Payer Mix CY23</a:t>
            </a:r>
          </a:p>
        </p:txBody>
      </p:sp>
      <p:sp>
        <p:nvSpPr>
          <p:cNvPr id="4" name="Flowchart: Manual Input 3">
            <a:extLst>
              <a:ext uri="{FF2B5EF4-FFF2-40B4-BE49-F238E27FC236}">
                <a16:creationId xmlns:a16="http://schemas.microsoft.com/office/drawing/2014/main" id="{0F72E50A-FBF7-482F-C26C-AC255BC4F858}"/>
              </a:ext>
            </a:extLst>
          </p:cNvPr>
          <p:cNvSpPr/>
          <p:nvPr/>
        </p:nvSpPr>
        <p:spPr>
          <a:xfrm>
            <a:off x="838200" y="283288"/>
            <a:ext cx="6420638" cy="1088741"/>
          </a:xfrm>
          <a:prstGeom prst="flowChartManualInp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 name="Title 1">
            <a:extLst>
              <a:ext uri="{FF2B5EF4-FFF2-40B4-BE49-F238E27FC236}">
                <a16:creationId xmlns:a16="http://schemas.microsoft.com/office/drawing/2014/main" id="{D432AAE6-6CB9-43FA-5A96-76FB66D19D7D}"/>
              </a:ext>
            </a:extLst>
          </p:cNvPr>
          <p:cNvSpPr txBox="1">
            <a:spLocks/>
          </p:cNvSpPr>
          <p:nvPr/>
        </p:nvSpPr>
        <p:spPr>
          <a:xfrm>
            <a:off x="1075426" y="2832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The Numbers</a:t>
            </a:r>
          </a:p>
        </p:txBody>
      </p:sp>
      <p:graphicFrame>
        <p:nvGraphicFramePr>
          <p:cNvPr id="18" name="Content Placeholder 17">
            <a:extLst>
              <a:ext uri="{FF2B5EF4-FFF2-40B4-BE49-F238E27FC236}">
                <a16:creationId xmlns:a16="http://schemas.microsoft.com/office/drawing/2014/main" id="{E61190BD-C495-351B-29D1-9D2C9947EBA5}"/>
              </a:ext>
            </a:extLst>
          </p:cNvPr>
          <p:cNvGraphicFramePr>
            <a:graphicFrameLocks noGrp="1"/>
          </p:cNvGraphicFramePr>
          <p:nvPr>
            <p:ph sz="quarter" idx="4"/>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14">
            <a:extLst>
              <a:ext uri="{FF2B5EF4-FFF2-40B4-BE49-F238E27FC236}">
                <a16:creationId xmlns:a16="http://schemas.microsoft.com/office/drawing/2014/main" id="{8DEEA752-F4B2-7BCF-D98D-5C16CA49DD35}"/>
              </a:ext>
            </a:extLst>
          </p:cNvPr>
          <p:cNvGraphicFramePr>
            <a:graphicFrameLocks noGrp="1"/>
          </p:cNvGraphicFramePr>
          <p:nvPr>
            <p:ph sz="half" idx="2"/>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50490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Manual Input 5">
            <a:extLst>
              <a:ext uri="{FF2B5EF4-FFF2-40B4-BE49-F238E27FC236}">
                <a16:creationId xmlns:a16="http://schemas.microsoft.com/office/drawing/2014/main" id="{FFC5E97F-BBE1-3370-C9B3-98D05068B1D3}"/>
              </a:ext>
            </a:extLst>
          </p:cNvPr>
          <p:cNvSpPr/>
          <p:nvPr/>
        </p:nvSpPr>
        <p:spPr>
          <a:xfrm>
            <a:off x="647982" y="262568"/>
            <a:ext cx="6420638" cy="1088741"/>
          </a:xfrm>
          <a:prstGeom prst="flowChartManualInp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7" name="Title 1">
            <a:extLst>
              <a:ext uri="{FF2B5EF4-FFF2-40B4-BE49-F238E27FC236}">
                <a16:creationId xmlns:a16="http://schemas.microsoft.com/office/drawing/2014/main" id="{B50DFBC2-B455-7DE9-F1F7-B7A2CB7B3D47}"/>
              </a:ext>
            </a:extLst>
          </p:cNvPr>
          <p:cNvSpPr>
            <a:spLocks noGrp="1"/>
          </p:cNvSpPr>
          <p:nvPr>
            <p:ph type="title"/>
          </p:nvPr>
        </p:nvSpPr>
        <p:spPr>
          <a:xfrm>
            <a:off x="838200" y="262568"/>
            <a:ext cx="10515600" cy="1325563"/>
          </a:xfrm>
        </p:spPr>
        <p:txBody>
          <a:bodyPr/>
          <a:lstStyle/>
          <a:p>
            <a:r>
              <a:rPr lang="en-US" b="1" dirty="0">
                <a:solidFill>
                  <a:schemeClr val="bg1"/>
                </a:solidFill>
              </a:rPr>
              <a:t>The Care – Primary Care</a:t>
            </a:r>
          </a:p>
        </p:txBody>
      </p:sp>
      <mc:AlternateContent xmlns:mc="http://schemas.openxmlformats.org/markup-compatibility/2006" xmlns:cx2="http://schemas.microsoft.com/office/drawing/2015/10/21/chartex">
        <mc:Choice Requires="cx2">
          <p:graphicFrame>
            <p:nvGraphicFramePr>
              <p:cNvPr id="2" name="Content Placeholder 1">
                <a:extLst>
                  <a:ext uri="{FF2B5EF4-FFF2-40B4-BE49-F238E27FC236}">
                    <a16:creationId xmlns:a16="http://schemas.microsoft.com/office/drawing/2014/main" id="{64B14670-BA5D-146E-9FC6-6C662E092B70}"/>
                  </a:ext>
                </a:extLst>
              </p:cNvPr>
              <p:cNvGraphicFramePr>
                <a:graphicFrameLocks noGrp="1"/>
              </p:cNvGraphicFramePr>
              <p:nvPr>
                <p:ph idx="1"/>
                <p:extLst>
                  <p:ext uri="{D42A27DB-BD31-4B8C-83A1-F6EECF244321}">
                    <p14:modId xmlns:p14="http://schemas.microsoft.com/office/powerpoint/2010/main" val="2280762623"/>
                  </p:ext>
                </p:extLst>
              </p:nvPr>
            </p:nvGraphicFramePr>
            <p:xfrm>
              <a:off x="838200" y="1588131"/>
              <a:ext cx="10515600" cy="4588832"/>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2" name="Content Placeholder 1">
                <a:extLst>
                  <a:ext uri="{FF2B5EF4-FFF2-40B4-BE49-F238E27FC236}">
                    <a16:creationId xmlns:a16="http://schemas.microsoft.com/office/drawing/2014/main" id="{64B14670-BA5D-146E-9FC6-6C662E092B70}"/>
                  </a:ext>
                </a:extLst>
              </p:cNvPr>
              <p:cNvPicPr>
                <a:picLocks noGrp="1" noRot="1" noChangeAspect="1" noMove="1" noResize="1" noEditPoints="1" noAdjustHandles="1" noChangeArrowheads="1" noChangeShapeType="1"/>
              </p:cNvPicPr>
              <p:nvPr/>
            </p:nvPicPr>
            <p:blipFill>
              <a:blip r:embed="rId4"/>
              <a:stretch>
                <a:fillRect/>
              </a:stretch>
            </p:blipFill>
            <p:spPr>
              <a:xfrm>
                <a:off x="838200" y="1588131"/>
                <a:ext cx="10515600" cy="4588832"/>
              </a:xfrm>
              <a:prstGeom prst="rect">
                <a:avLst/>
              </a:prstGeom>
            </p:spPr>
          </p:pic>
        </mc:Fallback>
      </mc:AlternateContent>
    </p:spTree>
    <p:extLst>
      <p:ext uri="{BB962C8B-B14F-4D97-AF65-F5344CB8AC3E}">
        <p14:creationId xmlns:p14="http://schemas.microsoft.com/office/powerpoint/2010/main" val="645276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Manual Input 5">
            <a:extLst>
              <a:ext uri="{FF2B5EF4-FFF2-40B4-BE49-F238E27FC236}">
                <a16:creationId xmlns:a16="http://schemas.microsoft.com/office/drawing/2014/main" id="{FFC5E97F-BBE1-3370-C9B3-98D05068B1D3}"/>
              </a:ext>
            </a:extLst>
          </p:cNvPr>
          <p:cNvSpPr/>
          <p:nvPr/>
        </p:nvSpPr>
        <p:spPr>
          <a:xfrm>
            <a:off x="647982" y="262568"/>
            <a:ext cx="6420638" cy="1088741"/>
          </a:xfrm>
          <a:prstGeom prst="flowChartManualInp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7" name="Title 1">
            <a:extLst>
              <a:ext uri="{FF2B5EF4-FFF2-40B4-BE49-F238E27FC236}">
                <a16:creationId xmlns:a16="http://schemas.microsoft.com/office/drawing/2014/main" id="{B50DFBC2-B455-7DE9-F1F7-B7A2CB7B3D47}"/>
              </a:ext>
            </a:extLst>
          </p:cNvPr>
          <p:cNvSpPr>
            <a:spLocks noGrp="1"/>
          </p:cNvSpPr>
          <p:nvPr>
            <p:ph type="title"/>
          </p:nvPr>
        </p:nvSpPr>
        <p:spPr>
          <a:xfrm>
            <a:off x="838200" y="262568"/>
            <a:ext cx="10515600" cy="1325563"/>
          </a:xfrm>
        </p:spPr>
        <p:txBody>
          <a:bodyPr/>
          <a:lstStyle/>
          <a:p>
            <a:r>
              <a:rPr lang="en-US" b="1" dirty="0">
                <a:solidFill>
                  <a:schemeClr val="bg1"/>
                </a:solidFill>
              </a:rPr>
              <a:t>The Care – Psychological</a:t>
            </a:r>
          </a:p>
        </p:txBody>
      </p:sp>
      <p:graphicFrame>
        <p:nvGraphicFramePr>
          <p:cNvPr id="5" name="Content Placeholder 4">
            <a:extLst>
              <a:ext uri="{FF2B5EF4-FFF2-40B4-BE49-F238E27FC236}">
                <a16:creationId xmlns:a16="http://schemas.microsoft.com/office/drawing/2014/main" id="{7BD31BA3-FCBA-D9A8-D316-37E3B1EFFD4D}"/>
              </a:ext>
            </a:extLst>
          </p:cNvPr>
          <p:cNvGraphicFramePr>
            <a:graphicFrameLocks noGrp="1"/>
          </p:cNvGraphicFramePr>
          <p:nvPr>
            <p:ph idx="1"/>
            <p:extLst>
              <p:ext uri="{D42A27DB-BD31-4B8C-83A1-F6EECF244321}">
                <p14:modId xmlns:p14="http://schemas.microsoft.com/office/powerpoint/2010/main" val="1643683270"/>
              </p:ext>
            </p:extLst>
          </p:nvPr>
        </p:nvGraphicFramePr>
        <p:xfrm>
          <a:off x="838200" y="1693822"/>
          <a:ext cx="10515600" cy="4901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3150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lowchart: Manual Input 11">
            <a:extLst>
              <a:ext uri="{FF2B5EF4-FFF2-40B4-BE49-F238E27FC236}">
                <a16:creationId xmlns:a16="http://schemas.microsoft.com/office/drawing/2014/main" id="{7423D7A5-21D3-3253-1DE0-930D9B8DAE63}"/>
              </a:ext>
            </a:extLst>
          </p:cNvPr>
          <p:cNvSpPr/>
          <p:nvPr/>
        </p:nvSpPr>
        <p:spPr>
          <a:xfrm>
            <a:off x="647982" y="144158"/>
            <a:ext cx="6420638" cy="1088741"/>
          </a:xfrm>
          <a:prstGeom prst="flowChartManualInp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EDA25F30-FA83-26FD-9589-AF24040B2506}"/>
              </a:ext>
            </a:extLst>
          </p:cNvPr>
          <p:cNvSpPr>
            <a:spLocks noGrp="1"/>
          </p:cNvSpPr>
          <p:nvPr>
            <p:ph type="title"/>
          </p:nvPr>
        </p:nvSpPr>
        <p:spPr>
          <a:xfrm>
            <a:off x="808297" y="144158"/>
            <a:ext cx="10515600" cy="1325563"/>
          </a:xfrm>
        </p:spPr>
        <p:txBody>
          <a:bodyPr/>
          <a:lstStyle/>
          <a:p>
            <a:r>
              <a:rPr lang="en-US" b="1" dirty="0">
                <a:solidFill>
                  <a:schemeClr val="bg1"/>
                </a:solidFill>
              </a:rPr>
              <a:t>The Innovation</a:t>
            </a:r>
          </a:p>
        </p:txBody>
      </p:sp>
      <p:pic>
        <p:nvPicPr>
          <p:cNvPr id="5" name="Content Placeholder 4" descr="A group of women smiling&#10;&#10;Description automatically generated">
            <a:extLst>
              <a:ext uri="{FF2B5EF4-FFF2-40B4-BE49-F238E27FC236}">
                <a16:creationId xmlns:a16="http://schemas.microsoft.com/office/drawing/2014/main" id="{2540D2F8-993B-1862-38DE-06A402A8977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02956" y="606374"/>
            <a:ext cx="3847194" cy="5645251"/>
          </a:xfrm>
        </p:spPr>
      </p:pic>
      <p:pic>
        <p:nvPicPr>
          <p:cNvPr id="7" name="Picture 6">
            <a:extLst>
              <a:ext uri="{FF2B5EF4-FFF2-40B4-BE49-F238E27FC236}">
                <a16:creationId xmlns:a16="http://schemas.microsoft.com/office/drawing/2014/main" id="{6255341F-72CF-8186-9DC8-3CA974E36A63}"/>
              </a:ext>
            </a:extLst>
          </p:cNvPr>
          <p:cNvPicPr>
            <a:picLocks noChangeAspect="1"/>
          </p:cNvPicPr>
          <p:nvPr/>
        </p:nvPicPr>
        <p:blipFill>
          <a:blip r:embed="rId4"/>
          <a:stretch>
            <a:fillRect/>
          </a:stretch>
        </p:blipFill>
        <p:spPr>
          <a:xfrm>
            <a:off x="555515" y="1366888"/>
            <a:ext cx="7467059" cy="4124221"/>
          </a:xfrm>
          <a:prstGeom prst="rect">
            <a:avLst/>
          </a:prstGeom>
        </p:spPr>
      </p:pic>
      <p:pic>
        <p:nvPicPr>
          <p:cNvPr id="9" name="Picture 8">
            <a:extLst>
              <a:ext uri="{FF2B5EF4-FFF2-40B4-BE49-F238E27FC236}">
                <a16:creationId xmlns:a16="http://schemas.microsoft.com/office/drawing/2014/main" id="{C6926539-B105-E2FC-BF8C-B8B8FFD31AC2}"/>
              </a:ext>
            </a:extLst>
          </p:cNvPr>
          <p:cNvPicPr>
            <a:picLocks noChangeAspect="1"/>
          </p:cNvPicPr>
          <p:nvPr/>
        </p:nvPicPr>
        <p:blipFill>
          <a:blip r:embed="rId5"/>
          <a:stretch>
            <a:fillRect/>
          </a:stretch>
        </p:blipFill>
        <p:spPr>
          <a:xfrm rot="20835382">
            <a:off x="580469" y="2682890"/>
            <a:ext cx="3228039" cy="4175066"/>
          </a:xfrm>
          <a:prstGeom prst="rect">
            <a:avLst/>
          </a:prstGeom>
        </p:spPr>
      </p:pic>
      <p:pic>
        <p:nvPicPr>
          <p:cNvPr id="11" name="Picture 10">
            <a:extLst>
              <a:ext uri="{FF2B5EF4-FFF2-40B4-BE49-F238E27FC236}">
                <a16:creationId xmlns:a16="http://schemas.microsoft.com/office/drawing/2014/main" id="{CBEC4EAE-6D0A-FFE3-9485-66524922306A}"/>
              </a:ext>
            </a:extLst>
          </p:cNvPr>
          <p:cNvPicPr>
            <a:picLocks noChangeAspect="1"/>
          </p:cNvPicPr>
          <p:nvPr/>
        </p:nvPicPr>
        <p:blipFill>
          <a:blip r:embed="rId6"/>
          <a:stretch>
            <a:fillRect/>
          </a:stretch>
        </p:blipFill>
        <p:spPr>
          <a:xfrm rot="607634">
            <a:off x="3046389" y="4213768"/>
            <a:ext cx="2191670" cy="2240982"/>
          </a:xfrm>
          <a:prstGeom prst="rect">
            <a:avLst/>
          </a:prstGeom>
        </p:spPr>
      </p:pic>
    </p:spTree>
    <p:extLst>
      <p:ext uri="{BB962C8B-B14F-4D97-AF65-F5344CB8AC3E}">
        <p14:creationId xmlns:p14="http://schemas.microsoft.com/office/powerpoint/2010/main" val="2034446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Isosceles Triangle 1040">
            <a:extLst>
              <a:ext uri="{FF2B5EF4-FFF2-40B4-BE49-F238E27FC236}">
                <a16:creationId xmlns:a16="http://schemas.microsoft.com/office/drawing/2014/main" id="{0DDAE368-926E-EDBD-6EC8-269245D5B318}"/>
              </a:ext>
            </a:extLst>
          </p:cNvPr>
          <p:cNvSpPr/>
          <p:nvPr/>
        </p:nvSpPr>
        <p:spPr>
          <a:xfrm rot="10800000">
            <a:off x="-2902" y="-19373"/>
            <a:ext cx="2696621" cy="2808899"/>
          </a:xfrm>
          <a:prstGeom prst="triangle">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Isosceles Triangle 1038">
            <a:extLst>
              <a:ext uri="{FF2B5EF4-FFF2-40B4-BE49-F238E27FC236}">
                <a16:creationId xmlns:a16="http://schemas.microsoft.com/office/drawing/2014/main" id="{CD76C8F1-9502-829F-C314-68D63AC11271}"/>
              </a:ext>
            </a:extLst>
          </p:cNvPr>
          <p:cNvSpPr/>
          <p:nvPr/>
        </p:nvSpPr>
        <p:spPr>
          <a:xfrm>
            <a:off x="10636206" y="5460784"/>
            <a:ext cx="1556346" cy="1403245"/>
          </a:xfrm>
          <a:prstGeom prst="triangle">
            <a:avLst>
              <a:gd name="adj" fmla="val 100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285783-03F6-C07F-FECA-28847C7EF6CF}"/>
              </a:ext>
            </a:extLst>
          </p:cNvPr>
          <p:cNvSpPr>
            <a:spLocks noGrp="1"/>
          </p:cNvSpPr>
          <p:nvPr>
            <p:ph type="title"/>
          </p:nvPr>
        </p:nvSpPr>
        <p:spPr/>
        <p:txBody>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Take Away</a:t>
            </a:r>
          </a:p>
        </p:txBody>
      </p:sp>
      <p:sp>
        <p:nvSpPr>
          <p:cNvPr id="8" name="Content Placeholder 7">
            <a:extLst>
              <a:ext uri="{FF2B5EF4-FFF2-40B4-BE49-F238E27FC236}">
                <a16:creationId xmlns:a16="http://schemas.microsoft.com/office/drawing/2014/main" id="{13B3A8BE-F753-E9CE-1E60-3DC6C4ADE16D}"/>
              </a:ext>
            </a:extLst>
          </p:cNvPr>
          <p:cNvSpPr>
            <a:spLocks noGrp="1"/>
          </p:cNvSpPr>
          <p:nvPr>
            <p:ph idx="1"/>
          </p:nvPr>
        </p:nvSpPr>
        <p:spPr/>
        <p:txBody>
          <a:bodyPr>
            <a:normAutofit fontScale="85000" lnSpcReduction="10000"/>
          </a:bodyPr>
          <a:lstStyle/>
          <a:p>
            <a:r>
              <a:rPr lang="en-US" dirty="0"/>
              <a:t>USD 261 contributed $138K X 3 years to support primary care clinic 5 half days/week (2021-2024)</a:t>
            </a:r>
          </a:p>
          <a:p>
            <a:r>
              <a:rPr lang="en-US" dirty="0"/>
              <a:t>KU added externally funded benefits to support students:</a:t>
            </a:r>
          </a:p>
          <a:p>
            <a:pPr lvl="1"/>
            <a:r>
              <a:rPr lang="en-US" dirty="0"/>
              <a:t>Direct psychology time </a:t>
            </a:r>
          </a:p>
          <a:p>
            <a:pPr lvl="1"/>
            <a:r>
              <a:rPr lang="en-US" dirty="0"/>
              <a:t>Physician and resident physician time </a:t>
            </a:r>
          </a:p>
          <a:p>
            <a:pPr lvl="1"/>
            <a:r>
              <a:rPr lang="en-US" dirty="0"/>
              <a:t>Vaccines at no cost to children who qualify (working on adults) </a:t>
            </a:r>
          </a:p>
          <a:p>
            <a:pPr lvl="1"/>
            <a:r>
              <a:rPr lang="en-US" dirty="0"/>
              <a:t>Innovated psychiatric care for HV students </a:t>
            </a:r>
          </a:p>
          <a:p>
            <a:pPr lvl="1"/>
            <a:r>
              <a:rPr lang="en-US" dirty="0"/>
              <a:t>Developed afterschool and summer program for ADHD</a:t>
            </a:r>
          </a:p>
          <a:p>
            <a:pPr lvl="1"/>
            <a:r>
              <a:rPr lang="en-US" dirty="0"/>
              <a:t>Built in a CHW to support students</a:t>
            </a:r>
          </a:p>
          <a:p>
            <a:pPr lvl="1"/>
            <a:r>
              <a:rPr lang="en-US" dirty="0"/>
              <a:t>Nearly $100K/year in additional funding through 2027</a:t>
            </a:r>
          </a:p>
          <a:p>
            <a:r>
              <a:rPr lang="en-US" dirty="0"/>
              <a:t>~$130K/year is needed to cover un/underinsured patients each year and keep primary care clinic open (additional services are all built from primary care clinic)</a:t>
            </a:r>
          </a:p>
          <a:p>
            <a:pPr lvl="1"/>
            <a:r>
              <a:rPr lang="en-US" dirty="0"/>
              <a:t>Stronger Connections (KSDE) grant covers this cost through 2026! </a:t>
            </a:r>
          </a:p>
        </p:txBody>
      </p:sp>
    </p:spTree>
    <p:extLst>
      <p:ext uri="{BB962C8B-B14F-4D97-AF65-F5344CB8AC3E}">
        <p14:creationId xmlns:p14="http://schemas.microsoft.com/office/powerpoint/2010/main" val="220372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Isosceles Triangle 1040">
            <a:extLst>
              <a:ext uri="{FF2B5EF4-FFF2-40B4-BE49-F238E27FC236}">
                <a16:creationId xmlns:a16="http://schemas.microsoft.com/office/drawing/2014/main" id="{0DDAE368-926E-EDBD-6EC8-269245D5B318}"/>
              </a:ext>
            </a:extLst>
          </p:cNvPr>
          <p:cNvSpPr/>
          <p:nvPr/>
        </p:nvSpPr>
        <p:spPr>
          <a:xfrm rot="10800000">
            <a:off x="-2902" y="-19373"/>
            <a:ext cx="2696621" cy="2808899"/>
          </a:xfrm>
          <a:prstGeom prst="triangle">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Isosceles Triangle 1038">
            <a:extLst>
              <a:ext uri="{FF2B5EF4-FFF2-40B4-BE49-F238E27FC236}">
                <a16:creationId xmlns:a16="http://schemas.microsoft.com/office/drawing/2014/main" id="{CD76C8F1-9502-829F-C314-68D63AC11271}"/>
              </a:ext>
            </a:extLst>
          </p:cNvPr>
          <p:cNvSpPr/>
          <p:nvPr/>
        </p:nvSpPr>
        <p:spPr>
          <a:xfrm>
            <a:off x="10636206" y="5460784"/>
            <a:ext cx="1556346" cy="1403245"/>
          </a:xfrm>
          <a:prstGeom prst="triangle">
            <a:avLst>
              <a:gd name="adj" fmla="val 100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285783-03F6-C07F-FECA-28847C7EF6CF}"/>
              </a:ext>
            </a:extLst>
          </p:cNvPr>
          <p:cNvSpPr>
            <a:spLocks noGrp="1"/>
          </p:cNvSpPr>
          <p:nvPr>
            <p:ph type="title"/>
          </p:nvPr>
        </p:nvSpPr>
        <p:spPr/>
        <p:txBody>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Future Plans</a:t>
            </a:r>
          </a:p>
        </p:txBody>
      </p:sp>
      <p:sp>
        <p:nvSpPr>
          <p:cNvPr id="8" name="Content Placeholder 7">
            <a:extLst>
              <a:ext uri="{FF2B5EF4-FFF2-40B4-BE49-F238E27FC236}">
                <a16:creationId xmlns:a16="http://schemas.microsoft.com/office/drawing/2014/main" id="{13B3A8BE-F753-E9CE-1E60-3DC6C4ADE16D}"/>
              </a:ext>
            </a:extLst>
          </p:cNvPr>
          <p:cNvSpPr>
            <a:spLocks noGrp="1"/>
          </p:cNvSpPr>
          <p:nvPr>
            <p:ph idx="1"/>
          </p:nvPr>
        </p:nvSpPr>
        <p:spPr>
          <a:xfrm>
            <a:off x="838199" y="1453243"/>
            <a:ext cx="8567058" cy="5039632"/>
          </a:xfrm>
        </p:spPr>
        <p:txBody>
          <a:bodyPr>
            <a:normAutofit fontScale="85000" lnSpcReduction="20000"/>
          </a:bodyPr>
          <a:lstStyle/>
          <a:p>
            <a:r>
              <a:rPr lang="en-US" sz="3000" dirty="0"/>
              <a:t>Funding – Stronger Connections Federal Grant awarded to USD #261</a:t>
            </a:r>
            <a:r>
              <a:rPr lang="en-US" sz="3000" b="1" dirty="0"/>
              <a:t> $545,240 </a:t>
            </a:r>
          </a:p>
          <a:p>
            <a:pPr lvl="1"/>
            <a:r>
              <a:rPr lang="en-US" sz="2600" dirty="0"/>
              <a:t>Will </a:t>
            </a:r>
            <a:r>
              <a:rPr lang="en-US" sz="2600" b="1" dirty="0"/>
              <a:t>fund</a:t>
            </a:r>
            <a:r>
              <a:rPr lang="en-US" sz="2600" dirty="0"/>
              <a:t> un/underinsured through 2026 </a:t>
            </a:r>
            <a:r>
              <a:rPr lang="en-US" sz="2600" b="1" u="sng" dirty="0"/>
              <a:t>without additional district funds</a:t>
            </a:r>
          </a:p>
          <a:p>
            <a:pPr lvl="1"/>
            <a:r>
              <a:rPr lang="en-US" sz="2600" dirty="0"/>
              <a:t>Will </a:t>
            </a:r>
            <a:r>
              <a:rPr lang="en-US" sz="2600" b="1" dirty="0"/>
              <a:t>add</a:t>
            </a:r>
            <a:r>
              <a:rPr lang="en-US" sz="2600" dirty="0"/>
              <a:t> additional psychology time and staff to cover reception</a:t>
            </a:r>
          </a:p>
          <a:p>
            <a:pPr lvl="1"/>
            <a:r>
              <a:rPr lang="en-US" sz="2600" dirty="0"/>
              <a:t>Will </a:t>
            </a:r>
            <a:r>
              <a:rPr lang="en-US" sz="2600" b="1" dirty="0"/>
              <a:t>continue</a:t>
            </a:r>
            <a:r>
              <a:rPr lang="en-US" sz="2600" dirty="0"/>
              <a:t> BREATHE programming</a:t>
            </a:r>
          </a:p>
          <a:p>
            <a:pPr lvl="1"/>
            <a:r>
              <a:rPr lang="en-US" sz="2600" dirty="0"/>
              <a:t>Will </a:t>
            </a:r>
            <a:r>
              <a:rPr lang="en-US" sz="2600" b="1" dirty="0"/>
              <a:t>add</a:t>
            </a:r>
            <a:r>
              <a:rPr lang="en-US" sz="2600" dirty="0"/>
              <a:t> programming for Haysville High Students</a:t>
            </a:r>
          </a:p>
          <a:p>
            <a:r>
              <a:rPr lang="en-US" sz="3000" dirty="0"/>
              <a:t>KU will continue to bring additional funding to the clinic to support</a:t>
            </a:r>
          </a:p>
          <a:p>
            <a:pPr lvl="1"/>
            <a:r>
              <a:rPr lang="en-US" sz="2600" dirty="0"/>
              <a:t>Psychology time</a:t>
            </a:r>
          </a:p>
          <a:p>
            <a:pPr lvl="1"/>
            <a:r>
              <a:rPr lang="en-US" sz="2600" dirty="0"/>
              <a:t>Interprofessional Child-centered Integrated Care (ICX2 – psychiatry-led mental health care meetings)</a:t>
            </a:r>
          </a:p>
          <a:p>
            <a:pPr lvl="1"/>
            <a:r>
              <a:rPr lang="en-US" sz="2600" dirty="0"/>
              <a:t>Physician time</a:t>
            </a:r>
          </a:p>
          <a:p>
            <a:pPr lvl="1"/>
            <a:r>
              <a:rPr lang="en-US" sz="2600" dirty="0"/>
              <a:t>Student Advisory Council</a:t>
            </a:r>
          </a:p>
          <a:p>
            <a:pPr lvl="1"/>
            <a:r>
              <a:rPr lang="en-US" sz="2600" dirty="0"/>
              <a:t>Additional Infrastructure</a:t>
            </a:r>
          </a:p>
          <a:p>
            <a:pPr lvl="1"/>
            <a:r>
              <a:rPr lang="en-US" sz="2600" dirty="0"/>
              <a:t>And More!</a:t>
            </a:r>
            <a:endParaRPr lang="en-US" dirty="0"/>
          </a:p>
        </p:txBody>
      </p:sp>
      <p:sp>
        <p:nvSpPr>
          <p:cNvPr id="3" name="Oval 2">
            <a:extLst>
              <a:ext uri="{FF2B5EF4-FFF2-40B4-BE49-F238E27FC236}">
                <a16:creationId xmlns:a16="http://schemas.microsoft.com/office/drawing/2014/main" id="{C5C8F307-61C5-4EFD-3C12-11FC1D9800E5}"/>
              </a:ext>
            </a:extLst>
          </p:cNvPr>
          <p:cNvSpPr/>
          <p:nvPr/>
        </p:nvSpPr>
        <p:spPr>
          <a:xfrm>
            <a:off x="8708736" y="3429000"/>
            <a:ext cx="3341586" cy="32800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badi" panose="020B0604020104020204" pitchFamily="34" charset="0"/>
              </a:rPr>
              <a:t>Haysville SBHC Primary Care Clinic remains the basis from which all additional programming has arisen and can continue. </a:t>
            </a:r>
          </a:p>
        </p:txBody>
      </p:sp>
    </p:spTree>
    <p:extLst>
      <p:ext uri="{BB962C8B-B14F-4D97-AF65-F5344CB8AC3E}">
        <p14:creationId xmlns:p14="http://schemas.microsoft.com/office/powerpoint/2010/main" val="323716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E6165-9B61-F72A-4F05-49A517591F26}"/>
              </a:ext>
            </a:extLst>
          </p:cNvPr>
          <p:cNvSpPr>
            <a:spLocks noGrp="1"/>
          </p:cNvSpPr>
          <p:nvPr>
            <p:ph type="title"/>
          </p:nvPr>
        </p:nvSpPr>
        <p:spPr/>
        <p:txBody>
          <a:bodyPr/>
          <a:lstStyle/>
          <a:p>
            <a:endParaRPr lang="en-US"/>
          </a:p>
        </p:txBody>
      </p:sp>
      <p:pic>
        <p:nvPicPr>
          <p:cNvPr id="27" name="Picture 26" descr="A room with a table and chairs&#10;&#10;Description automatically generated">
            <a:extLst>
              <a:ext uri="{FF2B5EF4-FFF2-40B4-BE49-F238E27FC236}">
                <a16:creationId xmlns:a16="http://schemas.microsoft.com/office/drawing/2014/main" id="{5BDDB6C9-330E-7597-9E00-EE4CAEB6A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31640">
            <a:off x="7675749" y="125164"/>
            <a:ext cx="4677171" cy="6236227"/>
          </a:xfrm>
          <a:prstGeom prst="rect">
            <a:avLst/>
          </a:prstGeom>
          <a:ln w="88900">
            <a:solidFill>
              <a:schemeClr val="accent1"/>
            </a:solidFill>
          </a:ln>
        </p:spPr>
      </p:pic>
      <p:pic>
        <p:nvPicPr>
          <p:cNvPr id="29" name="Picture 28" descr="A room with chairs and a table&#10;&#10;Description automatically generated">
            <a:extLst>
              <a:ext uri="{FF2B5EF4-FFF2-40B4-BE49-F238E27FC236}">
                <a16:creationId xmlns:a16="http://schemas.microsoft.com/office/drawing/2014/main" id="{5977572E-3561-38B7-AA27-9F7F2823E6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32198">
            <a:off x="-226183" y="373741"/>
            <a:ext cx="4523694" cy="6031592"/>
          </a:xfrm>
          <a:prstGeom prst="rect">
            <a:avLst/>
          </a:prstGeom>
          <a:ln w="88900">
            <a:solidFill>
              <a:schemeClr val="accent1"/>
            </a:solidFill>
          </a:ln>
        </p:spPr>
      </p:pic>
      <p:pic>
        <p:nvPicPr>
          <p:cNvPr id="31" name="Picture 30" descr="Two women holding a quilt&#10;&#10;Description automatically generated">
            <a:extLst>
              <a:ext uri="{FF2B5EF4-FFF2-40B4-BE49-F238E27FC236}">
                <a16:creationId xmlns:a16="http://schemas.microsoft.com/office/drawing/2014/main" id="{E1089A3B-E891-A4B6-8224-9B4FCBE7DA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6688" y="0"/>
            <a:ext cx="4398624" cy="5864831"/>
          </a:xfrm>
          <a:prstGeom prst="rect">
            <a:avLst/>
          </a:prstGeom>
          <a:ln w="88900">
            <a:solidFill>
              <a:schemeClr val="accent1"/>
            </a:solidFill>
          </a:ln>
        </p:spPr>
      </p:pic>
      <p:sp>
        <p:nvSpPr>
          <p:cNvPr id="46" name="TextBox 45">
            <a:extLst>
              <a:ext uri="{FF2B5EF4-FFF2-40B4-BE49-F238E27FC236}">
                <a16:creationId xmlns:a16="http://schemas.microsoft.com/office/drawing/2014/main" id="{DAB2D8A4-026D-5E1A-5300-6CB6E0EFCB8E}"/>
              </a:ext>
            </a:extLst>
          </p:cNvPr>
          <p:cNvSpPr txBox="1"/>
          <p:nvPr/>
        </p:nvSpPr>
        <p:spPr>
          <a:xfrm>
            <a:off x="688041" y="5412738"/>
            <a:ext cx="10815918" cy="1323439"/>
          </a:xfrm>
          <a:prstGeom prst="rect">
            <a:avLst/>
          </a:prstGeom>
          <a:noFill/>
        </p:spPr>
        <p:txBody>
          <a:bodyPr wrap="square" rtlCol="0">
            <a:spAutoFit/>
          </a:bodyPr>
          <a:lstStyle/>
          <a:p>
            <a:pPr algn="ctr"/>
            <a:r>
              <a:rPr lang="en-US" sz="40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Thank you for your continued support of student health and wellness!</a:t>
            </a:r>
          </a:p>
        </p:txBody>
      </p:sp>
    </p:spTree>
    <p:extLst>
      <p:ext uri="{BB962C8B-B14F-4D97-AF65-F5344CB8AC3E}">
        <p14:creationId xmlns:p14="http://schemas.microsoft.com/office/powerpoint/2010/main" val="424070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TotalTime>
  <Words>1772</Words>
  <Application>Microsoft Office PowerPoint</Application>
  <PresentationFormat>Widescreen</PresentationFormat>
  <Paragraphs>149</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Abadi</vt:lpstr>
      <vt:lpstr>ADLaM Display</vt:lpstr>
      <vt:lpstr>Aptos</vt:lpstr>
      <vt:lpstr>Arial</vt:lpstr>
      <vt:lpstr>Calibri</vt:lpstr>
      <vt:lpstr>Calibri Light</vt:lpstr>
      <vt:lpstr>Tahoma</vt:lpstr>
      <vt:lpstr>Times New Roman</vt:lpstr>
      <vt:lpstr>Office Theme</vt:lpstr>
      <vt:lpstr>PowerPoint Presentation</vt:lpstr>
      <vt:lpstr>SBHC Milestones</vt:lpstr>
      <vt:lpstr>PowerPoint Presentation</vt:lpstr>
      <vt:lpstr>PowerPoint Presentation</vt:lpstr>
      <vt:lpstr>PowerPoint Presentation</vt:lpstr>
      <vt:lpstr>PowerPoint Presentation</vt:lpstr>
      <vt:lpstr>The Care – Primary Care</vt:lpstr>
      <vt:lpstr>The Care – Psychological</vt:lpstr>
      <vt:lpstr>The Innovation</vt:lpstr>
      <vt:lpstr>Take Away</vt:lpstr>
      <vt:lpstr>Future Plans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 Harris</dc:creator>
  <cp:lastModifiedBy>Misty Mockry</cp:lastModifiedBy>
  <cp:revision>18</cp:revision>
  <dcterms:created xsi:type="dcterms:W3CDTF">2023-08-19T18:46:43Z</dcterms:created>
  <dcterms:modified xsi:type="dcterms:W3CDTF">2024-01-18T15:24:30Z</dcterms:modified>
</cp:coreProperties>
</file>