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2" r:id="rId7"/>
    <p:sldId id="261" r:id="rId8"/>
    <p:sldId id="260" r:id="rId9"/>
    <p:sldId id="263" r:id="rId10"/>
    <p:sldId id="264" r:id="rId11"/>
    <p:sldId id="265" r:id="rId12"/>
    <p:sldId id="266" r:id="rId13"/>
    <p:sldId id="269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2FCB97-19E4-45FA-BC79-1E63A3235C36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3012C65-A272-4ED0-ACF6-651DDFF24149}">
      <dgm:prSet/>
      <dgm:spPr/>
      <dgm:t>
        <a:bodyPr/>
        <a:lstStyle/>
        <a:p>
          <a:r>
            <a:rPr lang="en-US"/>
            <a:t>I.B. Program:  10 Students</a:t>
          </a:r>
        </a:p>
      </dgm:t>
    </dgm:pt>
    <dgm:pt modelId="{1B2678FC-556A-4F47-A809-6CD057C6087A}" type="parTrans" cxnId="{73F51D8B-EABB-4E94-A2FD-7207021D5777}">
      <dgm:prSet/>
      <dgm:spPr/>
      <dgm:t>
        <a:bodyPr/>
        <a:lstStyle/>
        <a:p>
          <a:endParaRPr lang="en-US"/>
        </a:p>
      </dgm:t>
    </dgm:pt>
    <dgm:pt modelId="{FFF05C2B-2E92-4D34-AE82-B8AD3B20B412}" type="sibTrans" cxnId="{73F51D8B-EABB-4E94-A2FD-7207021D5777}">
      <dgm:prSet/>
      <dgm:spPr/>
      <dgm:t>
        <a:bodyPr/>
        <a:lstStyle/>
        <a:p>
          <a:endParaRPr lang="en-US"/>
        </a:p>
      </dgm:t>
    </dgm:pt>
    <dgm:pt modelId="{9F966B87-20C8-4A39-BB87-71F38D6ABD3B}">
      <dgm:prSet/>
      <dgm:spPr/>
      <dgm:t>
        <a:bodyPr/>
        <a:lstStyle/>
        <a:p>
          <a:r>
            <a:rPr lang="en-US"/>
            <a:t>HHS:  No Students</a:t>
          </a:r>
        </a:p>
      </dgm:t>
    </dgm:pt>
    <dgm:pt modelId="{146AC3CD-0DD4-47BE-BBF6-DC987A05F751}" type="parTrans" cxnId="{087D8128-2ACC-4CC5-B61B-7EC9D4ABB072}">
      <dgm:prSet/>
      <dgm:spPr/>
      <dgm:t>
        <a:bodyPr/>
        <a:lstStyle/>
        <a:p>
          <a:endParaRPr lang="en-US"/>
        </a:p>
      </dgm:t>
    </dgm:pt>
    <dgm:pt modelId="{DCB74F3F-5A7E-43CF-9843-5D0CB12460E7}" type="sibTrans" cxnId="{087D8128-2ACC-4CC5-B61B-7EC9D4ABB072}">
      <dgm:prSet/>
      <dgm:spPr/>
      <dgm:t>
        <a:bodyPr/>
        <a:lstStyle/>
        <a:p>
          <a:endParaRPr lang="en-US"/>
        </a:p>
      </dgm:t>
    </dgm:pt>
    <dgm:pt modelId="{BCB6104F-F1DD-4702-B9D5-1187C5F10B13}">
      <dgm:prSet/>
      <dgm:spPr/>
      <dgm:t>
        <a:bodyPr/>
        <a:lstStyle/>
        <a:p>
          <a:r>
            <a:rPr lang="en-US"/>
            <a:t>SPED Programs:  April Recommendation </a:t>
          </a:r>
        </a:p>
      </dgm:t>
    </dgm:pt>
    <dgm:pt modelId="{E64827B9-65CF-46DB-8492-D206CDCC136A}" type="parTrans" cxnId="{707667D7-799D-40E9-AFFE-454C9A38667C}">
      <dgm:prSet/>
      <dgm:spPr/>
      <dgm:t>
        <a:bodyPr/>
        <a:lstStyle/>
        <a:p>
          <a:endParaRPr lang="en-US"/>
        </a:p>
      </dgm:t>
    </dgm:pt>
    <dgm:pt modelId="{194D4B00-04DE-4E38-A38E-C7FD63D35975}" type="sibTrans" cxnId="{707667D7-799D-40E9-AFFE-454C9A38667C}">
      <dgm:prSet/>
      <dgm:spPr/>
      <dgm:t>
        <a:bodyPr/>
        <a:lstStyle/>
        <a:p>
          <a:endParaRPr lang="en-US"/>
        </a:p>
      </dgm:t>
    </dgm:pt>
    <dgm:pt modelId="{6A68FE03-C85F-4234-8D35-43D2EBBAA85B}" type="pres">
      <dgm:prSet presAssocID="{562FCB97-19E4-45FA-BC79-1E63A3235C3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D44B85B-0DE0-472C-A3F4-5F7369B8BFE4}" type="pres">
      <dgm:prSet presAssocID="{C3012C65-A272-4ED0-ACF6-651DDFF24149}" presName="root" presStyleCnt="0"/>
      <dgm:spPr/>
    </dgm:pt>
    <dgm:pt modelId="{40F8BB0D-0184-4F8C-B91A-C9D54384B277}" type="pres">
      <dgm:prSet presAssocID="{C3012C65-A272-4ED0-ACF6-651DDFF24149}" presName="rootComposite" presStyleCnt="0"/>
      <dgm:spPr/>
    </dgm:pt>
    <dgm:pt modelId="{DF2BC305-CF09-4FA0-99F3-5225721EB272}" type="pres">
      <dgm:prSet presAssocID="{C3012C65-A272-4ED0-ACF6-651DDFF24149}" presName="rootText" presStyleLbl="node1" presStyleIdx="0" presStyleCnt="3"/>
      <dgm:spPr/>
    </dgm:pt>
    <dgm:pt modelId="{E7C60E3D-CC52-496E-9F4C-13AC89F08E21}" type="pres">
      <dgm:prSet presAssocID="{C3012C65-A272-4ED0-ACF6-651DDFF24149}" presName="rootConnector" presStyleLbl="node1" presStyleIdx="0" presStyleCnt="3"/>
      <dgm:spPr/>
    </dgm:pt>
    <dgm:pt modelId="{A1AB8945-040F-4D4C-972C-091616981265}" type="pres">
      <dgm:prSet presAssocID="{C3012C65-A272-4ED0-ACF6-651DDFF24149}" presName="childShape" presStyleCnt="0"/>
      <dgm:spPr/>
    </dgm:pt>
    <dgm:pt modelId="{E692ED5B-C48E-4B64-8C27-923B0A4C0E07}" type="pres">
      <dgm:prSet presAssocID="{9F966B87-20C8-4A39-BB87-71F38D6ABD3B}" presName="root" presStyleCnt="0"/>
      <dgm:spPr/>
    </dgm:pt>
    <dgm:pt modelId="{4C15D905-8391-4995-ACBF-525367C1641C}" type="pres">
      <dgm:prSet presAssocID="{9F966B87-20C8-4A39-BB87-71F38D6ABD3B}" presName="rootComposite" presStyleCnt="0"/>
      <dgm:spPr/>
    </dgm:pt>
    <dgm:pt modelId="{E82F168E-CCD3-4B5F-A866-CCC99CF363BA}" type="pres">
      <dgm:prSet presAssocID="{9F966B87-20C8-4A39-BB87-71F38D6ABD3B}" presName="rootText" presStyleLbl="node1" presStyleIdx="1" presStyleCnt="3"/>
      <dgm:spPr/>
    </dgm:pt>
    <dgm:pt modelId="{457C39CC-FD24-4193-A5B6-64249E5357C4}" type="pres">
      <dgm:prSet presAssocID="{9F966B87-20C8-4A39-BB87-71F38D6ABD3B}" presName="rootConnector" presStyleLbl="node1" presStyleIdx="1" presStyleCnt="3"/>
      <dgm:spPr/>
    </dgm:pt>
    <dgm:pt modelId="{42BD8E5C-AFB7-47CF-85AC-10BF58DBDC32}" type="pres">
      <dgm:prSet presAssocID="{9F966B87-20C8-4A39-BB87-71F38D6ABD3B}" presName="childShape" presStyleCnt="0"/>
      <dgm:spPr/>
    </dgm:pt>
    <dgm:pt modelId="{3050DFD7-3586-476E-BEC9-2A989BEB09FB}" type="pres">
      <dgm:prSet presAssocID="{BCB6104F-F1DD-4702-B9D5-1187C5F10B13}" presName="root" presStyleCnt="0"/>
      <dgm:spPr/>
    </dgm:pt>
    <dgm:pt modelId="{71FD57DA-CF60-4B0C-8EDB-9E55FE8DC71B}" type="pres">
      <dgm:prSet presAssocID="{BCB6104F-F1DD-4702-B9D5-1187C5F10B13}" presName="rootComposite" presStyleCnt="0"/>
      <dgm:spPr/>
    </dgm:pt>
    <dgm:pt modelId="{11F55347-2788-4D0B-80C9-E3AEBDCBFB52}" type="pres">
      <dgm:prSet presAssocID="{BCB6104F-F1DD-4702-B9D5-1187C5F10B13}" presName="rootText" presStyleLbl="node1" presStyleIdx="2" presStyleCnt="3"/>
      <dgm:spPr/>
    </dgm:pt>
    <dgm:pt modelId="{C77D7B91-22B0-4300-87D8-63CD33A7357D}" type="pres">
      <dgm:prSet presAssocID="{BCB6104F-F1DD-4702-B9D5-1187C5F10B13}" presName="rootConnector" presStyleLbl="node1" presStyleIdx="2" presStyleCnt="3"/>
      <dgm:spPr/>
    </dgm:pt>
    <dgm:pt modelId="{C406F981-E273-4F1D-8B09-3D4409EF9B2F}" type="pres">
      <dgm:prSet presAssocID="{BCB6104F-F1DD-4702-B9D5-1187C5F10B13}" presName="childShape" presStyleCnt="0"/>
      <dgm:spPr/>
    </dgm:pt>
  </dgm:ptLst>
  <dgm:cxnLst>
    <dgm:cxn modelId="{DFBC8020-A5BD-46A3-8647-2A19220A11D6}" type="presOf" srcId="{9F966B87-20C8-4A39-BB87-71F38D6ABD3B}" destId="{457C39CC-FD24-4193-A5B6-64249E5357C4}" srcOrd="1" destOrd="0" presId="urn:microsoft.com/office/officeart/2005/8/layout/hierarchy3"/>
    <dgm:cxn modelId="{087D8128-2ACC-4CC5-B61B-7EC9D4ABB072}" srcId="{562FCB97-19E4-45FA-BC79-1E63A3235C36}" destId="{9F966B87-20C8-4A39-BB87-71F38D6ABD3B}" srcOrd="1" destOrd="0" parTransId="{146AC3CD-0DD4-47BE-BBF6-DC987A05F751}" sibTransId="{DCB74F3F-5A7E-43CF-9843-5D0CB12460E7}"/>
    <dgm:cxn modelId="{001BCA63-7C86-456D-B266-8A50A9CB5057}" type="presOf" srcId="{BCB6104F-F1DD-4702-B9D5-1187C5F10B13}" destId="{11F55347-2788-4D0B-80C9-E3AEBDCBFB52}" srcOrd="0" destOrd="0" presId="urn:microsoft.com/office/officeart/2005/8/layout/hierarchy3"/>
    <dgm:cxn modelId="{8D71FA55-892D-4E88-9B91-4EA6F99C3DB4}" type="presOf" srcId="{562FCB97-19E4-45FA-BC79-1E63A3235C36}" destId="{6A68FE03-C85F-4234-8D35-43D2EBBAA85B}" srcOrd="0" destOrd="0" presId="urn:microsoft.com/office/officeart/2005/8/layout/hierarchy3"/>
    <dgm:cxn modelId="{B0396E59-991D-4EB3-87D0-A988C4330057}" type="presOf" srcId="{BCB6104F-F1DD-4702-B9D5-1187C5F10B13}" destId="{C77D7B91-22B0-4300-87D8-63CD33A7357D}" srcOrd="1" destOrd="0" presId="urn:microsoft.com/office/officeart/2005/8/layout/hierarchy3"/>
    <dgm:cxn modelId="{73F51D8B-EABB-4E94-A2FD-7207021D5777}" srcId="{562FCB97-19E4-45FA-BC79-1E63A3235C36}" destId="{C3012C65-A272-4ED0-ACF6-651DDFF24149}" srcOrd="0" destOrd="0" parTransId="{1B2678FC-556A-4F47-A809-6CD057C6087A}" sibTransId="{FFF05C2B-2E92-4D34-AE82-B8AD3B20B412}"/>
    <dgm:cxn modelId="{4AE25ABA-1F6F-4110-9673-9D6A4580A638}" type="presOf" srcId="{C3012C65-A272-4ED0-ACF6-651DDFF24149}" destId="{DF2BC305-CF09-4FA0-99F3-5225721EB272}" srcOrd="0" destOrd="0" presId="urn:microsoft.com/office/officeart/2005/8/layout/hierarchy3"/>
    <dgm:cxn modelId="{575C08CA-C6A9-42FF-A3D7-00CC0CBE517A}" type="presOf" srcId="{9F966B87-20C8-4A39-BB87-71F38D6ABD3B}" destId="{E82F168E-CCD3-4B5F-A866-CCC99CF363BA}" srcOrd="0" destOrd="0" presId="urn:microsoft.com/office/officeart/2005/8/layout/hierarchy3"/>
    <dgm:cxn modelId="{707667D7-799D-40E9-AFFE-454C9A38667C}" srcId="{562FCB97-19E4-45FA-BC79-1E63A3235C36}" destId="{BCB6104F-F1DD-4702-B9D5-1187C5F10B13}" srcOrd="2" destOrd="0" parTransId="{E64827B9-65CF-46DB-8492-D206CDCC136A}" sibTransId="{194D4B00-04DE-4E38-A38E-C7FD63D35975}"/>
    <dgm:cxn modelId="{F866B0E7-C198-4C94-98D3-011488B57D0C}" type="presOf" srcId="{C3012C65-A272-4ED0-ACF6-651DDFF24149}" destId="{E7C60E3D-CC52-496E-9F4C-13AC89F08E21}" srcOrd="1" destOrd="0" presId="urn:microsoft.com/office/officeart/2005/8/layout/hierarchy3"/>
    <dgm:cxn modelId="{477C6FA8-B51B-475D-819E-C5A4652B3D28}" type="presParOf" srcId="{6A68FE03-C85F-4234-8D35-43D2EBBAA85B}" destId="{5D44B85B-0DE0-472C-A3F4-5F7369B8BFE4}" srcOrd="0" destOrd="0" presId="urn:microsoft.com/office/officeart/2005/8/layout/hierarchy3"/>
    <dgm:cxn modelId="{77A7E4EE-8BCF-465F-BA72-5C712A22F0C5}" type="presParOf" srcId="{5D44B85B-0DE0-472C-A3F4-5F7369B8BFE4}" destId="{40F8BB0D-0184-4F8C-B91A-C9D54384B277}" srcOrd="0" destOrd="0" presId="urn:microsoft.com/office/officeart/2005/8/layout/hierarchy3"/>
    <dgm:cxn modelId="{11A00BCF-49F9-4BDF-9B23-9C3CB0E0EFE1}" type="presParOf" srcId="{40F8BB0D-0184-4F8C-B91A-C9D54384B277}" destId="{DF2BC305-CF09-4FA0-99F3-5225721EB272}" srcOrd="0" destOrd="0" presId="urn:microsoft.com/office/officeart/2005/8/layout/hierarchy3"/>
    <dgm:cxn modelId="{58AD8F61-8FF5-422D-84CD-407B53B4C448}" type="presParOf" srcId="{40F8BB0D-0184-4F8C-B91A-C9D54384B277}" destId="{E7C60E3D-CC52-496E-9F4C-13AC89F08E21}" srcOrd="1" destOrd="0" presId="urn:microsoft.com/office/officeart/2005/8/layout/hierarchy3"/>
    <dgm:cxn modelId="{F3F004CF-7E4F-4524-BABE-2FB40072EFD5}" type="presParOf" srcId="{5D44B85B-0DE0-472C-A3F4-5F7369B8BFE4}" destId="{A1AB8945-040F-4D4C-972C-091616981265}" srcOrd="1" destOrd="0" presId="urn:microsoft.com/office/officeart/2005/8/layout/hierarchy3"/>
    <dgm:cxn modelId="{48529D91-1E54-4226-8257-EB1FD23466B7}" type="presParOf" srcId="{6A68FE03-C85F-4234-8D35-43D2EBBAA85B}" destId="{E692ED5B-C48E-4B64-8C27-923B0A4C0E07}" srcOrd="1" destOrd="0" presId="urn:microsoft.com/office/officeart/2005/8/layout/hierarchy3"/>
    <dgm:cxn modelId="{5B9BECCB-21C1-4476-9BF2-CB15B9E36E92}" type="presParOf" srcId="{E692ED5B-C48E-4B64-8C27-923B0A4C0E07}" destId="{4C15D905-8391-4995-ACBF-525367C1641C}" srcOrd="0" destOrd="0" presId="urn:microsoft.com/office/officeart/2005/8/layout/hierarchy3"/>
    <dgm:cxn modelId="{2492F0DA-1FF6-439F-8110-4E6FF11CB140}" type="presParOf" srcId="{4C15D905-8391-4995-ACBF-525367C1641C}" destId="{E82F168E-CCD3-4B5F-A866-CCC99CF363BA}" srcOrd="0" destOrd="0" presId="urn:microsoft.com/office/officeart/2005/8/layout/hierarchy3"/>
    <dgm:cxn modelId="{E013AA66-DD44-4419-B913-3C6FD507DD90}" type="presParOf" srcId="{4C15D905-8391-4995-ACBF-525367C1641C}" destId="{457C39CC-FD24-4193-A5B6-64249E5357C4}" srcOrd="1" destOrd="0" presId="urn:microsoft.com/office/officeart/2005/8/layout/hierarchy3"/>
    <dgm:cxn modelId="{76D9E8E9-EF2D-408E-A152-3AC334557EA8}" type="presParOf" srcId="{E692ED5B-C48E-4B64-8C27-923B0A4C0E07}" destId="{42BD8E5C-AFB7-47CF-85AC-10BF58DBDC32}" srcOrd="1" destOrd="0" presId="urn:microsoft.com/office/officeart/2005/8/layout/hierarchy3"/>
    <dgm:cxn modelId="{0EE2527F-1171-4FF4-8FD8-CD5FB379F859}" type="presParOf" srcId="{6A68FE03-C85F-4234-8D35-43D2EBBAA85B}" destId="{3050DFD7-3586-476E-BEC9-2A989BEB09FB}" srcOrd="2" destOrd="0" presId="urn:microsoft.com/office/officeart/2005/8/layout/hierarchy3"/>
    <dgm:cxn modelId="{64EEA576-E149-4F87-8087-0B8820E3C5F5}" type="presParOf" srcId="{3050DFD7-3586-476E-BEC9-2A989BEB09FB}" destId="{71FD57DA-CF60-4B0C-8EDB-9E55FE8DC71B}" srcOrd="0" destOrd="0" presId="urn:microsoft.com/office/officeart/2005/8/layout/hierarchy3"/>
    <dgm:cxn modelId="{54A8DC89-AF93-4643-8195-004184C129E9}" type="presParOf" srcId="{71FD57DA-CF60-4B0C-8EDB-9E55FE8DC71B}" destId="{11F55347-2788-4D0B-80C9-E3AEBDCBFB52}" srcOrd="0" destOrd="0" presId="urn:microsoft.com/office/officeart/2005/8/layout/hierarchy3"/>
    <dgm:cxn modelId="{B99A6FE7-96D5-47C4-9587-49A440FFF4EB}" type="presParOf" srcId="{71FD57DA-CF60-4B0C-8EDB-9E55FE8DC71B}" destId="{C77D7B91-22B0-4300-87D8-63CD33A7357D}" srcOrd="1" destOrd="0" presId="urn:microsoft.com/office/officeart/2005/8/layout/hierarchy3"/>
    <dgm:cxn modelId="{F2019BBC-20DA-432B-9095-06532B1A69BC}" type="presParOf" srcId="{3050DFD7-3586-476E-BEC9-2A989BEB09FB}" destId="{C406F981-E273-4F1D-8B09-3D4409EF9B2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EB32B2-0561-4DDD-BC82-4F045FFBA9A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D6E04A2-6F15-4CBA-BD51-A3BBA55E691D}">
      <dgm:prSet/>
      <dgm:spPr/>
      <dgm:t>
        <a:bodyPr/>
        <a:lstStyle/>
        <a:p>
          <a:r>
            <a:rPr lang="en-US" dirty="0"/>
            <a:t>April BOE Meeting</a:t>
          </a:r>
        </a:p>
      </dgm:t>
    </dgm:pt>
    <dgm:pt modelId="{0F052939-A38C-4082-B5DB-C05DC698CB14}" type="parTrans" cxnId="{AEAA511B-8AC3-4027-9151-0A5C9D507070}">
      <dgm:prSet/>
      <dgm:spPr/>
      <dgm:t>
        <a:bodyPr/>
        <a:lstStyle/>
        <a:p>
          <a:endParaRPr lang="en-US"/>
        </a:p>
      </dgm:t>
    </dgm:pt>
    <dgm:pt modelId="{7EDB69BE-06C6-4935-B105-D8AF9A0B5A84}" type="sibTrans" cxnId="{AEAA511B-8AC3-4027-9151-0A5C9D507070}">
      <dgm:prSet/>
      <dgm:spPr/>
      <dgm:t>
        <a:bodyPr/>
        <a:lstStyle/>
        <a:p>
          <a:endParaRPr lang="en-US"/>
        </a:p>
      </dgm:t>
    </dgm:pt>
    <dgm:pt modelId="{0D8B5F09-A9A2-41F2-A606-79203B33FE51}">
      <dgm:prSet/>
      <dgm:spPr/>
      <dgm:t>
        <a:bodyPr/>
        <a:lstStyle/>
        <a:p>
          <a:r>
            <a:rPr lang="en-US" dirty="0"/>
            <a:t>Numbers may be adjusted</a:t>
          </a:r>
        </a:p>
      </dgm:t>
    </dgm:pt>
    <dgm:pt modelId="{C9383E3D-9BCD-4FFF-A008-C4C2C916B498}" type="parTrans" cxnId="{32EF17D2-27DA-4AB4-909D-BB7276666AA0}">
      <dgm:prSet/>
      <dgm:spPr/>
      <dgm:t>
        <a:bodyPr/>
        <a:lstStyle/>
        <a:p>
          <a:endParaRPr lang="en-US"/>
        </a:p>
      </dgm:t>
    </dgm:pt>
    <dgm:pt modelId="{BD3A7E8D-4DCC-428D-BC4B-0F0462D2B2AD}" type="sibTrans" cxnId="{32EF17D2-27DA-4AB4-909D-BB7276666AA0}">
      <dgm:prSet/>
      <dgm:spPr/>
      <dgm:t>
        <a:bodyPr/>
        <a:lstStyle/>
        <a:p>
          <a:endParaRPr lang="en-US"/>
        </a:p>
      </dgm:t>
    </dgm:pt>
    <dgm:pt modelId="{76A35BE5-069B-4BB5-A92D-5DDF346CA1AB}">
      <dgm:prSet/>
      <dgm:spPr/>
      <dgm:t>
        <a:bodyPr/>
        <a:lstStyle/>
        <a:p>
          <a:r>
            <a:rPr lang="en-US" dirty="0"/>
            <a:t>May 1</a:t>
          </a:r>
        </a:p>
      </dgm:t>
    </dgm:pt>
    <dgm:pt modelId="{1C44FC99-51DF-4B00-BAFA-B38A6BD297EE}" type="parTrans" cxnId="{014BD906-BD65-4AA0-BFF7-7E467BEB7CB8}">
      <dgm:prSet/>
      <dgm:spPr/>
      <dgm:t>
        <a:bodyPr/>
        <a:lstStyle/>
        <a:p>
          <a:endParaRPr lang="en-US"/>
        </a:p>
      </dgm:t>
    </dgm:pt>
    <dgm:pt modelId="{D0E3AB86-9FF6-47CF-BB64-2EF82C73A519}" type="sibTrans" cxnId="{014BD906-BD65-4AA0-BFF7-7E467BEB7CB8}">
      <dgm:prSet/>
      <dgm:spPr/>
      <dgm:t>
        <a:bodyPr/>
        <a:lstStyle/>
        <a:p>
          <a:endParaRPr lang="en-US"/>
        </a:p>
      </dgm:t>
    </dgm:pt>
    <dgm:pt modelId="{3EEF5660-210B-4D7D-B833-2AA62A20C51D}" type="pres">
      <dgm:prSet presAssocID="{97EB32B2-0561-4DDD-BC82-4F045FFBA9AB}" presName="linear" presStyleCnt="0">
        <dgm:presLayoutVars>
          <dgm:animLvl val="lvl"/>
          <dgm:resizeHandles val="exact"/>
        </dgm:presLayoutVars>
      </dgm:prSet>
      <dgm:spPr/>
    </dgm:pt>
    <dgm:pt modelId="{CAC19EB6-B2DA-4A44-9858-C23D6B6EE699}" type="pres">
      <dgm:prSet presAssocID="{8D6E04A2-6F15-4CBA-BD51-A3BBA55E691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7106B2A-1D06-4512-A2F3-385DADAA0A43}" type="pres">
      <dgm:prSet presAssocID="{7EDB69BE-06C6-4935-B105-D8AF9A0B5A84}" presName="spacer" presStyleCnt="0"/>
      <dgm:spPr/>
    </dgm:pt>
    <dgm:pt modelId="{DDE3770E-D710-4564-9328-10C76897F0A6}" type="pres">
      <dgm:prSet presAssocID="{0D8B5F09-A9A2-41F2-A606-79203B33FE5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8E7F294-83FB-4658-9C0F-52039205F777}" type="pres">
      <dgm:prSet presAssocID="{BD3A7E8D-4DCC-428D-BC4B-0F0462D2B2AD}" presName="spacer" presStyleCnt="0"/>
      <dgm:spPr/>
    </dgm:pt>
    <dgm:pt modelId="{E428E475-9634-4CD8-B915-E46DFBFC3399}" type="pres">
      <dgm:prSet presAssocID="{76A35BE5-069B-4BB5-A92D-5DDF346CA1A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14BD906-BD65-4AA0-BFF7-7E467BEB7CB8}" srcId="{97EB32B2-0561-4DDD-BC82-4F045FFBA9AB}" destId="{76A35BE5-069B-4BB5-A92D-5DDF346CA1AB}" srcOrd="2" destOrd="0" parTransId="{1C44FC99-51DF-4B00-BAFA-B38A6BD297EE}" sibTransId="{D0E3AB86-9FF6-47CF-BB64-2EF82C73A519}"/>
    <dgm:cxn modelId="{AEAA511B-8AC3-4027-9151-0A5C9D507070}" srcId="{97EB32B2-0561-4DDD-BC82-4F045FFBA9AB}" destId="{8D6E04A2-6F15-4CBA-BD51-A3BBA55E691D}" srcOrd="0" destOrd="0" parTransId="{0F052939-A38C-4082-B5DB-C05DC698CB14}" sibTransId="{7EDB69BE-06C6-4935-B105-D8AF9A0B5A84}"/>
    <dgm:cxn modelId="{822BCE2C-B44F-4279-A70E-09E0638A9F46}" type="presOf" srcId="{0D8B5F09-A9A2-41F2-A606-79203B33FE51}" destId="{DDE3770E-D710-4564-9328-10C76897F0A6}" srcOrd="0" destOrd="0" presId="urn:microsoft.com/office/officeart/2005/8/layout/vList2"/>
    <dgm:cxn modelId="{B1253E60-FD3D-48EB-838E-DC9DEA691A1A}" type="presOf" srcId="{8D6E04A2-6F15-4CBA-BD51-A3BBA55E691D}" destId="{CAC19EB6-B2DA-4A44-9858-C23D6B6EE699}" srcOrd="0" destOrd="0" presId="urn:microsoft.com/office/officeart/2005/8/layout/vList2"/>
    <dgm:cxn modelId="{32EF17D2-27DA-4AB4-909D-BB7276666AA0}" srcId="{97EB32B2-0561-4DDD-BC82-4F045FFBA9AB}" destId="{0D8B5F09-A9A2-41F2-A606-79203B33FE51}" srcOrd="1" destOrd="0" parTransId="{C9383E3D-9BCD-4FFF-A008-C4C2C916B498}" sibTransId="{BD3A7E8D-4DCC-428D-BC4B-0F0462D2B2AD}"/>
    <dgm:cxn modelId="{DF236BE1-6F90-49D9-A6F9-D1D89B4F034E}" type="presOf" srcId="{97EB32B2-0561-4DDD-BC82-4F045FFBA9AB}" destId="{3EEF5660-210B-4D7D-B833-2AA62A20C51D}" srcOrd="0" destOrd="0" presId="urn:microsoft.com/office/officeart/2005/8/layout/vList2"/>
    <dgm:cxn modelId="{6B15A5E7-D54B-40E6-8CFD-CA1CF17FAE84}" type="presOf" srcId="{76A35BE5-069B-4BB5-A92D-5DDF346CA1AB}" destId="{E428E475-9634-4CD8-B915-E46DFBFC3399}" srcOrd="0" destOrd="0" presId="urn:microsoft.com/office/officeart/2005/8/layout/vList2"/>
    <dgm:cxn modelId="{DD7D34C2-E042-456D-B75A-B5BA5F78905D}" type="presParOf" srcId="{3EEF5660-210B-4D7D-B833-2AA62A20C51D}" destId="{CAC19EB6-B2DA-4A44-9858-C23D6B6EE699}" srcOrd="0" destOrd="0" presId="urn:microsoft.com/office/officeart/2005/8/layout/vList2"/>
    <dgm:cxn modelId="{897D7CC1-8A3C-45A6-9BE4-002410BC45D9}" type="presParOf" srcId="{3EEF5660-210B-4D7D-B833-2AA62A20C51D}" destId="{97106B2A-1D06-4512-A2F3-385DADAA0A43}" srcOrd="1" destOrd="0" presId="urn:microsoft.com/office/officeart/2005/8/layout/vList2"/>
    <dgm:cxn modelId="{AA6AE1A9-1372-48E2-B1DB-CEEC9D60E4D9}" type="presParOf" srcId="{3EEF5660-210B-4D7D-B833-2AA62A20C51D}" destId="{DDE3770E-D710-4564-9328-10C76897F0A6}" srcOrd="2" destOrd="0" presId="urn:microsoft.com/office/officeart/2005/8/layout/vList2"/>
    <dgm:cxn modelId="{6DC5B7C1-C648-4A9A-861E-E94892615A9B}" type="presParOf" srcId="{3EEF5660-210B-4D7D-B833-2AA62A20C51D}" destId="{68E7F294-83FB-4658-9C0F-52039205F777}" srcOrd="3" destOrd="0" presId="urn:microsoft.com/office/officeart/2005/8/layout/vList2"/>
    <dgm:cxn modelId="{4FFC7F4E-9E10-4571-AF40-E17B9155FDBB}" type="presParOf" srcId="{3EEF5660-210B-4D7D-B833-2AA62A20C51D}" destId="{E428E475-9634-4CD8-B915-E46DFBFC339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BC305-CF09-4FA0-99F3-5225721EB272}">
      <dsp:nvSpPr>
        <dsp:cNvPr id="0" name=""/>
        <dsp:cNvSpPr/>
      </dsp:nvSpPr>
      <dsp:spPr>
        <a:xfrm>
          <a:off x="1333" y="1316033"/>
          <a:ext cx="3121474" cy="15607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I.B. Program:  10 Students</a:t>
          </a:r>
        </a:p>
      </dsp:txBody>
      <dsp:txXfrm>
        <a:off x="47045" y="1361745"/>
        <a:ext cx="3030050" cy="1469313"/>
      </dsp:txXfrm>
    </dsp:sp>
    <dsp:sp modelId="{E82F168E-CCD3-4B5F-A866-CCC99CF363BA}">
      <dsp:nvSpPr>
        <dsp:cNvPr id="0" name=""/>
        <dsp:cNvSpPr/>
      </dsp:nvSpPr>
      <dsp:spPr>
        <a:xfrm>
          <a:off x="3903177" y="1316033"/>
          <a:ext cx="3121474" cy="15607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HHS:  No Students</a:t>
          </a:r>
        </a:p>
      </dsp:txBody>
      <dsp:txXfrm>
        <a:off x="3948889" y="1361745"/>
        <a:ext cx="3030050" cy="1469313"/>
      </dsp:txXfrm>
    </dsp:sp>
    <dsp:sp modelId="{11F55347-2788-4D0B-80C9-E3AEBDCBFB52}">
      <dsp:nvSpPr>
        <dsp:cNvPr id="0" name=""/>
        <dsp:cNvSpPr/>
      </dsp:nvSpPr>
      <dsp:spPr>
        <a:xfrm>
          <a:off x="7805020" y="1316033"/>
          <a:ext cx="3121474" cy="15607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SPED Programs:  April Recommendation </a:t>
          </a:r>
        </a:p>
      </dsp:txBody>
      <dsp:txXfrm>
        <a:off x="7850732" y="1361745"/>
        <a:ext cx="3030050" cy="14693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19EB6-B2DA-4A44-9858-C23D6B6EE699}">
      <dsp:nvSpPr>
        <dsp:cNvPr id="0" name=""/>
        <dsp:cNvSpPr/>
      </dsp:nvSpPr>
      <dsp:spPr>
        <a:xfrm>
          <a:off x="0" y="938684"/>
          <a:ext cx="6253721" cy="98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April BOE Meeting</a:t>
          </a:r>
        </a:p>
      </dsp:txBody>
      <dsp:txXfrm>
        <a:off x="47976" y="986660"/>
        <a:ext cx="6157769" cy="886848"/>
      </dsp:txXfrm>
    </dsp:sp>
    <dsp:sp modelId="{DDE3770E-D710-4564-9328-10C76897F0A6}">
      <dsp:nvSpPr>
        <dsp:cNvPr id="0" name=""/>
        <dsp:cNvSpPr/>
      </dsp:nvSpPr>
      <dsp:spPr>
        <a:xfrm>
          <a:off x="0" y="2036684"/>
          <a:ext cx="6253721" cy="98280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Numbers may be adjusted</a:t>
          </a:r>
        </a:p>
      </dsp:txBody>
      <dsp:txXfrm>
        <a:off x="47976" y="2084660"/>
        <a:ext cx="6157769" cy="886848"/>
      </dsp:txXfrm>
    </dsp:sp>
    <dsp:sp modelId="{E428E475-9634-4CD8-B915-E46DFBFC3399}">
      <dsp:nvSpPr>
        <dsp:cNvPr id="0" name=""/>
        <dsp:cNvSpPr/>
      </dsp:nvSpPr>
      <dsp:spPr>
        <a:xfrm>
          <a:off x="0" y="3134685"/>
          <a:ext cx="6253721" cy="98280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May 1</a:t>
          </a:r>
        </a:p>
      </dsp:txBody>
      <dsp:txXfrm>
        <a:off x="47976" y="3182661"/>
        <a:ext cx="6157769" cy="886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7E51-4DAC-123F-AFCB-B79D050C4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10130-62EC-9477-77E1-2123B5BDB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1FF64-1D4B-0AA2-E673-7B535266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68C4D-AE46-F44C-365C-6C99A99B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BDA11-8383-89CC-93F1-7A77DB6A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7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9A67-0124-0CFB-F6F8-F5442670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764AF-DFDA-AC82-7001-7D36EAAB1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9D13D-28F1-F32E-8D4B-DA7850465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9B44C-94CC-BC45-F674-3066E8BED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04AC3-5275-B84E-B373-A5BFA43F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5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A695E-E692-8F15-CB2A-7E13A0B90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CAE44-4931-5575-977F-B5387C7D2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5284-0199-5EF7-4E6B-3661942C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07A59-3DE5-1210-605B-3AFE378D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E1171-6097-E62D-2352-17BBA24C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1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A299-A9C6-13BC-A225-2D46B900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BEA40-DA41-CB57-675C-D4E141F30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4E7A9-01BC-F11E-7ED5-4B5E7C393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1278C-ACEA-F787-3E8E-2973EDEF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7F8DF-45D9-ECA5-194D-6F4B4CE2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FCE54-3C76-8AE8-E1FE-CD3DDDB0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6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7FC7-9786-E3BC-9656-A63772BD6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A829C-3162-4991-C1F5-A2FFD8AB4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CAB66B-0509-B1DF-A015-89710E6F0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428E6D-FED9-8B5B-2649-607268B79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0E154-9B41-6CCC-35F9-81F1BC27BA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B65E7-86C8-5861-EBEB-B8D1345A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3D981C-61FE-DA0B-41EF-C1FC6661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5041E9-1E43-E347-D634-F4861D165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5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1FE7E-E99E-9FF4-AD5E-2B2390A44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9EF35F-3914-3D47-6324-7910F9CA8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E4A76-CA48-817A-D2AD-A2BB4CB97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20B94-CBE9-459D-5301-434E6A318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6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A7B7E-A65A-333F-E82A-F764A816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70F4D8-107F-5249-AEA7-D6173AC9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D4339-95E2-C8EB-8FA7-39BB32A0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90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83958-2553-71E9-ED94-024528DCE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A70DF-B48D-00C8-CD37-85DD9D3AA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FEC5D-E64B-F5B0-C4A0-565738707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9A74E-A0C0-39D7-138B-3A9581D1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5E17F-71A1-0172-F2D8-8941D714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EB490-A0D5-F03D-7226-15D0A25E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6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CEAF-7B60-517C-A5D5-109435B3C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60F871-F529-80BE-7038-5C522A001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557E9-6CB4-D1E5-8EE5-99C700A08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A52E6-51E8-D5FC-4433-E67A3B170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AB499-110C-5F97-E8CA-EF2FDD28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1512F-92E8-3594-B6FC-018F6ADD8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50D10-3E2D-CBD2-8A0A-0AB6E777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C4CF6-B800-7232-7082-BC7CEDB67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F1E64-A039-45A1-7F2D-48B8A07D9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17CBF-9771-733D-6CF8-99CC8E070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F7950-313D-7A3D-71AB-96A8E17B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096C6B-66BC-8339-6FB4-2A9D83C11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DD7D4-30B5-06AC-371E-6BDD92847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24ABF-1E6C-EB2A-D5EE-779F722DD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33904-D736-0D9F-3804-94AA36DF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8AD8-6876-34F2-F9AA-376A769D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3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328F0D-99E7-0EE2-B29C-D98B5D5C9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EC5F4-43E5-76A6-5625-6CFA15DE4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03D4A-4C46-3D5C-01BD-980372ED6D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4A69C2-25ED-4077-9DD3-72082D4DBBAF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847CA-6F2E-0DDD-B33B-C9BE60CA4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0A03E-6470-BA67-EAF0-8DD688F02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4EA68E-112A-4F06-921A-661C1D4781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1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D2480-4639-926E-CBC8-A18ACE0D2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</p:spPr>
        <p:txBody>
          <a:bodyPr anchor="ctr">
            <a:normAutofit/>
          </a:bodyPr>
          <a:lstStyle/>
          <a:p>
            <a:r>
              <a:rPr lang="en-US" sz="5600" dirty="0"/>
              <a:t>Open Enrollment</a:t>
            </a:r>
            <a:br>
              <a:rPr lang="en-US" sz="5600" dirty="0"/>
            </a:br>
            <a:r>
              <a:rPr lang="en-US" sz="5600" dirty="0"/>
              <a:t>2025-26 School Year </a:t>
            </a:r>
            <a:br>
              <a:rPr lang="en-US" sz="5600" dirty="0"/>
            </a:br>
            <a:endParaRPr lang="en-US" sz="5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817E4-DFFA-4CAB-7140-97184FECE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60469"/>
            <a:ext cx="9144000" cy="1182135"/>
          </a:xfrm>
        </p:spPr>
        <p:txBody>
          <a:bodyPr anchor="ctr">
            <a:normAutofit/>
          </a:bodyPr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420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8BE938-7D85-4A3C-6814-C5CF8EBC8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6 Year Enrollment History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5AB103-2C25-91D0-C55D-C73DACD465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8520616"/>
              </p:ext>
            </p:extLst>
          </p:nvPr>
        </p:nvGraphicFramePr>
        <p:xfrm>
          <a:off x="1008519" y="2374222"/>
          <a:ext cx="10198903" cy="3669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7467">
                  <a:extLst>
                    <a:ext uri="{9D8B030D-6E8A-4147-A177-3AD203B41FA5}">
                      <a16:colId xmlns:a16="http://schemas.microsoft.com/office/drawing/2014/main" val="39857192"/>
                    </a:ext>
                  </a:extLst>
                </a:gridCol>
                <a:gridCol w="5471436">
                  <a:extLst>
                    <a:ext uri="{9D8B030D-6E8A-4147-A177-3AD203B41FA5}">
                      <a16:colId xmlns:a16="http://schemas.microsoft.com/office/drawing/2014/main" val="687037402"/>
                    </a:ext>
                  </a:extLst>
                </a:gridCol>
              </a:tblGrid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FY26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5,076.4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2937958362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FY25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5,330.2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403917670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FY24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5,477.4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3106680830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FY23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5,483.1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802076677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FY22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5,649.2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8595866"/>
                  </a:ext>
                </a:extLst>
              </a:tr>
              <a:tr h="611587"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FY21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3300" u="none" strike="noStrike">
                          <a:effectLst/>
                        </a:rPr>
                        <a:t>5,649.2</a:t>
                      </a:r>
                      <a:endParaRPr lang="en-US" sz="3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52" marR="22452" marT="22452" marB="0" anchor="ctr"/>
                </a:tc>
                <a:extLst>
                  <a:ext uri="{0D108BD9-81ED-4DB2-BD59-A6C34878D82A}">
                    <a16:rowId xmlns:a16="http://schemas.microsoft.com/office/drawing/2014/main" val="168706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38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B3C314-03DA-1054-9F60-BDFDFF8E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83127"/>
            <a:ext cx="10044023" cy="1492828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Freeman E.S. Open Enrollment</a:t>
            </a:r>
            <a:br>
              <a:rPr lang="en-US" sz="3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19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19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5E879C-9FFB-62FC-8F98-53FF75C972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868470"/>
              </p:ext>
            </p:extLst>
          </p:nvPr>
        </p:nvGraphicFramePr>
        <p:xfrm>
          <a:off x="605352" y="1875156"/>
          <a:ext cx="10981295" cy="4555970"/>
        </p:xfrm>
        <a:graphic>
          <a:graphicData uri="http://schemas.openxmlformats.org/drawingml/2006/table">
            <a:tbl>
              <a:tblPr firstRow="1" firstCol="1" bandRow="1"/>
              <a:tblGrid>
                <a:gridCol w="361028">
                  <a:extLst>
                    <a:ext uri="{9D8B030D-6E8A-4147-A177-3AD203B41FA5}">
                      <a16:colId xmlns:a16="http://schemas.microsoft.com/office/drawing/2014/main" val="1383810225"/>
                    </a:ext>
                  </a:extLst>
                </a:gridCol>
                <a:gridCol w="884831">
                  <a:extLst>
                    <a:ext uri="{9D8B030D-6E8A-4147-A177-3AD203B41FA5}">
                      <a16:colId xmlns:a16="http://schemas.microsoft.com/office/drawing/2014/main" val="2872714880"/>
                    </a:ext>
                  </a:extLst>
                </a:gridCol>
                <a:gridCol w="667302">
                  <a:extLst>
                    <a:ext uri="{9D8B030D-6E8A-4147-A177-3AD203B41FA5}">
                      <a16:colId xmlns:a16="http://schemas.microsoft.com/office/drawing/2014/main" val="1016604962"/>
                    </a:ext>
                  </a:extLst>
                </a:gridCol>
                <a:gridCol w="778176">
                  <a:extLst>
                    <a:ext uri="{9D8B030D-6E8A-4147-A177-3AD203B41FA5}">
                      <a16:colId xmlns:a16="http://schemas.microsoft.com/office/drawing/2014/main" val="4237924834"/>
                    </a:ext>
                  </a:extLst>
                </a:gridCol>
                <a:gridCol w="107529">
                  <a:extLst>
                    <a:ext uri="{9D8B030D-6E8A-4147-A177-3AD203B41FA5}">
                      <a16:colId xmlns:a16="http://schemas.microsoft.com/office/drawing/2014/main" val="3548082070"/>
                    </a:ext>
                  </a:extLst>
                </a:gridCol>
                <a:gridCol w="778803">
                  <a:extLst>
                    <a:ext uri="{9D8B030D-6E8A-4147-A177-3AD203B41FA5}">
                      <a16:colId xmlns:a16="http://schemas.microsoft.com/office/drawing/2014/main" val="3712969481"/>
                    </a:ext>
                  </a:extLst>
                </a:gridCol>
                <a:gridCol w="1237188">
                  <a:extLst>
                    <a:ext uri="{9D8B030D-6E8A-4147-A177-3AD203B41FA5}">
                      <a16:colId xmlns:a16="http://schemas.microsoft.com/office/drawing/2014/main" val="1954731300"/>
                    </a:ext>
                  </a:extLst>
                </a:gridCol>
                <a:gridCol w="728899">
                  <a:extLst>
                    <a:ext uri="{9D8B030D-6E8A-4147-A177-3AD203B41FA5}">
                      <a16:colId xmlns:a16="http://schemas.microsoft.com/office/drawing/2014/main" val="10589060"/>
                    </a:ext>
                  </a:extLst>
                </a:gridCol>
                <a:gridCol w="732720">
                  <a:extLst>
                    <a:ext uri="{9D8B030D-6E8A-4147-A177-3AD203B41FA5}">
                      <a16:colId xmlns:a16="http://schemas.microsoft.com/office/drawing/2014/main" val="1766048667"/>
                    </a:ext>
                  </a:extLst>
                </a:gridCol>
                <a:gridCol w="1508501">
                  <a:extLst>
                    <a:ext uri="{9D8B030D-6E8A-4147-A177-3AD203B41FA5}">
                      <a16:colId xmlns:a16="http://schemas.microsoft.com/office/drawing/2014/main" val="2598260839"/>
                    </a:ext>
                  </a:extLst>
                </a:gridCol>
                <a:gridCol w="1350516">
                  <a:extLst>
                    <a:ext uri="{9D8B030D-6E8A-4147-A177-3AD203B41FA5}">
                      <a16:colId xmlns:a16="http://schemas.microsoft.com/office/drawing/2014/main" val="2127054783"/>
                    </a:ext>
                  </a:extLst>
                </a:gridCol>
                <a:gridCol w="1845802">
                  <a:extLst>
                    <a:ext uri="{9D8B030D-6E8A-4147-A177-3AD203B41FA5}">
                      <a16:colId xmlns:a16="http://schemas.microsoft.com/office/drawing/2014/main" val="2108436997"/>
                    </a:ext>
                  </a:extLst>
                </a:gridCol>
              </a:tblGrid>
              <a:tr h="392650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25800"/>
                  </a:ext>
                </a:extLst>
              </a:tr>
              <a:tr h="684857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967332"/>
                  </a:ext>
                </a:extLst>
              </a:tr>
              <a:tr h="470018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03023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644628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681366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042794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129049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011944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415165"/>
                  </a:ext>
                </a:extLst>
              </a:tr>
              <a:tr h="337814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129" marR="82129" marT="41065" marB="4106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5665" marR="25665" marT="17110" marB="171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882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46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314212-10E2-F1E8-F67A-F1AD0F929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Nelson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4A77CA28-1F96-F2E4-A1FF-0EC095FDB4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156496"/>
              </p:ext>
            </p:extLst>
          </p:nvPr>
        </p:nvGraphicFramePr>
        <p:xfrm>
          <a:off x="504338" y="2458113"/>
          <a:ext cx="11183323" cy="4221059"/>
        </p:xfrm>
        <a:graphic>
          <a:graphicData uri="http://schemas.openxmlformats.org/drawingml/2006/table">
            <a:tbl>
              <a:tblPr firstRow="1" firstCol="1" bandRow="1"/>
              <a:tblGrid>
                <a:gridCol w="379570">
                  <a:extLst>
                    <a:ext uri="{9D8B030D-6E8A-4147-A177-3AD203B41FA5}">
                      <a16:colId xmlns:a16="http://schemas.microsoft.com/office/drawing/2014/main" val="1089513337"/>
                    </a:ext>
                  </a:extLst>
                </a:gridCol>
                <a:gridCol w="871748">
                  <a:extLst>
                    <a:ext uri="{9D8B030D-6E8A-4147-A177-3AD203B41FA5}">
                      <a16:colId xmlns:a16="http://schemas.microsoft.com/office/drawing/2014/main" val="160574202"/>
                    </a:ext>
                  </a:extLst>
                </a:gridCol>
                <a:gridCol w="657434">
                  <a:extLst>
                    <a:ext uri="{9D8B030D-6E8A-4147-A177-3AD203B41FA5}">
                      <a16:colId xmlns:a16="http://schemas.microsoft.com/office/drawing/2014/main" val="1300403974"/>
                    </a:ext>
                  </a:extLst>
                </a:gridCol>
                <a:gridCol w="766670">
                  <a:extLst>
                    <a:ext uri="{9D8B030D-6E8A-4147-A177-3AD203B41FA5}">
                      <a16:colId xmlns:a16="http://schemas.microsoft.com/office/drawing/2014/main" val="867553443"/>
                    </a:ext>
                  </a:extLst>
                </a:gridCol>
                <a:gridCol w="106785">
                  <a:extLst>
                    <a:ext uri="{9D8B030D-6E8A-4147-A177-3AD203B41FA5}">
                      <a16:colId xmlns:a16="http://schemas.microsoft.com/office/drawing/2014/main" val="2880944931"/>
                    </a:ext>
                  </a:extLst>
                </a:gridCol>
                <a:gridCol w="767289">
                  <a:extLst>
                    <a:ext uri="{9D8B030D-6E8A-4147-A177-3AD203B41FA5}">
                      <a16:colId xmlns:a16="http://schemas.microsoft.com/office/drawing/2014/main" val="1558665436"/>
                    </a:ext>
                  </a:extLst>
                </a:gridCol>
                <a:gridCol w="1361170">
                  <a:extLst>
                    <a:ext uri="{9D8B030D-6E8A-4147-A177-3AD203B41FA5}">
                      <a16:colId xmlns:a16="http://schemas.microsoft.com/office/drawing/2014/main" val="799372740"/>
                    </a:ext>
                  </a:extLst>
                </a:gridCol>
                <a:gridCol w="718121">
                  <a:extLst>
                    <a:ext uri="{9D8B030D-6E8A-4147-A177-3AD203B41FA5}">
                      <a16:colId xmlns:a16="http://schemas.microsoft.com/office/drawing/2014/main" val="132173274"/>
                    </a:ext>
                  </a:extLst>
                </a:gridCol>
                <a:gridCol w="721885">
                  <a:extLst>
                    <a:ext uri="{9D8B030D-6E8A-4147-A177-3AD203B41FA5}">
                      <a16:colId xmlns:a16="http://schemas.microsoft.com/office/drawing/2014/main" val="573145708"/>
                    </a:ext>
                  </a:extLst>
                </a:gridCol>
                <a:gridCol w="1486196">
                  <a:extLst>
                    <a:ext uri="{9D8B030D-6E8A-4147-A177-3AD203B41FA5}">
                      <a16:colId xmlns:a16="http://schemas.microsoft.com/office/drawing/2014/main" val="3044018966"/>
                    </a:ext>
                  </a:extLst>
                </a:gridCol>
                <a:gridCol w="1385390">
                  <a:extLst>
                    <a:ext uri="{9D8B030D-6E8A-4147-A177-3AD203B41FA5}">
                      <a16:colId xmlns:a16="http://schemas.microsoft.com/office/drawing/2014/main" val="939713873"/>
                    </a:ext>
                  </a:extLst>
                </a:gridCol>
                <a:gridCol w="1961065">
                  <a:extLst>
                    <a:ext uri="{9D8B030D-6E8A-4147-A177-3AD203B41FA5}">
                      <a16:colId xmlns:a16="http://schemas.microsoft.com/office/drawing/2014/main" val="2269509562"/>
                    </a:ext>
                  </a:extLst>
                </a:gridCol>
              </a:tblGrid>
              <a:tr h="327863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4165"/>
                  </a:ext>
                </a:extLst>
              </a:tr>
              <a:tr h="1015228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06079"/>
                  </a:ext>
                </a:extLst>
              </a:tr>
              <a:tr h="382640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648562"/>
                  </a:ext>
                </a:extLst>
              </a:tr>
              <a:tr h="42325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753593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20837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071611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38685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941342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544128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5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79447" marR="79447" marT="39723" marB="3972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4827" marR="24827" marT="16551" marB="165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561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76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60664D-4FE7-41BC-561C-240DD61F9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Oatville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625180-DACE-02EE-AF73-3AF10A4E85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900368"/>
              </p:ext>
            </p:extLst>
          </p:nvPr>
        </p:nvGraphicFramePr>
        <p:xfrm>
          <a:off x="762710" y="2428073"/>
          <a:ext cx="10666579" cy="4155999"/>
        </p:xfrm>
        <a:graphic>
          <a:graphicData uri="http://schemas.openxmlformats.org/drawingml/2006/table">
            <a:tbl>
              <a:tblPr firstRow="1" firstCol="1" bandRow="1"/>
              <a:tblGrid>
                <a:gridCol w="547802">
                  <a:extLst>
                    <a:ext uri="{9D8B030D-6E8A-4147-A177-3AD203B41FA5}">
                      <a16:colId xmlns:a16="http://schemas.microsoft.com/office/drawing/2014/main" val="2062916185"/>
                    </a:ext>
                  </a:extLst>
                </a:gridCol>
                <a:gridCol w="1197543">
                  <a:extLst>
                    <a:ext uri="{9D8B030D-6E8A-4147-A177-3AD203B41FA5}">
                      <a16:colId xmlns:a16="http://schemas.microsoft.com/office/drawing/2014/main" val="4149348526"/>
                    </a:ext>
                  </a:extLst>
                </a:gridCol>
                <a:gridCol w="763598">
                  <a:extLst>
                    <a:ext uri="{9D8B030D-6E8A-4147-A177-3AD203B41FA5}">
                      <a16:colId xmlns:a16="http://schemas.microsoft.com/office/drawing/2014/main" val="3322699582"/>
                    </a:ext>
                  </a:extLst>
                </a:gridCol>
                <a:gridCol w="985226">
                  <a:extLst>
                    <a:ext uri="{9D8B030D-6E8A-4147-A177-3AD203B41FA5}">
                      <a16:colId xmlns:a16="http://schemas.microsoft.com/office/drawing/2014/main" val="3928182772"/>
                    </a:ext>
                  </a:extLst>
                </a:gridCol>
                <a:gridCol w="1068602">
                  <a:extLst>
                    <a:ext uri="{9D8B030D-6E8A-4147-A177-3AD203B41FA5}">
                      <a16:colId xmlns:a16="http://schemas.microsoft.com/office/drawing/2014/main" val="1091688474"/>
                    </a:ext>
                  </a:extLst>
                </a:gridCol>
                <a:gridCol w="900091">
                  <a:extLst>
                    <a:ext uri="{9D8B030D-6E8A-4147-A177-3AD203B41FA5}">
                      <a16:colId xmlns:a16="http://schemas.microsoft.com/office/drawing/2014/main" val="887983066"/>
                    </a:ext>
                  </a:extLst>
                </a:gridCol>
                <a:gridCol w="932068">
                  <a:extLst>
                    <a:ext uri="{9D8B030D-6E8A-4147-A177-3AD203B41FA5}">
                      <a16:colId xmlns:a16="http://schemas.microsoft.com/office/drawing/2014/main" val="3786582944"/>
                    </a:ext>
                  </a:extLst>
                </a:gridCol>
                <a:gridCol w="1004012">
                  <a:extLst>
                    <a:ext uri="{9D8B030D-6E8A-4147-A177-3AD203B41FA5}">
                      <a16:colId xmlns:a16="http://schemas.microsoft.com/office/drawing/2014/main" val="648441323"/>
                    </a:ext>
                  </a:extLst>
                </a:gridCol>
                <a:gridCol w="958447">
                  <a:extLst>
                    <a:ext uri="{9D8B030D-6E8A-4147-A177-3AD203B41FA5}">
                      <a16:colId xmlns:a16="http://schemas.microsoft.com/office/drawing/2014/main" val="2862306877"/>
                    </a:ext>
                  </a:extLst>
                </a:gridCol>
                <a:gridCol w="1106172">
                  <a:extLst>
                    <a:ext uri="{9D8B030D-6E8A-4147-A177-3AD203B41FA5}">
                      <a16:colId xmlns:a16="http://schemas.microsoft.com/office/drawing/2014/main" val="1463157166"/>
                    </a:ext>
                  </a:extLst>
                </a:gridCol>
                <a:gridCol w="1203018">
                  <a:extLst>
                    <a:ext uri="{9D8B030D-6E8A-4147-A177-3AD203B41FA5}">
                      <a16:colId xmlns:a16="http://schemas.microsoft.com/office/drawing/2014/main" val="2252325366"/>
                    </a:ext>
                  </a:extLst>
                </a:gridCol>
              </a:tblGrid>
              <a:tr h="27804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95539" marR="95539" marT="47769" marB="47769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7544"/>
                  </a:ext>
                </a:extLst>
              </a:tr>
              <a:tr h="1406286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OAT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716869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583814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948030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696510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722353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919126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148786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83729"/>
                  </a:ext>
                </a:extLst>
              </a:tr>
              <a:tr h="274299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29856" marR="29856" marT="19904" marB="1990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8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467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spcAft>
                <a:spcPts val="0"/>
              </a:spcAft>
            </a:pP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Prairie E.S. Open Enrollment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2025-26 Projections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EA66DA-AD2B-59AE-2717-A48B25551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371573"/>
              </p:ext>
            </p:extLst>
          </p:nvPr>
        </p:nvGraphicFramePr>
        <p:xfrm>
          <a:off x="612066" y="1888621"/>
          <a:ext cx="10967864" cy="4628614"/>
        </p:xfrm>
        <a:graphic>
          <a:graphicData uri="http://schemas.openxmlformats.org/drawingml/2006/table">
            <a:tbl>
              <a:tblPr firstRow="1" bandRow="1"/>
              <a:tblGrid>
                <a:gridCol w="608573">
                  <a:extLst>
                    <a:ext uri="{9D8B030D-6E8A-4147-A177-3AD203B41FA5}">
                      <a16:colId xmlns:a16="http://schemas.microsoft.com/office/drawing/2014/main" val="2324048171"/>
                    </a:ext>
                  </a:extLst>
                </a:gridCol>
                <a:gridCol w="1134932">
                  <a:extLst>
                    <a:ext uri="{9D8B030D-6E8A-4147-A177-3AD203B41FA5}">
                      <a16:colId xmlns:a16="http://schemas.microsoft.com/office/drawing/2014/main" val="1924271964"/>
                    </a:ext>
                  </a:extLst>
                </a:gridCol>
                <a:gridCol w="616064">
                  <a:extLst>
                    <a:ext uri="{9D8B030D-6E8A-4147-A177-3AD203B41FA5}">
                      <a16:colId xmlns:a16="http://schemas.microsoft.com/office/drawing/2014/main" val="3444106931"/>
                    </a:ext>
                  </a:extLst>
                </a:gridCol>
                <a:gridCol w="914137">
                  <a:extLst>
                    <a:ext uri="{9D8B030D-6E8A-4147-A177-3AD203B41FA5}">
                      <a16:colId xmlns:a16="http://schemas.microsoft.com/office/drawing/2014/main" val="2658346820"/>
                    </a:ext>
                  </a:extLst>
                </a:gridCol>
                <a:gridCol w="994964">
                  <a:extLst>
                    <a:ext uri="{9D8B030D-6E8A-4147-A177-3AD203B41FA5}">
                      <a16:colId xmlns:a16="http://schemas.microsoft.com/office/drawing/2014/main" val="1291616900"/>
                    </a:ext>
                  </a:extLst>
                </a:gridCol>
                <a:gridCol w="1121131">
                  <a:extLst>
                    <a:ext uri="{9D8B030D-6E8A-4147-A177-3AD203B41FA5}">
                      <a16:colId xmlns:a16="http://schemas.microsoft.com/office/drawing/2014/main" val="2149650416"/>
                    </a:ext>
                  </a:extLst>
                </a:gridCol>
                <a:gridCol w="575058">
                  <a:extLst>
                    <a:ext uri="{9D8B030D-6E8A-4147-A177-3AD203B41FA5}">
                      <a16:colId xmlns:a16="http://schemas.microsoft.com/office/drawing/2014/main" val="2749934461"/>
                    </a:ext>
                  </a:extLst>
                </a:gridCol>
                <a:gridCol w="916109">
                  <a:extLst>
                    <a:ext uri="{9D8B030D-6E8A-4147-A177-3AD203B41FA5}">
                      <a16:colId xmlns:a16="http://schemas.microsoft.com/office/drawing/2014/main" val="2843097866"/>
                    </a:ext>
                  </a:extLst>
                </a:gridCol>
                <a:gridCol w="1468096">
                  <a:extLst>
                    <a:ext uri="{9D8B030D-6E8A-4147-A177-3AD203B41FA5}">
                      <a16:colId xmlns:a16="http://schemas.microsoft.com/office/drawing/2014/main" val="4033114886"/>
                    </a:ext>
                  </a:extLst>
                </a:gridCol>
                <a:gridCol w="1294614">
                  <a:extLst>
                    <a:ext uri="{9D8B030D-6E8A-4147-A177-3AD203B41FA5}">
                      <a16:colId xmlns:a16="http://schemas.microsoft.com/office/drawing/2014/main" val="2550607076"/>
                    </a:ext>
                  </a:extLst>
                </a:gridCol>
                <a:gridCol w="1324186">
                  <a:extLst>
                    <a:ext uri="{9D8B030D-6E8A-4147-A177-3AD203B41FA5}">
                      <a16:colId xmlns:a16="http://schemas.microsoft.com/office/drawing/2014/main" val="1339718999"/>
                    </a:ext>
                  </a:extLst>
                </a:gridCol>
              </a:tblGrid>
              <a:tr h="728988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2025-26 PROJECTED ENROLLMENT DATA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33212"/>
                  </a:ext>
                </a:extLst>
              </a:tr>
              <a:tr h="1035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PES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Estimated Facility Capacity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Projected Enrollment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Teachers per Grade Level for 25-26 School Year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BOE Class Size Goal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Estimated Class Size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New Estimated Class Size w/ All Open Seats Filled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76898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60353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Kindergarten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10330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1st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378620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2nd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07212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3rd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88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72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61646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4th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63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97575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5th grade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71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322518"/>
                  </a:ext>
                </a:extLst>
              </a:tr>
              <a:tr h="35098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TOTALS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90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552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368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67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D47F00"/>
                          </a:solidFill>
                          <a:effectLst/>
                          <a:latin typeface="+mj-lt"/>
                        </a:rPr>
                        <a:t>34</a:t>
                      </a:r>
                    </a:p>
                  </a:txBody>
                  <a:tcPr marL="18697" marR="18697" marT="12465" marB="1246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761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507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Rex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890BBB-26F1-1D68-8178-088502B9DD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46829"/>
              </p:ext>
            </p:extLst>
          </p:nvPr>
        </p:nvGraphicFramePr>
        <p:xfrm>
          <a:off x="311835" y="2498487"/>
          <a:ext cx="11568329" cy="4130575"/>
        </p:xfrm>
        <a:graphic>
          <a:graphicData uri="http://schemas.openxmlformats.org/drawingml/2006/table">
            <a:tbl>
              <a:tblPr firstRow="1" firstCol="1" bandRow="1"/>
              <a:tblGrid>
                <a:gridCol w="614748">
                  <a:extLst>
                    <a:ext uri="{9D8B030D-6E8A-4147-A177-3AD203B41FA5}">
                      <a16:colId xmlns:a16="http://schemas.microsoft.com/office/drawing/2014/main" val="368552122"/>
                    </a:ext>
                  </a:extLst>
                </a:gridCol>
                <a:gridCol w="1291711">
                  <a:extLst>
                    <a:ext uri="{9D8B030D-6E8A-4147-A177-3AD203B41FA5}">
                      <a16:colId xmlns:a16="http://schemas.microsoft.com/office/drawing/2014/main" val="2729740657"/>
                    </a:ext>
                  </a:extLst>
                </a:gridCol>
                <a:gridCol w="865655">
                  <a:extLst>
                    <a:ext uri="{9D8B030D-6E8A-4147-A177-3AD203B41FA5}">
                      <a16:colId xmlns:a16="http://schemas.microsoft.com/office/drawing/2014/main" val="3495956257"/>
                    </a:ext>
                  </a:extLst>
                </a:gridCol>
                <a:gridCol w="1072083">
                  <a:extLst>
                    <a:ext uri="{9D8B030D-6E8A-4147-A177-3AD203B41FA5}">
                      <a16:colId xmlns:a16="http://schemas.microsoft.com/office/drawing/2014/main" val="388298551"/>
                    </a:ext>
                  </a:extLst>
                </a:gridCol>
                <a:gridCol w="1158710">
                  <a:extLst>
                    <a:ext uri="{9D8B030D-6E8A-4147-A177-3AD203B41FA5}">
                      <a16:colId xmlns:a16="http://schemas.microsoft.com/office/drawing/2014/main" val="3011955665"/>
                    </a:ext>
                  </a:extLst>
                </a:gridCol>
                <a:gridCol w="979429">
                  <a:extLst>
                    <a:ext uri="{9D8B030D-6E8A-4147-A177-3AD203B41FA5}">
                      <a16:colId xmlns:a16="http://schemas.microsoft.com/office/drawing/2014/main" val="394310462"/>
                    </a:ext>
                  </a:extLst>
                </a:gridCol>
                <a:gridCol w="726574">
                  <a:extLst>
                    <a:ext uri="{9D8B030D-6E8A-4147-A177-3AD203B41FA5}">
                      <a16:colId xmlns:a16="http://schemas.microsoft.com/office/drawing/2014/main" val="739941805"/>
                    </a:ext>
                  </a:extLst>
                </a:gridCol>
                <a:gridCol w="1098099">
                  <a:extLst>
                    <a:ext uri="{9D8B030D-6E8A-4147-A177-3AD203B41FA5}">
                      <a16:colId xmlns:a16="http://schemas.microsoft.com/office/drawing/2014/main" val="3096085999"/>
                    </a:ext>
                  </a:extLst>
                </a:gridCol>
                <a:gridCol w="1040772">
                  <a:extLst>
                    <a:ext uri="{9D8B030D-6E8A-4147-A177-3AD203B41FA5}">
                      <a16:colId xmlns:a16="http://schemas.microsoft.com/office/drawing/2014/main" val="3154065578"/>
                    </a:ext>
                  </a:extLst>
                </a:gridCol>
                <a:gridCol w="1082124">
                  <a:extLst>
                    <a:ext uri="{9D8B030D-6E8A-4147-A177-3AD203B41FA5}">
                      <a16:colId xmlns:a16="http://schemas.microsoft.com/office/drawing/2014/main" val="3832342600"/>
                    </a:ext>
                  </a:extLst>
                </a:gridCol>
                <a:gridCol w="1394407">
                  <a:extLst>
                    <a:ext uri="{9D8B030D-6E8A-4147-A177-3AD203B41FA5}">
                      <a16:colId xmlns:a16="http://schemas.microsoft.com/office/drawing/2014/main" val="3005654048"/>
                    </a:ext>
                  </a:extLst>
                </a:gridCol>
                <a:gridCol w="244017">
                  <a:extLst>
                    <a:ext uri="{9D8B030D-6E8A-4147-A177-3AD203B41FA5}">
                      <a16:colId xmlns:a16="http://schemas.microsoft.com/office/drawing/2014/main" val="1907030234"/>
                    </a:ext>
                  </a:extLst>
                </a:gridCol>
              </a:tblGrid>
              <a:tr h="305486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100643" marR="100643" marT="50322" marB="5032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633225"/>
                  </a:ext>
                </a:extLst>
              </a:tr>
              <a:tr h="1523043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054888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918503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133389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697474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507018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08409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4863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527196"/>
                  </a:ext>
                </a:extLst>
              </a:tr>
              <a:tr h="259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buNone/>
                      </a:pPr>
                      <a:r>
                        <a:rPr lang="en-US" sz="14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1451" marR="31451" marT="20967" marB="2096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84" marR="10484" marT="1048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6917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857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Ruth Clark E.S.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923500A-8723-8330-B99C-E2ECF53981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578858"/>
              </p:ext>
            </p:extLst>
          </p:nvPr>
        </p:nvGraphicFramePr>
        <p:xfrm>
          <a:off x="630283" y="2380116"/>
          <a:ext cx="11224671" cy="4266518"/>
        </p:xfrm>
        <a:graphic>
          <a:graphicData uri="http://schemas.openxmlformats.org/drawingml/2006/table">
            <a:tbl>
              <a:tblPr firstRow="1" firstCol="1" bandRow="1"/>
              <a:tblGrid>
                <a:gridCol w="847339">
                  <a:extLst>
                    <a:ext uri="{9D8B030D-6E8A-4147-A177-3AD203B41FA5}">
                      <a16:colId xmlns:a16="http://schemas.microsoft.com/office/drawing/2014/main" val="1482281518"/>
                    </a:ext>
                  </a:extLst>
                </a:gridCol>
                <a:gridCol w="1208725">
                  <a:extLst>
                    <a:ext uri="{9D8B030D-6E8A-4147-A177-3AD203B41FA5}">
                      <a16:colId xmlns:a16="http://schemas.microsoft.com/office/drawing/2014/main" val="1972811057"/>
                    </a:ext>
                  </a:extLst>
                </a:gridCol>
                <a:gridCol w="804893">
                  <a:extLst>
                    <a:ext uri="{9D8B030D-6E8A-4147-A177-3AD203B41FA5}">
                      <a16:colId xmlns:a16="http://schemas.microsoft.com/office/drawing/2014/main" val="1716161756"/>
                    </a:ext>
                  </a:extLst>
                </a:gridCol>
                <a:gridCol w="1003134">
                  <a:extLst>
                    <a:ext uri="{9D8B030D-6E8A-4147-A177-3AD203B41FA5}">
                      <a16:colId xmlns:a16="http://schemas.microsoft.com/office/drawing/2014/main" val="872078349"/>
                    </a:ext>
                  </a:extLst>
                </a:gridCol>
                <a:gridCol w="1084225">
                  <a:extLst>
                    <a:ext uri="{9D8B030D-6E8A-4147-A177-3AD203B41FA5}">
                      <a16:colId xmlns:a16="http://schemas.microsoft.com/office/drawing/2014/main" val="1549041255"/>
                    </a:ext>
                  </a:extLst>
                </a:gridCol>
                <a:gridCol w="916404">
                  <a:extLst>
                    <a:ext uri="{9D8B030D-6E8A-4147-A177-3AD203B41FA5}">
                      <a16:colId xmlns:a16="http://schemas.microsoft.com/office/drawing/2014/main" val="713638229"/>
                    </a:ext>
                  </a:extLst>
                </a:gridCol>
                <a:gridCol w="952722">
                  <a:extLst>
                    <a:ext uri="{9D8B030D-6E8A-4147-A177-3AD203B41FA5}">
                      <a16:colId xmlns:a16="http://schemas.microsoft.com/office/drawing/2014/main" val="1921651194"/>
                    </a:ext>
                  </a:extLst>
                </a:gridCol>
                <a:gridCol w="1027488">
                  <a:extLst>
                    <a:ext uri="{9D8B030D-6E8A-4147-A177-3AD203B41FA5}">
                      <a16:colId xmlns:a16="http://schemas.microsoft.com/office/drawing/2014/main" val="2192176959"/>
                    </a:ext>
                  </a:extLst>
                </a:gridCol>
                <a:gridCol w="951012">
                  <a:extLst>
                    <a:ext uri="{9D8B030D-6E8A-4147-A177-3AD203B41FA5}">
                      <a16:colId xmlns:a16="http://schemas.microsoft.com/office/drawing/2014/main" val="4160317255"/>
                    </a:ext>
                  </a:extLst>
                </a:gridCol>
                <a:gridCol w="1123874">
                  <a:extLst>
                    <a:ext uri="{9D8B030D-6E8A-4147-A177-3AD203B41FA5}">
                      <a16:colId xmlns:a16="http://schemas.microsoft.com/office/drawing/2014/main" val="417397796"/>
                    </a:ext>
                  </a:extLst>
                </a:gridCol>
                <a:gridCol w="1304855">
                  <a:extLst>
                    <a:ext uri="{9D8B030D-6E8A-4147-A177-3AD203B41FA5}">
                      <a16:colId xmlns:a16="http://schemas.microsoft.com/office/drawing/2014/main" val="2633426548"/>
                    </a:ext>
                  </a:extLst>
                </a:gridCol>
              </a:tblGrid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2025-26 PROJECTED ENROLLMENT DATA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6444" marR="96444" marT="48222" marB="4822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50293"/>
                  </a:ext>
                </a:extLst>
              </a:tr>
              <a:tr h="901394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RCES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Estimated Facility Capacity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Projected Enrollment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Teachers per Grade Level for 25-26 School Year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BOE Class Size Goal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25-26 Estimated Class Size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Est. Openings Per Grade Level Including Internal Growth 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New Estimated Class Size w/ All Open Seats Filled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# of O.E. Seats Available for Out of District/Grade Level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227032"/>
                  </a:ext>
                </a:extLst>
              </a:tr>
              <a:tr h="343892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767267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Kindergarten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219634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1st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781293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2nd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548487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3rd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86800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4th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402452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5th grade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92053"/>
                  </a:ext>
                </a:extLst>
              </a:tr>
              <a:tr h="282567"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TOTALS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245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buNone/>
                      </a:pP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139" marR="30139" marT="20092" marB="200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282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357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HMS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8A88032-371B-AB05-7F25-632175B4E0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51896"/>
              </p:ext>
            </p:extLst>
          </p:nvPr>
        </p:nvGraphicFramePr>
        <p:xfrm>
          <a:off x="716778" y="2518294"/>
          <a:ext cx="11161186" cy="3990843"/>
        </p:xfrm>
        <a:graphic>
          <a:graphicData uri="http://schemas.openxmlformats.org/drawingml/2006/table">
            <a:tbl>
              <a:tblPr/>
              <a:tblGrid>
                <a:gridCol w="787341">
                  <a:extLst>
                    <a:ext uri="{9D8B030D-6E8A-4147-A177-3AD203B41FA5}">
                      <a16:colId xmlns:a16="http://schemas.microsoft.com/office/drawing/2014/main" val="1481732667"/>
                    </a:ext>
                  </a:extLst>
                </a:gridCol>
                <a:gridCol w="1469705">
                  <a:extLst>
                    <a:ext uri="{9D8B030D-6E8A-4147-A177-3AD203B41FA5}">
                      <a16:colId xmlns:a16="http://schemas.microsoft.com/office/drawing/2014/main" val="1697920568"/>
                    </a:ext>
                  </a:extLst>
                </a:gridCol>
                <a:gridCol w="702656">
                  <a:extLst>
                    <a:ext uri="{9D8B030D-6E8A-4147-A177-3AD203B41FA5}">
                      <a16:colId xmlns:a16="http://schemas.microsoft.com/office/drawing/2014/main" val="659429834"/>
                    </a:ext>
                  </a:extLst>
                </a:gridCol>
                <a:gridCol w="1495950">
                  <a:extLst>
                    <a:ext uri="{9D8B030D-6E8A-4147-A177-3AD203B41FA5}">
                      <a16:colId xmlns:a16="http://schemas.microsoft.com/office/drawing/2014/main" val="4043921856"/>
                    </a:ext>
                  </a:extLst>
                </a:gridCol>
                <a:gridCol w="1522196">
                  <a:extLst>
                    <a:ext uri="{9D8B030D-6E8A-4147-A177-3AD203B41FA5}">
                      <a16:colId xmlns:a16="http://schemas.microsoft.com/office/drawing/2014/main" val="533453430"/>
                    </a:ext>
                  </a:extLst>
                </a:gridCol>
                <a:gridCol w="1574686">
                  <a:extLst>
                    <a:ext uri="{9D8B030D-6E8A-4147-A177-3AD203B41FA5}">
                      <a16:colId xmlns:a16="http://schemas.microsoft.com/office/drawing/2014/main" val="4225760594"/>
                    </a:ext>
                  </a:extLst>
                </a:gridCol>
                <a:gridCol w="1732153">
                  <a:extLst>
                    <a:ext uri="{9D8B030D-6E8A-4147-A177-3AD203B41FA5}">
                      <a16:colId xmlns:a16="http://schemas.microsoft.com/office/drawing/2014/main" val="2555312718"/>
                    </a:ext>
                  </a:extLst>
                </a:gridCol>
                <a:gridCol w="1876499">
                  <a:extLst>
                    <a:ext uri="{9D8B030D-6E8A-4147-A177-3AD203B41FA5}">
                      <a16:colId xmlns:a16="http://schemas.microsoft.com/office/drawing/2014/main" val="3495265546"/>
                    </a:ext>
                  </a:extLst>
                </a:gridCol>
              </a:tblGrid>
              <a:tr h="736175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2025-26 PROJECTED ENROLLMENT DATA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48801"/>
                  </a:ext>
                </a:extLst>
              </a:tr>
              <a:tr h="1136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HMS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Estimated Facility Capacity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Projected Enrollment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BOE Class Size Goal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781982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176205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6th 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265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251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637509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7th 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260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251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465092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8th grade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255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537718"/>
                  </a:ext>
                </a:extLst>
              </a:tr>
              <a:tr h="423624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TOTALS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775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757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99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24267" marR="24267" marT="16178" marB="1617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563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961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HWMS Open Enrollment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2025-26 Projections</a:t>
            </a:r>
            <a:br>
              <a:rPr lang="en-US" sz="34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3400" dirty="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8535024-9BA4-9A7A-980E-A95EE73F4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598516"/>
              </p:ext>
            </p:extLst>
          </p:nvPr>
        </p:nvGraphicFramePr>
        <p:xfrm>
          <a:off x="560898" y="2504469"/>
          <a:ext cx="11070203" cy="4116915"/>
        </p:xfrm>
        <a:graphic>
          <a:graphicData uri="http://schemas.openxmlformats.org/drawingml/2006/table">
            <a:tbl>
              <a:tblPr/>
              <a:tblGrid>
                <a:gridCol w="1002584">
                  <a:extLst>
                    <a:ext uri="{9D8B030D-6E8A-4147-A177-3AD203B41FA5}">
                      <a16:colId xmlns:a16="http://schemas.microsoft.com/office/drawing/2014/main" val="3981481746"/>
                    </a:ext>
                  </a:extLst>
                </a:gridCol>
                <a:gridCol w="1448176">
                  <a:extLst>
                    <a:ext uri="{9D8B030D-6E8A-4147-A177-3AD203B41FA5}">
                      <a16:colId xmlns:a16="http://schemas.microsoft.com/office/drawing/2014/main" val="3341021004"/>
                    </a:ext>
                  </a:extLst>
                </a:gridCol>
                <a:gridCol w="139248">
                  <a:extLst>
                    <a:ext uri="{9D8B030D-6E8A-4147-A177-3AD203B41FA5}">
                      <a16:colId xmlns:a16="http://schemas.microsoft.com/office/drawing/2014/main" val="3009415944"/>
                    </a:ext>
                  </a:extLst>
                </a:gridCol>
                <a:gridCol w="1587426">
                  <a:extLst>
                    <a:ext uri="{9D8B030D-6E8A-4147-A177-3AD203B41FA5}">
                      <a16:colId xmlns:a16="http://schemas.microsoft.com/office/drawing/2014/main" val="2297456403"/>
                    </a:ext>
                  </a:extLst>
                </a:gridCol>
                <a:gridCol w="1615275">
                  <a:extLst>
                    <a:ext uri="{9D8B030D-6E8A-4147-A177-3AD203B41FA5}">
                      <a16:colId xmlns:a16="http://schemas.microsoft.com/office/drawing/2014/main" val="2598127067"/>
                    </a:ext>
                  </a:extLst>
                </a:gridCol>
                <a:gridCol w="1670975">
                  <a:extLst>
                    <a:ext uri="{9D8B030D-6E8A-4147-A177-3AD203B41FA5}">
                      <a16:colId xmlns:a16="http://schemas.microsoft.com/office/drawing/2014/main" val="2957377899"/>
                    </a:ext>
                  </a:extLst>
                </a:gridCol>
                <a:gridCol w="1615275">
                  <a:extLst>
                    <a:ext uri="{9D8B030D-6E8A-4147-A177-3AD203B41FA5}">
                      <a16:colId xmlns:a16="http://schemas.microsoft.com/office/drawing/2014/main" val="3995944232"/>
                    </a:ext>
                  </a:extLst>
                </a:gridCol>
                <a:gridCol w="1991244">
                  <a:extLst>
                    <a:ext uri="{9D8B030D-6E8A-4147-A177-3AD203B41FA5}">
                      <a16:colId xmlns:a16="http://schemas.microsoft.com/office/drawing/2014/main" val="1606716973"/>
                    </a:ext>
                  </a:extLst>
                </a:gridCol>
              </a:tblGrid>
              <a:tr h="863878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2025-26 PROJECTED ENROLLMENT DATA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07852"/>
                  </a:ext>
                </a:extLst>
              </a:tr>
              <a:tr h="10393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HWMS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Estimated Facility Capacity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25-26 Projected Enrollment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BOE Class Size Goal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302138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8380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6th 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195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152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43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22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1180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7th 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200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172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28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659721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  <a:latin typeface="+mj-lt"/>
                        </a:rPr>
                        <a:t>8th grade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180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191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286555"/>
                  </a:ext>
                </a:extLst>
              </a:tr>
              <a:tr h="442737"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TOTALS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1C7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575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516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400" dirty="0">
                        <a:effectLst/>
                        <a:latin typeface="+mj-lt"/>
                      </a:endParaRP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71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solidFill>
                            <a:srgbClr val="351C75"/>
                          </a:solidFill>
                          <a:effectLst/>
                          <a:latin typeface="+mj-lt"/>
                        </a:rPr>
                        <a:t>35</a:t>
                      </a:r>
                    </a:p>
                  </a:txBody>
                  <a:tcPr marL="24512" marR="24512" marT="16341" marB="1634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023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338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257A5-C0EE-99E1-8624-A76C3593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spcAft>
                <a:spcPts val="0"/>
              </a:spcAft>
            </a:pP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CHS Open Enrollment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2025-26 Projections</a:t>
            </a:r>
            <a:br>
              <a:rPr lang="en-US" sz="25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5756833-EB7F-B00A-9198-82BA056C89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345603"/>
              </p:ext>
            </p:extLst>
          </p:nvPr>
        </p:nvGraphicFramePr>
        <p:xfrm>
          <a:off x="483880" y="2048342"/>
          <a:ext cx="11224239" cy="4424890"/>
        </p:xfrm>
        <a:graphic>
          <a:graphicData uri="http://schemas.openxmlformats.org/drawingml/2006/table">
            <a:tbl>
              <a:tblPr/>
              <a:tblGrid>
                <a:gridCol w="925274">
                  <a:extLst>
                    <a:ext uri="{9D8B030D-6E8A-4147-A177-3AD203B41FA5}">
                      <a16:colId xmlns:a16="http://schemas.microsoft.com/office/drawing/2014/main" val="1370371826"/>
                    </a:ext>
                  </a:extLst>
                </a:gridCol>
                <a:gridCol w="1347318">
                  <a:extLst>
                    <a:ext uri="{9D8B030D-6E8A-4147-A177-3AD203B41FA5}">
                      <a16:colId xmlns:a16="http://schemas.microsoft.com/office/drawing/2014/main" val="2116450337"/>
                    </a:ext>
                  </a:extLst>
                </a:gridCol>
                <a:gridCol w="1258070">
                  <a:extLst>
                    <a:ext uri="{9D8B030D-6E8A-4147-A177-3AD203B41FA5}">
                      <a16:colId xmlns:a16="http://schemas.microsoft.com/office/drawing/2014/main" val="610180972"/>
                    </a:ext>
                  </a:extLst>
                </a:gridCol>
                <a:gridCol w="1384951">
                  <a:extLst>
                    <a:ext uri="{9D8B030D-6E8A-4147-A177-3AD203B41FA5}">
                      <a16:colId xmlns:a16="http://schemas.microsoft.com/office/drawing/2014/main" val="4132125142"/>
                    </a:ext>
                  </a:extLst>
                </a:gridCol>
                <a:gridCol w="1500543">
                  <a:extLst>
                    <a:ext uri="{9D8B030D-6E8A-4147-A177-3AD203B41FA5}">
                      <a16:colId xmlns:a16="http://schemas.microsoft.com/office/drawing/2014/main" val="3701928246"/>
                    </a:ext>
                  </a:extLst>
                </a:gridCol>
                <a:gridCol w="1430650">
                  <a:extLst>
                    <a:ext uri="{9D8B030D-6E8A-4147-A177-3AD203B41FA5}">
                      <a16:colId xmlns:a16="http://schemas.microsoft.com/office/drawing/2014/main" val="4124498844"/>
                    </a:ext>
                  </a:extLst>
                </a:gridCol>
                <a:gridCol w="1382264">
                  <a:extLst>
                    <a:ext uri="{9D8B030D-6E8A-4147-A177-3AD203B41FA5}">
                      <a16:colId xmlns:a16="http://schemas.microsoft.com/office/drawing/2014/main" val="3547294498"/>
                    </a:ext>
                  </a:extLst>
                </a:gridCol>
                <a:gridCol w="1995169">
                  <a:extLst>
                    <a:ext uri="{9D8B030D-6E8A-4147-A177-3AD203B41FA5}">
                      <a16:colId xmlns:a16="http://schemas.microsoft.com/office/drawing/2014/main" val="3200030780"/>
                    </a:ext>
                  </a:extLst>
                </a:gridCol>
              </a:tblGrid>
              <a:tr h="73501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2025-26 PROJECTED ENROLLMENT DATA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104592" marR="104592" marT="52296" marB="52296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94611"/>
                  </a:ext>
                </a:extLst>
              </a:tr>
              <a:tr h="142248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CHS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Estimated Facility Capacity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25-26 Projected Enrollment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BOE Class Size Goal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Est. Openings Per Grade Level Including Internal Growth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Total # of O.E. Seats Available for Out of District/Grade Level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193740"/>
                  </a:ext>
                </a:extLst>
              </a:tr>
              <a:tr h="4593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893931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9th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460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401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59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85363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10th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440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413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512809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11th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412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11028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12th grade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350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325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27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574907"/>
                  </a:ext>
                </a:extLst>
              </a:tr>
              <a:tr h="36160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TOTALS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1300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1551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86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dirty="0">
                          <a:effectLst/>
                          <a:latin typeface="+mj-lt"/>
                        </a:rPr>
                        <a:t>43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32685" marR="32685" marT="21790" marB="2179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100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09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3922B1-5C14-8FAB-48AC-BE21EC6B1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Total Number of Open Enrollment Seats by Grade Level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AC72B38-A62D-C907-E7EB-2602287EB6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348198"/>
              </p:ext>
            </p:extLst>
          </p:nvPr>
        </p:nvGraphicFramePr>
        <p:xfrm>
          <a:off x="4800902" y="467208"/>
          <a:ext cx="6628801" cy="592359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72747">
                  <a:extLst>
                    <a:ext uri="{9D8B030D-6E8A-4147-A177-3AD203B41FA5}">
                      <a16:colId xmlns:a16="http://schemas.microsoft.com/office/drawing/2014/main" val="2061607556"/>
                    </a:ext>
                  </a:extLst>
                </a:gridCol>
                <a:gridCol w="3656054">
                  <a:extLst>
                    <a:ext uri="{9D8B030D-6E8A-4147-A177-3AD203B41FA5}">
                      <a16:colId xmlns:a16="http://schemas.microsoft.com/office/drawing/2014/main" val="3333161936"/>
                    </a:ext>
                  </a:extLst>
                </a:gridCol>
              </a:tblGrid>
              <a:tr h="1360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  <a:t>Grade Level</a:t>
                      </a:r>
                    </a:p>
                  </a:txBody>
                  <a:tcPr marL="0" marR="11942" marT="19650" marB="1965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  <a:t>Total Number of Open Enrollment Seats</a:t>
                      </a:r>
                      <a:b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  <a:t>By Grade Level</a:t>
                      </a:r>
                      <a:br>
                        <a:rPr lang="en-US" sz="2100" b="1" cap="none" spc="3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en-US" sz="2100" b="1" cap="none" spc="3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11942" marT="19650" marB="1965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372270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614233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1st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20465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2nd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32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19441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3rd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6832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39958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5th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1562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6th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639317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7th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11164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8th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067317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9th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184799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10th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336317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11th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178961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12th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535636"/>
                  </a:ext>
                </a:extLst>
              </a:tr>
              <a:tr h="3259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chemeClr val="tx1"/>
                          </a:solidFill>
                          <a:effectLst/>
                        </a:rPr>
                        <a:t>Total Open Seats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cap="none" spc="0" dirty="0">
                          <a:solidFill>
                            <a:srgbClr val="FF0000"/>
                          </a:solidFill>
                          <a:effectLst/>
                        </a:rPr>
                        <a:t>304</a:t>
                      </a:r>
                    </a:p>
                  </a:txBody>
                  <a:tcPr marL="59710" marR="29475" marT="19650" marB="196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987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73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499E6-C991-7D08-D06A-E3465B894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Special Programs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C83D2A-A908-0009-4C1D-9F62FBB8EF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88345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5422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49FE988-C837-6902-B0B9-B24F58694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anchor="ctr">
            <a:normAutofit/>
          </a:bodyPr>
          <a:lstStyle/>
          <a:p>
            <a:r>
              <a:rPr lang="en-US" sz="4800" dirty="0"/>
              <a:t>Next Steps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F30478-A05D-4B1F-B716-760A62E1B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426418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1834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1173</Words>
  <Application>Microsoft Office PowerPoint</Application>
  <PresentationFormat>Widescreen</PresentationFormat>
  <Paragraphs>590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Open Enrollment 2025-26 School Year  </vt:lpstr>
      <vt:lpstr>6 Year Enrollment History </vt:lpstr>
      <vt:lpstr>Freeman E.S. Open Enrollment 2025-26 Projections </vt:lpstr>
      <vt:lpstr>Nelson E.S. Open Enrollment 2025-26 Projections </vt:lpstr>
      <vt:lpstr>Oatville E.S. Open Enrollment 2025-26 Projections </vt:lpstr>
      <vt:lpstr>Prairie E.S. Open Enrollment 2025-26 Projections </vt:lpstr>
      <vt:lpstr>Rex E.S. Open Enrollment 2025-26 Projections </vt:lpstr>
      <vt:lpstr>Ruth Clark E.S. Open Enrollment 2025-26 Projections </vt:lpstr>
      <vt:lpstr>HMS Open Enrollment 2025-26 Projections </vt:lpstr>
      <vt:lpstr>HWMS Open Enrollment 2025-26 Projections </vt:lpstr>
      <vt:lpstr>CHS Open Enrollment 2025-26 Projections </vt:lpstr>
      <vt:lpstr>Total Number of Open Enrollment Seats by Grade Level</vt:lpstr>
      <vt:lpstr>Special Programs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Hersh</dc:creator>
  <cp:lastModifiedBy>Jeffrey Hersh</cp:lastModifiedBy>
  <cp:revision>5</cp:revision>
  <dcterms:created xsi:type="dcterms:W3CDTF">2025-03-06T21:52:17Z</dcterms:created>
  <dcterms:modified xsi:type="dcterms:W3CDTF">2025-03-10T23:23:50Z</dcterms:modified>
</cp:coreProperties>
</file>