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4068" r:id="rId2"/>
  </p:sldMasterIdLst>
  <p:notesMasterIdLst>
    <p:notesMasterId r:id="rId15"/>
  </p:notesMasterIdLst>
  <p:sldIdLst>
    <p:sldId id="256" r:id="rId3"/>
    <p:sldId id="263" r:id="rId4"/>
    <p:sldId id="367" r:id="rId5"/>
    <p:sldId id="366" r:id="rId6"/>
    <p:sldId id="361" r:id="rId7"/>
    <p:sldId id="336" r:id="rId8"/>
    <p:sldId id="369" r:id="rId9"/>
    <p:sldId id="358" r:id="rId10"/>
    <p:sldId id="365" r:id="rId11"/>
    <p:sldId id="363" r:id="rId12"/>
    <p:sldId id="354" r:id="rId13"/>
    <p:sldId id="368" r:id="rId14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0003"/>
    <a:srgbClr val="E84B02"/>
    <a:srgbClr val="62139E"/>
    <a:srgbClr val="219797"/>
    <a:srgbClr val="E3CD74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9" autoAdjust="0"/>
    <p:restoredTop sz="95000" autoAdjust="0"/>
  </p:normalViewPr>
  <p:slideViewPr>
    <p:cSldViewPr>
      <p:cViewPr varScale="1">
        <p:scale>
          <a:sx n="115" d="100"/>
          <a:sy n="115" d="100"/>
        </p:scale>
        <p:origin x="907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aff-store\finance\Budget%20Prep\2026-27\Budget%20Workshop%20Backup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udget%20Prep\2025-26\Budget%20Workshop%20Backup%206.5.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udget%20Prep\2026-27\Budget%20Workshop%20Backup%2006162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udget%20Prep\2026-27\Budget%20Workshop%20Backup%200508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9365772476266255E-3"/>
                  <c:y val="-4.866180048661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8C-49DF-BDD3-FB7466286EF5}"/>
                </c:ext>
              </c:extLst>
            </c:dLbl>
            <c:dLbl>
              <c:idx val="4"/>
              <c:layout>
                <c:manualLayout>
                  <c:x val="1.9365772476264834E-3"/>
                  <c:y val="-4.8661800486618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8C-49DF-BDD3-FB7466286EF5}"/>
                </c:ext>
              </c:extLst>
            </c:dLbl>
            <c:dLbl>
              <c:idx val="5"/>
              <c:layout>
                <c:manualLayout>
                  <c:x val="1.9365772476266255E-3"/>
                  <c:y val="-1.9464720194647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8C-49DF-BDD3-FB7466286EF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'Tax Rates'!$M$2:$R$2</c:f>
              <c:strCache>
                <c:ptCount val="6"/>
                <c:pt idx="0">
                  <c:v>2020-21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  <c:pt idx="4">
                  <c:v>2024-25</c:v>
                </c:pt>
                <c:pt idx="5">
                  <c:v>2025-26</c:v>
                </c:pt>
              </c:strCache>
            </c:strRef>
          </c:cat>
          <c:val>
            <c:numRef>
              <c:f>'Tax Rates'!$M$3:$R$3</c:f>
              <c:numCache>
                <c:formatCode>_("$"* #,##0.0000_);_("$"* \(#,##0.0000\);_("$"* "-"??_);_(@_)</c:formatCode>
                <c:ptCount val="6"/>
                <c:pt idx="0">
                  <c:v>1.5383</c:v>
                </c:pt>
                <c:pt idx="1">
                  <c:v>1.4946000000000002</c:v>
                </c:pt>
                <c:pt idx="2">
                  <c:v>1.4428999999999998</c:v>
                </c:pt>
                <c:pt idx="3">
                  <c:v>1.2575000000000001</c:v>
                </c:pt>
                <c:pt idx="4">
                  <c:v>1.2551999999999999</c:v>
                </c:pt>
                <c:pt idx="5">
                  <c:v>1.2552000000000001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3D-405E-8896-7AB21C5D6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Property Values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159635533363208"/>
          <c:y val="0.1754633275007291"/>
          <c:w val="0.7739501667982559"/>
          <c:h val="0.6867275444736075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Property Values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159635533363208"/>
          <c:y val="0.1754633275007291"/>
          <c:w val="0.7739501667982559"/>
          <c:h val="0.686727544473607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Values!$I$2:$O$2</c:f>
              <c:strCache>
                <c:ptCount val="7"/>
                <c:pt idx="0">
                  <c:v>2022-23</c:v>
                </c:pt>
                <c:pt idx="1">
                  <c:v>2023-24 </c:v>
                </c:pt>
                <c:pt idx="2">
                  <c:v>2024-25 </c:v>
                </c:pt>
                <c:pt idx="3">
                  <c:v>2025-26</c:v>
                </c:pt>
                <c:pt idx="4">
                  <c:v>2026-27 (April Prelim)</c:v>
                </c:pt>
                <c:pt idx="5">
                  <c:v>2026-27 (May Prelim)</c:v>
                </c:pt>
                <c:pt idx="6">
                  <c:v>2026-27 (June Prelim)</c:v>
                </c:pt>
              </c:strCache>
            </c:strRef>
          </c:cat>
          <c:val>
            <c:numRef>
              <c:f>Values!$I$3:$O$3</c:f>
              <c:numCache>
                <c:formatCode>_("$"* #,##0_);_("$"* \(#,##0\);_("$"* "-"??_);_(@_)</c:formatCode>
                <c:ptCount val="7"/>
                <c:pt idx="0">
                  <c:v>6514814470</c:v>
                </c:pt>
                <c:pt idx="1">
                  <c:v>6917265659</c:v>
                </c:pt>
                <c:pt idx="2" formatCode="_(* #,##0_);_(* \(#,##0\);_(* &quot;-&quot;??_);_(@_)">
                  <c:v>7139685811</c:v>
                </c:pt>
                <c:pt idx="3">
                  <c:v>6778272752</c:v>
                </c:pt>
                <c:pt idx="4" formatCode="_(&quot;$&quot;* #,##0.0_);_(&quot;$&quot;* \(#,##0.0\);_(&quot;$&quot;* &quot;-&quot;??_);_(@_)">
                  <c:v>7011206200</c:v>
                </c:pt>
                <c:pt idx="5" formatCode="_(&quot;$&quot;* #,##0.0_);_(&quot;$&quot;* \(#,##0.0\);_(&quot;$&quot;* &quot;-&quot;??_);_(@_)">
                  <c:v>7638749971</c:v>
                </c:pt>
                <c:pt idx="6" formatCode="_(&quot;$&quot;* #,##0.0_);_(&quot;$&quot;* \(#,##0.0\);_(&quot;$&quot;* &quot;-&quot;??_);_(@_)">
                  <c:v>6856065877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B0-4581-8AFF-6CBDF3849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,,,&quot;B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'Enrollment '!$I$4</c:f>
              <c:strCache>
                <c:ptCount val="1"/>
                <c:pt idx="0">
                  <c:v>Enrollment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8.1967213114754606E-3"/>
                  <c:y val="-6.4814814814814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E5-4A7E-9672-ADA1196568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'Enrollment '!$J$2:$N$2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  <c:pt idx="4">
                  <c:v>2025-26</c:v>
                </c:pt>
              </c:strCache>
            </c:strRef>
          </c:cat>
          <c:val>
            <c:numRef>
              <c:f>'Enrollment '!$J$4:$N$4</c:f>
              <c:numCache>
                <c:formatCode>_(* #,##0_);_(* \(#,##0\);_(* "-"??_);_(@_)</c:formatCode>
                <c:ptCount val="5"/>
                <c:pt idx="0">
                  <c:v>12746</c:v>
                </c:pt>
                <c:pt idx="1">
                  <c:v>12865</c:v>
                </c:pt>
                <c:pt idx="2">
                  <c:v>12718</c:v>
                </c:pt>
                <c:pt idx="3">
                  <c:v>12759</c:v>
                </c:pt>
                <c:pt idx="4">
                  <c:v>12621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E5-4A7E-9672-ADA119656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46384680"/>
        <c:axId val="446380744"/>
      </c:barChart>
      <c:lineChart>
        <c:grouping val="stacked"/>
        <c:varyColors val="0"/>
        <c:ser>
          <c:idx val="0"/>
          <c:order val="0"/>
          <c:tx>
            <c:strRef>
              <c:f>'Enrollment '!$I$3</c:f>
              <c:strCache>
                <c:ptCount val="1"/>
                <c:pt idx="0">
                  <c:v>ADA 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'Enrollment '!$J$2:$N$2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  <c:pt idx="4">
                  <c:v>2025-26</c:v>
                </c:pt>
              </c:strCache>
            </c:strRef>
          </c:cat>
          <c:val>
            <c:numRef>
              <c:f>'Enrollment '!$J$3:$N$3</c:f>
              <c:numCache>
                <c:formatCode>0.0%</c:formatCode>
                <c:ptCount val="5"/>
                <c:pt idx="0">
                  <c:v>0.92800000000000005</c:v>
                </c:pt>
                <c:pt idx="1">
                  <c:v>0.93700000000000006</c:v>
                </c:pt>
                <c:pt idx="2">
                  <c:v>0.94099999999999995</c:v>
                </c:pt>
                <c:pt idx="3">
                  <c:v>0.94499999999999995</c:v>
                </c:pt>
                <c:pt idx="4">
                  <c:v>0.94399999999999995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E5-4A7E-9672-ADA119656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1335264"/>
        <c:axId val="581341496"/>
      </c:lineChart>
      <c:catAx>
        <c:axId val="44638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380744"/>
        <c:crosses val="autoZero"/>
        <c:auto val="1"/>
        <c:lblAlgn val="ctr"/>
        <c:lblOffset val="100"/>
        <c:noMultiLvlLbl val="0"/>
      </c:catAx>
      <c:valAx>
        <c:axId val="446380744"/>
        <c:scaling>
          <c:orientation val="minMax"/>
          <c:max val="14000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384680"/>
        <c:crosses val="autoZero"/>
        <c:crossBetween val="between"/>
        <c:majorUnit val="500"/>
      </c:valAx>
      <c:valAx>
        <c:axId val="581341496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335264"/>
        <c:crosses val="max"/>
        <c:crossBetween val="between"/>
      </c:valAx>
      <c:catAx>
        <c:axId val="581335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1341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0.45801</cdr:x>
      <cdr:y>0.53991</cdr:y>
    </cdr:from>
    <cdr:to>
      <cdr:x>0.51899</cdr:x>
      <cdr:y>0.64755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77046" y="1908429"/>
          <a:ext cx="489570" cy="3804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ysClr val="windowText" lastClr="000000"/>
              </a:solidFill>
            </a:rPr>
            <a:t>3%</a:t>
          </a:r>
        </a:p>
      </cdr:txBody>
    </cdr:sp>
  </cdr:relSizeAnchor>
  <cdr:relSizeAnchor xmlns:cdr="http://schemas.openxmlformats.org/drawingml/2006/chartDrawing">
    <cdr:from>
      <cdr:x>0.34169</cdr:x>
      <cdr:y>0.55499</cdr:y>
    </cdr:from>
    <cdr:to>
      <cdr:x>0.41133</cdr:x>
      <cdr:y>0.64469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743201" y="1961741"/>
          <a:ext cx="559095" cy="317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/>
            <a:t>6%</a:t>
          </a:r>
        </a:p>
      </cdr:txBody>
    </cdr:sp>
  </cdr:relSizeAnchor>
  <cdr:relSizeAnchor xmlns:cdr="http://schemas.openxmlformats.org/drawingml/2006/chartDrawing">
    <cdr:from>
      <cdr:x>0.68884</cdr:x>
      <cdr:y>0.5405</cdr:y>
    </cdr:from>
    <cdr:to>
      <cdr:x>0.74982</cdr:x>
      <cdr:y>0.64814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530270" y="1910521"/>
          <a:ext cx="489570" cy="3804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/>
            <a:t>3%</a:t>
          </a:r>
        </a:p>
      </cdr:txBody>
    </cdr:sp>
  </cdr:relSizeAnchor>
  <cdr:relSizeAnchor xmlns:cdr="http://schemas.openxmlformats.org/drawingml/2006/chartDrawing">
    <cdr:from>
      <cdr:x>0.2183</cdr:x>
      <cdr:y>0.64692</cdr:y>
    </cdr:from>
    <cdr:to>
      <cdr:x>0.28794</cdr:x>
      <cdr:y>0.73662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92E4958-BF8C-05D9-0B86-EBEA3BAD8CD0}"/>
            </a:ext>
          </a:extLst>
        </cdr:cNvPr>
        <cdr:cNvSpPr txBox="1"/>
      </cdr:nvSpPr>
      <cdr:spPr>
        <a:xfrm xmlns:a="http://schemas.openxmlformats.org/drawingml/2006/main">
          <a:off x="1752601" y="2286688"/>
          <a:ext cx="559095" cy="317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/>
            <a:t>12%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B7394ACE-13BF-4784-8F62-12D5A6B49AA5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444546"/>
            <a:ext cx="5558801" cy="3637020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5B48ABB-35BA-471D-9AE4-49FE73279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note about</a:t>
            </a:r>
            <a:r>
              <a:rPr lang="en-US" baseline="0" dirty="0"/>
              <a:t> amount collected for PVS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1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7151-A21F-6478-A458-C70CEBEDB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4D0CA-3549-31AE-A982-40458365E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35AC03-B9B2-CC7E-3EA6-D7AEEAF143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D0D2B-AA4E-5639-93E8-5F61A420A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58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66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826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63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191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0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01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3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39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7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92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0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571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171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875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2018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994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430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759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611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438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95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94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1836F0-F9E0-4D93-9BDD-7EEC6EA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7315" y="639097"/>
            <a:ext cx="4689988" cy="3686015"/>
          </a:xfrm>
        </p:spPr>
        <p:txBody>
          <a:bodyPr>
            <a:normAutofit/>
          </a:bodyPr>
          <a:lstStyle/>
          <a:p>
            <a:r>
              <a:rPr lang="en-US" sz="6800"/>
              <a:t>2026-2027 </a:t>
            </a:r>
            <a:br>
              <a:rPr lang="en-US" sz="6800"/>
            </a:br>
            <a:r>
              <a:rPr lang="en-US" sz="6800"/>
              <a:t>Budget Workshop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7314" y="4455621"/>
            <a:ext cx="4702011" cy="12386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JUNE 2026</a:t>
            </a:r>
          </a:p>
        </p:txBody>
      </p:sp>
      <p:pic>
        <p:nvPicPr>
          <p:cNvPr id="7" name="Graphic 6" descr="Piggy Bank">
            <a:extLst>
              <a:ext uri="{FF2B5EF4-FFF2-40B4-BE49-F238E27FC236}">
                <a16:creationId xmlns:a16="http://schemas.microsoft.com/office/drawing/2014/main" id="{24446942-531E-17D6-0492-C03B3D301A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5499" y="1663693"/>
            <a:ext cx="3000986" cy="300098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49EFD3-A806-4D59-99F1-AA9AFAE4E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85303" y="4343400"/>
            <a:ext cx="422708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D2F28D1-82F9-40FE-935C-85ECF7660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70E93-2F53-48FC-AB6C-E99E22D17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86738" cy="550614"/>
          </a:xfrm>
        </p:spPr>
        <p:txBody>
          <a:bodyPr>
            <a:noAutofit/>
          </a:bodyPr>
          <a:lstStyle/>
          <a:p>
            <a:r>
              <a:rPr lang="en-US" sz="4000" dirty="0"/>
              <a:t>Wrapping Up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315878"/>
              </p:ext>
            </p:extLst>
          </p:nvPr>
        </p:nvGraphicFramePr>
        <p:xfrm>
          <a:off x="457200" y="838200"/>
          <a:ext cx="7924800" cy="1920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7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7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809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50,518,189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52,330,970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809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latin typeface="+mn-lt"/>
                        </a:rPr>
                        <a:t>84,136,819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89,576,434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809">
                <a:tc>
                  <a:txBody>
                    <a:bodyPr/>
                    <a:lstStyle/>
                    <a:p>
                      <a:r>
                        <a:rPr lang="en-US" sz="1800"/>
                        <a:t>Federal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>
                          <a:latin typeface="+mn-lt"/>
                        </a:rPr>
                        <a:t>1,470,000</a:t>
                      </a:r>
                      <a:endParaRPr lang="en-US" sz="1800" u="sng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latin typeface="+mn-lt"/>
                        </a:rPr>
                        <a:t>1,579,470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809">
                <a:tc>
                  <a:txBody>
                    <a:bodyPr/>
                    <a:lstStyle/>
                    <a:p>
                      <a:r>
                        <a:rPr lang="en-US" sz="180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latin typeface="+mn-lt"/>
                        </a:rPr>
                        <a:t>136,125,008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+mn-lt"/>
                        </a:rPr>
                        <a:t>143,486,873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57004"/>
              </p:ext>
            </p:extLst>
          </p:nvPr>
        </p:nvGraphicFramePr>
        <p:xfrm>
          <a:off x="457200" y="2893626"/>
          <a:ext cx="7924800" cy="2926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75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7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111,807,272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111,471,981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Contracted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14,958,597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14,859,209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3,668,579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3,631,396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Misc. Operating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4,092,175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3,544,170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Debt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/>
                        <a:t>1,166,219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1,166,181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Capital Outlay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/>
                        <a:t>354,301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793,273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136,047,143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135,266,211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290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6ECD60-8BE2-0A35-6B3E-BB17AB8A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634946"/>
            <a:ext cx="4776107" cy="1450757"/>
          </a:xfrm>
        </p:spPr>
        <p:txBody>
          <a:bodyPr>
            <a:normAutofit/>
          </a:bodyPr>
          <a:lstStyle/>
          <a:p>
            <a:r>
              <a:rPr lang="en-US" sz="4000" dirty="0"/>
              <a:t>Revenue Factors in 2025-26</a:t>
            </a:r>
          </a:p>
        </p:txBody>
      </p:sp>
      <p:pic>
        <p:nvPicPr>
          <p:cNvPr id="6" name="Picture 5" descr="Calculator, pen, compass, money and a paper with graphs printed on it">
            <a:extLst>
              <a:ext uri="{FF2B5EF4-FFF2-40B4-BE49-F238E27FC236}">
                <a16:creationId xmlns:a16="http://schemas.microsoft.com/office/drawing/2014/main" id="{3C8C8159-DE0D-0101-6A20-E0F6EDD4A4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804" r="32583" b="1"/>
          <a:stretch>
            <a:fillRect/>
          </a:stretch>
        </p:blipFill>
        <p:spPr>
          <a:xfrm>
            <a:off x="20" y="-12128"/>
            <a:ext cx="3490702" cy="687012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65712" y="2085703"/>
            <a:ext cx="462801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1B571-A242-7ADF-749A-3FA23B571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0" y="2198914"/>
            <a:ext cx="4776107" cy="402414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2022 Cost Report</a:t>
            </a:r>
          </a:p>
          <a:p>
            <a:pPr lvl="1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Property Value Study</a:t>
            </a:r>
          </a:p>
          <a:p>
            <a:pPr lvl="1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Tax collection</a:t>
            </a:r>
          </a:p>
          <a:p>
            <a:pPr lvl="2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Hold Harmless for over 65</a:t>
            </a:r>
          </a:p>
          <a:p>
            <a:pPr lvl="2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Proposition for 140k homestead exemption</a:t>
            </a:r>
          </a:p>
          <a:p>
            <a:pPr lvl="2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TAD/JCAD software</a:t>
            </a:r>
          </a:p>
          <a:p>
            <a:pPr lvl="1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State funding allotments</a:t>
            </a:r>
          </a:p>
          <a:p>
            <a:pPr lvl="2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ESL/Early Ed/ADA</a:t>
            </a:r>
          </a:p>
          <a:p>
            <a:pPr lvl="2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CTE</a:t>
            </a:r>
          </a:p>
          <a:p>
            <a:pPr lvl="2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Sped (while overall enrollment is static, Sped populations are increasing)</a:t>
            </a:r>
          </a:p>
          <a:p>
            <a:pPr lvl="2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TIA</a:t>
            </a:r>
          </a:p>
          <a:p>
            <a:pPr lvl="1"/>
            <a:r>
              <a:rPr lang="en-US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Grant awards</a:t>
            </a:r>
          </a:p>
          <a:p>
            <a:pPr lvl="1"/>
            <a:endParaRPr lang="en-US" sz="2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E6552-8F47-5A23-4962-C35BB742E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28C995-FA3A-45B5-BFC1-3AAE01F0A204}" type="slidenum">
              <a:rPr lang="en-US" alt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52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FA5B-2043-DFCF-93AA-66187A681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365EC-0F4A-8D75-16E5-C38EE2409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dirty="0"/>
              <a:t>Fund Balance Summary – General Fund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187762-7894-48AF-210A-85FC82BF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4</a:t>
            </a:fld>
            <a:endParaRPr lang="en-US" alt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5B25896-3E4A-5416-37CC-9DB8733A0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452458"/>
              </p:ext>
            </p:extLst>
          </p:nvPr>
        </p:nvGraphicFramePr>
        <p:xfrm>
          <a:off x="800100" y="1524000"/>
          <a:ext cx="7543800" cy="3139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General 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Beginning</a:t>
                      </a:r>
                      <a:r>
                        <a:rPr lang="en-US" sz="1800" baseline="0" dirty="0"/>
                        <a:t> Fund Balance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$37,544,009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4616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2025-26 Estimated Total Excess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8,020,662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Resolution to transfer to Capital Projects (technology, maintenance, one time payment)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(8,020,662)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41460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Fund Balance as of June 30, 2026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$37,544,009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221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7BBDB63-35D9-7C73-0758-5F4B81D8B9E3}"/>
              </a:ext>
            </a:extLst>
          </p:cNvPr>
          <p:cNvSpPr txBox="1"/>
          <p:nvPr/>
        </p:nvSpPr>
        <p:spPr>
          <a:xfrm>
            <a:off x="609600" y="54864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Fund Balance Requirement - $36,250,000</a:t>
            </a:r>
          </a:p>
        </p:txBody>
      </p:sp>
    </p:spTree>
    <p:extLst>
      <p:ext uri="{BB962C8B-B14F-4D97-AF65-F5344CB8AC3E}">
        <p14:creationId xmlns:p14="http://schemas.microsoft.com/office/powerpoint/2010/main" val="154207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AC0D9-65AF-9C1C-DAFB-18DF64738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5600-1A30-F8C6-9D8C-7DC928B36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918245"/>
            <a:ext cx="8186738" cy="685800"/>
          </a:xfrm>
        </p:spPr>
        <p:txBody>
          <a:bodyPr>
            <a:normAutofit/>
          </a:bodyPr>
          <a:lstStyle/>
          <a:p>
            <a:r>
              <a:rPr lang="en-US" sz="3200" dirty="0"/>
              <a:t>Tax Rate Trend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F00FF-30EE-5119-93F9-374379629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5</a:t>
            </a:fld>
            <a:endParaRPr lang="en-US" alt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840066"/>
              </p:ext>
            </p:extLst>
          </p:nvPr>
        </p:nvGraphicFramePr>
        <p:xfrm>
          <a:off x="990601" y="2124075"/>
          <a:ext cx="6557962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0738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832" y="914400"/>
            <a:ext cx="8186738" cy="685800"/>
          </a:xfrm>
        </p:spPr>
        <p:txBody>
          <a:bodyPr>
            <a:normAutofit/>
          </a:bodyPr>
          <a:lstStyle/>
          <a:p>
            <a:r>
              <a:rPr lang="en-US" sz="3200" dirty="0"/>
              <a:t>Property Value Trend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6</a:t>
            </a:fld>
            <a:endParaRPr lang="en-US" alt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028560"/>
              </p:ext>
            </p:extLst>
          </p:nvPr>
        </p:nvGraphicFramePr>
        <p:xfrm>
          <a:off x="834389" y="2124075"/>
          <a:ext cx="7475221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43D1A12-B06B-61FE-0B17-9C5B590F8915}"/>
              </a:ext>
            </a:extLst>
          </p:cNvPr>
          <p:cNvSpPr txBox="1"/>
          <p:nvPr/>
        </p:nvSpPr>
        <p:spPr>
          <a:xfrm>
            <a:off x="609600" y="57150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Homestead exemption, HH over 65, reappraisal plan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460571"/>
              </p:ext>
            </p:extLst>
          </p:nvPr>
        </p:nvGraphicFramePr>
        <p:xfrm>
          <a:off x="380999" y="2130171"/>
          <a:ext cx="8028363" cy="3534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">
            <a:extLst>
              <a:ext uri="{FF2B5EF4-FFF2-40B4-BE49-F238E27FC236}">
                <a16:creationId xmlns:a16="http://schemas.microsoft.com/office/drawing/2014/main" id="{F3539539-E11B-C3C2-FC97-461825E48D0C}"/>
              </a:ext>
            </a:extLst>
          </p:cNvPr>
          <p:cNvSpPr txBox="1"/>
          <p:nvPr/>
        </p:nvSpPr>
        <p:spPr>
          <a:xfrm>
            <a:off x="7724760" y="4218739"/>
            <a:ext cx="489570" cy="38047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ysClr val="windowText" lastClr="000000"/>
                </a:solidFill>
              </a:rPr>
              <a:t>-2%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3539539-E11B-C3C2-FC97-461825E48D0C}"/>
              </a:ext>
            </a:extLst>
          </p:cNvPr>
          <p:cNvSpPr txBox="1"/>
          <p:nvPr/>
        </p:nvSpPr>
        <p:spPr>
          <a:xfrm>
            <a:off x="6858000" y="3707296"/>
            <a:ext cx="489570" cy="38047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ysClr val="windowText" lastClr="000000"/>
                </a:solidFill>
              </a:rPr>
              <a:t>9%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3539539-E11B-C3C2-FC97-461825E48D0C}"/>
              </a:ext>
            </a:extLst>
          </p:cNvPr>
          <p:cNvSpPr txBox="1"/>
          <p:nvPr/>
        </p:nvSpPr>
        <p:spPr>
          <a:xfrm>
            <a:off x="4955057" y="4230931"/>
            <a:ext cx="489570" cy="38047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ysClr val="windowText" lastClr="000000"/>
                </a:solidFill>
              </a:rPr>
              <a:t>-5%</a:t>
            </a:r>
          </a:p>
        </p:txBody>
      </p:sp>
    </p:spTree>
    <p:extLst>
      <p:ext uri="{BB962C8B-B14F-4D97-AF65-F5344CB8AC3E}">
        <p14:creationId xmlns:p14="http://schemas.microsoft.com/office/powerpoint/2010/main" val="2795797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4C6F-06D1-4350-8B8F-A80E3535D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Enrollment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53F45-F76C-743A-D8B7-AFD049069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7</a:t>
            </a:fld>
            <a:endParaRPr lang="en-US" alt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17019B5-1720-DB7E-56D5-C4AE793AF8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468292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9168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CAC42-24D8-9149-2955-5A3066504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7F68-C4BD-1596-CDBF-2E1FBA79A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59" y="1066800"/>
            <a:ext cx="7886700" cy="549273"/>
          </a:xfrm>
        </p:spPr>
        <p:txBody>
          <a:bodyPr>
            <a:noAutofit/>
          </a:bodyPr>
          <a:lstStyle/>
          <a:p>
            <a:r>
              <a:rPr lang="en-US" sz="3200" dirty="0"/>
              <a:t>2026-27 Payroll Considerations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04665-8BFE-6073-3853-EAC37F41A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6D1174-5A44-55AE-33EB-27FA933B1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8168641" cy="4402666"/>
          </a:xfrm>
        </p:spPr>
        <p:txBody>
          <a:bodyPr>
            <a:normAutofit fontScale="40000" lnSpcReduction="20000"/>
          </a:bodyPr>
          <a:lstStyle/>
          <a:p>
            <a:r>
              <a:rPr lang="en-US" sz="4900" dirty="0">
                <a:latin typeface="Calibri Light" panose="020F0302020204030204" pitchFamily="34" charset="0"/>
                <a:cs typeface="Calibri Light" panose="020F0302020204030204" pitchFamily="34" charset="0"/>
              </a:rPr>
              <a:t>Teacher Matrix</a:t>
            </a:r>
            <a:endParaRPr lang="en-US" sz="4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$60,500 – Beginning Pay</a:t>
            </a:r>
            <a:endParaRPr lang="en-US" sz="4300" dirty="0">
              <a:highlight>
                <a:srgbClr val="FFFF00"/>
              </a:highligh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2.5% of midpoint - $1,685</a:t>
            </a:r>
          </a:p>
          <a:p>
            <a:pPr lvl="2"/>
            <a:r>
              <a:rPr lang="en-US" sz="3100" dirty="0">
                <a:latin typeface="Calibri Light" panose="020F0302020204030204" pitchFamily="34" charset="0"/>
                <a:cs typeface="Calibri Light" panose="020F0302020204030204" pitchFamily="34" charset="0"/>
              </a:rPr>
              <a:t>Years 4 to 5 – Additional $820 (HB2 $5,000 total adjustment)</a:t>
            </a: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TIA</a:t>
            </a:r>
          </a:p>
          <a:p>
            <a:r>
              <a:rPr lang="en-US" sz="4900" dirty="0">
                <a:latin typeface="Calibri Light" panose="020F0302020204030204" pitchFamily="34" charset="0"/>
                <a:cs typeface="Calibri Light" panose="020F0302020204030204" pitchFamily="34" charset="0"/>
              </a:rPr>
              <a:t>Other Professional Matrix</a:t>
            </a: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2.5% of midpoint - $1,610</a:t>
            </a:r>
          </a:p>
          <a:p>
            <a:r>
              <a:rPr lang="en-US" sz="4900" dirty="0">
                <a:latin typeface="Calibri Light" panose="020F0302020204030204" pitchFamily="34" charset="0"/>
                <a:cs typeface="Calibri Light" panose="020F0302020204030204" pitchFamily="34" charset="0"/>
              </a:rPr>
              <a:t>All Others</a:t>
            </a: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2.5% of midpoint</a:t>
            </a:r>
          </a:p>
          <a:p>
            <a:r>
              <a:rPr lang="en-US" sz="4900" dirty="0">
                <a:latin typeface="Calibri Light" panose="020F0302020204030204" pitchFamily="34" charset="0"/>
                <a:cs typeface="Calibri Light" panose="020F0302020204030204" pitchFamily="34" charset="0"/>
              </a:rPr>
              <a:t>Additional Staffing</a:t>
            </a: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CTE – 1 culinary and 1.5 cosmetology</a:t>
            </a: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Sped (TCH: 2 inclusion, 2 dyslexia, 2 SLP, 1 nurse asst, 3 SLP, 1 SLP assistant, 4 Pre-K para’s)</a:t>
            </a:r>
          </a:p>
          <a:p>
            <a:pPr lvl="1"/>
            <a:r>
              <a:rPr lang="en-US" sz="4300" dirty="0">
                <a:latin typeface="Calibri Light" panose="020F0302020204030204" pitchFamily="34" charset="0"/>
                <a:cs typeface="Calibri Light" panose="020F0302020204030204" pitchFamily="34" charset="0"/>
              </a:rPr>
              <a:t>IC’s positions from expiring LASO grant</a:t>
            </a:r>
          </a:p>
          <a:p>
            <a:r>
              <a:rPr lang="en-US" sz="4900" dirty="0">
                <a:latin typeface="Calibri Light" panose="020F0302020204030204" pitchFamily="34" charset="0"/>
                <a:cs typeface="Calibri Light" panose="020F0302020204030204" pitchFamily="34" charset="0"/>
              </a:rPr>
              <a:t>One Time Payment</a:t>
            </a:r>
          </a:p>
          <a:p>
            <a:pPr lvl="1"/>
            <a:endParaRPr lang="en-US" sz="4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en-US" sz="4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01168" lvl="1" indent="0">
              <a:buNone/>
            </a:pPr>
            <a:endParaRPr lang="en-US" sz="2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en-US" sz="2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25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210E5-D0F3-EDDA-2E1B-D57711953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78AB6F-8958-162F-43D5-3EA98DA1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9</a:t>
            </a:fld>
            <a:endParaRPr lang="en-US" alt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22AB47-7B34-D6DB-0060-0C9C06E6D43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74414426"/>
              </p:ext>
            </p:extLst>
          </p:nvPr>
        </p:nvGraphicFramePr>
        <p:xfrm>
          <a:off x="1546032" y="927512"/>
          <a:ext cx="5638800" cy="18399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24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876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2026-27 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804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52,839,463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89,090,912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800,000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142,730,375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65248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6A904E5-BE42-DAA7-91BC-7045CFA68D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391064"/>
              </p:ext>
            </p:extLst>
          </p:nvPr>
        </p:nvGraphicFramePr>
        <p:xfrm>
          <a:off x="1546031" y="2839588"/>
          <a:ext cx="5638800" cy="33844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24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8415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2026-27 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951">
                <a:tc>
                  <a:txBody>
                    <a:bodyPr/>
                    <a:lstStyle/>
                    <a:p>
                      <a:r>
                        <a:rPr lang="en-US" sz="18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117,419,387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1">
                <a:tc>
                  <a:txBody>
                    <a:bodyPr/>
                    <a:lstStyle/>
                    <a:p>
                      <a:r>
                        <a:rPr lang="en-US" sz="1800" dirty="0"/>
                        <a:t>Contracted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15,171,531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74941"/>
                  </a:ext>
                </a:extLst>
              </a:tr>
              <a:tr h="306456">
                <a:tc>
                  <a:txBody>
                    <a:bodyPr/>
                    <a:lstStyle/>
                    <a:p>
                      <a:r>
                        <a:rPr lang="en-US" sz="1800" dirty="0"/>
                        <a:t>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4,053,250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1593"/>
                  </a:ext>
                </a:extLst>
              </a:tr>
              <a:tr h="261951">
                <a:tc>
                  <a:txBody>
                    <a:bodyPr/>
                    <a:lstStyle/>
                    <a:p>
                      <a:r>
                        <a:rPr lang="en-US" sz="1800" dirty="0"/>
                        <a:t>Misc. Operating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3,782,773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76895"/>
                  </a:ext>
                </a:extLst>
              </a:tr>
              <a:tr h="261951">
                <a:tc>
                  <a:txBody>
                    <a:bodyPr/>
                    <a:lstStyle/>
                    <a:p>
                      <a:r>
                        <a:rPr lang="en-US" sz="1800" dirty="0"/>
                        <a:t>Debt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1,870,476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939011"/>
                  </a:ext>
                </a:extLst>
              </a:tr>
              <a:tr h="261951">
                <a:tc>
                  <a:txBody>
                    <a:bodyPr/>
                    <a:lstStyle/>
                    <a:p>
                      <a:r>
                        <a:rPr lang="en-US" sz="1800" dirty="0"/>
                        <a:t>Capital Outlay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372,714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04986"/>
                  </a:ext>
                </a:extLst>
              </a:tr>
              <a:tr h="261951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142,670,130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01274"/>
                  </a:ext>
                </a:extLst>
              </a:tr>
              <a:tr h="261951">
                <a:tc>
                  <a:txBody>
                    <a:bodyPr/>
                    <a:lstStyle/>
                    <a:p>
                      <a:r>
                        <a:rPr lang="en-US" sz="18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60,245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1077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D7119DE7-52DF-0CEE-B3C9-2B5A0DFE43A8}"/>
              </a:ext>
            </a:extLst>
          </p:cNvPr>
          <p:cNvSpPr txBox="1">
            <a:spLocks/>
          </p:cNvSpPr>
          <p:nvPr/>
        </p:nvSpPr>
        <p:spPr>
          <a:xfrm>
            <a:off x="460182" y="77478"/>
            <a:ext cx="7886700" cy="7778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3200" dirty="0"/>
              <a:t>General Fund</a:t>
            </a:r>
          </a:p>
        </p:txBody>
      </p:sp>
    </p:spTree>
    <p:extLst>
      <p:ext uri="{BB962C8B-B14F-4D97-AF65-F5344CB8AC3E}">
        <p14:creationId xmlns:p14="http://schemas.microsoft.com/office/powerpoint/2010/main" val="3616082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66818-0046-E82D-8C33-09948D20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BB367-44DC-BC27-1818-A3ECADE74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200" dirty="0"/>
              <a:t>Debt Service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A1B235-3F69-A0A0-45A7-327AA0EACF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653299"/>
              </p:ext>
            </p:extLst>
          </p:nvPr>
        </p:nvGraphicFramePr>
        <p:xfrm>
          <a:off x="847725" y="1026956"/>
          <a:ext cx="7561638" cy="1737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96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114">
                  <a:extLst>
                    <a:ext uri="{9D8B030D-6E8A-4147-A177-3AD203B41FA5}">
                      <a16:colId xmlns:a16="http://schemas.microsoft.com/office/drawing/2014/main" val="2410891686"/>
                    </a:ext>
                  </a:extLst>
                </a:gridCol>
                <a:gridCol w="2047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1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2026-27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32,370,851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33,616,914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33,880,329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3,575,759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3,347,613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3,008,455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35,946,610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36,964,527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36,888,784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C44977-77B0-7811-7C8C-83CF6EBC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10</a:t>
            </a:fld>
            <a:endParaRPr lang="en-US" altLang="en-US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61984A8-CCFE-4EEA-8E7C-3E93AEC760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660602"/>
              </p:ext>
            </p:extLst>
          </p:nvPr>
        </p:nvGraphicFramePr>
        <p:xfrm>
          <a:off x="847726" y="3067157"/>
          <a:ext cx="7561638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96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114">
                  <a:extLst>
                    <a:ext uri="{9D8B030D-6E8A-4147-A177-3AD203B41FA5}">
                      <a16:colId xmlns:a16="http://schemas.microsoft.com/office/drawing/2014/main" val="807471632"/>
                    </a:ext>
                  </a:extLst>
                </a:gridCol>
                <a:gridCol w="2047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2026-27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Debt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19,658,133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18,925,597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20,257,006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August 31st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19,386,462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12,627,725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7494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19,658,133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38,312,059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32,884,731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159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16,288,477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(1,347,532)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4,004,053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06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554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200" dirty="0"/>
              <a:t>Food Service 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250266"/>
              </p:ext>
            </p:extLst>
          </p:nvPr>
        </p:nvGraphicFramePr>
        <p:xfrm>
          <a:off x="914400" y="952500"/>
          <a:ext cx="7467600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032902551"/>
                    </a:ext>
                  </a:extLst>
                </a:gridCol>
                <a:gridCol w="1820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9034">
                  <a:extLst>
                    <a:ext uri="{9D8B030D-6E8A-4147-A177-3AD203B41FA5}">
                      <a16:colId xmlns:a16="http://schemas.microsoft.com/office/drawing/2014/main" val="3586287756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2026-27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3,264,309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3,042,789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3,256,000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190,000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205,000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4,657,137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4,632,712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4,706,200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8,121,446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7,865,501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8,167,200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70868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11</a:t>
            </a:fld>
            <a:endParaRPr lang="en-US" alt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782230"/>
              </p:ext>
            </p:extLst>
          </p:nvPr>
        </p:nvGraphicFramePr>
        <p:xfrm>
          <a:off x="914401" y="3276600"/>
          <a:ext cx="7467598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04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594868666"/>
                    </a:ext>
                  </a:extLst>
                </a:gridCol>
                <a:gridCol w="1820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9034">
                  <a:extLst>
                    <a:ext uri="{9D8B030D-6E8A-4147-A177-3AD203B41FA5}">
                      <a16:colId xmlns:a16="http://schemas.microsoft.com/office/drawing/2014/main" val="4157774811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2025-26   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2026-27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3,744,557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3,695,388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3,771,914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Supplies/Operations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4,418,722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4,704,717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4,382,535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8,163,279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8,400,105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8,154,449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1593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(41,833)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(595,615)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12,751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6628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661B7E3-8E79-FDAC-7BC6-8C7B45555A43}"/>
              </a:ext>
            </a:extLst>
          </p:cNvPr>
          <p:cNvSpPr txBox="1"/>
          <p:nvPr/>
        </p:nvSpPr>
        <p:spPr>
          <a:xfrm>
            <a:off x="609600" y="57150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 Balance - $1,408,884</a:t>
            </a:r>
          </a:p>
        </p:txBody>
      </p:sp>
    </p:spTree>
    <p:extLst>
      <p:ext uri="{BB962C8B-B14F-4D97-AF65-F5344CB8AC3E}">
        <p14:creationId xmlns:p14="http://schemas.microsoft.com/office/powerpoint/2010/main" val="287199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C47C6-EFE7-3AE1-0EEE-1D713F22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Considerations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5EECC-6478-9C82-B865-F14E70CEC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SB 1453</a:t>
            </a:r>
          </a:p>
          <a:p>
            <a:pPr lvl="1"/>
            <a:r>
              <a:rPr lang="en-US" dirty="0"/>
              <a:t>Tax rate adoption</a:t>
            </a:r>
          </a:p>
          <a:p>
            <a:pPr lvl="1"/>
            <a:r>
              <a:rPr lang="en-US" dirty="0"/>
              <a:t>Budget amendments after enrollment and certified values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A5A73-92DF-71B6-1136-51E23BCEA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197411"/>
      </p:ext>
    </p:extLst>
  </p:cSld>
  <p:clrMapOvr>
    <a:masterClrMapping/>
  </p:clrMapOvr>
</p:sld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4E729C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6607</TotalTime>
  <Words>494</Words>
  <Application>Microsoft Office PowerPoint</Application>
  <PresentationFormat>On-screen Show (4:3)</PresentationFormat>
  <Paragraphs>239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Stack of books design template</vt:lpstr>
      <vt:lpstr>Retrospect</vt:lpstr>
      <vt:lpstr>2026-2027  Budget Workshop </vt:lpstr>
      <vt:lpstr>Wrapping Up</vt:lpstr>
      <vt:lpstr>Revenue Factors in 2025-26</vt:lpstr>
      <vt:lpstr>Fund Balance Summary – General Fund</vt:lpstr>
      <vt:lpstr>Tax Rate Trend</vt:lpstr>
      <vt:lpstr>Property Value Trend</vt:lpstr>
      <vt:lpstr>Enrollment</vt:lpstr>
      <vt:lpstr>2026-27 Payroll Considerations</vt:lpstr>
      <vt:lpstr>PowerPoint Presentation</vt:lpstr>
      <vt:lpstr>Debt Service</vt:lpstr>
      <vt:lpstr>Food Service </vt:lpstr>
      <vt:lpstr>Future Considerations </vt:lpstr>
    </vt:vector>
  </TitlesOfParts>
  <Company>Burleson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2015-16 Budget Workshop</dc:title>
  <dc:creator>Paula Butler</dc:creator>
  <cp:lastModifiedBy>Paula Butler</cp:lastModifiedBy>
  <cp:revision>701</cp:revision>
  <cp:lastPrinted>2024-04-01T20:49:45Z</cp:lastPrinted>
  <dcterms:created xsi:type="dcterms:W3CDTF">2015-04-27T17:12:18Z</dcterms:created>
  <dcterms:modified xsi:type="dcterms:W3CDTF">2026-06-22T20:18:14Z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TC010721491033</vt:lpwstr>
  </property>
</Properties>
</file>