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8" r:id="rId3"/>
    <p:sldId id="275" r:id="rId4"/>
    <p:sldId id="257" r:id="rId5"/>
    <p:sldId id="258" r:id="rId6"/>
    <p:sldId id="260" r:id="rId7"/>
    <p:sldId id="276" r:id="rId8"/>
    <p:sldId id="268" r:id="rId9"/>
    <p:sldId id="269" r:id="rId10"/>
    <p:sldId id="277" r:id="rId11"/>
    <p:sldId id="279" r:id="rId12"/>
    <p:sldId id="281" r:id="rId13"/>
    <p:sldId id="280" r:id="rId14"/>
    <p:sldId id="282" r:id="rId15"/>
    <p:sldId id="274" r:id="rId16"/>
    <p:sldId id="283"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1" autoAdjust="0"/>
    <p:restoredTop sz="88741" autoAdjust="0"/>
  </p:normalViewPr>
  <p:slideViewPr>
    <p:cSldViewPr snapToGrid="0">
      <p:cViewPr varScale="1">
        <p:scale>
          <a:sx n="98" d="100"/>
          <a:sy n="98" d="100"/>
        </p:scale>
        <p:origin x="10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Sheet1!$B$1</c:f>
              <c:strCache>
                <c:ptCount val="1"/>
                <c:pt idx="0">
                  <c:v>Number of Restraints</c:v>
                </c:pt>
              </c:strCache>
            </c:strRef>
          </c:tx>
          <c:spPr>
            <a:solidFill>
              <a:schemeClr val="accent1"/>
            </a:solidFill>
            <a:ln>
              <a:noFill/>
            </a:ln>
            <a:effectLst/>
          </c:spPr>
          <c:invertIfNegative val="0"/>
          <c:cat>
            <c:strRef>
              <c:f>Sheet1!$A$2:$A$5</c:f>
              <c:strCache>
                <c:ptCount val="4"/>
                <c:pt idx="0">
                  <c:v>22-23</c:v>
                </c:pt>
                <c:pt idx="1">
                  <c:v>23-24</c:v>
                </c:pt>
                <c:pt idx="2">
                  <c:v>24-25</c:v>
                </c:pt>
                <c:pt idx="3">
                  <c:v>25-26</c:v>
                </c:pt>
              </c:strCache>
            </c:strRef>
          </c:cat>
          <c:val>
            <c:numRef>
              <c:f>Sheet1!$B$2:$B$5</c:f>
              <c:numCache>
                <c:formatCode>General</c:formatCode>
                <c:ptCount val="4"/>
                <c:pt idx="0">
                  <c:v>677</c:v>
                </c:pt>
                <c:pt idx="1">
                  <c:v>92</c:v>
                </c:pt>
                <c:pt idx="2">
                  <c:v>158</c:v>
                </c:pt>
                <c:pt idx="3">
                  <c:v>225</c:v>
                </c:pt>
              </c:numCache>
            </c:numRef>
          </c:val>
          <c:extLst>
            <c:ext xmlns:c16="http://schemas.microsoft.com/office/drawing/2014/chart" uri="{C3380CC4-5D6E-409C-BE32-E72D297353CC}">
              <c16:uniqueId val="{00000000-4127-4E6E-957E-D7ADE70A5A75}"/>
            </c:ext>
          </c:extLst>
        </c:ser>
        <c:dLbls>
          <c:showLegendKey val="0"/>
          <c:showVal val="0"/>
          <c:showCatName val="0"/>
          <c:showSerName val="0"/>
          <c:showPercent val="0"/>
          <c:showBubbleSize val="0"/>
        </c:dLbls>
        <c:gapWidth val="219"/>
        <c:overlap val="-27"/>
        <c:axId val="269423984"/>
        <c:axId val="269438864"/>
      </c:barChart>
      <c:catAx>
        <c:axId val="26942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69438864"/>
        <c:crosses val="autoZero"/>
        <c:auto val="1"/>
        <c:lblAlgn val="ctr"/>
        <c:lblOffset val="100"/>
        <c:noMultiLvlLbl val="0"/>
      </c:catAx>
      <c:valAx>
        <c:axId val="26943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2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solidFill>
        <a:schemeClr val="bg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0"/>
          <c:order val="0"/>
          <c:tx>
            <c:strRef>
              <c:f>Sheet1!$B$1</c:f>
              <c:strCache>
                <c:ptCount val="1"/>
                <c:pt idx="0">
                  <c:v>ESI</c:v>
                </c:pt>
              </c:strCache>
            </c:strRef>
          </c:tx>
          <c:spPr>
            <a:ln w="28575" cap="rnd">
              <a:solidFill>
                <a:schemeClr val="tx1"/>
              </a:solidFill>
              <a:round/>
            </a:ln>
            <a:effectLst/>
          </c:spPr>
          <c:marker>
            <c:symbol val="square"/>
            <c:size val="5"/>
            <c:spPr>
              <a:solidFill>
                <a:schemeClr val="tx1"/>
              </a:solidFill>
              <a:ln w="9525">
                <a:solidFill>
                  <a:schemeClr val="tx1"/>
                </a:solidFill>
              </a:ln>
              <a:effectLst/>
            </c:spPr>
          </c:marker>
          <c:cat>
            <c:strRef>
              <c:f>Sheet1!$A$2:$A$7</c:f>
              <c:strCache>
                <c:ptCount val="6"/>
                <c:pt idx="0">
                  <c:v>Aug. 2025</c:v>
                </c:pt>
                <c:pt idx="1">
                  <c:v>Sept. 2025</c:v>
                </c:pt>
                <c:pt idx="2">
                  <c:v>Oct. 2025</c:v>
                </c:pt>
                <c:pt idx="3">
                  <c:v>Nov. 2025</c:v>
                </c:pt>
                <c:pt idx="4">
                  <c:v>Dec. 2025</c:v>
                </c:pt>
                <c:pt idx="5">
                  <c:v>Jan. 2026</c:v>
                </c:pt>
              </c:strCache>
            </c:strRef>
          </c:cat>
          <c:val>
            <c:numRef>
              <c:f>Sheet1!$B$2:$B$7</c:f>
              <c:numCache>
                <c:formatCode>General</c:formatCode>
                <c:ptCount val="6"/>
                <c:pt idx="0">
                  <c:v>4</c:v>
                </c:pt>
                <c:pt idx="1">
                  <c:v>5</c:v>
                </c:pt>
                <c:pt idx="2">
                  <c:v>12</c:v>
                </c:pt>
                <c:pt idx="3">
                  <c:v>17</c:v>
                </c:pt>
                <c:pt idx="4">
                  <c:v>9</c:v>
                </c:pt>
                <c:pt idx="5">
                  <c:v>3</c:v>
                </c:pt>
              </c:numCache>
            </c:numRef>
          </c:val>
          <c:smooth val="0"/>
          <c:extLst>
            <c:ext xmlns:c16="http://schemas.microsoft.com/office/drawing/2014/chart" uri="{C3380CC4-5D6E-409C-BE32-E72D297353CC}">
              <c16:uniqueId val="{00000000-1257-4C8E-9516-0FDBF5727D09}"/>
            </c:ext>
          </c:extLst>
        </c:ser>
        <c:dLbls>
          <c:showLegendKey val="0"/>
          <c:showVal val="0"/>
          <c:showCatName val="0"/>
          <c:showSerName val="0"/>
          <c:showPercent val="0"/>
          <c:showBubbleSize val="0"/>
        </c:dLbls>
        <c:marker val="1"/>
        <c:smooth val="0"/>
        <c:axId val="269478224"/>
        <c:axId val="269478704"/>
      </c:lineChart>
      <c:catAx>
        <c:axId val="26947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69478704"/>
        <c:crosses val="autoZero"/>
        <c:auto val="1"/>
        <c:lblAlgn val="ctr"/>
        <c:lblOffset val="100"/>
        <c:noMultiLvlLbl val="0"/>
      </c:catAx>
      <c:valAx>
        <c:axId val="26947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ESI</c:v>
                </c:pt>
              </c:strCache>
            </c:strRef>
          </c:tx>
          <c:spPr>
            <a:ln w="28575" cap="rnd">
              <a:solidFill>
                <a:schemeClr val="tx1"/>
              </a:solidFill>
              <a:round/>
            </a:ln>
            <a:effectLst/>
          </c:spPr>
          <c:marker>
            <c:symbol val="circle"/>
            <c:size val="5"/>
            <c:spPr>
              <a:solidFill>
                <a:schemeClr val="tx1"/>
              </a:solidFill>
              <a:ln w="9525">
                <a:solidFill>
                  <a:schemeClr val="accent1"/>
                </a:solidFill>
              </a:ln>
              <a:effectLst/>
            </c:spPr>
          </c:marker>
          <c:cat>
            <c:strRef>
              <c:f>Sheet1!$A$2:$A$7</c:f>
              <c:strCache>
                <c:ptCount val="6"/>
                <c:pt idx="0">
                  <c:v>Aug. 2025</c:v>
                </c:pt>
                <c:pt idx="1">
                  <c:v>Sept. 2025</c:v>
                </c:pt>
                <c:pt idx="2">
                  <c:v>Oct. 2025</c:v>
                </c:pt>
                <c:pt idx="3">
                  <c:v>Nov. 2025</c:v>
                </c:pt>
                <c:pt idx="4">
                  <c:v>Dec. 2025</c:v>
                </c:pt>
                <c:pt idx="5">
                  <c:v>Jan. 2026</c:v>
                </c:pt>
              </c:strCache>
            </c:strRef>
          </c:cat>
          <c:val>
            <c:numRef>
              <c:f>Sheet1!$B$2:$B$7</c:f>
              <c:numCache>
                <c:formatCode>General</c:formatCode>
                <c:ptCount val="6"/>
                <c:pt idx="0">
                  <c:v>6</c:v>
                </c:pt>
                <c:pt idx="1">
                  <c:v>15</c:v>
                </c:pt>
                <c:pt idx="2">
                  <c:v>2</c:v>
                </c:pt>
                <c:pt idx="3">
                  <c:v>3</c:v>
                </c:pt>
                <c:pt idx="4">
                  <c:v>1</c:v>
                </c:pt>
                <c:pt idx="5">
                  <c:v>2</c:v>
                </c:pt>
              </c:numCache>
            </c:numRef>
          </c:val>
          <c:smooth val="0"/>
          <c:extLst>
            <c:ext xmlns:c16="http://schemas.microsoft.com/office/drawing/2014/chart" uri="{C3380CC4-5D6E-409C-BE32-E72D297353CC}">
              <c16:uniqueId val="{00000000-7005-4FBA-871E-829B0210985E}"/>
            </c:ext>
          </c:extLst>
        </c:ser>
        <c:dLbls>
          <c:showLegendKey val="0"/>
          <c:showVal val="0"/>
          <c:showCatName val="0"/>
          <c:showSerName val="0"/>
          <c:showPercent val="0"/>
          <c:showBubbleSize val="0"/>
        </c:dLbls>
        <c:marker val="1"/>
        <c:smooth val="0"/>
        <c:axId val="269436944"/>
        <c:axId val="269442704"/>
      </c:lineChart>
      <c:catAx>
        <c:axId val="26943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69442704"/>
        <c:crosses val="autoZero"/>
        <c:auto val="1"/>
        <c:lblAlgn val="ctr"/>
        <c:lblOffset val="100"/>
        <c:noMultiLvlLbl val="1"/>
      </c:catAx>
      <c:valAx>
        <c:axId val="26944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3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0"/>
          <c:order val="0"/>
          <c:tx>
            <c:strRef>
              <c:f>Sheet1!$B$1</c:f>
              <c:strCache>
                <c:ptCount val="1"/>
                <c:pt idx="0">
                  <c:v>ESI</c:v>
                </c:pt>
              </c:strCache>
            </c:strRef>
          </c:tx>
          <c:spPr>
            <a:ln w="28575" cap="rnd">
              <a:solidFill>
                <a:schemeClr val="tx1"/>
              </a:solidFill>
              <a:round/>
            </a:ln>
            <a:effectLst/>
          </c:spPr>
          <c:marker>
            <c:symbol val="square"/>
            <c:size val="5"/>
            <c:spPr>
              <a:solidFill>
                <a:schemeClr val="tx1"/>
              </a:solidFill>
              <a:ln w="9525">
                <a:solidFill>
                  <a:schemeClr val="tx1"/>
                </a:solidFill>
              </a:ln>
              <a:effectLst/>
            </c:spPr>
          </c:marker>
          <c:cat>
            <c:strRef>
              <c:f>Sheet1!$A$2:$A$7</c:f>
              <c:strCache>
                <c:ptCount val="6"/>
                <c:pt idx="0">
                  <c:v>Aug. 2025</c:v>
                </c:pt>
                <c:pt idx="1">
                  <c:v>Sept. 2025</c:v>
                </c:pt>
                <c:pt idx="2">
                  <c:v>Oct. 2025</c:v>
                </c:pt>
                <c:pt idx="3">
                  <c:v>Nov. 2025</c:v>
                </c:pt>
                <c:pt idx="4">
                  <c:v>Dec. 2025</c:v>
                </c:pt>
                <c:pt idx="5">
                  <c:v>Jan. 2026</c:v>
                </c:pt>
              </c:strCache>
            </c:strRef>
          </c:cat>
          <c:val>
            <c:numRef>
              <c:f>Sheet1!$B$2:$B$7</c:f>
              <c:numCache>
                <c:formatCode>General</c:formatCode>
                <c:ptCount val="6"/>
                <c:pt idx="0">
                  <c:v>5</c:v>
                </c:pt>
                <c:pt idx="1">
                  <c:v>5</c:v>
                </c:pt>
                <c:pt idx="2">
                  <c:v>8</c:v>
                </c:pt>
                <c:pt idx="3">
                  <c:v>1</c:v>
                </c:pt>
                <c:pt idx="4">
                  <c:v>0</c:v>
                </c:pt>
                <c:pt idx="5">
                  <c:v>0</c:v>
                </c:pt>
              </c:numCache>
            </c:numRef>
          </c:val>
          <c:smooth val="0"/>
          <c:extLst>
            <c:ext xmlns:c16="http://schemas.microsoft.com/office/drawing/2014/chart" uri="{C3380CC4-5D6E-409C-BE32-E72D297353CC}">
              <c16:uniqueId val="{00000000-1257-4C8E-9516-0FDBF5727D09}"/>
            </c:ext>
          </c:extLst>
        </c:ser>
        <c:dLbls>
          <c:showLegendKey val="0"/>
          <c:showVal val="0"/>
          <c:showCatName val="0"/>
          <c:showSerName val="0"/>
          <c:showPercent val="0"/>
          <c:showBubbleSize val="0"/>
        </c:dLbls>
        <c:marker val="1"/>
        <c:smooth val="0"/>
        <c:axId val="269478224"/>
        <c:axId val="269478704"/>
      </c:lineChart>
      <c:catAx>
        <c:axId val="26947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69478704"/>
        <c:crosses val="autoZero"/>
        <c:auto val="1"/>
        <c:lblAlgn val="ctr"/>
        <c:lblOffset val="100"/>
        <c:noMultiLvlLbl val="0"/>
      </c:catAx>
      <c:valAx>
        <c:axId val="26947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FB4F81B-B061-4010-A946-DF0B98D443C0}" type="datetimeFigureOut">
              <a:rPr lang="en-US" smtClean="0"/>
              <a:t>2/19/2026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FA367A8-32BB-44C9-830E-D403E99DAE10}" type="slidenum">
              <a:rPr lang="en-US" smtClean="0"/>
              <a:t>‹#›</a:t>
            </a:fld>
            <a:endParaRPr lang="en-US"/>
          </a:p>
        </p:txBody>
      </p:sp>
    </p:spTree>
    <p:extLst>
      <p:ext uri="{BB962C8B-B14F-4D97-AF65-F5344CB8AC3E}">
        <p14:creationId xmlns:p14="http://schemas.microsoft.com/office/powerpoint/2010/main" val="2451447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Psychosocial treatment model for challenging behaviors based on social learning theoretical foundations</a:t>
            </a:r>
          </a:p>
          <a:p>
            <a:r>
              <a:rPr lang="en-US" dirty="0">
                <a:latin typeface="Times New Roman" panose="02020603050405020304" pitchFamily="18" charset="0"/>
                <a:cs typeface="Times New Roman" panose="02020603050405020304" pitchFamily="18" charset="0"/>
              </a:rPr>
              <a:t>Relies heavily on the neuropsychology, delineating – executive processing, language processing, emotion regulation, adaptability, and social skills</a:t>
            </a:r>
          </a:p>
          <a:p>
            <a:r>
              <a:rPr lang="en-US" dirty="0">
                <a:latin typeface="Times New Roman" panose="02020603050405020304" pitchFamily="18" charset="0"/>
                <a:cs typeface="Times New Roman" panose="02020603050405020304" pitchFamily="18" charset="0"/>
              </a:rPr>
              <a:t>Deficits (unsolved problems) in these processing areas create difficulties for some students to display adaptive behaviors across environments (unsolved problems and lagging skills to meet expectations)</a:t>
            </a:r>
          </a:p>
          <a:p>
            <a:r>
              <a:rPr lang="en-US" dirty="0">
                <a:latin typeface="Times New Roman" panose="02020603050405020304" pitchFamily="18" charset="0"/>
                <a:cs typeface="Times New Roman" panose="02020603050405020304" pitchFamily="18" charset="0"/>
              </a:rPr>
              <a:t>Focus is not on displayed behaviors; the focus is on the problems causing the behaviors</a:t>
            </a:r>
          </a:p>
          <a:p>
            <a:r>
              <a:rPr lang="en-US" dirty="0">
                <a:latin typeface="Times New Roman" panose="02020603050405020304" pitchFamily="18" charset="0"/>
                <a:cs typeface="Times New Roman" panose="02020603050405020304" pitchFamily="18" charset="0"/>
              </a:rPr>
              <a:t>The function of concerning behavior is that it communicates that the student is not able to meet particular expectations</a:t>
            </a:r>
          </a:p>
          <a:p>
            <a:endParaRPr lang="en-US" dirty="0"/>
          </a:p>
        </p:txBody>
      </p:sp>
      <p:sp>
        <p:nvSpPr>
          <p:cNvPr id="4" name="Slide Number Placeholder 3"/>
          <p:cNvSpPr>
            <a:spLocks noGrp="1"/>
          </p:cNvSpPr>
          <p:nvPr>
            <p:ph type="sldNum" sz="quarter" idx="5"/>
          </p:nvPr>
        </p:nvSpPr>
        <p:spPr/>
        <p:txBody>
          <a:bodyPr/>
          <a:lstStyle/>
          <a:p>
            <a:fld id="{FFA367A8-32BB-44C9-830E-D403E99DAE10}" type="slidenum">
              <a:rPr lang="en-US" smtClean="0"/>
              <a:t>5</a:t>
            </a:fld>
            <a:endParaRPr lang="en-US"/>
          </a:p>
        </p:txBody>
      </p:sp>
    </p:spTree>
    <p:extLst>
      <p:ext uri="{BB962C8B-B14F-4D97-AF65-F5344CB8AC3E}">
        <p14:creationId xmlns:p14="http://schemas.microsoft.com/office/powerpoint/2010/main" val="118827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75FBC-04B9-41E4-841A-119F24DEA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9F23A-E21D-D00E-681B-7AA865FD1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4F287-2B64-7DD3-810E-115ED49169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1E7B0A-46F9-3415-72B9-CB433807D651}"/>
              </a:ext>
            </a:extLst>
          </p:cNvPr>
          <p:cNvSpPr>
            <a:spLocks noGrp="1"/>
          </p:cNvSpPr>
          <p:nvPr>
            <p:ph type="sldNum" sz="quarter" idx="5"/>
          </p:nvPr>
        </p:nvSpPr>
        <p:spPr/>
        <p:txBody>
          <a:bodyPr/>
          <a:lstStyle/>
          <a:p>
            <a:fld id="{FFA367A8-32BB-44C9-830E-D403E99DAE10}" type="slidenum">
              <a:rPr lang="en-US" smtClean="0"/>
              <a:t>7</a:t>
            </a:fld>
            <a:endParaRPr lang="en-US"/>
          </a:p>
        </p:txBody>
      </p:sp>
    </p:spTree>
    <p:extLst>
      <p:ext uri="{BB962C8B-B14F-4D97-AF65-F5344CB8AC3E}">
        <p14:creationId xmlns:p14="http://schemas.microsoft.com/office/powerpoint/2010/main" val="3617084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1D92-A5A1-CFBE-DFDD-B5C0C3C444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AAA919-00E0-8900-87E8-F5B15EC2AE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AC83A0-1340-67C6-48EE-C302BAFE295E}"/>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5" name="Footer Placeholder 4">
            <a:extLst>
              <a:ext uri="{FF2B5EF4-FFF2-40B4-BE49-F238E27FC236}">
                <a16:creationId xmlns:a16="http://schemas.microsoft.com/office/drawing/2014/main" id="{43197BC5-D123-C5F2-6F73-99137552CE8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34E1C4-3EC1-7874-6631-BD65A92FA4C2}"/>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1488412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FC054-16AD-F7F6-576F-A17102AB34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CA009C-9884-DB1C-2024-E3F89D92C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34AD7D-ED3F-9AE5-B3B1-AE3E622DBEDA}"/>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5" name="Footer Placeholder 4">
            <a:extLst>
              <a:ext uri="{FF2B5EF4-FFF2-40B4-BE49-F238E27FC236}">
                <a16:creationId xmlns:a16="http://schemas.microsoft.com/office/drawing/2014/main" id="{1A29CCF6-86AD-B03D-C518-3DA703EF9A1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6DD88D-60F8-0D47-71DC-EDCFE3843A6A}"/>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1827083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83FA-0F05-6DB8-EC51-446CB41DE9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CE50E6-2035-6394-F35E-CDACB0411E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448459-439F-0A59-4AE7-10BDC87027C6}"/>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5" name="Footer Placeholder 4">
            <a:extLst>
              <a:ext uri="{FF2B5EF4-FFF2-40B4-BE49-F238E27FC236}">
                <a16:creationId xmlns:a16="http://schemas.microsoft.com/office/drawing/2014/main" id="{87B345F2-9F08-0BCF-4325-3B02B1E9CB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BDA67E2-1BFB-ACFF-1E45-B659C5E9D332}"/>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3896977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E9C32-BA8E-33E7-002D-EA46345959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5561C2-6ABF-8DA7-BBAB-6431D35DF6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7529FC-7A38-3A29-571B-96E06AC73D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19C225-3C95-AECB-5B01-A2EA6E58AEAF}"/>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6" name="Footer Placeholder 5">
            <a:extLst>
              <a:ext uri="{FF2B5EF4-FFF2-40B4-BE49-F238E27FC236}">
                <a16:creationId xmlns:a16="http://schemas.microsoft.com/office/drawing/2014/main" id="{8CB48531-D4E1-CD23-204B-78EC427A265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63A3D8-E8A1-F9B8-63DE-D6B633EBD8CB}"/>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495778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AC5A-ACAF-125F-8C3C-D035153BCB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A12D56-7C3B-C821-B568-BA3DD0FAEB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222099-A159-8D60-537B-801672F741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C01E6E-4549-F4B6-0DB9-856F61E452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F6DBDF-E3DD-209C-999E-BBA100A9DA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66324F-3FD3-4CCE-9EDA-F6D4C944BB85}"/>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8" name="Footer Placeholder 7">
            <a:extLst>
              <a:ext uri="{FF2B5EF4-FFF2-40B4-BE49-F238E27FC236}">
                <a16:creationId xmlns:a16="http://schemas.microsoft.com/office/drawing/2014/main" id="{9CBAD56C-A237-4736-C3E1-5619E5C18E2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7AA8950-5318-D5CA-74B4-79A4AD9AFB17}"/>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2238947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EB975-BCF9-DCE0-FE54-9CEC604F4A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337D42-56D0-6B35-C5BF-66FE1D42BE6B}"/>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4" name="Footer Placeholder 3">
            <a:extLst>
              <a:ext uri="{FF2B5EF4-FFF2-40B4-BE49-F238E27FC236}">
                <a16:creationId xmlns:a16="http://schemas.microsoft.com/office/drawing/2014/main" id="{1EC5215A-3FD5-59C7-0A38-E51C709D6BC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49A2A32-F2C3-66FC-0012-ACEA97EFF4B1}"/>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1250782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C877B7-53E6-D012-1C67-9D837B9865F9}"/>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3" name="Footer Placeholder 2">
            <a:extLst>
              <a:ext uri="{FF2B5EF4-FFF2-40B4-BE49-F238E27FC236}">
                <a16:creationId xmlns:a16="http://schemas.microsoft.com/office/drawing/2014/main" id="{7039A1CB-C080-F97C-B27E-F5003D26D6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18EF227-D4F0-31EA-E5DC-3F375829F52F}"/>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561874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9080-0BA1-9A75-E9F9-32A4D4649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2D2A0B-FAC6-9AB6-5958-D7C6167C9B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001FDA-BA4C-23DE-E6D2-B3CF685D8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DBBEB-E45D-1969-23F2-5064D4198DA0}"/>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6" name="Footer Placeholder 5">
            <a:extLst>
              <a:ext uri="{FF2B5EF4-FFF2-40B4-BE49-F238E27FC236}">
                <a16:creationId xmlns:a16="http://schemas.microsoft.com/office/drawing/2014/main" id="{4CFE9A84-5637-F142-FE81-6BCD057A99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B650F87-3F11-22C5-F5DD-F72A17F571FD}"/>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3897796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3694D-7B3F-F195-9B2C-BCABE8E77C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B875B6-86AE-6758-49B1-F4D7E82209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A4B4191-45F3-F85D-6FD4-481A7B0CC7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548584-7456-2A16-1E09-FDB754520C26}"/>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6" name="Footer Placeholder 5">
            <a:extLst>
              <a:ext uri="{FF2B5EF4-FFF2-40B4-BE49-F238E27FC236}">
                <a16:creationId xmlns:a16="http://schemas.microsoft.com/office/drawing/2014/main" id="{8743DF31-590B-D7F8-39C5-FB2CBB4A8D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B40191-7573-EFCE-C3A4-39A209BE423E}"/>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4254806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55436-ED39-C1E0-952D-FB164211B2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AA72F6-4E64-0ED7-E124-EF85F35CC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A732D0-65DD-C124-BE83-6C517B25B616}"/>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5" name="Footer Placeholder 4">
            <a:extLst>
              <a:ext uri="{FF2B5EF4-FFF2-40B4-BE49-F238E27FC236}">
                <a16:creationId xmlns:a16="http://schemas.microsoft.com/office/drawing/2014/main" id="{4BE1480F-F111-E160-55FF-0A6F512F9F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0424C1-0F8E-7529-39BE-AFEB0E28151E}"/>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877252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F89FDD-A1C7-7839-7847-21BB3760A9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DC2A18-D1FE-504E-36A4-16B719963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15764D-6A4B-FB00-FE91-D580B695F2DE}"/>
              </a:ext>
            </a:extLst>
          </p:cNvPr>
          <p:cNvSpPr>
            <a:spLocks noGrp="1"/>
          </p:cNvSpPr>
          <p:nvPr>
            <p:ph type="dt" sz="half" idx="10"/>
          </p:nvPr>
        </p:nvSpPr>
        <p:spPr/>
        <p:txBody>
          <a:bodyPr/>
          <a:lstStyle/>
          <a:p>
            <a:fld id="{7FA38FA7-8E0C-4404-91AC-ECF713DB5388}" type="datetimeFigureOut">
              <a:rPr lang="en-US" smtClean="0"/>
              <a:t>2/19/2026</a:t>
            </a:fld>
            <a:endParaRPr lang="en-US" dirty="0"/>
          </a:p>
        </p:txBody>
      </p:sp>
      <p:sp>
        <p:nvSpPr>
          <p:cNvPr id="5" name="Footer Placeholder 4">
            <a:extLst>
              <a:ext uri="{FF2B5EF4-FFF2-40B4-BE49-F238E27FC236}">
                <a16:creationId xmlns:a16="http://schemas.microsoft.com/office/drawing/2014/main" id="{2C1A013E-E6E1-7B1C-CB44-1EC8ABE316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05E6F16-5E12-ABDE-4856-8C847292594B}"/>
              </a:ext>
            </a:extLst>
          </p:cNvPr>
          <p:cNvSpPr>
            <a:spLocks noGrp="1"/>
          </p:cNvSpPr>
          <p:nvPr>
            <p:ph type="sldNum" sz="quarter" idx="12"/>
          </p:nvPr>
        </p:nvSpPr>
        <p:spPr/>
        <p:txBody>
          <a:bodyPr/>
          <a:lstStyle/>
          <a:p>
            <a:fld id="{A7075CAD-10DC-4327-B25F-95A730344CA5}" type="slidenum">
              <a:rPr lang="en-US" smtClean="0"/>
              <a:t>‹#›</a:t>
            </a:fld>
            <a:endParaRPr lang="en-US" dirty="0"/>
          </a:p>
        </p:txBody>
      </p:sp>
    </p:spTree>
    <p:extLst>
      <p:ext uri="{BB962C8B-B14F-4D97-AF65-F5344CB8AC3E}">
        <p14:creationId xmlns:p14="http://schemas.microsoft.com/office/powerpoint/2010/main" val="2703978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9DC87A-A05C-DC48-466B-6F7006341E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972785-052A-CE80-B430-36803991D8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0CFD6A-9E3C-21CC-EDBC-BF933662EB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38FA7-8E0C-4404-91AC-ECF713DB5388}" type="datetimeFigureOut">
              <a:rPr lang="en-US" smtClean="0"/>
              <a:t>2/19/2026</a:t>
            </a:fld>
            <a:endParaRPr lang="en-US" dirty="0"/>
          </a:p>
        </p:txBody>
      </p:sp>
      <p:sp>
        <p:nvSpPr>
          <p:cNvPr id="5" name="Footer Placeholder 4">
            <a:extLst>
              <a:ext uri="{FF2B5EF4-FFF2-40B4-BE49-F238E27FC236}">
                <a16:creationId xmlns:a16="http://schemas.microsoft.com/office/drawing/2014/main" id="{C6FF16B9-6E2C-939A-C45E-E078686DEE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BB4F40D-949D-8164-526A-33BB2D0F7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075CAD-10DC-4327-B25F-95A730344CA5}" type="slidenum">
              <a:rPr lang="en-US" smtClean="0"/>
              <a:t>‹#›</a:t>
            </a:fld>
            <a:endParaRPr lang="en-US" dirty="0"/>
          </a:p>
        </p:txBody>
      </p:sp>
    </p:spTree>
    <p:extLst>
      <p:ext uri="{BB962C8B-B14F-4D97-AF65-F5344CB8AC3E}">
        <p14:creationId xmlns:p14="http://schemas.microsoft.com/office/powerpoint/2010/main" val="2048919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8C90D-BA53-5720-DDFE-0C651827A0E1}"/>
              </a:ext>
            </a:extLst>
          </p:cNvPr>
          <p:cNvSpPr>
            <a:spLocks noGrp="1"/>
          </p:cNvSpPr>
          <p:nvPr>
            <p:ph type="ctrTitle"/>
          </p:nvPr>
        </p:nvSpPr>
        <p:spPr>
          <a:xfrm>
            <a:off x="640080" y="320040"/>
            <a:ext cx="6692827" cy="3892669"/>
          </a:xfrm>
        </p:spPr>
        <p:txBody>
          <a:bodyPr>
            <a:normAutofit fontScale="90000"/>
          </a:bodyPr>
          <a:lstStyle/>
          <a:p>
            <a:pPr algn="l"/>
            <a:r>
              <a:rPr lang="en-US" sz="6100" dirty="0">
                <a:latin typeface="Times New Roman" panose="02020603050405020304" pitchFamily="18" charset="0"/>
                <a:cs typeface="Times New Roman" panose="02020603050405020304" pitchFamily="18" charset="0"/>
              </a:rPr>
              <a:t>Understanding Behavior, Building Connection, &amp; Emergency Safety Interventions</a:t>
            </a:r>
          </a:p>
        </p:txBody>
      </p:sp>
      <p:sp>
        <p:nvSpPr>
          <p:cNvPr id="3" name="Subtitle 2">
            <a:extLst>
              <a:ext uri="{FF2B5EF4-FFF2-40B4-BE49-F238E27FC236}">
                <a16:creationId xmlns:a16="http://schemas.microsoft.com/office/drawing/2014/main" id="{C4FD07CF-627E-9B0A-A1A4-7E36D014EA1F}"/>
              </a:ext>
            </a:extLst>
          </p:cNvPr>
          <p:cNvSpPr>
            <a:spLocks noGrp="1"/>
          </p:cNvSpPr>
          <p:nvPr>
            <p:ph type="subTitle" idx="1"/>
          </p:nvPr>
        </p:nvSpPr>
        <p:spPr>
          <a:xfrm>
            <a:off x="640080" y="4631161"/>
            <a:ext cx="6692827" cy="1569486"/>
          </a:xfrm>
        </p:spPr>
        <p:txBody>
          <a:bodyPr>
            <a:normAutofit/>
          </a:bodyPr>
          <a:lstStyle/>
          <a:p>
            <a:pPr algn="l"/>
            <a:r>
              <a:rPr lang="en-US" dirty="0">
                <a:latin typeface="Times New Roman" panose="02020603050405020304" pitchFamily="18" charset="0"/>
                <a:cs typeface="Times New Roman" panose="02020603050405020304" pitchFamily="18" charset="0"/>
              </a:rPr>
              <a:t>Collaborative and Proactive Solutions, Positive Behavior Supports, and Trauma Informed Sequence at the Tri-City Day School</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wo men taking a selfie&#10;&#10;Description automatically generated">
            <a:extLst>
              <a:ext uri="{FF2B5EF4-FFF2-40B4-BE49-F238E27FC236}">
                <a16:creationId xmlns:a16="http://schemas.microsoft.com/office/drawing/2014/main" id="{24BCD46E-F4A4-ADE4-81E3-0451D74EEF2E}"/>
              </a:ext>
            </a:extLst>
          </p:cNvPr>
          <p:cNvPicPr>
            <a:picLocks noChangeAspect="1"/>
          </p:cNvPicPr>
          <p:nvPr/>
        </p:nvPicPr>
        <p:blipFill rotWithShape="1">
          <a:blip r:embed="rId2">
            <a:extLst>
              <a:ext uri="{28A0092B-C50C-407E-A947-70E740481C1C}">
                <a14:useLocalDpi xmlns:a14="http://schemas.microsoft.com/office/drawing/2010/main" val="0"/>
              </a:ext>
            </a:extLst>
          </a:blip>
          <a:srcRect l="22137"/>
          <a:stretch/>
        </p:blipFill>
        <p:spPr>
          <a:xfrm rot="5400000">
            <a:off x="7703529" y="1267079"/>
            <a:ext cx="4243397" cy="4087368"/>
          </a:xfrm>
          <a:prstGeom prst="rect">
            <a:avLst/>
          </a:prstGeom>
        </p:spPr>
      </p:pic>
      <p:pic>
        <p:nvPicPr>
          <p:cNvPr id="4" name="Picture 3" descr="A black and white drawing of a crocodile&#10;&#10;Description automatically generated">
            <a:extLst>
              <a:ext uri="{FF2B5EF4-FFF2-40B4-BE49-F238E27FC236}">
                <a16:creationId xmlns:a16="http://schemas.microsoft.com/office/drawing/2014/main" id="{13C2177E-B663-9DC6-0BC3-583AFA56D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3455320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22BA-B2CF-6460-8523-25467307D827}"/>
              </a:ext>
            </a:extLst>
          </p:cNvPr>
          <p:cNvSpPr>
            <a:spLocks noGrp="1"/>
          </p:cNvSpPr>
          <p:nvPr>
            <p:ph type="title"/>
          </p:nvPr>
        </p:nvSpPr>
        <p:spPr/>
        <p:txBody>
          <a:bodyPr>
            <a:normAutofit/>
          </a:bodyPr>
          <a:lstStyle/>
          <a:p>
            <a:r>
              <a:rPr lang="en-US" sz="1800" b="1" dirty="0">
                <a:latin typeface="Times New Roman" panose="02020603050405020304" pitchFamily="18" charset="0"/>
                <a:cs typeface="Times New Roman" panose="02020603050405020304" pitchFamily="18" charset="0"/>
              </a:rPr>
              <a:t>An </a:t>
            </a:r>
            <a:r>
              <a:rPr lang="en-US" sz="1800" b="1" i="1" dirty="0">
                <a:latin typeface="Times New Roman" panose="02020603050405020304" pitchFamily="18" charset="0"/>
                <a:cs typeface="Times New Roman" panose="02020603050405020304" pitchFamily="18" charset="0"/>
              </a:rPr>
              <a:t>Emergency Safety Intervention </a:t>
            </a:r>
            <a:r>
              <a:rPr lang="en-US" sz="1800" b="1" dirty="0">
                <a:latin typeface="Times New Roman" panose="02020603050405020304" pitchFamily="18" charset="0"/>
                <a:cs typeface="Times New Roman" panose="02020603050405020304" pitchFamily="18" charset="0"/>
              </a:rPr>
              <a:t>is the use of </a:t>
            </a:r>
            <a:r>
              <a:rPr lang="en-US" sz="1800" b="1" i="1" u="sng" dirty="0">
                <a:latin typeface="Times New Roman" panose="02020603050405020304" pitchFamily="18" charset="0"/>
                <a:cs typeface="Times New Roman" panose="02020603050405020304" pitchFamily="18" charset="0"/>
              </a:rPr>
              <a:t>seclusion</a:t>
            </a:r>
            <a:r>
              <a:rPr lang="en-US" sz="1800" b="1" dirty="0">
                <a:latin typeface="Times New Roman" panose="02020603050405020304" pitchFamily="18" charset="0"/>
                <a:cs typeface="Times New Roman" panose="02020603050405020304" pitchFamily="18" charset="0"/>
              </a:rPr>
              <a:t> or </a:t>
            </a:r>
            <a:r>
              <a:rPr lang="en-US" sz="1800" b="1" i="1" u="sng" dirty="0">
                <a:latin typeface="Times New Roman" panose="02020603050405020304" pitchFamily="18" charset="0"/>
                <a:cs typeface="Times New Roman" panose="02020603050405020304" pitchFamily="18" charset="0"/>
              </a:rPr>
              <a:t>physical restraint</a:t>
            </a:r>
            <a:r>
              <a:rPr lang="en-US" sz="1800" b="1" dirty="0">
                <a:latin typeface="Times New Roman" panose="02020603050405020304" pitchFamily="18" charset="0"/>
                <a:cs typeface="Times New Roman" panose="02020603050405020304" pitchFamily="18" charset="0"/>
              </a:rPr>
              <a:t> at a </a:t>
            </a:r>
            <a:r>
              <a:rPr lang="en-US" sz="1800" b="1" i="1" u="sng" dirty="0">
                <a:latin typeface="Times New Roman" panose="02020603050405020304" pitchFamily="18" charset="0"/>
                <a:cs typeface="Times New Roman" panose="02020603050405020304" pitchFamily="18" charset="0"/>
              </a:rPr>
              <a:t>last resort</a:t>
            </a:r>
            <a:r>
              <a:rPr lang="en-US" sz="1800" b="1" dirty="0">
                <a:latin typeface="Times New Roman" panose="02020603050405020304" pitchFamily="18" charset="0"/>
                <a:cs typeface="Times New Roman" panose="02020603050405020304" pitchFamily="18" charset="0"/>
              </a:rPr>
              <a:t> when a student presents a danger to self or others. </a:t>
            </a:r>
            <a:r>
              <a:rPr lang="en-US" sz="1800" b="1" i="1" u="sng" dirty="0">
                <a:latin typeface="Times New Roman" panose="02020603050405020304" pitchFamily="18" charset="0"/>
                <a:cs typeface="Times New Roman" panose="02020603050405020304" pitchFamily="18" charset="0"/>
              </a:rPr>
              <a:t>At Last Resort:</a:t>
            </a:r>
            <a:r>
              <a:rPr lang="en-US" sz="1800" b="1" dirty="0">
                <a:latin typeface="Times New Roman" panose="02020603050405020304" pitchFamily="18" charset="0"/>
                <a:cs typeface="Times New Roman" panose="02020603050405020304" pitchFamily="18" charset="0"/>
              </a:rPr>
              <a:t> When a student presents a reasonable and immediate danger with the present ability to apply such physical harm AND alternatives have been exhausted or deemed inappropriate due to safety </a:t>
            </a:r>
            <a:r>
              <a:rPr lang="en-US" sz="1800" b="1" i="1" dirty="0">
                <a:latin typeface="Times New Roman" panose="02020603050405020304" pitchFamily="18" charset="0"/>
                <a:cs typeface="Times New Roman" panose="02020603050405020304" pitchFamily="18" charset="0"/>
              </a:rPr>
              <a:t>(K.S.A. 72-6153)</a:t>
            </a:r>
          </a:p>
        </p:txBody>
      </p:sp>
      <p:sp>
        <p:nvSpPr>
          <p:cNvPr id="3" name="Content Placeholder 2">
            <a:extLst>
              <a:ext uri="{FF2B5EF4-FFF2-40B4-BE49-F238E27FC236}">
                <a16:creationId xmlns:a16="http://schemas.microsoft.com/office/drawing/2014/main" id="{8362B3CF-3879-B736-8C06-CE0042EE3846}"/>
              </a:ext>
            </a:extLst>
          </p:cNvPr>
          <p:cNvSpPr>
            <a:spLocks noGrp="1"/>
          </p:cNvSpPr>
          <p:nvPr>
            <p:ph idx="1"/>
          </p:nvPr>
        </p:nvSpPr>
        <p:spPr/>
        <p:txBody>
          <a:bodyPr>
            <a:noAutofit/>
          </a:bodyPr>
          <a:lstStyle/>
          <a:p>
            <a:r>
              <a:rPr lang="en-US" sz="1800" b="1" i="1" u="sng" dirty="0">
                <a:latin typeface="Times New Roman" panose="02020603050405020304" pitchFamily="18" charset="0"/>
                <a:cs typeface="Times New Roman" panose="02020603050405020304" pitchFamily="18" charset="0"/>
              </a:rPr>
              <a:t>Physical Restraint:</a:t>
            </a:r>
            <a:r>
              <a:rPr lang="en-US" sz="1800" dirty="0">
                <a:latin typeface="Times New Roman" panose="02020603050405020304" pitchFamily="18" charset="0"/>
                <a:cs typeface="Times New Roman" panose="02020603050405020304" pitchFamily="18" charset="0"/>
              </a:rPr>
              <a:t> Bodily force used to substantially limit a student's movement temporarily </a:t>
            </a:r>
          </a:p>
          <a:p>
            <a:pPr lvl="1"/>
            <a:r>
              <a:rPr lang="en-US" sz="1800" dirty="0">
                <a:latin typeface="Times New Roman" panose="02020603050405020304" pitchFamily="18" charset="0"/>
                <a:cs typeface="Times New Roman" panose="02020603050405020304" pitchFamily="18" charset="0"/>
              </a:rPr>
              <a:t>Bodily force means the amount of pressure used by one’s hands, arms, or body on another person’s body</a:t>
            </a:r>
          </a:p>
          <a:p>
            <a:pPr lvl="1" fontAlgn="base"/>
            <a:r>
              <a:rPr lang="en-US" sz="1800" dirty="0">
                <a:latin typeface="Times New Roman" panose="02020603050405020304" pitchFamily="18" charset="0"/>
                <a:cs typeface="Times New Roman" panose="02020603050405020304" pitchFamily="18" charset="0"/>
              </a:rPr>
              <a:t>The amount of bodily force used to restrain the student should be only what is necessary to diffuse the emergency and ensure the safety of staff and students</a:t>
            </a:r>
          </a:p>
          <a:p>
            <a:pPr lvl="1" fontAlgn="base"/>
            <a:r>
              <a:rPr lang="en-US" sz="1800" dirty="0">
                <a:latin typeface="Times New Roman" panose="02020603050405020304" pitchFamily="18" charset="0"/>
                <a:cs typeface="Times New Roman" panose="02020603050405020304" pitchFamily="18" charset="0"/>
              </a:rPr>
              <a:t>Limiting a student’s movement means to control a child’s movement for the purpose of preventing the movement from continuing to cause harm to self or others</a:t>
            </a:r>
          </a:p>
          <a:p>
            <a:pPr lvl="1" fontAlgn="base"/>
            <a:r>
              <a:rPr lang="en-US" sz="1800" dirty="0">
                <a:latin typeface="Times New Roman" panose="02020603050405020304" pitchFamily="18" charset="0"/>
                <a:cs typeface="Times New Roman" panose="02020603050405020304" pitchFamily="18" charset="0"/>
              </a:rPr>
              <a:t>Physical escorts where staff are controlling a student’s upper body to transport to another location is considered a physical restraint. </a:t>
            </a:r>
          </a:p>
          <a:p>
            <a:pPr lvl="1" fontAlgn="base"/>
            <a:r>
              <a:rPr lang="en-US" sz="1800" dirty="0">
                <a:latin typeface="Times New Roman" panose="02020603050405020304" pitchFamily="18" charset="0"/>
                <a:cs typeface="Times New Roman" panose="02020603050405020304" pitchFamily="18" charset="0"/>
              </a:rPr>
              <a:t>If mechanical or chemical restraints are ordered by a person appropriately licensed to issue the order is used, the IEP should detail the circumstances under which the mechanical or chemical restraint should be used, how often it should be used, alternatives, or discontinuation of the use of the mechanical or chemical restraint as a goal</a:t>
            </a:r>
          </a:p>
          <a:p>
            <a:pPr lvl="1" fontAlgn="base"/>
            <a:r>
              <a:rPr lang="en-US" sz="1800" dirty="0">
                <a:latin typeface="Times New Roman" panose="02020603050405020304" pitchFamily="18" charset="0"/>
                <a:cs typeface="Times New Roman" panose="02020603050405020304" pitchFamily="18" charset="0"/>
              </a:rPr>
              <a:t>Physical restraint does </a:t>
            </a:r>
            <a:r>
              <a:rPr lang="en-US" sz="1800" b="1" dirty="0">
                <a:latin typeface="Times New Roman" panose="02020603050405020304" pitchFamily="18" charset="0"/>
                <a:cs typeface="Times New Roman" panose="02020603050405020304" pitchFamily="18" charset="0"/>
              </a:rPr>
              <a:t>NOT</a:t>
            </a:r>
            <a:r>
              <a:rPr lang="en-US" sz="1800" dirty="0">
                <a:latin typeface="Times New Roman" panose="02020603050405020304" pitchFamily="18" charset="0"/>
                <a:cs typeface="Times New Roman" panose="02020603050405020304" pitchFamily="18" charset="0"/>
              </a:rPr>
              <a:t> include pressure by one’s hands, arms or body that is consensual, solicited, and for the intent to provide comfort, assistance or instruction</a:t>
            </a:r>
          </a:p>
          <a:p>
            <a:pPr lvl="1"/>
            <a:r>
              <a:rPr lang="en-US" sz="1800" dirty="0">
                <a:latin typeface="Times New Roman" panose="02020603050405020304" pitchFamily="18" charset="0"/>
                <a:cs typeface="Times New Roman" panose="02020603050405020304" pitchFamily="18" charset="0"/>
              </a:rPr>
              <a:t>The intent of physical restraint is to keep students and staff safe and </a:t>
            </a:r>
            <a:r>
              <a:rPr lang="en-US" sz="1800" b="1" dirty="0">
                <a:latin typeface="Times New Roman" panose="02020603050405020304" pitchFamily="18" charset="0"/>
                <a:cs typeface="Times New Roman" panose="02020603050405020304" pitchFamily="18" charset="0"/>
              </a:rPr>
              <a:t>NOT</a:t>
            </a:r>
            <a:r>
              <a:rPr lang="en-US" sz="1800" dirty="0">
                <a:latin typeface="Times New Roman" panose="02020603050405020304" pitchFamily="18" charset="0"/>
                <a:cs typeface="Times New Roman" panose="02020603050405020304" pitchFamily="18" charset="0"/>
              </a:rPr>
              <a:t> for discipline, punishment, or staff convenience</a:t>
            </a:r>
          </a:p>
        </p:txBody>
      </p:sp>
      <p:pic>
        <p:nvPicPr>
          <p:cNvPr id="4" name="Picture 3" descr="A black and white drawing of a crocodile&#10;&#10;Description automatically generated">
            <a:extLst>
              <a:ext uri="{FF2B5EF4-FFF2-40B4-BE49-F238E27FC236}">
                <a16:creationId xmlns:a16="http://schemas.microsoft.com/office/drawing/2014/main" id="{81773710-3838-954F-EE82-369EA4587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3712540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280F8-D456-ED7D-EF1D-5D5772E3C55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Overarching Goals for Tri-City</a:t>
            </a:r>
          </a:p>
        </p:txBody>
      </p:sp>
      <p:sp>
        <p:nvSpPr>
          <p:cNvPr id="3" name="Content Placeholder 2">
            <a:extLst>
              <a:ext uri="{FF2B5EF4-FFF2-40B4-BE49-F238E27FC236}">
                <a16:creationId xmlns:a16="http://schemas.microsoft.com/office/drawing/2014/main" id="{E45DEE0E-4062-1301-B886-1FEB6A357D19}"/>
              </a:ext>
            </a:extLst>
          </p:cNvPr>
          <p:cNvSpPr>
            <a:spLocks noGrp="1"/>
          </p:cNvSpPr>
          <p:nvPr>
            <p:ph idx="1"/>
          </p:nvPr>
        </p:nvSpPr>
        <p:spPr/>
        <p:txBody>
          <a:bodyPr>
            <a:normAutofit/>
          </a:bodyPr>
          <a:lstStyle/>
          <a:p>
            <a:pPr marL="342900" marR="0" lvl="0" indent="-342900">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Tri-City students have a positive experience preparing them for adult life</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Parents have positive feelings about Tri-City rooted in their students’ experiences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Staff are happy (fostering connection and engagement with the school and students)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The community Tri-City serves has positive feelings and are proud of the school</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descr="A black and white drawing of a crocodile&#10;&#10;Description automatically generated">
            <a:extLst>
              <a:ext uri="{FF2B5EF4-FFF2-40B4-BE49-F238E27FC236}">
                <a16:creationId xmlns:a16="http://schemas.microsoft.com/office/drawing/2014/main" id="{23D3D8A9-865C-0C62-2377-3896273D97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138155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EBBC-D1B2-CE66-5625-4F0B0F603DD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Positive Behavior Supports</a:t>
            </a:r>
          </a:p>
        </p:txBody>
      </p:sp>
      <p:sp>
        <p:nvSpPr>
          <p:cNvPr id="3" name="Content Placeholder 2">
            <a:extLst>
              <a:ext uri="{FF2B5EF4-FFF2-40B4-BE49-F238E27FC236}">
                <a16:creationId xmlns:a16="http://schemas.microsoft.com/office/drawing/2014/main" id="{80755B8D-EDF1-3005-BEC7-B4DDD8B8F9D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Multi-Tiered system of support to address students’ academic, social, emotional, and behavioral needs</a:t>
            </a:r>
          </a:p>
          <a:p>
            <a:r>
              <a:rPr lang="en-US" dirty="0">
                <a:latin typeface="Times New Roman" panose="02020603050405020304" pitchFamily="18" charset="0"/>
                <a:cs typeface="Times New Roman" panose="02020603050405020304" pitchFamily="18" charset="0"/>
              </a:rPr>
              <a:t>Provides clear expectations within each environment the student encounters at school</a:t>
            </a:r>
          </a:p>
          <a:p>
            <a:r>
              <a:rPr lang="en-US" dirty="0">
                <a:latin typeface="Times New Roman" panose="02020603050405020304" pitchFamily="18" charset="0"/>
                <a:cs typeface="Times New Roman" panose="02020603050405020304" pitchFamily="18" charset="0"/>
              </a:rPr>
              <a:t>Involves the teaching and reteaching expectations</a:t>
            </a:r>
          </a:p>
          <a:p>
            <a:r>
              <a:rPr lang="en-US" dirty="0">
                <a:latin typeface="Times New Roman" panose="02020603050405020304" pitchFamily="18" charset="0"/>
                <a:cs typeface="Times New Roman" panose="02020603050405020304" pitchFamily="18" charset="0"/>
              </a:rPr>
              <a:t>Utilizes rewards to encourage the display of adaptive behavior</a:t>
            </a:r>
          </a:p>
          <a:p>
            <a:r>
              <a:rPr lang="en-US" dirty="0">
                <a:latin typeface="Times New Roman" panose="02020603050405020304" pitchFamily="18" charset="0"/>
                <a:cs typeface="Times New Roman" panose="02020603050405020304" pitchFamily="18" charset="0"/>
              </a:rPr>
              <a:t>Core Belief: All students can be taught and follow behavioral expectations</a:t>
            </a:r>
          </a:p>
        </p:txBody>
      </p:sp>
      <p:pic>
        <p:nvPicPr>
          <p:cNvPr id="4" name="Picture 3" descr="A black and white drawing of a crocodile&#10;&#10;Description automatically generated">
            <a:extLst>
              <a:ext uri="{FF2B5EF4-FFF2-40B4-BE49-F238E27FC236}">
                <a16:creationId xmlns:a16="http://schemas.microsoft.com/office/drawing/2014/main" id="{C39E75C3-6073-7FDF-08CF-D74A5A61E8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159653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EBBC-D1B2-CE66-5625-4F0B0F603DD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Collaborative &amp; Proactive Solutions (CPS)</a:t>
            </a:r>
          </a:p>
        </p:txBody>
      </p:sp>
      <p:pic>
        <p:nvPicPr>
          <p:cNvPr id="4" name="Picture 3" descr="A black and white drawing of a crocodile&#10;&#10;Description automatically generated">
            <a:extLst>
              <a:ext uri="{FF2B5EF4-FFF2-40B4-BE49-F238E27FC236}">
                <a16:creationId xmlns:a16="http://schemas.microsoft.com/office/drawing/2014/main" id="{A5E4B3E1-4BC9-77C4-E4C0-6AE534786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
        <p:nvSpPr>
          <p:cNvPr id="5" name="Rectangle 1">
            <a:extLst>
              <a:ext uri="{FF2B5EF4-FFF2-40B4-BE49-F238E27FC236}">
                <a16:creationId xmlns:a16="http://schemas.microsoft.com/office/drawing/2014/main" id="{8CB74F5B-104A-AA60-E11F-8BEBB3F738D3}"/>
              </a:ext>
            </a:extLst>
          </p:cNvPr>
          <p:cNvSpPr>
            <a:spLocks noGrp="1" noChangeArrowheads="1"/>
          </p:cNvSpPr>
          <p:nvPr>
            <p:ph idx="1"/>
          </p:nvPr>
        </p:nvSpPr>
        <p:spPr bwMode="auto">
          <a:xfrm>
            <a:off x="838200" y="1391936"/>
            <a:ext cx="10278035" cy="4374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effectLst/>
                <a:latin typeface="Times New Roman" panose="02020603050405020304" pitchFamily="18" charset="0"/>
                <a:cs typeface="Times New Roman" panose="02020603050405020304" pitchFamily="18" charset="0"/>
              </a:rPr>
              <a:t>Informed by neuropsychology: executive functioning, language processing, emotion regulation, adaptability, and social skills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effectLst/>
                <a:latin typeface="Times New Roman" panose="02020603050405020304" pitchFamily="18" charset="0"/>
                <a:cs typeface="Times New Roman" panose="02020603050405020304" pitchFamily="18" charset="0"/>
              </a:rPr>
              <a:t>Lagging skills/unsolved problems in these areas can limit a student’s ability to meet expectations across settings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effectLst/>
                <a:latin typeface="Times New Roman" panose="02020603050405020304" pitchFamily="18" charset="0"/>
                <a:cs typeface="Times New Roman" panose="02020603050405020304" pitchFamily="18" charset="0"/>
              </a:rPr>
              <a:t>Focus is not the behavior itself, but the problems causing the behavior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effectLst/>
                <a:latin typeface="Times New Roman" panose="02020603050405020304" pitchFamily="18" charset="0"/>
                <a:cs typeface="Times New Roman" panose="02020603050405020304" pitchFamily="18" charset="0"/>
              </a:rPr>
              <a:t>Concerning behavior functions as communication: the student is currently unable to meet a particular expectation</a:t>
            </a:r>
          </a:p>
          <a:p>
            <a:r>
              <a:rPr lang="en-US" sz="2400" dirty="0">
                <a:latin typeface="Times New Roman" panose="02020603050405020304" pitchFamily="18" charset="0"/>
                <a:cs typeface="Times New Roman" panose="02020603050405020304" pitchFamily="18" charset="0"/>
              </a:rPr>
              <a:t>The person ideally suited for participating in the problem-solving process with the student is the person whose expectation the child is having difficulty meeting</a:t>
            </a:r>
          </a:p>
          <a:p>
            <a:r>
              <a:rPr lang="en-US" sz="2400" dirty="0">
                <a:latin typeface="Times New Roman" panose="02020603050405020304" pitchFamily="18" charset="0"/>
                <a:cs typeface="Times New Roman" panose="02020603050405020304" pitchFamily="18" charset="0"/>
              </a:rPr>
              <a:t>Move away from punitive disciplinary measures and towards preventing them from being necessary</a:t>
            </a:r>
            <a:endParaRPr kumimoji="0" lang="en-US" altLang="en-US" sz="2400" i="0" u="none" strike="noStrike" cap="none" normalizeH="0" baseline="0" dirty="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401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EBBC-D1B2-CE66-5625-4F0B0F603DD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Collaborative &amp; Proactive Solutions (CPS)</a:t>
            </a:r>
          </a:p>
        </p:txBody>
      </p:sp>
      <p:sp>
        <p:nvSpPr>
          <p:cNvPr id="3" name="Content Placeholder 2">
            <a:extLst>
              <a:ext uri="{FF2B5EF4-FFF2-40B4-BE49-F238E27FC236}">
                <a16:creationId xmlns:a16="http://schemas.microsoft.com/office/drawing/2014/main" id="{80755B8D-EDF1-3005-BEC7-B4DDD8B8F9DA}"/>
              </a:ext>
            </a:extLst>
          </p:cNvPr>
          <p:cNvSpPr>
            <a:spLocks noGrp="1"/>
          </p:cNvSpPr>
          <p:nvPr>
            <p:ph idx="1"/>
          </p:nvPr>
        </p:nvSpPr>
        <p:spPr/>
        <p:txBody>
          <a:bodyPr/>
          <a:lstStyle/>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5" name="Picture 4" descr="A diagram of a child's attention&#10;&#10;Description automatically generated with medium confidence">
            <a:extLst>
              <a:ext uri="{FF2B5EF4-FFF2-40B4-BE49-F238E27FC236}">
                <a16:creationId xmlns:a16="http://schemas.microsoft.com/office/drawing/2014/main" id="{B1880279-BE98-3191-B975-CB03C32FB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0640" y="1472420"/>
            <a:ext cx="6730720" cy="5020455"/>
          </a:xfrm>
          <a:prstGeom prst="rect">
            <a:avLst/>
          </a:prstGeom>
        </p:spPr>
      </p:pic>
      <p:pic>
        <p:nvPicPr>
          <p:cNvPr id="4" name="Picture 3" descr="A black and white drawing of a crocodile&#10;&#10;Description automatically generated">
            <a:extLst>
              <a:ext uri="{FF2B5EF4-FFF2-40B4-BE49-F238E27FC236}">
                <a16:creationId xmlns:a16="http://schemas.microsoft.com/office/drawing/2014/main" id="{2D6167B9-4D2A-25C5-1920-9E301938E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3330014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64F8D-BC76-BDB3-C21E-72492328AC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AF8C7-EA28-E229-CCC9-CAB6CBA3D4C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Trauma Informed Sequence</a:t>
            </a:r>
          </a:p>
        </p:txBody>
      </p:sp>
      <p:pic>
        <p:nvPicPr>
          <p:cNvPr id="4" name="Picture 3" descr="A black and white drawing of a crocodile&#10;&#10;Description automatically generated">
            <a:extLst>
              <a:ext uri="{FF2B5EF4-FFF2-40B4-BE49-F238E27FC236}">
                <a16:creationId xmlns:a16="http://schemas.microsoft.com/office/drawing/2014/main" id="{D3C14AEE-4A38-0B4D-DC45-358BB5240F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
        <p:nvSpPr>
          <p:cNvPr id="5" name="Rectangle 1">
            <a:extLst>
              <a:ext uri="{FF2B5EF4-FFF2-40B4-BE49-F238E27FC236}">
                <a16:creationId xmlns:a16="http://schemas.microsoft.com/office/drawing/2014/main" id="{11A4F61B-484F-A733-343A-78A956AB8D61}"/>
              </a:ext>
            </a:extLst>
          </p:cNvPr>
          <p:cNvSpPr>
            <a:spLocks noGrp="1" noChangeArrowheads="1"/>
          </p:cNvSpPr>
          <p:nvPr>
            <p:ph idx="1"/>
          </p:nvPr>
        </p:nvSpPr>
        <p:spPr bwMode="auto">
          <a:xfrm>
            <a:off x="838200" y="1440157"/>
            <a:ext cx="10278035"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AutoNum type="arabicPeriod"/>
              <a:tabLst/>
            </a:pPr>
            <a:r>
              <a:rPr lang="en-US" altLang="en-US" sz="2400" dirty="0">
                <a:latin typeface="Times New Roman" panose="02020603050405020304" pitchFamily="18" charset="0"/>
                <a:cs typeface="Times New Roman" panose="02020603050405020304" pitchFamily="18" charset="0"/>
              </a:rPr>
              <a:t>Regulate (calm body/create safety)</a:t>
            </a:r>
          </a:p>
          <a:p>
            <a:pPr marL="914400" lvl="1" indent="-457200" eaLnBrk="0" fontAlgn="base" hangingPunct="0">
              <a:lnSpc>
                <a:spcPct val="100000"/>
              </a:lnSpc>
              <a:spcBef>
                <a:spcPct val="0"/>
              </a:spcBef>
              <a:spcAft>
                <a:spcPct val="0"/>
              </a:spcAft>
              <a:buAutoNum type="arabicPeriod"/>
            </a:pPr>
            <a:r>
              <a:rPr lang="en-US" altLang="en-US" sz="2000" dirty="0">
                <a:latin typeface="Times New Roman" panose="02020603050405020304" pitchFamily="18" charset="0"/>
                <a:cs typeface="Times New Roman" panose="02020603050405020304" pitchFamily="18" charset="0"/>
              </a:rPr>
              <a:t>Calm voice + body, reduce demands, offer space/choices</a:t>
            </a:r>
          </a:p>
          <a:p>
            <a:pPr marL="914400" lvl="1" indent="-457200" eaLnBrk="0" fontAlgn="base" hangingPunct="0">
              <a:lnSpc>
                <a:spcPct val="100000"/>
              </a:lnSpc>
              <a:spcBef>
                <a:spcPct val="0"/>
              </a:spcBef>
              <a:spcAft>
                <a:spcPct val="0"/>
              </a:spcAft>
              <a:buAutoNum type="arabicPeriod"/>
            </a:pPr>
            <a:r>
              <a:rPr lang="en-US" altLang="en-US" sz="2000" dirty="0">
                <a:latin typeface="Times New Roman" panose="02020603050405020304" pitchFamily="18" charset="0"/>
                <a:cs typeface="Times New Roman" panose="02020603050405020304" pitchFamily="18" charset="0"/>
              </a:rPr>
              <a:t>Rhythm/Sensory Tools: breathing, movement, quiet spot</a:t>
            </a:r>
            <a:endParaRPr lang="en-US" altLang="en-US" sz="2400" dirty="0">
              <a:latin typeface="Times New Roman" panose="02020603050405020304" pitchFamily="18" charset="0"/>
              <a:cs typeface="Times New Roman" panose="02020603050405020304" pitchFamily="18" charset="0"/>
            </a:endParaRPr>
          </a:p>
          <a:p>
            <a:pPr marL="457200" indent="-457200" eaLnBrk="0" fontAlgn="base" hangingPunct="0">
              <a:lnSpc>
                <a:spcPct val="100000"/>
              </a:lnSpc>
              <a:spcBef>
                <a:spcPct val="0"/>
              </a:spcBef>
              <a:spcAft>
                <a:spcPct val="0"/>
              </a:spcAft>
              <a:buFont typeface="Arial" panose="020B0604020202020204" pitchFamily="34" charset="0"/>
              <a:buAutoNum type="arabicPeriod"/>
            </a:pPr>
            <a:r>
              <a:rPr lang="en-US" altLang="en-US" sz="2400" dirty="0">
                <a:latin typeface="Times New Roman" panose="02020603050405020304" pitchFamily="18" charset="0"/>
                <a:cs typeface="Times New Roman" panose="02020603050405020304" pitchFamily="18" charset="0"/>
              </a:rPr>
              <a:t>Relate (build felt safety through connection)</a:t>
            </a:r>
          </a:p>
          <a:p>
            <a:pPr marL="914400" lvl="1" indent="-457200" eaLnBrk="0" fontAlgn="base" hangingPunct="0">
              <a:lnSpc>
                <a:spcPct val="100000"/>
              </a:lnSpc>
              <a:spcBef>
                <a:spcPct val="0"/>
              </a:spcBef>
              <a:spcAft>
                <a:spcPct val="0"/>
              </a:spcAft>
              <a:buAutoNum type="arabicPeriod"/>
            </a:pPr>
            <a:r>
              <a:rPr lang="en-US" altLang="en-US" sz="2000" dirty="0">
                <a:latin typeface="Times New Roman" panose="02020603050405020304" pitchFamily="18" charset="0"/>
                <a:cs typeface="Times New Roman" panose="02020603050405020304" pitchFamily="18" charset="0"/>
              </a:rPr>
              <a:t>Attune + Validate: “I’m here.  You’re safe”</a:t>
            </a:r>
          </a:p>
          <a:p>
            <a:pPr marL="914400" lvl="1" indent="-457200" eaLnBrk="0" fontAlgn="base" hangingPunct="0">
              <a:lnSpc>
                <a:spcPct val="100000"/>
              </a:lnSpc>
              <a:spcBef>
                <a:spcPct val="0"/>
              </a:spcBef>
              <a:spcAft>
                <a:spcPct val="0"/>
              </a:spcAft>
              <a:buAutoNum type="arabicPeriod"/>
            </a:pPr>
            <a:r>
              <a:rPr lang="en-US" altLang="en-US" sz="2000" dirty="0">
                <a:latin typeface="Times New Roman" panose="02020603050405020304" pitchFamily="18" charset="0"/>
                <a:cs typeface="Times New Roman" panose="02020603050405020304" pitchFamily="18" charset="0"/>
              </a:rPr>
              <a:t>Brief listening; avoid lecture during escalation</a:t>
            </a:r>
            <a:endParaRPr lang="en-US" altLang="en-US" sz="2400" dirty="0">
              <a:latin typeface="Times New Roman" panose="02020603050405020304" pitchFamily="18" charset="0"/>
              <a:cs typeface="Times New Roman" panose="02020603050405020304" pitchFamily="18" charset="0"/>
            </a:endParaRPr>
          </a:p>
          <a:p>
            <a:pPr marL="457200" indent="-457200" eaLnBrk="0" fontAlgn="base" hangingPunct="0">
              <a:lnSpc>
                <a:spcPct val="100000"/>
              </a:lnSpc>
              <a:spcBef>
                <a:spcPct val="0"/>
              </a:spcBef>
              <a:spcAft>
                <a:spcPct val="0"/>
              </a:spcAft>
              <a:buFont typeface="Arial" panose="020B0604020202020204" pitchFamily="34" charset="0"/>
              <a:buAutoNum type="arabicPeriod"/>
            </a:pPr>
            <a:r>
              <a:rPr lang="en-US" altLang="en-US" sz="2400" dirty="0">
                <a:latin typeface="Times New Roman" panose="02020603050405020304" pitchFamily="18" charset="0"/>
                <a:cs typeface="Times New Roman" panose="02020603050405020304" pitchFamily="18" charset="0"/>
              </a:rPr>
              <a:t>Reason (teach + problem-solve after calm)</a:t>
            </a:r>
          </a:p>
          <a:p>
            <a:pPr marL="914400" lvl="1" indent="-457200" eaLnBrk="0" fontAlgn="base" hangingPunct="0">
              <a:lnSpc>
                <a:spcPct val="100000"/>
              </a:lnSpc>
              <a:spcBef>
                <a:spcPct val="0"/>
              </a:spcBef>
              <a:spcAft>
                <a:spcPct val="0"/>
              </a:spcAft>
              <a:buAutoNum type="arabicPeriod"/>
            </a:pPr>
            <a:r>
              <a:rPr lang="en-US" altLang="en-US" sz="2000" dirty="0">
                <a:latin typeface="Times New Roman" panose="02020603050405020304" pitchFamily="18" charset="0"/>
                <a:cs typeface="Times New Roman" panose="02020603050405020304" pitchFamily="18" charset="0"/>
              </a:rPr>
              <a:t>Debrief, identify triggers/needs, teach replacement skills</a:t>
            </a:r>
          </a:p>
          <a:p>
            <a:pPr marL="914400" lvl="1" indent="-457200" eaLnBrk="0" fontAlgn="base" hangingPunct="0">
              <a:lnSpc>
                <a:spcPct val="100000"/>
              </a:lnSpc>
              <a:spcBef>
                <a:spcPct val="0"/>
              </a:spcBef>
              <a:spcAft>
                <a:spcPct val="0"/>
              </a:spcAft>
              <a:buAutoNum type="arabicPeriod"/>
            </a:pPr>
            <a:r>
              <a:rPr lang="en-US" altLang="en-US" sz="2000" dirty="0">
                <a:latin typeface="Times New Roman" panose="02020603050405020304" pitchFamily="18" charset="0"/>
                <a:cs typeface="Times New Roman" panose="02020603050405020304" pitchFamily="18" charset="0"/>
              </a:rPr>
              <a:t>Make a simple plan + practice</a:t>
            </a:r>
          </a:p>
          <a:p>
            <a:pPr marL="457200" lvl="1" indent="0" eaLnBrk="0" fontAlgn="base" hangingPunct="0">
              <a:lnSpc>
                <a:spcPct val="100000"/>
              </a:lnSpc>
              <a:spcBef>
                <a:spcPct val="0"/>
              </a:spcBef>
              <a:spcAft>
                <a:spcPct val="0"/>
              </a:spcAft>
              <a:buNone/>
            </a:pPr>
            <a:endParaRPr lang="en-US" altLang="en-US" sz="2000" dirty="0">
              <a:latin typeface="Times New Roman" panose="02020603050405020304" pitchFamily="18" charset="0"/>
              <a:cs typeface="Times New Roman" panose="02020603050405020304" pitchFamily="18" charset="0"/>
            </a:endParaRPr>
          </a:p>
          <a:p>
            <a:pPr marL="457200" lvl="1" indent="0" eaLnBrk="0" fontAlgn="base" hangingPunct="0">
              <a:lnSpc>
                <a:spcPct val="100000"/>
              </a:lnSpc>
              <a:spcBef>
                <a:spcPct val="0"/>
              </a:spcBef>
              <a:spcAft>
                <a:spcPct val="0"/>
              </a:spcAft>
              <a:buNone/>
            </a:pPr>
            <a:r>
              <a:rPr lang="en-US" altLang="en-US" sz="2000" dirty="0">
                <a:latin typeface="Times New Roman" panose="02020603050405020304" pitchFamily="18" charset="0"/>
                <a:cs typeface="Times New Roman" panose="02020603050405020304" pitchFamily="18" charset="0"/>
              </a:rPr>
              <a:t>Rule of thumb: The more escalated the student, the more you stay in Regulate/Relate (less talk more rhythm)</a:t>
            </a:r>
          </a:p>
          <a:p>
            <a:pPr marL="914400" lvl="1" indent="-457200" eaLnBrk="0" fontAlgn="base" hangingPunct="0">
              <a:lnSpc>
                <a:spcPct val="100000"/>
              </a:lnSpc>
              <a:spcBef>
                <a:spcPct val="0"/>
              </a:spcBef>
              <a:spcAft>
                <a:spcPct val="0"/>
              </a:spcAft>
              <a:buAutoNum type="arabicPeriod"/>
            </a:pPr>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0277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9273F6C-2064-8EC8-C1FD-028B25AFEC8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2023-2024</a:t>
            </a:r>
            <a:endParaRPr lang="en-US" dirty="0"/>
          </a:p>
        </p:txBody>
      </p:sp>
      <p:sp>
        <p:nvSpPr>
          <p:cNvPr id="8" name="Content Placeholder 7">
            <a:extLst>
              <a:ext uri="{FF2B5EF4-FFF2-40B4-BE49-F238E27FC236}">
                <a16:creationId xmlns:a16="http://schemas.microsoft.com/office/drawing/2014/main" id="{21E8A015-A525-0F8B-2251-7D91D85EB55D}"/>
              </a:ext>
            </a:extLst>
          </p:cNvPr>
          <p:cNvSpPr>
            <a:spLocks noGrp="1"/>
          </p:cNvSpPr>
          <p:nvPr>
            <p:ph idx="1"/>
          </p:nvPr>
        </p:nvSpPr>
        <p:spPr/>
        <p:txBody>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Back to School Training introduced common Collaborative and Proactive Procedures vocabulary &amp; “Kids do well if they can” mantra</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Continued Loops (Behavior Specific Praise); loops are spent weekly at Gator Galleria and monthly at Gator Gold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Individual Token Economies in place for some students (6 of 22)</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Monthly PBIS Drawings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Explicit instruction on expected behaviors within every environment students encounter</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5:1 ratio positive to corrective statements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p>
        </p:txBody>
      </p:sp>
      <p:pic>
        <p:nvPicPr>
          <p:cNvPr id="9" name="Picture 8" descr="A black and white drawing of a crocodile&#10;&#10;Description automatically generated">
            <a:extLst>
              <a:ext uri="{FF2B5EF4-FFF2-40B4-BE49-F238E27FC236}">
                <a16:creationId xmlns:a16="http://schemas.microsoft.com/office/drawing/2014/main" id="{EF202690-0C79-DA1C-F84C-501DD0604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3159048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9273F6C-2064-8EC8-C1FD-028B25AFEC8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2024-2025</a:t>
            </a:r>
            <a:endParaRPr lang="en-US" dirty="0"/>
          </a:p>
        </p:txBody>
      </p:sp>
      <p:sp>
        <p:nvSpPr>
          <p:cNvPr id="8" name="Content Placeholder 7">
            <a:extLst>
              <a:ext uri="{FF2B5EF4-FFF2-40B4-BE49-F238E27FC236}">
                <a16:creationId xmlns:a16="http://schemas.microsoft.com/office/drawing/2014/main" id="{21E8A015-A525-0F8B-2251-7D91D85EB55D}"/>
              </a:ext>
            </a:extLst>
          </p:cNvPr>
          <p:cNvSpPr>
            <a:spLocks noGrp="1"/>
          </p:cNvSpPr>
          <p:nvPr>
            <p:ph idx="1"/>
          </p:nvPr>
        </p:nvSpPr>
        <p:spPr/>
        <p:txBody>
          <a:bodyPr>
            <a:normAutofit fontScale="92500" lnSpcReduction="20000"/>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PBIS</a:t>
            </a:r>
          </a:p>
          <a:p>
            <a:pPr marL="742950" lvl="1" indent="-285750"/>
            <a:r>
              <a:rPr lang="en-US" dirty="0">
                <a:latin typeface="Times New Roman" panose="02020603050405020304" pitchFamily="18" charset="0"/>
                <a:cs typeface="Times New Roman" panose="02020603050405020304" pitchFamily="18" charset="0"/>
              </a:rPr>
              <a:t>Continued instruction on expected behaviors within all environments</a:t>
            </a:r>
          </a:p>
          <a:p>
            <a:pPr marL="742950" lvl="1" indent="-285750"/>
            <a:r>
              <a:rPr lang="en-US" dirty="0">
                <a:latin typeface="Times New Roman" panose="02020603050405020304" pitchFamily="18" charset="0"/>
                <a:cs typeface="Times New Roman" panose="02020603050405020304" pitchFamily="18" charset="0"/>
              </a:rPr>
              <a:t>Implemented Behavior Tiers</a:t>
            </a:r>
          </a:p>
          <a:p>
            <a:pPr marL="742950" lvl="1" indent="-285750"/>
            <a:r>
              <a:rPr lang="en-US" dirty="0">
                <a:latin typeface="Times New Roman" panose="02020603050405020304" pitchFamily="18" charset="0"/>
                <a:cs typeface="Times New Roman" panose="02020603050405020304" pitchFamily="18" charset="0"/>
              </a:rPr>
              <a:t>Continued the Ratio, Behavior Specific Praise, Loops, Gator Galleria, and Gator Gold</a:t>
            </a:r>
          </a:p>
          <a:p>
            <a:pPr marL="742950" lvl="1" indent="-285750"/>
            <a:r>
              <a:rPr lang="en-US" dirty="0">
                <a:latin typeface="Times New Roman" panose="02020603050405020304" pitchFamily="18" charset="0"/>
                <a:cs typeface="Times New Roman" panose="02020603050405020304" pitchFamily="18" charset="0"/>
              </a:rPr>
              <a:t>Gator Snack Shak</a:t>
            </a:r>
          </a:p>
          <a:p>
            <a:pPr marL="742950" lvl="1" indent="-285750"/>
            <a:r>
              <a:rPr lang="en-US" dirty="0">
                <a:latin typeface="Times New Roman" panose="02020603050405020304" pitchFamily="18" charset="0"/>
                <a:cs typeface="Times New Roman" panose="02020603050405020304" pitchFamily="18" charset="0"/>
              </a:rPr>
              <a:t>Token Economies for some students (4 of 24)</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C&amp;PS</a:t>
            </a:r>
          </a:p>
          <a:p>
            <a:pPr marL="742950" lvl="1" indent="-285750"/>
            <a:r>
              <a:rPr lang="en-US" dirty="0">
                <a:latin typeface="Times New Roman" panose="02020603050405020304" pitchFamily="18" charset="0"/>
                <a:cs typeface="Times New Roman" panose="02020603050405020304" pitchFamily="18" charset="0"/>
              </a:rPr>
              <a:t>Back to School Training on Collaborative and Proactive Solutions</a:t>
            </a:r>
          </a:p>
          <a:p>
            <a:pPr marL="742950" lvl="1" indent="-285750"/>
            <a:r>
              <a:rPr lang="en-US" dirty="0">
                <a:latin typeface="Times New Roman" panose="02020603050405020304" pitchFamily="18" charset="0"/>
                <a:cs typeface="Times New Roman" panose="02020603050405020304" pitchFamily="18" charset="0"/>
              </a:rPr>
              <a:t>Implemented the Model for Complex Change</a:t>
            </a:r>
          </a:p>
          <a:p>
            <a:pPr marL="742950" lvl="1" indent="-285750"/>
            <a:r>
              <a:rPr lang="en-US" dirty="0">
                <a:latin typeface="Times New Roman" panose="02020603050405020304" pitchFamily="18" charset="0"/>
                <a:cs typeface="Times New Roman" panose="02020603050405020304" pitchFamily="18" charset="0"/>
              </a:rPr>
              <a:t>Changed Office Referral form from Functions of Behavior as defined by ABA and instead utilized Skills from the ASUP 2024</a:t>
            </a:r>
          </a:p>
          <a:p>
            <a:pPr marL="742950" lvl="1" indent="-285750"/>
            <a:r>
              <a:rPr lang="en-US" dirty="0">
                <a:latin typeface="Times New Roman" panose="02020603050405020304" pitchFamily="18" charset="0"/>
                <a:cs typeface="Times New Roman" panose="02020603050405020304" pitchFamily="18" charset="0"/>
              </a:rPr>
              <a:t>Instead of reteaching expectations for “frequent flyers” we use this data to complete ASUP</a:t>
            </a:r>
          </a:p>
          <a:p>
            <a:endParaRPr lang="en-US" dirty="0"/>
          </a:p>
        </p:txBody>
      </p:sp>
      <p:pic>
        <p:nvPicPr>
          <p:cNvPr id="2" name="Picture 1" descr="A black and white drawing of a crocodile&#10;&#10;Description automatically generated">
            <a:extLst>
              <a:ext uri="{FF2B5EF4-FFF2-40B4-BE49-F238E27FC236}">
                <a16:creationId xmlns:a16="http://schemas.microsoft.com/office/drawing/2014/main" id="{52C82E1C-30D4-3495-EF37-F7DEFF9AFD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98396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AF017-1097-8A8F-D1D2-DD239B0C4E1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0FEE2B2-8C59-6326-8298-706CFE3613A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2025-2026</a:t>
            </a:r>
            <a:endParaRPr lang="en-US" dirty="0"/>
          </a:p>
        </p:txBody>
      </p:sp>
      <p:sp>
        <p:nvSpPr>
          <p:cNvPr id="8" name="Content Placeholder 7">
            <a:extLst>
              <a:ext uri="{FF2B5EF4-FFF2-40B4-BE49-F238E27FC236}">
                <a16:creationId xmlns:a16="http://schemas.microsoft.com/office/drawing/2014/main" id="{78A3D5F2-A95F-126D-CDF6-C6A6A7766AA0}"/>
              </a:ext>
            </a:extLst>
          </p:cNvPr>
          <p:cNvSpPr>
            <a:spLocks noGrp="1"/>
          </p:cNvSpPr>
          <p:nvPr>
            <p:ph idx="1"/>
          </p:nvPr>
        </p:nvSpPr>
        <p:spPr/>
        <p:txBody>
          <a:bodyPr>
            <a:normAutofit/>
          </a:bodyPr>
          <a:lstStyle/>
          <a:p>
            <a:pPr lvl="1"/>
            <a:r>
              <a:rPr lang="en-US" dirty="0">
                <a:latin typeface="Times New Roman" panose="02020603050405020304" pitchFamily="18" charset="0"/>
                <a:cs typeface="Times New Roman" panose="02020603050405020304" pitchFamily="18" charset="0"/>
              </a:rPr>
              <a:t>Trauma Informed Sequence</a:t>
            </a:r>
          </a:p>
          <a:p>
            <a:pPr lvl="1"/>
            <a:r>
              <a:rPr lang="en-US" dirty="0">
                <a:latin typeface="Times New Roman" panose="02020603050405020304" pitchFamily="18" charset="0"/>
                <a:cs typeface="Times New Roman" panose="02020603050405020304" pitchFamily="18" charset="0"/>
              </a:rPr>
              <a:t>Best of the Best Assemblies </a:t>
            </a:r>
          </a:p>
          <a:p>
            <a:pPr marL="742950" lvl="1" indent="-285750"/>
            <a:r>
              <a:rPr lang="en-US" dirty="0">
                <a:latin typeface="Times New Roman" panose="02020603050405020304" pitchFamily="18" charset="0"/>
                <a:cs typeface="Times New Roman" panose="02020603050405020304" pitchFamily="18" charset="0"/>
              </a:rPr>
              <a:t>Continued the Behavior Tiers, Positive Ratio, Behavior Specific Praise, Loops, Gator Galleria, Gator Gold</a:t>
            </a:r>
          </a:p>
          <a:p>
            <a:pPr marL="0" indent="0">
              <a:buNone/>
            </a:pPr>
            <a:endParaRPr lang="en-US" dirty="0"/>
          </a:p>
        </p:txBody>
      </p:sp>
      <p:pic>
        <p:nvPicPr>
          <p:cNvPr id="2" name="Picture 1" descr="A black and white drawing of a crocodile&#10;&#10;Description automatically generated">
            <a:extLst>
              <a:ext uri="{FF2B5EF4-FFF2-40B4-BE49-F238E27FC236}">
                <a16:creationId xmlns:a16="http://schemas.microsoft.com/office/drawing/2014/main" id="{723F18AF-F57B-0B2B-4BE0-86982C942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3606969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0934-696F-55C0-CB49-525C5DAFA24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ESIs by Academic Year</a:t>
            </a:r>
          </a:p>
        </p:txBody>
      </p:sp>
      <p:graphicFrame>
        <p:nvGraphicFramePr>
          <p:cNvPr id="6" name="Content Placeholder 5">
            <a:extLst>
              <a:ext uri="{FF2B5EF4-FFF2-40B4-BE49-F238E27FC236}">
                <a16:creationId xmlns:a16="http://schemas.microsoft.com/office/drawing/2014/main" id="{23C826D9-7F67-A903-ABE8-2BB1414BFABC}"/>
              </a:ext>
            </a:extLst>
          </p:cNvPr>
          <p:cNvGraphicFramePr>
            <a:graphicFrameLocks noGrp="1"/>
          </p:cNvGraphicFramePr>
          <p:nvPr>
            <p:ph idx="1"/>
            <p:extLst>
              <p:ext uri="{D42A27DB-BD31-4B8C-83A1-F6EECF244321}">
                <p14:modId xmlns:p14="http://schemas.microsoft.com/office/powerpoint/2010/main" val="3755155537"/>
              </p:ext>
            </p:extLst>
          </p:nvPr>
        </p:nvGraphicFramePr>
        <p:xfrm>
          <a:off x="838200" y="1690688"/>
          <a:ext cx="5329335" cy="426726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7078487-67A0-5566-A751-1445C644C4CE}"/>
              </a:ext>
            </a:extLst>
          </p:cNvPr>
          <p:cNvSpPr txBox="1"/>
          <p:nvPr/>
        </p:nvSpPr>
        <p:spPr>
          <a:xfrm>
            <a:off x="6997959" y="3547321"/>
            <a:ext cx="4833257" cy="276999"/>
          </a:xfrm>
          <a:prstGeom prst="rect">
            <a:avLst/>
          </a:prstGeom>
          <a:noFill/>
        </p:spPr>
        <p:txBody>
          <a:bodyPr wrap="square" rtlCol="0">
            <a:spAutoFit/>
          </a:bodyPr>
          <a:lstStyle/>
          <a:p>
            <a:r>
              <a:rPr lang="en-US" sz="1200" b="1" i="1" dirty="0">
                <a:latin typeface="Times New Roman" panose="02020603050405020304" pitchFamily="18" charset="0"/>
                <a:cs typeface="Times New Roman" panose="02020603050405020304" pitchFamily="18" charset="0"/>
              </a:rPr>
              <a:t>-Frequency of ESIs for the 25/26 School year is extrapolated</a:t>
            </a:r>
          </a:p>
        </p:txBody>
      </p:sp>
      <p:graphicFrame>
        <p:nvGraphicFramePr>
          <p:cNvPr id="8" name="Table 7">
            <a:extLst>
              <a:ext uri="{FF2B5EF4-FFF2-40B4-BE49-F238E27FC236}">
                <a16:creationId xmlns:a16="http://schemas.microsoft.com/office/drawing/2014/main" id="{95181CC3-7D69-742D-FA54-759C706773EC}"/>
              </a:ext>
            </a:extLst>
          </p:cNvPr>
          <p:cNvGraphicFramePr>
            <a:graphicFrameLocks noGrp="1"/>
          </p:cNvGraphicFramePr>
          <p:nvPr>
            <p:extLst>
              <p:ext uri="{D42A27DB-BD31-4B8C-83A1-F6EECF244321}">
                <p14:modId xmlns:p14="http://schemas.microsoft.com/office/powerpoint/2010/main" val="3405632226"/>
              </p:ext>
            </p:extLst>
          </p:nvPr>
        </p:nvGraphicFramePr>
        <p:xfrm>
          <a:off x="6473889" y="1690688"/>
          <a:ext cx="5197152" cy="1854200"/>
        </p:xfrm>
        <a:graphic>
          <a:graphicData uri="http://schemas.openxmlformats.org/drawingml/2006/table">
            <a:tbl>
              <a:tblPr firstRow="1" bandRow="1"/>
              <a:tblGrid>
                <a:gridCol w="2598576">
                  <a:extLst>
                    <a:ext uri="{9D8B030D-6E8A-4147-A177-3AD203B41FA5}">
                      <a16:colId xmlns:a16="http://schemas.microsoft.com/office/drawing/2014/main" val="926337509"/>
                    </a:ext>
                  </a:extLst>
                </a:gridCol>
                <a:gridCol w="2598576">
                  <a:extLst>
                    <a:ext uri="{9D8B030D-6E8A-4147-A177-3AD203B41FA5}">
                      <a16:colId xmlns:a16="http://schemas.microsoft.com/office/drawing/2014/main" val="522141214"/>
                    </a:ext>
                  </a:extLst>
                </a:gridCol>
              </a:tblGrid>
              <a:tr h="370840">
                <a:tc>
                  <a:txBody>
                    <a:bodyPr/>
                    <a:lstStyle/>
                    <a:p>
                      <a:r>
                        <a:rPr lang="en-US" dirty="0">
                          <a:latin typeface="Times New Roman" panose="02020603050405020304" pitchFamily="18" charset="0"/>
                          <a:cs typeface="Times New Roman" panose="02020603050405020304" pitchFamily="18" charset="0"/>
                        </a:rPr>
                        <a:t>Academic Year</a:t>
                      </a:r>
                    </a:p>
                  </a:txBody>
                  <a:tcPr/>
                </a:tc>
                <a:tc>
                  <a:txBody>
                    <a:bodyPr/>
                    <a:lstStyle/>
                    <a:p>
                      <a:r>
                        <a:rPr lang="en-US" dirty="0">
                          <a:latin typeface="Times New Roman" panose="02020603050405020304" pitchFamily="18" charset="0"/>
                          <a:cs typeface="Times New Roman" panose="02020603050405020304" pitchFamily="18" charset="0"/>
                        </a:rPr>
                        <a:t>Frequency of ESI</a:t>
                      </a:r>
                    </a:p>
                  </a:txBody>
                  <a:tcPr/>
                </a:tc>
                <a:extLst>
                  <a:ext uri="{0D108BD9-81ED-4DB2-BD59-A6C34878D82A}">
                    <a16:rowId xmlns:a16="http://schemas.microsoft.com/office/drawing/2014/main" val="600518378"/>
                  </a:ext>
                </a:extLst>
              </a:tr>
              <a:tr h="370840">
                <a:tc>
                  <a:txBody>
                    <a:bodyPr/>
                    <a:lstStyle/>
                    <a:p>
                      <a:r>
                        <a:rPr lang="en-US" dirty="0">
                          <a:latin typeface="Times New Roman" panose="02020603050405020304" pitchFamily="18" charset="0"/>
                          <a:cs typeface="Times New Roman" panose="02020603050405020304" pitchFamily="18" charset="0"/>
                        </a:rPr>
                        <a:t>2022-2023</a:t>
                      </a:r>
                    </a:p>
                  </a:txBody>
                  <a:tcPr/>
                </a:tc>
                <a:tc>
                  <a:txBody>
                    <a:bodyPr/>
                    <a:lstStyle/>
                    <a:p>
                      <a:r>
                        <a:rPr lang="en-US" dirty="0">
                          <a:latin typeface="Times New Roman" panose="02020603050405020304" pitchFamily="18" charset="0"/>
                          <a:cs typeface="Times New Roman" panose="02020603050405020304" pitchFamily="18" charset="0"/>
                        </a:rPr>
                        <a:t>677</a:t>
                      </a:r>
                    </a:p>
                  </a:txBody>
                  <a:tcPr/>
                </a:tc>
                <a:extLst>
                  <a:ext uri="{0D108BD9-81ED-4DB2-BD59-A6C34878D82A}">
                    <a16:rowId xmlns:a16="http://schemas.microsoft.com/office/drawing/2014/main" val="2459343875"/>
                  </a:ext>
                </a:extLst>
              </a:tr>
              <a:tr h="370840">
                <a:tc>
                  <a:txBody>
                    <a:bodyPr/>
                    <a:lstStyle/>
                    <a:p>
                      <a:r>
                        <a:rPr lang="en-US" dirty="0">
                          <a:latin typeface="Times New Roman" panose="02020603050405020304" pitchFamily="18" charset="0"/>
                          <a:cs typeface="Times New Roman" panose="02020603050405020304" pitchFamily="18" charset="0"/>
                        </a:rPr>
                        <a:t>2023-2024</a:t>
                      </a:r>
                    </a:p>
                  </a:txBody>
                  <a:tcPr/>
                </a:tc>
                <a:tc>
                  <a:txBody>
                    <a:bodyPr/>
                    <a:lstStyle/>
                    <a:p>
                      <a:r>
                        <a:rPr lang="en-US" dirty="0">
                          <a:latin typeface="Times New Roman" panose="02020603050405020304" pitchFamily="18" charset="0"/>
                          <a:cs typeface="Times New Roman" panose="02020603050405020304" pitchFamily="18" charset="0"/>
                        </a:rPr>
                        <a:t>92</a:t>
                      </a:r>
                    </a:p>
                  </a:txBody>
                  <a:tcPr/>
                </a:tc>
                <a:extLst>
                  <a:ext uri="{0D108BD9-81ED-4DB2-BD59-A6C34878D82A}">
                    <a16:rowId xmlns:a16="http://schemas.microsoft.com/office/drawing/2014/main" val="1160369230"/>
                  </a:ext>
                </a:extLst>
              </a:tr>
              <a:tr h="370840">
                <a:tc>
                  <a:txBody>
                    <a:bodyPr/>
                    <a:lstStyle/>
                    <a:p>
                      <a:r>
                        <a:rPr lang="en-US" dirty="0">
                          <a:latin typeface="Times New Roman" panose="02020603050405020304" pitchFamily="18" charset="0"/>
                          <a:cs typeface="Times New Roman" panose="02020603050405020304" pitchFamily="18" charset="0"/>
                        </a:rPr>
                        <a:t>2024-2025</a:t>
                      </a:r>
                    </a:p>
                  </a:txBody>
                  <a:tcPr/>
                </a:tc>
                <a:tc>
                  <a:txBody>
                    <a:bodyPr/>
                    <a:lstStyle/>
                    <a:p>
                      <a:r>
                        <a:rPr lang="en-US" dirty="0">
                          <a:latin typeface="Times New Roman" panose="02020603050405020304" pitchFamily="18" charset="0"/>
                          <a:cs typeface="Times New Roman" panose="02020603050405020304" pitchFamily="18" charset="0"/>
                        </a:rPr>
                        <a:t>158</a:t>
                      </a:r>
                    </a:p>
                  </a:txBody>
                  <a:tcPr/>
                </a:tc>
                <a:extLst>
                  <a:ext uri="{0D108BD9-81ED-4DB2-BD59-A6C34878D82A}">
                    <a16:rowId xmlns:a16="http://schemas.microsoft.com/office/drawing/2014/main" val="1856934846"/>
                  </a:ext>
                </a:extLst>
              </a:tr>
              <a:tr h="370840">
                <a:tc>
                  <a:txBody>
                    <a:bodyPr/>
                    <a:lstStyle/>
                    <a:p>
                      <a:r>
                        <a:rPr lang="en-US" dirty="0">
                          <a:latin typeface="Times New Roman" panose="02020603050405020304" pitchFamily="18" charset="0"/>
                          <a:cs typeface="Times New Roman" panose="02020603050405020304" pitchFamily="18" charset="0"/>
                        </a:rPr>
                        <a:t>2025-2026</a:t>
                      </a:r>
                    </a:p>
                  </a:txBody>
                  <a:tcPr/>
                </a:tc>
                <a:tc>
                  <a:txBody>
                    <a:bodyPr/>
                    <a:lstStyle/>
                    <a:p>
                      <a:r>
                        <a:rPr lang="en-US" dirty="0">
                          <a:latin typeface="Times New Roman" panose="02020603050405020304" pitchFamily="18" charset="0"/>
                          <a:cs typeface="Times New Roman" panose="02020603050405020304" pitchFamily="18" charset="0"/>
                        </a:rPr>
                        <a:t>222</a:t>
                      </a:r>
                    </a:p>
                  </a:txBody>
                  <a:tcPr/>
                </a:tc>
                <a:extLst>
                  <a:ext uri="{0D108BD9-81ED-4DB2-BD59-A6C34878D82A}">
                    <a16:rowId xmlns:a16="http://schemas.microsoft.com/office/drawing/2014/main" val="642615527"/>
                  </a:ext>
                </a:extLst>
              </a:tr>
            </a:tbl>
          </a:graphicData>
        </a:graphic>
      </p:graphicFrame>
      <p:sp>
        <p:nvSpPr>
          <p:cNvPr id="9" name="TextBox 8">
            <a:extLst>
              <a:ext uri="{FF2B5EF4-FFF2-40B4-BE49-F238E27FC236}">
                <a16:creationId xmlns:a16="http://schemas.microsoft.com/office/drawing/2014/main" id="{2A99FE9B-C139-4086-0E26-7A787A93D8E1}"/>
              </a:ext>
            </a:extLst>
          </p:cNvPr>
          <p:cNvSpPr txBox="1"/>
          <p:nvPr/>
        </p:nvSpPr>
        <p:spPr>
          <a:xfrm>
            <a:off x="6977743" y="4985066"/>
            <a:ext cx="4693298"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For the 2025-2026 Academic School Year, four students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account for 137 of the 222 ESIs.</a:t>
            </a:r>
          </a:p>
        </p:txBody>
      </p:sp>
      <p:pic>
        <p:nvPicPr>
          <p:cNvPr id="10" name="Picture 9" descr="A black and white drawing of a crocodile&#10;&#10;Description automatically generated">
            <a:extLst>
              <a:ext uri="{FF2B5EF4-FFF2-40B4-BE49-F238E27FC236}">
                <a16:creationId xmlns:a16="http://schemas.microsoft.com/office/drawing/2014/main" id="{84BF5A38-97A8-EAD7-EBDF-2857972B13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416384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AF5D-B40C-A890-969C-2ACCC8B71D6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Student A (51/146 ESIs) </a:t>
            </a:r>
          </a:p>
        </p:txBody>
      </p:sp>
      <p:graphicFrame>
        <p:nvGraphicFramePr>
          <p:cNvPr id="6" name="Content Placeholder 5">
            <a:extLst>
              <a:ext uri="{FF2B5EF4-FFF2-40B4-BE49-F238E27FC236}">
                <a16:creationId xmlns:a16="http://schemas.microsoft.com/office/drawing/2014/main" id="{9E5F8C0F-3330-5B61-48CF-45503DDF5FC2}"/>
              </a:ext>
            </a:extLst>
          </p:cNvPr>
          <p:cNvGraphicFramePr>
            <a:graphicFrameLocks noGrp="1"/>
          </p:cNvGraphicFramePr>
          <p:nvPr>
            <p:ph idx="1"/>
            <p:extLst>
              <p:ext uri="{D42A27DB-BD31-4B8C-83A1-F6EECF244321}">
                <p14:modId xmlns:p14="http://schemas.microsoft.com/office/powerpoint/2010/main" val="232174163"/>
              </p:ext>
            </p:extLst>
          </p:nvPr>
        </p:nvGraphicFramePr>
        <p:xfrm>
          <a:off x="838200" y="1825625"/>
          <a:ext cx="5950527"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a:extLst>
              <a:ext uri="{FF2B5EF4-FFF2-40B4-BE49-F238E27FC236}">
                <a16:creationId xmlns:a16="http://schemas.microsoft.com/office/drawing/2014/main" id="{A3946B07-FCBA-ED1A-D69E-2709A51CB59D}"/>
              </a:ext>
            </a:extLst>
          </p:cNvPr>
          <p:cNvGraphicFramePr>
            <a:graphicFrameLocks noGrp="1"/>
          </p:cNvGraphicFramePr>
          <p:nvPr>
            <p:extLst>
              <p:ext uri="{D42A27DB-BD31-4B8C-83A1-F6EECF244321}">
                <p14:modId xmlns:p14="http://schemas.microsoft.com/office/powerpoint/2010/main" val="4207033056"/>
              </p:ext>
            </p:extLst>
          </p:nvPr>
        </p:nvGraphicFramePr>
        <p:xfrm>
          <a:off x="8024091" y="2332514"/>
          <a:ext cx="2855167" cy="3337560"/>
        </p:xfrm>
        <a:graphic>
          <a:graphicData uri="http://schemas.openxmlformats.org/drawingml/2006/table">
            <a:tbl>
              <a:tblPr firstRow="1" bandRow="1"/>
              <a:tblGrid>
                <a:gridCol w="1520891">
                  <a:extLst>
                    <a:ext uri="{9D8B030D-6E8A-4147-A177-3AD203B41FA5}">
                      <a16:colId xmlns:a16="http://schemas.microsoft.com/office/drawing/2014/main" val="2761235869"/>
                    </a:ext>
                  </a:extLst>
                </a:gridCol>
                <a:gridCol w="1334276">
                  <a:extLst>
                    <a:ext uri="{9D8B030D-6E8A-4147-A177-3AD203B41FA5}">
                      <a16:colId xmlns:a16="http://schemas.microsoft.com/office/drawing/2014/main" val="1247399323"/>
                    </a:ext>
                  </a:extLst>
                </a:gridCol>
              </a:tblGrid>
              <a:tr h="370840">
                <a:tc gridSpan="2">
                  <a:txBody>
                    <a:bodyPr/>
                    <a:lstStyle/>
                    <a:p>
                      <a:pPr algn="ctr"/>
                      <a:r>
                        <a:rPr lang="en-US" dirty="0">
                          <a:latin typeface="Times New Roman" panose="02020603050405020304" pitchFamily="18" charset="0"/>
                          <a:cs typeface="Times New Roman" panose="02020603050405020304" pitchFamily="18" charset="0"/>
                        </a:rPr>
                        <a:t>2025-2026 School Year</a:t>
                      </a:r>
                    </a:p>
                  </a:txBody>
                  <a:tcPr anchor="ctr"/>
                </a:tc>
                <a:tc hMerge="1">
                  <a:txBody>
                    <a:bodyPr/>
                    <a:lstStyle/>
                    <a:p>
                      <a:endParaRPr lang="en-US" dirty="0"/>
                    </a:p>
                  </a:txBody>
                  <a:tcPr/>
                </a:tc>
                <a:extLst>
                  <a:ext uri="{0D108BD9-81ED-4DB2-BD59-A6C34878D82A}">
                    <a16:rowId xmlns:a16="http://schemas.microsoft.com/office/drawing/2014/main" val="205580083"/>
                  </a:ext>
                </a:extLst>
              </a:tr>
              <a:tr h="370840">
                <a:tc>
                  <a:txBody>
                    <a:bodyPr/>
                    <a:lstStyle/>
                    <a:p>
                      <a:pPr algn="ctr"/>
                      <a:r>
                        <a:rPr lang="en-US" dirty="0">
                          <a:latin typeface="Times New Roman" panose="02020603050405020304" pitchFamily="18" charset="0"/>
                          <a:cs typeface="Times New Roman" panose="02020603050405020304" pitchFamily="18" charset="0"/>
                        </a:rPr>
                        <a:t>Month</a:t>
                      </a:r>
                    </a:p>
                  </a:txBody>
                  <a:tcPr anchor="ctr"/>
                </a:tc>
                <a:tc>
                  <a:txBody>
                    <a:bodyPr/>
                    <a:lstStyle/>
                    <a:p>
                      <a:pPr algn="ctr"/>
                      <a:r>
                        <a:rPr lang="en-US" dirty="0">
                          <a:latin typeface="Times New Roman" panose="02020603050405020304" pitchFamily="18" charset="0"/>
                          <a:cs typeface="Times New Roman" panose="02020603050405020304" pitchFamily="18" charset="0"/>
                        </a:rPr>
                        <a:t>ESI</a:t>
                      </a:r>
                    </a:p>
                  </a:txBody>
                  <a:tcPr anchor="ctr"/>
                </a:tc>
                <a:extLst>
                  <a:ext uri="{0D108BD9-81ED-4DB2-BD59-A6C34878D82A}">
                    <a16:rowId xmlns:a16="http://schemas.microsoft.com/office/drawing/2014/main" val="3234379202"/>
                  </a:ext>
                </a:extLst>
              </a:tr>
              <a:tr h="370840">
                <a:tc>
                  <a:txBody>
                    <a:bodyPr/>
                    <a:lstStyle/>
                    <a:p>
                      <a:pPr algn="ctr"/>
                      <a:r>
                        <a:rPr lang="en-US" dirty="0">
                          <a:latin typeface="Times New Roman" panose="02020603050405020304" pitchFamily="18" charset="0"/>
                          <a:cs typeface="Times New Roman" panose="02020603050405020304" pitchFamily="18" charset="0"/>
                        </a:rPr>
                        <a:t>8/2025</a:t>
                      </a:r>
                    </a:p>
                  </a:txBody>
                  <a:tcPr anchor="ctr"/>
                </a:tc>
                <a:tc>
                  <a:txBody>
                    <a:bodyPr/>
                    <a:lstStyle/>
                    <a:p>
                      <a:pPr algn="ctr"/>
                      <a:r>
                        <a:rPr lang="en-US" dirty="0">
                          <a:latin typeface="Times New Roman" panose="02020603050405020304" pitchFamily="18" charset="0"/>
                          <a:cs typeface="Times New Roman" panose="02020603050405020304" pitchFamily="18" charset="0"/>
                        </a:rPr>
                        <a:t>4</a:t>
                      </a:r>
                    </a:p>
                  </a:txBody>
                  <a:tcPr anchor="ctr"/>
                </a:tc>
                <a:extLst>
                  <a:ext uri="{0D108BD9-81ED-4DB2-BD59-A6C34878D82A}">
                    <a16:rowId xmlns:a16="http://schemas.microsoft.com/office/drawing/2014/main" val="2505834760"/>
                  </a:ext>
                </a:extLst>
              </a:tr>
              <a:tr h="370840">
                <a:tc>
                  <a:txBody>
                    <a:bodyPr/>
                    <a:lstStyle/>
                    <a:p>
                      <a:pPr algn="ctr"/>
                      <a:r>
                        <a:rPr lang="en-US" dirty="0">
                          <a:latin typeface="Times New Roman" panose="02020603050405020304" pitchFamily="18" charset="0"/>
                          <a:cs typeface="Times New Roman" panose="02020603050405020304" pitchFamily="18" charset="0"/>
                        </a:rPr>
                        <a:t>9/2025</a:t>
                      </a:r>
                    </a:p>
                  </a:txBody>
                  <a:tcPr anchor="ctr"/>
                </a:tc>
                <a:tc>
                  <a:txBody>
                    <a:bodyPr/>
                    <a:lstStyle/>
                    <a:p>
                      <a:pPr algn="ctr"/>
                      <a:r>
                        <a:rPr lang="en-US" dirty="0">
                          <a:latin typeface="Times New Roman" panose="02020603050405020304" pitchFamily="18" charset="0"/>
                          <a:cs typeface="Times New Roman" panose="02020603050405020304" pitchFamily="18" charset="0"/>
                        </a:rPr>
                        <a:t>5</a:t>
                      </a:r>
                    </a:p>
                  </a:txBody>
                  <a:tcPr anchor="ctr"/>
                </a:tc>
                <a:extLst>
                  <a:ext uri="{0D108BD9-81ED-4DB2-BD59-A6C34878D82A}">
                    <a16:rowId xmlns:a16="http://schemas.microsoft.com/office/drawing/2014/main" val="3810874178"/>
                  </a:ext>
                </a:extLst>
              </a:tr>
              <a:tr h="370840">
                <a:tc>
                  <a:txBody>
                    <a:bodyPr/>
                    <a:lstStyle/>
                    <a:p>
                      <a:pPr algn="ctr"/>
                      <a:r>
                        <a:rPr lang="en-US" dirty="0">
                          <a:latin typeface="Times New Roman" panose="02020603050405020304" pitchFamily="18" charset="0"/>
                          <a:cs typeface="Times New Roman" panose="02020603050405020304" pitchFamily="18" charset="0"/>
                        </a:rPr>
                        <a:t>10/2025</a:t>
                      </a:r>
                    </a:p>
                  </a:txBody>
                  <a:tcPr anchor="ctr"/>
                </a:tc>
                <a:tc>
                  <a:txBody>
                    <a:bodyPr/>
                    <a:lstStyle/>
                    <a:p>
                      <a:pPr algn="ctr"/>
                      <a:r>
                        <a:rPr lang="en-US" dirty="0">
                          <a:latin typeface="Times New Roman" panose="02020603050405020304" pitchFamily="18" charset="0"/>
                          <a:cs typeface="Times New Roman" panose="02020603050405020304" pitchFamily="18" charset="0"/>
                        </a:rPr>
                        <a:t>12</a:t>
                      </a:r>
                    </a:p>
                  </a:txBody>
                  <a:tcPr anchor="ctr"/>
                </a:tc>
                <a:extLst>
                  <a:ext uri="{0D108BD9-81ED-4DB2-BD59-A6C34878D82A}">
                    <a16:rowId xmlns:a16="http://schemas.microsoft.com/office/drawing/2014/main" val="676735752"/>
                  </a:ext>
                </a:extLst>
              </a:tr>
              <a:tr h="370840">
                <a:tc>
                  <a:txBody>
                    <a:bodyPr/>
                    <a:lstStyle/>
                    <a:p>
                      <a:pPr algn="ctr"/>
                      <a:r>
                        <a:rPr lang="en-US" dirty="0">
                          <a:latin typeface="Times New Roman" panose="02020603050405020304" pitchFamily="18" charset="0"/>
                          <a:cs typeface="Times New Roman" panose="02020603050405020304" pitchFamily="18" charset="0"/>
                        </a:rPr>
                        <a:t>11/2025</a:t>
                      </a:r>
                    </a:p>
                  </a:txBody>
                  <a:tcPr anchor="ctr"/>
                </a:tc>
                <a:tc>
                  <a:txBody>
                    <a:bodyPr/>
                    <a:lstStyle/>
                    <a:p>
                      <a:pPr algn="ctr"/>
                      <a:r>
                        <a:rPr lang="en-US" dirty="0">
                          <a:latin typeface="Times New Roman" panose="02020603050405020304" pitchFamily="18" charset="0"/>
                          <a:cs typeface="Times New Roman" panose="02020603050405020304" pitchFamily="18" charset="0"/>
                        </a:rPr>
                        <a:t>17</a:t>
                      </a:r>
                    </a:p>
                  </a:txBody>
                  <a:tcPr anchor="ctr"/>
                </a:tc>
                <a:extLst>
                  <a:ext uri="{0D108BD9-81ED-4DB2-BD59-A6C34878D82A}">
                    <a16:rowId xmlns:a16="http://schemas.microsoft.com/office/drawing/2014/main" val="3171879285"/>
                  </a:ext>
                </a:extLst>
              </a:tr>
              <a:tr h="370840">
                <a:tc>
                  <a:txBody>
                    <a:bodyPr/>
                    <a:lstStyle/>
                    <a:p>
                      <a:pPr algn="ctr"/>
                      <a:r>
                        <a:rPr lang="en-US" dirty="0">
                          <a:latin typeface="Times New Roman" panose="02020603050405020304" pitchFamily="18" charset="0"/>
                          <a:cs typeface="Times New Roman" panose="02020603050405020304" pitchFamily="18" charset="0"/>
                        </a:rPr>
                        <a:t>12/2025</a:t>
                      </a:r>
                    </a:p>
                  </a:txBody>
                  <a:tcPr anchor="ctr"/>
                </a:tc>
                <a:tc>
                  <a:txBody>
                    <a:bodyPr/>
                    <a:lstStyle/>
                    <a:p>
                      <a:pPr algn="ctr"/>
                      <a:r>
                        <a:rPr lang="en-US" dirty="0">
                          <a:latin typeface="Times New Roman" panose="02020603050405020304" pitchFamily="18" charset="0"/>
                          <a:cs typeface="Times New Roman" panose="02020603050405020304" pitchFamily="18" charset="0"/>
                        </a:rPr>
                        <a:t>9</a:t>
                      </a:r>
                    </a:p>
                  </a:txBody>
                  <a:tcPr anchor="ctr"/>
                </a:tc>
                <a:extLst>
                  <a:ext uri="{0D108BD9-81ED-4DB2-BD59-A6C34878D82A}">
                    <a16:rowId xmlns:a16="http://schemas.microsoft.com/office/drawing/2014/main" val="4165842428"/>
                  </a:ext>
                </a:extLst>
              </a:tr>
              <a:tr h="370840">
                <a:tc>
                  <a:txBody>
                    <a:bodyPr/>
                    <a:lstStyle/>
                    <a:p>
                      <a:pPr algn="ctr"/>
                      <a:r>
                        <a:rPr lang="en-US" dirty="0">
                          <a:latin typeface="Times New Roman" panose="02020603050405020304" pitchFamily="18" charset="0"/>
                          <a:cs typeface="Times New Roman" panose="02020603050405020304" pitchFamily="18" charset="0"/>
                        </a:rPr>
                        <a:t>1/2026</a:t>
                      </a:r>
                    </a:p>
                  </a:txBody>
                  <a:tcPr anchor="ctr"/>
                </a:tc>
                <a:tc>
                  <a:txBody>
                    <a:bodyPr/>
                    <a:lstStyle/>
                    <a:p>
                      <a:pPr algn="ctr"/>
                      <a:r>
                        <a:rPr lang="en-US" dirty="0">
                          <a:latin typeface="Times New Roman" panose="02020603050405020304" pitchFamily="18" charset="0"/>
                          <a:cs typeface="Times New Roman" panose="02020603050405020304" pitchFamily="18" charset="0"/>
                        </a:rPr>
                        <a:t>3</a:t>
                      </a:r>
                    </a:p>
                  </a:txBody>
                  <a:tcPr anchor="ctr"/>
                </a:tc>
                <a:extLst>
                  <a:ext uri="{0D108BD9-81ED-4DB2-BD59-A6C34878D82A}">
                    <a16:rowId xmlns:a16="http://schemas.microsoft.com/office/drawing/2014/main" val="3556036605"/>
                  </a:ext>
                </a:extLst>
              </a:tr>
              <a:tr h="370840">
                <a:tc>
                  <a:txBody>
                    <a:bodyPr/>
                    <a:lstStyle/>
                    <a:p>
                      <a:pPr algn="ctr"/>
                      <a:r>
                        <a:rPr lang="en-US" dirty="0">
                          <a:latin typeface="Times New Roman" panose="02020603050405020304" pitchFamily="18" charset="0"/>
                          <a:cs typeface="Times New Roman" panose="02020603050405020304" pitchFamily="18" charset="0"/>
                        </a:rPr>
                        <a:t>2/2026</a:t>
                      </a:r>
                    </a:p>
                  </a:txBody>
                  <a:tcPr anchor="ctr"/>
                </a:tc>
                <a:tc>
                  <a:txBody>
                    <a:bodyPr/>
                    <a:lstStyle/>
                    <a:p>
                      <a:pPr algn="ctr"/>
                      <a:r>
                        <a:rPr lang="en-US" dirty="0">
                          <a:latin typeface="Times New Roman" panose="02020603050405020304" pitchFamily="18" charset="0"/>
                          <a:cs typeface="Times New Roman" panose="02020603050405020304" pitchFamily="18" charset="0"/>
                        </a:rPr>
                        <a:t>1</a:t>
                      </a:r>
                    </a:p>
                  </a:txBody>
                  <a:tcPr anchor="ctr"/>
                </a:tc>
                <a:extLst>
                  <a:ext uri="{0D108BD9-81ED-4DB2-BD59-A6C34878D82A}">
                    <a16:rowId xmlns:a16="http://schemas.microsoft.com/office/drawing/2014/main" val="91091662"/>
                  </a:ext>
                </a:extLst>
              </a:tr>
            </a:tbl>
          </a:graphicData>
        </a:graphic>
      </p:graphicFrame>
      <p:pic>
        <p:nvPicPr>
          <p:cNvPr id="8" name="Picture 7" descr="A black and white drawing of a crocodile&#10;&#10;Description automatically generated">
            <a:extLst>
              <a:ext uri="{FF2B5EF4-FFF2-40B4-BE49-F238E27FC236}">
                <a16:creationId xmlns:a16="http://schemas.microsoft.com/office/drawing/2014/main" id="{D1AB5088-1021-70E0-6090-71BE804E0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1926340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F1AF-B45D-4883-2C34-BFD31D4AB04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Student B (31/146 ESIs)</a:t>
            </a:r>
          </a:p>
        </p:txBody>
      </p:sp>
      <p:graphicFrame>
        <p:nvGraphicFramePr>
          <p:cNvPr id="6" name="Content Placeholder 5">
            <a:extLst>
              <a:ext uri="{FF2B5EF4-FFF2-40B4-BE49-F238E27FC236}">
                <a16:creationId xmlns:a16="http://schemas.microsoft.com/office/drawing/2014/main" id="{D7F775EE-AAD5-B96D-FEA8-58D03F4ADB00}"/>
              </a:ext>
            </a:extLst>
          </p:cNvPr>
          <p:cNvGraphicFramePr>
            <a:graphicFrameLocks noGrp="1"/>
          </p:cNvGraphicFramePr>
          <p:nvPr>
            <p:ph idx="1"/>
            <p:extLst>
              <p:ext uri="{D42A27DB-BD31-4B8C-83A1-F6EECF244321}">
                <p14:modId xmlns:p14="http://schemas.microsoft.com/office/powerpoint/2010/main" val="3323566856"/>
              </p:ext>
            </p:extLst>
          </p:nvPr>
        </p:nvGraphicFramePr>
        <p:xfrm>
          <a:off x="838201" y="1825625"/>
          <a:ext cx="6570305" cy="440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a:extLst>
              <a:ext uri="{FF2B5EF4-FFF2-40B4-BE49-F238E27FC236}">
                <a16:creationId xmlns:a16="http://schemas.microsoft.com/office/drawing/2014/main" id="{C768DE79-5E06-7FA3-938B-1EB9566AEBA0}"/>
              </a:ext>
            </a:extLst>
          </p:cNvPr>
          <p:cNvGraphicFramePr>
            <a:graphicFrameLocks noGrp="1"/>
          </p:cNvGraphicFramePr>
          <p:nvPr>
            <p:extLst>
              <p:ext uri="{D42A27DB-BD31-4B8C-83A1-F6EECF244321}">
                <p14:modId xmlns:p14="http://schemas.microsoft.com/office/powerpoint/2010/main" val="1931707835"/>
              </p:ext>
            </p:extLst>
          </p:nvPr>
        </p:nvGraphicFramePr>
        <p:xfrm>
          <a:off x="8602824" y="2758687"/>
          <a:ext cx="2855167" cy="3337560"/>
        </p:xfrm>
        <a:graphic>
          <a:graphicData uri="http://schemas.openxmlformats.org/drawingml/2006/table">
            <a:tbl>
              <a:tblPr firstRow="1" bandRow="1"/>
              <a:tblGrid>
                <a:gridCol w="1520891">
                  <a:extLst>
                    <a:ext uri="{9D8B030D-6E8A-4147-A177-3AD203B41FA5}">
                      <a16:colId xmlns:a16="http://schemas.microsoft.com/office/drawing/2014/main" val="263241271"/>
                    </a:ext>
                  </a:extLst>
                </a:gridCol>
                <a:gridCol w="1334276">
                  <a:extLst>
                    <a:ext uri="{9D8B030D-6E8A-4147-A177-3AD203B41FA5}">
                      <a16:colId xmlns:a16="http://schemas.microsoft.com/office/drawing/2014/main" val="4294053623"/>
                    </a:ext>
                  </a:extLst>
                </a:gridCol>
              </a:tblGrid>
              <a:tr h="370840">
                <a:tc gridSpan="2">
                  <a:txBody>
                    <a:bodyPr/>
                    <a:lstStyle/>
                    <a:p>
                      <a:pPr algn="ctr"/>
                      <a:r>
                        <a:rPr lang="en-US" dirty="0">
                          <a:latin typeface="Times New Roman" panose="02020603050405020304" pitchFamily="18" charset="0"/>
                          <a:cs typeface="Times New Roman" panose="02020603050405020304" pitchFamily="18" charset="0"/>
                        </a:rPr>
                        <a:t>2025-2026 School Year</a:t>
                      </a:r>
                    </a:p>
                  </a:txBody>
                  <a:tcPr anchor="ctr"/>
                </a:tc>
                <a:tc hMerge="1">
                  <a:txBody>
                    <a:bodyPr/>
                    <a:lstStyle/>
                    <a:p>
                      <a:endParaRPr lang="en-US" dirty="0"/>
                    </a:p>
                  </a:txBody>
                  <a:tcPr/>
                </a:tc>
                <a:extLst>
                  <a:ext uri="{0D108BD9-81ED-4DB2-BD59-A6C34878D82A}">
                    <a16:rowId xmlns:a16="http://schemas.microsoft.com/office/drawing/2014/main" val="2702003843"/>
                  </a:ext>
                </a:extLst>
              </a:tr>
              <a:tr h="370840">
                <a:tc>
                  <a:txBody>
                    <a:bodyPr/>
                    <a:lstStyle/>
                    <a:p>
                      <a:pPr algn="ctr"/>
                      <a:r>
                        <a:rPr lang="en-US" dirty="0">
                          <a:latin typeface="Times New Roman" panose="02020603050405020304" pitchFamily="18" charset="0"/>
                          <a:cs typeface="Times New Roman" panose="02020603050405020304" pitchFamily="18" charset="0"/>
                        </a:rPr>
                        <a:t>Month</a:t>
                      </a:r>
                    </a:p>
                  </a:txBody>
                  <a:tcPr anchor="ctr"/>
                </a:tc>
                <a:tc>
                  <a:txBody>
                    <a:bodyPr/>
                    <a:lstStyle/>
                    <a:p>
                      <a:pPr algn="ctr"/>
                      <a:r>
                        <a:rPr lang="en-US" dirty="0">
                          <a:latin typeface="Times New Roman" panose="02020603050405020304" pitchFamily="18" charset="0"/>
                          <a:cs typeface="Times New Roman" panose="02020603050405020304" pitchFamily="18" charset="0"/>
                        </a:rPr>
                        <a:t>ESI</a:t>
                      </a:r>
                    </a:p>
                  </a:txBody>
                  <a:tcPr anchor="ctr"/>
                </a:tc>
                <a:extLst>
                  <a:ext uri="{0D108BD9-81ED-4DB2-BD59-A6C34878D82A}">
                    <a16:rowId xmlns:a16="http://schemas.microsoft.com/office/drawing/2014/main" val="783520111"/>
                  </a:ext>
                </a:extLst>
              </a:tr>
              <a:tr h="370840">
                <a:tc>
                  <a:txBody>
                    <a:bodyPr/>
                    <a:lstStyle/>
                    <a:p>
                      <a:pPr algn="ctr"/>
                      <a:r>
                        <a:rPr lang="en-US" dirty="0">
                          <a:latin typeface="Times New Roman" panose="02020603050405020304" pitchFamily="18" charset="0"/>
                          <a:cs typeface="Times New Roman" panose="02020603050405020304" pitchFamily="18" charset="0"/>
                        </a:rPr>
                        <a:t>8/2025</a:t>
                      </a:r>
                    </a:p>
                  </a:txBody>
                  <a:tcPr anchor="ctr"/>
                </a:tc>
                <a:tc>
                  <a:txBody>
                    <a:bodyPr/>
                    <a:lstStyle/>
                    <a:p>
                      <a:pPr algn="ctr"/>
                      <a:r>
                        <a:rPr lang="en-US" dirty="0">
                          <a:latin typeface="Times New Roman" panose="02020603050405020304" pitchFamily="18" charset="0"/>
                          <a:cs typeface="Times New Roman" panose="02020603050405020304" pitchFamily="18" charset="0"/>
                        </a:rPr>
                        <a:t>6</a:t>
                      </a:r>
                    </a:p>
                  </a:txBody>
                  <a:tcPr anchor="ctr"/>
                </a:tc>
                <a:extLst>
                  <a:ext uri="{0D108BD9-81ED-4DB2-BD59-A6C34878D82A}">
                    <a16:rowId xmlns:a16="http://schemas.microsoft.com/office/drawing/2014/main" val="1449593278"/>
                  </a:ext>
                </a:extLst>
              </a:tr>
              <a:tr h="370840">
                <a:tc>
                  <a:txBody>
                    <a:bodyPr/>
                    <a:lstStyle/>
                    <a:p>
                      <a:pPr algn="ctr"/>
                      <a:r>
                        <a:rPr lang="en-US" dirty="0">
                          <a:latin typeface="Times New Roman" panose="02020603050405020304" pitchFamily="18" charset="0"/>
                          <a:cs typeface="Times New Roman" panose="02020603050405020304" pitchFamily="18" charset="0"/>
                        </a:rPr>
                        <a:t>9/2025</a:t>
                      </a:r>
                    </a:p>
                  </a:txBody>
                  <a:tcPr anchor="ctr"/>
                </a:tc>
                <a:tc>
                  <a:txBody>
                    <a:bodyPr/>
                    <a:lstStyle/>
                    <a:p>
                      <a:pPr algn="ctr"/>
                      <a:r>
                        <a:rPr lang="en-US" dirty="0">
                          <a:latin typeface="Times New Roman" panose="02020603050405020304" pitchFamily="18" charset="0"/>
                          <a:cs typeface="Times New Roman" panose="02020603050405020304" pitchFamily="18" charset="0"/>
                        </a:rPr>
                        <a:t>15</a:t>
                      </a:r>
                    </a:p>
                  </a:txBody>
                  <a:tcPr anchor="ctr"/>
                </a:tc>
                <a:extLst>
                  <a:ext uri="{0D108BD9-81ED-4DB2-BD59-A6C34878D82A}">
                    <a16:rowId xmlns:a16="http://schemas.microsoft.com/office/drawing/2014/main" val="1411326255"/>
                  </a:ext>
                </a:extLst>
              </a:tr>
              <a:tr h="370840">
                <a:tc>
                  <a:txBody>
                    <a:bodyPr/>
                    <a:lstStyle/>
                    <a:p>
                      <a:pPr algn="ctr"/>
                      <a:r>
                        <a:rPr lang="en-US" dirty="0">
                          <a:latin typeface="Times New Roman" panose="02020603050405020304" pitchFamily="18" charset="0"/>
                          <a:cs typeface="Times New Roman" panose="02020603050405020304" pitchFamily="18" charset="0"/>
                        </a:rPr>
                        <a:t>10/2025</a:t>
                      </a:r>
                    </a:p>
                  </a:txBody>
                  <a:tcPr anchor="ctr"/>
                </a:tc>
                <a:tc>
                  <a:txBody>
                    <a:bodyPr/>
                    <a:lstStyle/>
                    <a:p>
                      <a:pPr algn="ctr"/>
                      <a:r>
                        <a:rPr lang="en-US" dirty="0">
                          <a:latin typeface="Times New Roman" panose="02020603050405020304" pitchFamily="18" charset="0"/>
                          <a:cs typeface="Times New Roman" panose="02020603050405020304" pitchFamily="18" charset="0"/>
                        </a:rPr>
                        <a:t>2</a:t>
                      </a:r>
                    </a:p>
                  </a:txBody>
                  <a:tcPr anchor="ctr"/>
                </a:tc>
                <a:extLst>
                  <a:ext uri="{0D108BD9-81ED-4DB2-BD59-A6C34878D82A}">
                    <a16:rowId xmlns:a16="http://schemas.microsoft.com/office/drawing/2014/main" val="3393013690"/>
                  </a:ext>
                </a:extLst>
              </a:tr>
              <a:tr h="370840">
                <a:tc>
                  <a:txBody>
                    <a:bodyPr/>
                    <a:lstStyle/>
                    <a:p>
                      <a:pPr algn="ctr"/>
                      <a:r>
                        <a:rPr lang="en-US" dirty="0">
                          <a:latin typeface="Times New Roman" panose="02020603050405020304" pitchFamily="18" charset="0"/>
                          <a:cs typeface="Times New Roman" panose="02020603050405020304" pitchFamily="18" charset="0"/>
                        </a:rPr>
                        <a:t>11/2025</a:t>
                      </a:r>
                    </a:p>
                  </a:txBody>
                  <a:tcPr anchor="ctr"/>
                </a:tc>
                <a:tc>
                  <a:txBody>
                    <a:bodyPr/>
                    <a:lstStyle/>
                    <a:p>
                      <a:pPr algn="ctr"/>
                      <a:r>
                        <a:rPr lang="en-US" dirty="0">
                          <a:latin typeface="Times New Roman" panose="02020603050405020304" pitchFamily="18" charset="0"/>
                          <a:cs typeface="Times New Roman" panose="02020603050405020304" pitchFamily="18" charset="0"/>
                        </a:rPr>
                        <a:t>3</a:t>
                      </a:r>
                    </a:p>
                  </a:txBody>
                  <a:tcPr anchor="ctr"/>
                </a:tc>
                <a:extLst>
                  <a:ext uri="{0D108BD9-81ED-4DB2-BD59-A6C34878D82A}">
                    <a16:rowId xmlns:a16="http://schemas.microsoft.com/office/drawing/2014/main" val="1053903940"/>
                  </a:ext>
                </a:extLst>
              </a:tr>
              <a:tr h="370840">
                <a:tc>
                  <a:txBody>
                    <a:bodyPr/>
                    <a:lstStyle/>
                    <a:p>
                      <a:pPr algn="ctr"/>
                      <a:r>
                        <a:rPr lang="en-US" dirty="0">
                          <a:latin typeface="Times New Roman" panose="02020603050405020304" pitchFamily="18" charset="0"/>
                          <a:cs typeface="Times New Roman" panose="02020603050405020304" pitchFamily="18" charset="0"/>
                        </a:rPr>
                        <a:t>12/2025</a:t>
                      </a:r>
                    </a:p>
                  </a:txBody>
                  <a:tcPr anchor="ctr"/>
                </a:tc>
                <a:tc>
                  <a:txBody>
                    <a:bodyPr/>
                    <a:lstStyle/>
                    <a:p>
                      <a:pPr algn="ctr"/>
                      <a:r>
                        <a:rPr lang="en-US" dirty="0">
                          <a:latin typeface="Times New Roman" panose="02020603050405020304" pitchFamily="18" charset="0"/>
                          <a:cs typeface="Times New Roman" panose="02020603050405020304" pitchFamily="18" charset="0"/>
                        </a:rPr>
                        <a:t>1</a:t>
                      </a:r>
                    </a:p>
                  </a:txBody>
                  <a:tcPr anchor="ctr"/>
                </a:tc>
                <a:extLst>
                  <a:ext uri="{0D108BD9-81ED-4DB2-BD59-A6C34878D82A}">
                    <a16:rowId xmlns:a16="http://schemas.microsoft.com/office/drawing/2014/main" val="1940642046"/>
                  </a:ext>
                </a:extLst>
              </a:tr>
              <a:tr h="370840">
                <a:tc>
                  <a:txBody>
                    <a:bodyPr/>
                    <a:lstStyle/>
                    <a:p>
                      <a:pPr algn="ctr"/>
                      <a:r>
                        <a:rPr lang="en-US" dirty="0">
                          <a:latin typeface="Times New Roman" panose="02020603050405020304" pitchFamily="18" charset="0"/>
                          <a:cs typeface="Times New Roman" panose="02020603050405020304" pitchFamily="18" charset="0"/>
                        </a:rPr>
                        <a:t>1/2026</a:t>
                      </a:r>
                    </a:p>
                  </a:txBody>
                  <a:tcPr anchor="ctr"/>
                </a:tc>
                <a:tc>
                  <a:txBody>
                    <a:bodyPr/>
                    <a:lstStyle/>
                    <a:p>
                      <a:pPr algn="ctr"/>
                      <a:r>
                        <a:rPr lang="en-US" dirty="0">
                          <a:latin typeface="Times New Roman" panose="02020603050405020304" pitchFamily="18" charset="0"/>
                          <a:cs typeface="Times New Roman" panose="02020603050405020304" pitchFamily="18" charset="0"/>
                        </a:rPr>
                        <a:t>1</a:t>
                      </a:r>
                    </a:p>
                  </a:txBody>
                  <a:tcPr anchor="ctr"/>
                </a:tc>
                <a:extLst>
                  <a:ext uri="{0D108BD9-81ED-4DB2-BD59-A6C34878D82A}">
                    <a16:rowId xmlns:a16="http://schemas.microsoft.com/office/drawing/2014/main" val="382189968"/>
                  </a:ext>
                </a:extLst>
              </a:tr>
              <a:tr h="370840">
                <a:tc>
                  <a:txBody>
                    <a:bodyPr/>
                    <a:lstStyle/>
                    <a:p>
                      <a:pPr algn="ctr"/>
                      <a:r>
                        <a:rPr lang="en-US" dirty="0">
                          <a:latin typeface="Times New Roman" panose="02020603050405020304" pitchFamily="18" charset="0"/>
                          <a:cs typeface="Times New Roman" panose="02020603050405020304" pitchFamily="18" charset="0"/>
                        </a:rPr>
                        <a:t>2/2026</a:t>
                      </a:r>
                    </a:p>
                  </a:txBody>
                  <a:tcPr anchor="ctr"/>
                </a:tc>
                <a:tc>
                  <a:txBody>
                    <a:bodyPr/>
                    <a:lstStyle/>
                    <a:p>
                      <a:pPr algn="ctr"/>
                      <a:r>
                        <a:rPr lang="en-US" dirty="0">
                          <a:latin typeface="Times New Roman" panose="02020603050405020304" pitchFamily="18" charset="0"/>
                          <a:cs typeface="Times New Roman" panose="02020603050405020304" pitchFamily="18" charset="0"/>
                        </a:rPr>
                        <a:t>3</a:t>
                      </a:r>
                    </a:p>
                  </a:txBody>
                  <a:tcPr anchor="ctr"/>
                </a:tc>
                <a:extLst>
                  <a:ext uri="{0D108BD9-81ED-4DB2-BD59-A6C34878D82A}">
                    <a16:rowId xmlns:a16="http://schemas.microsoft.com/office/drawing/2014/main" val="60453703"/>
                  </a:ext>
                </a:extLst>
              </a:tr>
            </a:tbl>
          </a:graphicData>
        </a:graphic>
      </p:graphicFrame>
      <p:pic>
        <p:nvPicPr>
          <p:cNvPr id="8" name="Picture 7" descr="A black and white drawing of a crocodile&#10;&#10;Description automatically generated">
            <a:extLst>
              <a:ext uri="{FF2B5EF4-FFF2-40B4-BE49-F238E27FC236}">
                <a16:creationId xmlns:a16="http://schemas.microsoft.com/office/drawing/2014/main" id="{BC166BCD-EA6E-E339-5BC6-72029D343B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4286466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AC6FB-9BDF-15C9-A96B-0AAFCB5DA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DA2AAB-C6F0-B19E-C559-02792F4D704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Student C (20/146 ESIs) </a:t>
            </a:r>
          </a:p>
        </p:txBody>
      </p:sp>
      <p:graphicFrame>
        <p:nvGraphicFramePr>
          <p:cNvPr id="6" name="Content Placeholder 5">
            <a:extLst>
              <a:ext uri="{FF2B5EF4-FFF2-40B4-BE49-F238E27FC236}">
                <a16:creationId xmlns:a16="http://schemas.microsoft.com/office/drawing/2014/main" id="{41432795-8C54-D6F9-F8B9-7441E5BD59BE}"/>
              </a:ext>
            </a:extLst>
          </p:cNvPr>
          <p:cNvGraphicFramePr>
            <a:graphicFrameLocks noGrp="1"/>
          </p:cNvGraphicFramePr>
          <p:nvPr>
            <p:ph idx="1"/>
            <p:extLst>
              <p:ext uri="{D42A27DB-BD31-4B8C-83A1-F6EECF244321}">
                <p14:modId xmlns:p14="http://schemas.microsoft.com/office/powerpoint/2010/main" val="2199730488"/>
              </p:ext>
            </p:extLst>
          </p:nvPr>
        </p:nvGraphicFramePr>
        <p:xfrm>
          <a:off x="838200" y="1825625"/>
          <a:ext cx="5950527"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a:extLst>
              <a:ext uri="{FF2B5EF4-FFF2-40B4-BE49-F238E27FC236}">
                <a16:creationId xmlns:a16="http://schemas.microsoft.com/office/drawing/2014/main" id="{68280B50-8C60-CC2D-1226-F211C9A0BA48}"/>
              </a:ext>
            </a:extLst>
          </p:cNvPr>
          <p:cNvGraphicFramePr>
            <a:graphicFrameLocks noGrp="1"/>
          </p:cNvGraphicFramePr>
          <p:nvPr>
            <p:extLst>
              <p:ext uri="{D42A27DB-BD31-4B8C-83A1-F6EECF244321}">
                <p14:modId xmlns:p14="http://schemas.microsoft.com/office/powerpoint/2010/main" val="2826955109"/>
              </p:ext>
            </p:extLst>
          </p:nvPr>
        </p:nvGraphicFramePr>
        <p:xfrm>
          <a:off x="8024091" y="2332514"/>
          <a:ext cx="2855167" cy="3337560"/>
        </p:xfrm>
        <a:graphic>
          <a:graphicData uri="http://schemas.openxmlformats.org/drawingml/2006/table">
            <a:tbl>
              <a:tblPr firstRow="1" bandRow="1"/>
              <a:tblGrid>
                <a:gridCol w="1520891">
                  <a:extLst>
                    <a:ext uri="{9D8B030D-6E8A-4147-A177-3AD203B41FA5}">
                      <a16:colId xmlns:a16="http://schemas.microsoft.com/office/drawing/2014/main" val="2761235869"/>
                    </a:ext>
                  </a:extLst>
                </a:gridCol>
                <a:gridCol w="1334276">
                  <a:extLst>
                    <a:ext uri="{9D8B030D-6E8A-4147-A177-3AD203B41FA5}">
                      <a16:colId xmlns:a16="http://schemas.microsoft.com/office/drawing/2014/main" val="1247399323"/>
                    </a:ext>
                  </a:extLst>
                </a:gridCol>
              </a:tblGrid>
              <a:tr h="370840">
                <a:tc gridSpan="2">
                  <a:txBody>
                    <a:bodyPr/>
                    <a:lstStyle/>
                    <a:p>
                      <a:pPr algn="ctr"/>
                      <a:r>
                        <a:rPr lang="en-US" dirty="0">
                          <a:latin typeface="Times New Roman" panose="02020603050405020304" pitchFamily="18" charset="0"/>
                          <a:cs typeface="Times New Roman" panose="02020603050405020304" pitchFamily="18" charset="0"/>
                        </a:rPr>
                        <a:t>2025-2026 School Year</a:t>
                      </a:r>
                    </a:p>
                  </a:txBody>
                  <a:tcPr anchor="ctr"/>
                </a:tc>
                <a:tc hMerge="1">
                  <a:txBody>
                    <a:bodyPr/>
                    <a:lstStyle/>
                    <a:p>
                      <a:endParaRPr lang="en-US" dirty="0"/>
                    </a:p>
                  </a:txBody>
                  <a:tcPr/>
                </a:tc>
                <a:extLst>
                  <a:ext uri="{0D108BD9-81ED-4DB2-BD59-A6C34878D82A}">
                    <a16:rowId xmlns:a16="http://schemas.microsoft.com/office/drawing/2014/main" val="205580083"/>
                  </a:ext>
                </a:extLst>
              </a:tr>
              <a:tr h="370840">
                <a:tc>
                  <a:txBody>
                    <a:bodyPr/>
                    <a:lstStyle/>
                    <a:p>
                      <a:pPr algn="ctr"/>
                      <a:r>
                        <a:rPr lang="en-US" dirty="0">
                          <a:latin typeface="Times New Roman" panose="02020603050405020304" pitchFamily="18" charset="0"/>
                          <a:cs typeface="Times New Roman" panose="02020603050405020304" pitchFamily="18" charset="0"/>
                        </a:rPr>
                        <a:t>Month</a:t>
                      </a:r>
                    </a:p>
                  </a:txBody>
                  <a:tcPr anchor="ctr"/>
                </a:tc>
                <a:tc>
                  <a:txBody>
                    <a:bodyPr/>
                    <a:lstStyle/>
                    <a:p>
                      <a:pPr algn="ctr"/>
                      <a:r>
                        <a:rPr lang="en-US" dirty="0">
                          <a:latin typeface="Times New Roman" panose="02020603050405020304" pitchFamily="18" charset="0"/>
                          <a:cs typeface="Times New Roman" panose="02020603050405020304" pitchFamily="18" charset="0"/>
                        </a:rPr>
                        <a:t>ESI</a:t>
                      </a:r>
                    </a:p>
                  </a:txBody>
                  <a:tcPr anchor="ctr"/>
                </a:tc>
                <a:extLst>
                  <a:ext uri="{0D108BD9-81ED-4DB2-BD59-A6C34878D82A}">
                    <a16:rowId xmlns:a16="http://schemas.microsoft.com/office/drawing/2014/main" val="3234379202"/>
                  </a:ext>
                </a:extLst>
              </a:tr>
              <a:tr h="370840">
                <a:tc>
                  <a:txBody>
                    <a:bodyPr/>
                    <a:lstStyle/>
                    <a:p>
                      <a:pPr algn="ctr"/>
                      <a:r>
                        <a:rPr lang="en-US" dirty="0">
                          <a:latin typeface="Times New Roman" panose="02020603050405020304" pitchFamily="18" charset="0"/>
                          <a:cs typeface="Times New Roman" panose="02020603050405020304" pitchFamily="18" charset="0"/>
                        </a:rPr>
                        <a:t>8/2025</a:t>
                      </a:r>
                    </a:p>
                  </a:txBody>
                  <a:tcPr anchor="ctr"/>
                </a:tc>
                <a:tc>
                  <a:txBody>
                    <a:bodyPr/>
                    <a:lstStyle/>
                    <a:p>
                      <a:pPr algn="ctr"/>
                      <a:r>
                        <a:rPr lang="en-US" dirty="0">
                          <a:latin typeface="Times New Roman" panose="02020603050405020304" pitchFamily="18" charset="0"/>
                          <a:cs typeface="Times New Roman" panose="02020603050405020304" pitchFamily="18" charset="0"/>
                        </a:rPr>
                        <a:t>5</a:t>
                      </a:r>
                    </a:p>
                  </a:txBody>
                  <a:tcPr anchor="ctr"/>
                </a:tc>
                <a:extLst>
                  <a:ext uri="{0D108BD9-81ED-4DB2-BD59-A6C34878D82A}">
                    <a16:rowId xmlns:a16="http://schemas.microsoft.com/office/drawing/2014/main" val="2505834760"/>
                  </a:ext>
                </a:extLst>
              </a:tr>
              <a:tr h="370840">
                <a:tc>
                  <a:txBody>
                    <a:bodyPr/>
                    <a:lstStyle/>
                    <a:p>
                      <a:pPr algn="ctr"/>
                      <a:r>
                        <a:rPr lang="en-US" dirty="0">
                          <a:latin typeface="Times New Roman" panose="02020603050405020304" pitchFamily="18" charset="0"/>
                          <a:cs typeface="Times New Roman" panose="02020603050405020304" pitchFamily="18" charset="0"/>
                        </a:rPr>
                        <a:t>9/2025</a:t>
                      </a:r>
                    </a:p>
                  </a:txBody>
                  <a:tcPr anchor="ctr"/>
                </a:tc>
                <a:tc>
                  <a:txBody>
                    <a:bodyPr/>
                    <a:lstStyle/>
                    <a:p>
                      <a:pPr algn="ctr"/>
                      <a:r>
                        <a:rPr lang="en-US" dirty="0">
                          <a:latin typeface="Times New Roman" panose="02020603050405020304" pitchFamily="18" charset="0"/>
                          <a:cs typeface="Times New Roman" panose="02020603050405020304" pitchFamily="18" charset="0"/>
                        </a:rPr>
                        <a:t>5</a:t>
                      </a:r>
                    </a:p>
                  </a:txBody>
                  <a:tcPr anchor="ctr"/>
                </a:tc>
                <a:extLst>
                  <a:ext uri="{0D108BD9-81ED-4DB2-BD59-A6C34878D82A}">
                    <a16:rowId xmlns:a16="http://schemas.microsoft.com/office/drawing/2014/main" val="3810874178"/>
                  </a:ext>
                </a:extLst>
              </a:tr>
              <a:tr h="370840">
                <a:tc>
                  <a:txBody>
                    <a:bodyPr/>
                    <a:lstStyle/>
                    <a:p>
                      <a:pPr algn="ctr"/>
                      <a:r>
                        <a:rPr lang="en-US" dirty="0">
                          <a:latin typeface="Times New Roman" panose="02020603050405020304" pitchFamily="18" charset="0"/>
                          <a:cs typeface="Times New Roman" panose="02020603050405020304" pitchFamily="18" charset="0"/>
                        </a:rPr>
                        <a:t>10/2025</a:t>
                      </a:r>
                    </a:p>
                  </a:txBody>
                  <a:tcPr anchor="ctr"/>
                </a:tc>
                <a:tc>
                  <a:txBody>
                    <a:bodyPr/>
                    <a:lstStyle/>
                    <a:p>
                      <a:pPr algn="ctr"/>
                      <a:r>
                        <a:rPr lang="en-US" dirty="0">
                          <a:latin typeface="Times New Roman" panose="02020603050405020304" pitchFamily="18" charset="0"/>
                          <a:cs typeface="Times New Roman" panose="02020603050405020304" pitchFamily="18" charset="0"/>
                        </a:rPr>
                        <a:t>8</a:t>
                      </a:r>
                    </a:p>
                  </a:txBody>
                  <a:tcPr anchor="ctr"/>
                </a:tc>
                <a:extLst>
                  <a:ext uri="{0D108BD9-81ED-4DB2-BD59-A6C34878D82A}">
                    <a16:rowId xmlns:a16="http://schemas.microsoft.com/office/drawing/2014/main" val="676735752"/>
                  </a:ext>
                </a:extLst>
              </a:tr>
              <a:tr h="370840">
                <a:tc>
                  <a:txBody>
                    <a:bodyPr/>
                    <a:lstStyle/>
                    <a:p>
                      <a:pPr algn="ctr"/>
                      <a:r>
                        <a:rPr lang="en-US" dirty="0">
                          <a:latin typeface="Times New Roman" panose="02020603050405020304" pitchFamily="18" charset="0"/>
                          <a:cs typeface="Times New Roman" panose="02020603050405020304" pitchFamily="18" charset="0"/>
                        </a:rPr>
                        <a:t>11/2025</a:t>
                      </a:r>
                    </a:p>
                  </a:txBody>
                  <a:tcPr anchor="ctr"/>
                </a:tc>
                <a:tc>
                  <a:txBody>
                    <a:bodyPr/>
                    <a:lstStyle/>
                    <a:p>
                      <a:pPr algn="ctr"/>
                      <a:r>
                        <a:rPr lang="en-US" dirty="0">
                          <a:latin typeface="Times New Roman" panose="02020603050405020304" pitchFamily="18" charset="0"/>
                          <a:cs typeface="Times New Roman" panose="02020603050405020304" pitchFamily="18" charset="0"/>
                        </a:rPr>
                        <a:t>1</a:t>
                      </a:r>
                    </a:p>
                  </a:txBody>
                  <a:tcPr anchor="ctr"/>
                </a:tc>
                <a:extLst>
                  <a:ext uri="{0D108BD9-81ED-4DB2-BD59-A6C34878D82A}">
                    <a16:rowId xmlns:a16="http://schemas.microsoft.com/office/drawing/2014/main" val="3171879285"/>
                  </a:ext>
                </a:extLst>
              </a:tr>
              <a:tr h="370840">
                <a:tc>
                  <a:txBody>
                    <a:bodyPr/>
                    <a:lstStyle/>
                    <a:p>
                      <a:pPr algn="ctr"/>
                      <a:r>
                        <a:rPr lang="en-US" dirty="0">
                          <a:latin typeface="Times New Roman" panose="02020603050405020304" pitchFamily="18" charset="0"/>
                          <a:cs typeface="Times New Roman" panose="02020603050405020304" pitchFamily="18" charset="0"/>
                        </a:rPr>
                        <a:t>12/2025</a:t>
                      </a:r>
                    </a:p>
                  </a:txBody>
                  <a:tcPr anchor="ctr"/>
                </a:tc>
                <a:tc>
                  <a:txBody>
                    <a:bodyPr/>
                    <a:lstStyle/>
                    <a:p>
                      <a:pPr algn="ctr"/>
                      <a:r>
                        <a:rPr lang="en-US" dirty="0">
                          <a:latin typeface="Times New Roman" panose="02020603050405020304" pitchFamily="18" charset="0"/>
                          <a:cs typeface="Times New Roman" panose="02020603050405020304" pitchFamily="18" charset="0"/>
                        </a:rPr>
                        <a:t>0</a:t>
                      </a:r>
                    </a:p>
                  </a:txBody>
                  <a:tcPr anchor="ctr"/>
                </a:tc>
                <a:extLst>
                  <a:ext uri="{0D108BD9-81ED-4DB2-BD59-A6C34878D82A}">
                    <a16:rowId xmlns:a16="http://schemas.microsoft.com/office/drawing/2014/main" val="4165842428"/>
                  </a:ext>
                </a:extLst>
              </a:tr>
              <a:tr h="370840">
                <a:tc>
                  <a:txBody>
                    <a:bodyPr/>
                    <a:lstStyle/>
                    <a:p>
                      <a:pPr algn="ctr"/>
                      <a:r>
                        <a:rPr lang="en-US" dirty="0">
                          <a:latin typeface="Times New Roman" panose="02020603050405020304" pitchFamily="18" charset="0"/>
                          <a:cs typeface="Times New Roman" panose="02020603050405020304" pitchFamily="18" charset="0"/>
                        </a:rPr>
                        <a:t>1/2026</a:t>
                      </a:r>
                    </a:p>
                  </a:txBody>
                  <a:tcPr anchor="ctr"/>
                </a:tc>
                <a:tc>
                  <a:txBody>
                    <a:bodyPr/>
                    <a:lstStyle/>
                    <a:p>
                      <a:pPr algn="ctr"/>
                      <a:r>
                        <a:rPr lang="en-US" dirty="0">
                          <a:latin typeface="Times New Roman" panose="02020603050405020304" pitchFamily="18" charset="0"/>
                          <a:cs typeface="Times New Roman" panose="02020603050405020304" pitchFamily="18" charset="0"/>
                        </a:rPr>
                        <a:t>0</a:t>
                      </a:r>
                    </a:p>
                  </a:txBody>
                  <a:tcPr anchor="ctr"/>
                </a:tc>
                <a:extLst>
                  <a:ext uri="{0D108BD9-81ED-4DB2-BD59-A6C34878D82A}">
                    <a16:rowId xmlns:a16="http://schemas.microsoft.com/office/drawing/2014/main" val="3556036605"/>
                  </a:ext>
                </a:extLst>
              </a:tr>
              <a:tr h="370840">
                <a:tc>
                  <a:txBody>
                    <a:bodyPr/>
                    <a:lstStyle/>
                    <a:p>
                      <a:pPr algn="ctr"/>
                      <a:r>
                        <a:rPr lang="en-US" dirty="0">
                          <a:latin typeface="Times New Roman" panose="02020603050405020304" pitchFamily="18" charset="0"/>
                          <a:cs typeface="Times New Roman" panose="02020603050405020304" pitchFamily="18" charset="0"/>
                        </a:rPr>
                        <a:t>2/2026</a:t>
                      </a:r>
                    </a:p>
                  </a:txBody>
                  <a:tcPr anchor="ctr"/>
                </a:tc>
                <a:tc>
                  <a:txBody>
                    <a:bodyPr/>
                    <a:lstStyle/>
                    <a:p>
                      <a:pPr algn="ctr"/>
                      <a:r>
                        <a:rPr lang="en-US" dirty="0">
                          <a:latin typeface="Times New Roman" panose="02020603050405020304" pitchFamily="18" charset="0"/>
                          <a:cs typeface="Times New Roman" panose="02020603050405020304" pitchFamily="18" charset="0"/>
                        </a:rPr>
                        <a:t>1</a:t>
                      </a:r>
                    </a:p>
                  </a:txBody>
                  <a:tcPr anchor="ctr"/>
                </a:tc>
                <a:extLst>
                  <a:ext uri="{0D108BD9-81ED-4DB2-BD59-A6C34878D82A}">
                    <a16:rowId xmlns:a16="http://schemas.microsoft.com/office/drawing/2014/main" val="91091662"/>
                  </a:ext>
                </a:extLst>
              </a:tr>
            </a:tbl>
          </a:graphicData>
        </a:graphic>
      </p:graphicFrame>
      <p:pic>
        <p:nvPicPr>
          <p:cNvPr id="3" name="Picture 2" descr="A black and white drawing of a crocodile&#10;&#10;Description automatically generated">
            <a:extLst>
              <a:ext uri="{FF2B5EF4-FFF2-40B4-BE49-F238E27FC236}">
                <a16:creationId xmlns:a16="http://schemas.microsoft.com/office/drawing/2014/main" id="{5D909DCA-FCFF-FE65-FDA8-563323442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2406988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BEE88-9C4C-0C07-8D58-CD81180E87F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What’s Under the Surface: Drivers of Crisis</a:t>
            </a:r>
          </a:p>
        </p:txBody>
      </p:sp>
      <p:sp>
        <p:nvSpPr>
          <p:cNvPr id="3" name="Content Placeholder 2">
            <a:extLst>
              <a:ext uri="{FF2B5EF4-FFF2-40B4-BE49-F238E27FC236}">
                <a16:creationId xmlns:a16="http://schemas.microsoft.com/office/drawing/2014/main" id="{E3BA05C1-CB57-4266-E1FC-2B2EED904BAA}"/>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ESI Communicates: “I can’t meet this expectation right now.”</a:t>
            </a:r>
          </a:p>
          <a:p>
            <a:r>
              <a:rPr lang="en-US" dirty="0">
                <a:latin typeface="Times New Roman" panose="02020603050405020304" pitchFamily="18" charset="0"/>
                <a:cs typeface="Times New Roman" panose="02020603050405020304" pitchFamily="18" charset="0"/>
              </a:rPr>
              <a:t>Likely Drivers: Unmet regulation needs, skill gaps, environment mismatch, escalation cycles</a:t>
            </a:r>
          </a:p>
          <a:p>
            <a:r>
              <a:rPr lang="en-US" dirty="0">
                <a:latin typeface="Times New Roman" panose="02020603050405020304" pitchFamily="18" charset="0"/>
                <a:cs typeface="Times New Roman" panose="02020603050405020304" pitchFamily="18" charset="0"/>
              </a:rPr>
              <a:t>Focus Areas: Reduce demands during dysregulation, increase connection, teach skills later</a:t>
            </a:r>
          </a:p>
          <a:p>
            <a:r>
              <a:rPr lang="en-US" dirty="0">
                <a:latin typeface="Times New Roman" panose="02020603050405020304" pitchFamily="18" charset="0"/>
                <a:cs typeface="Times New Roman" panose="02020603050405020304" pitchFamily="18" charset="0"/>
              </a:rPr>
              <a:t>Goal: Move from reactive crisis response to proactive support system</a:t>
            </a:r>
          </a:p>
          <a:p>
            <a:endParaRPr lang="en-US" dirty="0">
              <a:latin typeface="Times New Roman" panose="02020603050405020304" pitchFamily="18" charset="0"/>
              <a:cs typeface="Times New Roman" panose="02020603050405020304" pitchFamily="18" charset="0"/>
            </a:endParaRPr>
          </a:p>
          <a:p>
            <a:pPr marL="0" indent="0" algn="ctr">
              <a:buNone/>
            </a:pPr>
            <a:r>
              <a:rPr lang="en-US" b="1" dirty="0">
                <a:latin typeface="Times New Roman" panose="02020603050405020304" pitchFamily="18" charset="0"/>
                <a:cs typeface="Times New Roman" panose="02020603050405020304" pitchFamily="18" charset="0"/>
              </a:rPr>
              <a:t>If we only focus on the behavior, we miss the message.  Our job is to solve the problems underneath the behavior, so emergencies become rare.</a:t>
            </a:r>
          </a:p>
        </p:txBody>
      </p:sp>
      <p:pic>
        <p:nvPicPr>
          <p:cNvPr id="4" name="Picture 3" descr="A black and white drawing of a crocodile&#10;&#10;Description automatically generated">
            <a:extLst>
              <a:ext uri="{FF2B5EF4-FFF2-40B4-BE49-F238E27FC236}">
                <a16:creationId xmlns:a16="http://schemas.microsoft.com/office/drawing/2014/main" id="{48546D7D-0EA0-EF55-9491-C44CE1FD2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3622437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57663-09BD-473A-B659-7E2EC4046956}"/>
              </a:ext>
            </a:extLst>
          </p:cNvPr>
          <p:cNvSpPr txBox="1"/>
          <p:nvPr/>
        </p:nvSpPr>
        <p:spPr>
          <a:xfrm>
            <a:off x="2007476" y="1228397"/>
            <a:ext cx="7493876" cy="4401205"/>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“Challenging behavior is simply the signal….the fever…the means by which a child communicates that he/she is having difficulty meeting certain expectations.”</a:t>
            </a:r>
          </a:p>
          <a:p>
            <a:pPr algn="ctr"/>
            <a:r>
              <a:rPr lang="en-US" sz="4000" b="1" dirty="0">
                <a:latin typeface="Times New Roman" panose="02020603050405020304" pitchFamily="18" charset="0"/>
                <a:cs typeface="Times New Roman" panose="02020603050405020304" pitchFamily="18" charset="0"/>
              </a:rPr>
              <a:t> – Ross W. Greene</a:t>
            </a:r>
          </a:p>
        </p:txBody>
      </p:sp>
      <p:pic>
        <p:nvPicPr>
          <p:cNvPr id="3" name="Picture 2" descr="A black and white drawing of a crocodile&#10;&#10;Description automatically generated">
            <a:extLst>
              <a:ext uri="{FF2B5EF4-FFF2-40B4-BE49-F238E27FC236}">
                <a16:creationId xmlns:a16="http://schemas.microsoft.com/office/drawing/2014/main" id="{2997DEF5-3EBB-6BE0-8668-F75BA8CD7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3792"/>
            <a:ext cx="1524000" cy="884208"/>
          </a:xfrm>
          <a:prstGeom prst="rect">
            <a:avLst/>
          </a:prstGeom>
        </p:spPr>
      </p:pic>
    </p:spTree>
    <p:extLst>
      <p:ext uri="{BB962C8B-B14F-4D97-AF65-F5344CB8AC3E}">
        <p14:creationId xmlns:p14="http://schemas.microsoft.com/office/powerpoint/2010/main" val="2891576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10799</TotalTime>
  <Words>1203</Words>
  <Application>Microsoft Office PowerPoint</Application>
  <PresentationFormat>Widescreen</PresentationFormat>
  <Paragraphs>153</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Arial</vt:lpstr>
      <vt:lpstr>Calibri</vt:lpstr>
      <vt:lpstr>Calibri Light</vt:lpstr>
      <vt:lpstr>Times New Roman</vt:lpstr>
      <vt:lpstr>Office Theme</vt:lpstr>
      <vt:lpstr>Understanding Behavior, Building Connection, &amp; Emergency Safety Interventions</vt:lpstr>
      <vt:lpstr>An Emergency Safety Intervention is the use of seclusion or physical restraint at a last resort when a student presents a danger to self or others. At Last Resort: When a student presents a reasonable and immediate danger with the present ability to apply such physical harm AND alternatives have been exhausted or deemed inappropriate due to safety (K.S.A. 72-6153)</vt:lpstr>
      <vt:lpstr>Overarching Goals for Tri-City</vt:lpstr>
      <vt:lpstr>Positive Behavior Supports</vt:lpstr>
      <vt:lpstr>Collaborative &amp; Proactive Solutions (CPS)</vt:lpstr>
      <vt:lpstr>Collaborative &amp; Proactive Solutions (CPS)</vt:lpstr>
      <vt:lpstr>Trauma Informed Sequence</vt:lpstr>
      <vt:lpstr>2023-2024</vt:lpstr>
      <vt:lpstr>2024-2025</vt:lpstr>
      <vt:lpstr>2025-2026</vt:lpstr>
      <vt:lpstr>ESIs by Academic Year</vt:lpstr>
      <vt:lpstr>Student A (51/146 ESIs) </vt:lpstr>
      <vt:lpstr>Student B (31/146 ESIs)</vt:lpstr>
      <vt:lpstr>Student C (20/146 ESIs) </vt:lpstr>
      <vt:lpstr>What’s Under the Surface: Drivers of Crisis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Collaborative and Proactive Solutions and Positive Behavior Supports</dc:title>
  <dc:creator>Craig McDaniel</dc:creator>
  <cp:lastModifiedBy>Melody Stuckey</cp:lastModifiedBy>
  <cp:revision>10</cp:revision>
  <cp:lastPrinted>2026-02-18T20:20:20Z</cp:lastPrinted>
  <dcterms:created xsi:type="dcterms:W3CDTF">2024-10-25T14:17:38Z</dcterms:created>
  <dcterms:modified xsi:type="dcterms:W3CDTF">2026-02-19T15:38:25Z</dcterms:modified>
</cp:coreProperties>
</file>