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Comfortaa" panose="020B0604020202020204" charset="0"/>
      <p:regular r:id="rId18"/>
      <p:bold r:id="rId19"/>
    </p:embeddedFont>
    <p:embeddedFont>
      <p:font typeface="Play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0GrvUw4yluW3S1rwAh14eKZvN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0F37E9-5E29-44E4-9301-DF6015CBD1BF}">
  <a:tblStyle styleId="{850F37E9-5E29-44E4-9301-DF6015CBD1BF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 b="off" i="off"/>
      <a:tcStyle>
        <a:tcBdr/>
        <a:fill>
          <a:solidFill>
            <a:srgbClr val="CAD1D8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1D8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0D49700-B33C-4511-9988-DCB0E29FB8E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5" name="Google Shape;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" name="Google Shape;9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98" name="Google Shape;98;p1"/>
            <p:cNvCxnSpPr/>
            <p:nvPr/>
          </p:nvCxnSpPr>
          <p:spPr>
            <a:xfrm rot="10800000">
              <a:off x="329184" y="5777809"/>
              <a:ext cx="523824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99" name="Google Shape;99;p1"/>
            <p:cNvSpPr/>
            <p:nvPr/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1"/>
          <p:cNvSpPr/>
          <p:nvPr/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lay"/>
              <a:buNone/>
            </a:pPr>
            <a:r>
              <a:rPr lang="en-US" sz="5600"/>
              <a:t>Open Enrollment</a:t>
            </a:r>
            <a:br>
              <a:rPr lang="en-US" sz="5600" dirty="0"/>
            </a:br>
            <a:r>
              <a:rPr lang="en-US" sz="5600" dirty="0"/>
              <a:t>2026-27 School Year </a:t>
            </a:r>
            <a:br>
              <a:rPr lang="en-US" sz="5600" dirty="0"/>
            </a:br>
            <a:endParaRPr sz="5600" dirty="0"/>
          </a:p>
        </p:txBody>
      </p:sp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 dirty="0">
                <a:solidFill>
                  <a:srgbClr val="FFFFFF"/>
                </a:solidFill>
              </a:rPr>
              <a:t>6 Year Enrollment History </a:t>
            </a:r>
            <a:endParaRPr dirty="0"/>
          </a:p>
        </p:txBody>
      </p:sp>
      <p:graphicFrame>
        <p:nvGraphicFramePr>
          <p:cNvPr id="112" name="Google Shape;112;p2"/>
          <p:cNvGraphicFramePr/>
          <p:nvPr/>
        </p:nvGraphicFramePr>
        <p:xfrm>
          <a:off x="1008519" y="2374222"/>
          <a:ext cx="10198900" cy="3669450"/>
        </p:xfrm>
        <a:graphic>
          <a:graphicData uri="http://schemas.openxmlformats.org/drawingml/2006/table">
            <a:tbl>
              <a:tblPr>
                <a:noFill/>
                <a:tableStyleId>{850F37E9-5E29-44E4-9301-DF6015CBD1BF}</a:tableStyleId>
              </a:tblPr>
              <a:tblGrid>
                <a:gridCol w="472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FY26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5,076.4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FY25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5,330.2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5,477.4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FY23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5,483.1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5,649.2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FY21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5,649.2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1371597" y="83127"/>
            <a:ext cx="10044023" cy="149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None/>
            </a:pPr>
            <a: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Freeman E.S. Open Enrollment</a:t>
            </a:r>
            <a:b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1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900" dirty="0">
              <a:solidFill>
                <a:srgbClr val="FFFFFF"/>
              </a:solidFill>
            </a:endParaRPr>
          </a:p>
        </p:txBody>
      </p:sp>
      <p:graphicFrame>
        <p:nvGraphicFramePr>
          <p:cNvPr id="122" name="Google Shape;122;p3"/>
          <p:cNvGraphicFramePr/>
          <p:nvPr/>
        </p:nvGraphicFramePr>
        <p:xfrm>
          <a:off x="528375" y="2055500"/>
          <a:ext cx="11126125" cy="453175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35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42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5.40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18.00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11.83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17.33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20.86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88.67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2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Nelson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32" name="Google Shape;132;p4"/>
          <p:cNvGraphicFramePr/>
          <p:nvPr/>
        </p:nvGraphicFramePr>
        <p:xfrm>
          <a:off x="487200" y="2372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2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18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15.6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87.0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3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Oatville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42" name="Google Shape;142;p5"/>
          <p:cNvGraphicFramePr/>
          <p:nvPr/>
        </p:nvGraphicFramePr>
        <p:xfrm>
          <a:off x="269300" y="2328450"/>
          <a:ext cx="11625400" cy="438947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5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64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46.6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4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rgbClr val="156082">
                  <a:alpha val="40392"/>
                </a:srgbClr>
              </a:gs>
              <a:gs pos="74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2352"/>
                </a:srgbClr>
              </a:gs>
              <a:gs pos="78000">
                <a:srgbClr val="156082">
                  <a:alpha val="14509"/>
                </a:srgbClr>
              </a:gs>
              <a:gs pos="100000">
                <a:srgbClr val="156082">
                  <a:alpha val="14509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Play"/>
              <a:buNone/>
            </a:pPr>
            <a: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Prairie E.S. Open Enrollment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2026-27 Projections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endParaRPr sz="2500" dirty="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152" name="Google Shape;152;p6"/>
          <p:cNvGraphicFramePr/>
          <p:nvPr/>
        </p:nvGraphicFramePr>
        <p:xfrm>
          <a:off x="278200" y="1746375"/>
          <a:ext cx="11679600" cy="505167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5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277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13.7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32.1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5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Rex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62" name="Google Shape;162;p7"/>
          <p:cNvGraphicFramePr/>
          <p:nvPr/>
        </p:nvGraphicFramePr>
        <p:xfrm>
          <a:off x="236625" y="2358875"/>
          <a:ext cx="11751800" cy="437530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6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58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15.4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29.7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112.6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6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Ruth Clark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72" name="Google Shape;172;p8"/>
          <p:cNvGraphicFramePr/>
          <p:nvPr/>
        </p:nvGraphicFramePr>
        <p:xfrm>
          <a:off x="543400" y="2850650"/>
          <a:ext cx="10978800" cy="3423313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37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359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6.5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35.4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7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HMS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82" name="Google Shape;182;p9"/>
          <p:cNvGraphicFramePr/>
          <p:nvPr/>
        </p:nvGraphicFramePr>
        <p:xfrm>
          <a:off x="264775" y="2372850"/>
          <a:ext cx="11656400" cy="438092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07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65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8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0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HWMS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92" name="Google Shape;192;p10"/>
          <p:cNvGraphicFramePr/>
          <p:nvPr/>
        </p:nvGraphicFramePr>
        <p:xfrm>
          <a:off x="246800" y="2471200"/>
          <a:ext cx="11600050" cy="408582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5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8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131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72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19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/>
          <p:nvPr/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rgbClr val="156082">
                  <a:alpha val="40392"/>
                </a:srgbClr>
              </a:gs>
              <a:gs pos="74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/>
          <p:nvPr/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2352"/>
                </a:srgbClr>
              </a:gs>
              <a:gs pos="78000">
                <a:srgbClr val="156082">
                  <a:alpha val="14509"/>
                </a:srgbClr>
              </a:gs>
              <a:gs pos="100000">
                <a:srgbClr val="156082">
                  <a:alpha val="14509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 txBox="1">
            <a:spLocks noGrp="1"/>
          </p:cNvSpPr>
          <p:nvPr>
            <p:ph type="title"/>
          </p:nvPr>
        </p:nvSpPr>
        <p:spPr>
          <a:xfrm>
            <a:off x="699724" y="248050"/>
            <a:ext cx="108267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85551"/>
              <a:buFont typeface="Play"/>
              <a:buNone/>
            </a:pPr>
            <a: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CHS Open Enrollment</a:t>
            </a:r>
            <a:b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2026-27 Projections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endParaRPr sz="2500" dirty="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202" name="Google Shape;202;p11"/>
          <p:cNvGraphicFramePr/>
          <p:nvPr/>
        </p:nvGraphicFramePr>
        <p:xfrm>
          <a:off x="334300" y="1712325"/>
          <a:ext cx="11526725" cy="486435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4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84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*Class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Grade Level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9th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422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10th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384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414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11th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383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376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12th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283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Total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108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1650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02:5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/>
          <p:nvPr/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2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156082">
                  <a:alpha val="49411"/>
                </a:srgbClr>
              </a:gs>
              <a:gs pos="100000">
                <a:srgbClr val="0A3041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2"/>
          <p:cNvSpPr/>
          <p:nvPr/>
        </p:nvSpPr>
        <p:spPr>
          <a:xfrm rot="-54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431"/>
                </a:srgbClr>
              </a:gs>
              <a:gs pos="6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2"/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/>
            <a:ahLst/>
            <a:cxnLst/>
            <a:rect l="l" t="t" r="r" b="b"/>
            <a:pathLst>
              <a:path w="4808302" h="4088666" extrusionOk="0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43AFE2">
                  <a:alpha val="0"/>
                </a:srgbClr>
              </a:gs>
              <a:gs pos="39000">
                <a:srgbClr val="43AFE2">
                  <a:alpha val="0"/>
                </a:srgbClr>
              </a:gs>
              <a:gs pos="100000">
                <a:srgbClr val="0F4861">
                  <a:alpha val="25490"/>
                </a:srgbClr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2"/>
          <p:cNvSpPr txBox="1"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Play"/>
              <a:buNone/>
            </a:pPr>
            <a:r>
              <a:rPr lang="en-US" sz="37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Total Number of Open Enrollment Seats by Grade Level</a:t>
            </a:r>
            <a:endParaRPr dirty="0"/>
          </a:p>
        </p:txBody>
      </p:sp>
      <p:graphicFrame>
        <p:nvGraphicFramePr>
          <p:cNvPr id="213" name="Google Shape;213;p12"/>
          <p:cNvGraphicFramePr/>
          <p:nvPr>
            <p:extLst>
              <p:ext uri="{D42A27DB-BD31-4B8C-83A1-F6EECF244321}">
                <p14:modId xmlns:p14="http://schemas.microsoft.com/office/powerpoint/2010/main" val="1437630828"/>
              </p:ext>
            </p:extLst>
          </p:nvPr>
        </p:nvGraphicFramePr>
        <p:xfrm>
          <a:off x="5422350" y="153225"/>
          <a:ext cx="5968475" cy="6577672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211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00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Recommended # of Open Enrollment Seats By Grade Level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0:0"/>
                      </a:ext>
                    </a:extLs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Projected Number of Students by Grade Level (Current Enroll + 100% O.E.)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0:2"/>
                      </a:ext>
                    </a:extLst>
                  </a:tcPr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Avg. Class Size By Grade Level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0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Elementary Level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:0"/>
                      </a:ext>
                    </a:extLs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Grade Level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# of Open Seats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:1"/>
                      </a:ext>
                    </a:extLs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K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0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274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17.1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3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97.54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372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21.9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4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51.28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356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22.3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5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3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54.03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388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22.8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6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88.75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409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25.6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7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5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8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98.09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8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439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8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25.8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8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9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390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9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2239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9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9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300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Middle School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0:0"/>
                      </a:ext>
                    </a:extLs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0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Grade Level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# of Open Seats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1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6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114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460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2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7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43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460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3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8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0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430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4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157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1350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5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0300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Campus H.S.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6:0"/>
                      </a:ext>
                    </a:extLs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6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Grade Level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# of Open Seats</a:t>
                      </a:r>
                      <a:endParaRPr sz="1100"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00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7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4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9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8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58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8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480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8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8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10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9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26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9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410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9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19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11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24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407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0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12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0</a:t>
                      </a: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283</a:t>
                      </a:r>
                      <a:endParaRPr sz="1100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1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0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108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/>
                        <a:t>1580</a:t>
                      </a: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2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2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Total # of O.E. Seats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</a:rPr>
                        <a:t>654</a:t>
                      </a:r>
                      <a:endParaRPr sz="1100" b="1" dirty="0">
                        <a:solidFill>
                          <a:srgbClr val="FF0000"/>
                        </a:solidFill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7B7B7"/>
                    </a:solidFill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ellId="213:23:3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Play"/>
              <a:buNone/>
            </a:pPr>
            <a:r>
              <a:rPr lang="en-US" sz="5400" dirty="0">
                <a:solidFill>
                  <a:srgbClr val="FFFFFF"/>
                </a:solidFill>
              </a:rPr>
              <a:t>Special Programs </a:t>
            </a:r>
            <a:endParaRPr dirty="0"/>
          </a:p>
        </p:txBody>
      </p:sp>
      <p:grpSp>
        <p:nvGrpSpPr>
          <p:cNvPr id="223" name="Google Shape;223;p13"/>
          <p:cNvGrpSpPr/>
          <p:nvPr/>
        </p:nvGrpSpPr>
        <p:grpSpPr>
          <a:xfrm>
            <a:off x="645400" y="2507104"/>
            <a:ext cx="10925161" cy="3667940"/>
            <a:chOff x="1333" y="882495"/>
            <a:chExt cx="10925161" cy="2427813"/>
          </a:xfrm>
        </p:grpSpPr>
        <p:sp>
          <p:nvSpPr>
            <p:cNvPr id="224" name="Google Shape;224;p13"/>
            <p:cNvSpPr/>
            <p:nvPr/>
          </p:nvSpPr>
          <p:spPr>
            <a:xfrm>
              <a:off x="1333" y="882495"/>
              <a:ext cx="4855627" cy="2427813"/>
            </a:xfrm>
            <a:prstGeom prst="roundRect">
              <a:avLst>
                <a:gd name="adj" fmla="val 10000"/>
              </a:avLst>
            </a:prstGeom>
            <a:solidFill>
              <a:srgbClr val="E9713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3"/>
            <p:cNvSpPr txBox="1"/>
            <p:nvPr/>
          </p:nvSpPr>
          <p:spPr>
            <a:xfrm>
              <a:off x="72441" y="953603"/>
              <a:ext cx="4713411" cy="228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000" tIns="80000" rIns="12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300"/>
                <a:buFont typeface="Arial"/>
                <a:buNone/>
              </a:pP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I.B. Program:  1</a:t>
              </a:r>
              <a:r>
                <a:rPr lang="en-US" sz="6300" dirty="0">
                  <a:solidFill>
                    <a:schemeClr val="lt1"/>
                  </a:solidFill>
                </a:rPr>
                <a:t>6</a:t>
              </a: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Students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6070867" y="882495"/>
              <a:ext cx="4855627" cy="2427813"/>
            </a:xfrm>
            <a:prstGeom prst="roundRect">
              <a:avLst>
                <a:gd name="adj" fmla="val 10000"/>
              </a:avLst>
            </a:prstGeom>
            <a:solidFill>
              <a:srgbClr val="176B22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3"/>
            <p:cNvSpPr txBox="1"/>
            <p:nvPr/>
          </p:nvSpPr>
          <p:spPr>
            <a:xfrm>
              <a:off x="6141975" y="953603"/>
              <a:ext cx="4713411" cy="228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000" tIns="80000" rIns="12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300"/>
                <a:buFont typeface="Arial"/>
                <a:buNone/>
              </a:pP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HHS:  No Students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dk1">
              <a:alpha val="5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15"/>
          <p:cNvGrpSpPr/>
          <p:nvPr/>
        </p:nvGrpSpPr>
        <p:grpSpPr>
          <a:xfrm rot="-54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235" name="Google Shape;235;p15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6" name="Google Shape;236;p15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7" name="Google Shape;237;p15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39" name="Google Shape;239;p15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240" name="Google Shape;240;p15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AEAEAE">
                    <a:alpha val="20000"/>
                  </a:srgbClr>
                </a:gs>
                <a:gs pos="100000">
                  <a:srgbClr val="747474">
                    <a:alpha val="941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AEAEAE">
                    <a:alpha val="9411"/>
                  </a:srgbClr>
                </a:gs>
                <a:gs pos="100000">
                  <a:srgbClr val="AEAEAE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15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F5F5F5">
                  <a:alpha val="0"/>
                </a:srgbClr>
              </a:gs>
              <a:gs pos="100000">
                <a:srgbClr val="AEAEAE">
                  <a:alpha val="9411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15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8" name="Google Shape;248;p15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49" name="Google Shape;249;p15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0" name="Google Shape;250;p15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1" name="Google Shape;251;p15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252" name="Google Shape;252;p15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747474">
                  <a:alpha val="9411"/>
                </a:srgbClr>
              </a:gs>
              <a:gs pos="10000">
                <a:srgbClr val="747474">
                  <a:alpha val="9411"/>
                </a:srgbClr>
              </a:gs>
              <a:gs pos="100000">
                <a:srgbClr val="F1F1F1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15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4" name="Google Shape;254;p15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5" name="Google Shape;255;p15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6" name="Google Shape;256;p15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7" name="Google Shape;257;p15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258" name="Google Shape;258;p15"/>
          <p:cNvSpPr txBox="1"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 dirty="0"/>
              <a:t>Next Steps</a:t>
            </a:r>
            <a:endParaRPr dirty="0"/>
          </a:p>
        </p:txBody>
      </p:sp>
      <p:grpSp>
        <p:nvGrpSpPr>
          <p:cNvPr id="259" name="Google Shape;259;p15"/>
          <p:cNvGrpSpPr/>
          <p:nvPr/>
        </p:nvGrpSpPr>
        <p:grpSpPr>
          <a:xfrm>
            <a:off x="4915947" y="871328"/>
            <a:ext cx="6253721" cy="5046682"/>
            <a:chOff x="0" y="4743"/>
            <a:chExt cx="6253721" cy="5046682"/>
          </a:xfrm>
        </p:grpSpPr>
        <p:sp>
          <p:nvSpPr>
            <p:cNvPr id="260" name="Google Shape;260;p15"/>
            <p:cNvSpPr/>
            <p:nvPr/>
          </p:nvSpPr>
          <p:spPr>
            <a:xfrm>
              <a:off x="0" y="4743"/>
              <a:ext cx="6253721" cy="2435501"/>
            </a:xfrm>
            <a:prstGeom prst="roundRect">
              <a:avLst>
                <a:gd name="adj" fmla="val 16667"/>
              </a:avLst>
            </a:prstGeom>
            <a:solidFill>
              <a:srgbClr val="A0289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5"/>
            <p:cNvSpPr txBox="1"/>
            <p:nvPr/>
          </p:nvSpPr>
          <p:spPr>
            <a:xfrm>
              <a:off x="118891" y="123634"/>
              <a:ext cx="6015939" cy="2197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2400" tIns="232400" rIns="232400" bIns="23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Adopt</a:t>
              </a:r>
              <a:r>
                <a:rPr lang="en-US" sz="4800" dirty="0">
                  <a:solidFill>
                    <a:schemeClr val="lt1"/>
                  </a:solidFill>
                </a:rPr>
                <a:t>/Amend</a:t>
              </a:r>
              <a:endParaRPr lang="en-US" sz="4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dirty="0">
                  <a:solidFill>
                    <a:schemeClr val="lt1"/>
                  </a:solidFill>
                </a:rPr>
                <a:t>Recommendation</a:t>
              </a:r>
              <a:endParaRPr sz="4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0" y="2615924"/>
              <a:ext cx="6253721" cy="2435501"/>
            </a:xfrm>
            <a:prstGeom prst="roundRect">
              <a:avLst>
                <a:gd name="adj" fmla="val 16667"/>
              </a:avLst>
            </a:prstGeom>
            <a:solidFill>
              <a:srgbClr val="4CA62C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5"/>
            <p:cNvSpPr txBox="1"/>
            <p:nvPr/>
          </p:nvSpPr>
          <p:spPr>
            <a:xfrm>
              <a:off x="118891" y="2734815"/>
              <a:ext cx="6015939" cy="2197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2400" tIns="232400" rIns="232400" bIns="23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Post to Website May 1</a:t>
              </a:r>
              <a:endParaRPr sz="4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1113</Words>
  <Application>Microsoft Office PowerPoint</Application>
  <PresentationFormat>Widescreen</PresentationFormat>
  <Paragraphs>541</Paragraphs>
  <Slides>14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Play</vt:lpstr>
      <vt:lpstr>Calibri</vt:lpstr>
      <vt:lpstr>Arial</vt:lpstr>
      <vt:lpstr>Comfortaa</vt:lpstr>
      <vt:lpstr>Office Theme</vt:lpstr>
      <vt:lpstr>Office Theme</vt:lpstr>
      <vt:lpstr>Open Enrollment 2026-27 School Year  </vt:lpstr>
      <vt:lpstr>6 Year Enrollment History </vt:lpstr>
      <vt:lpstr>Freeman E.S. Open Enrollment 2026-27 Projections </vt:lpstr>
      <vt:lpstr>Nelson E.S. Open Enrollment 2026-27 Projections </vt:lpstr>
      <vt:lpstr>Oatville E.S. Open Enrollment 2026-27 Projections </vt:lpstr>
      <vt:lpstr>Prairie E.S. Open Enrollment 2026-27 Projections </vt:lpstr>
      <vt:lpstr>Rex E.S. Open Enrollment 2026-27 Projections </vt:lpstr>
      <vt:lpstr>Ruth Clark E.S. Open Enrollment 2026-27 Projections </vt:lpstr>
      <vt:lpstr>HMS Open Enrollment 2026-27 Projections </vt:lpstr>
      <vt:lpstr>HWMS Open Enrollment 2026-27 Projections </vt:lpstr>
      <vt:lpstr>CHS Open Enrollment 2026-27 Projections </vt:lpstr>
      <vt:lpstr>Total Number of Open Enrollment Seats by Grade Level</vt:lpstr>
      <vt:lpstr>Special Programs 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Jeffrey Hersh</dc:creator>
  <cp:lastModifiedBy>Jeffrey Hersh</cp:lastModifiedBy>
  <cp:revision>2</cp:revision>
  <dcterms:created xsi:type="dcterms:W3CDTF">2025-03-06T21:52:17Z</dcterms:created>
  <dcterms:modified xsi:type="dcterms:W3CDTF">2026-03-04T21:41:06Z</dcterms:modified>
</cp:coreProperties>
</file>