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embeddedFontLst>
    <p:embeddedFont>
      <p:font typeface="Comfortaa" panose="020B0604020202020204" charset="0"/>
      <p:regular r:id="rId18"/>
      <p:bold r:id="rId19"/>
    </p:embeddedFont>
    <p:embeddedFont>
      <p:font typeface="Play" panose="020B0604020202020204" charset="0"/>
      <p:regular r:id="rId20"/>
      <p:bold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5" roundtripDataSignature="AMtx7mi0GrvUw4yluW3S1rwAh14eKZvNk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50F37E9-5E29-44E4-9301-DF6015CBD1BF}">
  <a:tblStyle styleId="{850F37E9-5E29-44E4-9301-DF6015CBD1BF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 b="off" i="off"/>
      <a:tcStyle>
        <a:tcBdr/>
        <a:fill>
          <a:solidFill>
            <a:srgbClr val="CAD1D8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AD1D8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ptos"/>
          <a:ea typeface="Aptos"/>
          <a:cs typeface="Aptos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ptos"/>
          <a:ea typeface="Aptos"/>
          <a:cs typeface="Aptos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20D49700-B33C-4511-9988-DCB0E29FB8E2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94" name="Google Shape;9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05" name="Google Shape;1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5" name="Google Shape;11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25" name="Google Shape;12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5" name="Google Shape;13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45" name="Google Shape;14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55" name="Google Shape;15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65" name="Google Shape;1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75" name="Google Shape;17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85" name="Google Shape;18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95" name="Google Shape;19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05" name="Google Shape;2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16" name="Google Shape;21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30" name="Google Shape;23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" name="Google Shape;15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" name="Google Shape;21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" name="Google Shape;22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" name="Google Shape;27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" name="Google Shape;34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" name="Google Shape;4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" name="Google Shape;4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" name="Google Shape;4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" name="Google Shape;4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" name="Google Shape;52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" name="Google Shape;53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" name="Google Shape;59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" name="Google Shape;60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" name="Google Shape;66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" name="Google Shape;67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" name="Google Shape;72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" name="Google Shape;73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" name="Google Shape;78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" name="Google Shape;79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" name="Google Shape;90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" name="Google Shape;91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9" name="Google Shape;9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0" name="Google Shape;10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4" name="Google Shape;84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5" name="Google Shape;85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"/>
          <p:cNvSpPr/>
          <p:nvPr/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7" name="Google Shape;97;p1"/>
          <p:cNvGrpSpPr/>
          <p:nvPr/>
        </p:nvGrpSpPr>
        <p:grpSpPr>
          <a:xfrm>
            <a:off x="2522324" y="-15978"/>
            <a:ext cx="7147352" cy="5876916"/>
            <a:chOff x="329184" y="-99107"/>
            <a:chExt cx="524256" cy="5876916"/>
          </a:xfrm>
        </p:grpSpPr>
        <p:cxnSp>
          <p:nvCxnSpPr>
            <p:cNvPr id="98" name="Google Shape;98;p1"/>
            <p:cNvCxnSpPr/>
            <p:nvPr/>
          </p:nvCxnSpPr>
          <p:spPr>
            <a:xfrm rot="10800000">
              <a:off x="329184" y="5777809"/>
              <a:ext cx="523824" cy="0"/>
            </a:xfrm>
            <a:prstGeom prst="straightConnector1">
              <a:avLst/>
            </a:prstGeom>
            <a:noFill/>
            <a:ln w="1524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99" name="Google Shape;99;p1"/>
            <p:cNvSpPr/>
            <p:nvPr/>
          </p:nvSpPr>
          <p:spPr>
            <a:xfrm>
              <a:off x="329184" y="-99107"/>
              <a:ext cx="524256" cy="56312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0" name="Google Shape;100;p1"/>
          <p:cNvSpPr/>
          <p:nvPr/>
        </p:nvSpPr>
        <p:spPr>
          <a:xfrm>
            <a:off x="596464" y="1055718"/>
            <a:ext cx="10999072" cy="33583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 txBox="1">
            <a:spLocks noGrp="1"/>
          </p:cNvSpPr>
          <p:nvPr>
            <p:ph type="ctrTitle"/>
          </p:nvPr>
        </p:nvSpPr>
        <p:spPr>
          <a:xfrm>
            <a:off x="1524000" y="1584683"/>
            <a:ext cx="9144000" cy="2551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lay"/>
              <a:buNone/>
            </a:pPr>
            <a:r>
              <a:rPr lang="en-US" sz="5600"/>
              <a:t>Open Enrollment</a:t>
            </a:r>
            <a:br>
              <a:rPr lang="en-US" sz="5600" dirty="0"/>
            </a:br>
            <a:r>
              <a:rPr lang="en-US" sz="5600" dirty="0"/>
              <a:t>2026-27 School Year </a:t>
            </a:r>
            <a:br>
              <a:rPr lang="en-US" sz="5600" dirty="0"/>
            </a:br>
            <a:endParaRPr sz="5600" dirty="0"/>
          </a:p>
        </p:txBody>
      </p:sp>
      <p:sp>
        <p:nvSpPr>
          <p:cNvPr id="102" name="Google Shape;102;p1"/>
          <p:cNvSpPr txBox="1">
            <a:spLocks noGrp="1"/>
          </p:cNvSpPr>
          <p:nvPr>
            <p:ph type="subTitle" idx="1"/>
          </p:nvPr>
        </p:nvSpPr>
        <p:spPr>
          <a:xfrm>
            <a:off x="1524000" y="5160469"/>
            <a:ext cx="9144000" cy="1182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lt1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"/>
          <p:cNvSpPr/>
          <p:nvPr/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5294"/>
                </a:srgbClr>
              </a:gs>
              <a:gs pos="100000">
                <a:srgbClr val="0F4861"/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"/>
          <p:cNvSpPr/>
          <p:nvPr/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0">
                <a:srgbClr val="0A3041">
                  <a:alpha val="67450"/>
                </a:srgbClr>
              </a:gs>
              <a:gs pos="19000">
                <a:srgbClr val="0A3041">
                  <a:alpha val="67450"/>
                </a:srgbClr>
              </a:gs>
              <a:gs pos="100000">
                <a:srgbClr val="156082">
                  <a:alpha val="78431"/>
                </a:srgbClr>
              </a:gs>
            </a:gsLst>
            <a:lin ang="191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"/>
          <p:cNvSpPr/>
          <p:nvPr/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0">
                <a:srgbClr val="156082">
                  <a:alpha val="0"/>
                </a:srgbClr>
              </a:gs>
              <a:gs pos="23000">
                <a:srgbClr val="156082">
                  <a:alpha val="0"/>
                </a:srgbClr>
              </a:gs>
              <a:gs pos="99000">
                <a:srgbClr val="000000">
                  <a:alpha val="73333"/>
                </a:srgbClr>
              </a:gs>
              <a:gs pos="100000">
                <a:srgbClr val="000000">
                  <a:alpha val="73333"/>
                </a:srgbClr>
              </a:gs>
            </a:gsLst>
            <a:lin ang="203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"/>
          <p:cNvSpPr txBox="1"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en-US" sz="4000" dirty="0">
                <a:solidFill>
                  <a:srgbClr val="FFFFFF"/>
                </a:solidFill>
              </a:rPr>
              <a:t>6 Year Enrollment History </a:t>
            </a:r>
            <a:endParaRPr dirty="0"/>
          </a:p>
        </p:txBody>
      </p:sp>
      <p:graphicFrame>
        <p:nvGraphicFramePr>
          <p:cNvPr id="112" name="Google Shape;112;p2"/>
          <p:cNvGraphicFramePr/>
          <p:nvPr/>
        </p:nvGraphicFramePr>
        <p:xfrm>
          <a:off x="1008519" y="2374222"/>
          <a:ext cx="10198900" cy="3669450"/>
        </p:xfrm>
        <a:graphic>
          <a:graphicData uri="http://schemas.openxmlformats.org/drawingml/2006/table">
            <a:tbl>
              <a:tblPr>
                <a:noFill/>
                <a:tableStyleId>{850F37E9-5E29-44E4-9301-DF6015CBD1BF}</a:tableStyleId>
              </a:tblPr>
              <a:tblGrid>
                <a:gridCol w="4727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1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1575">
                <a:tc>
                  <a:txBody>
                    <a:bodyPr/>
                    <a:lstStyle/>
                    <a:p>
                      <a:pPr marL="45720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300"/>
                        <a:buFont typeface="Arial"/>
                        <a:buNone/>
                      </a:pPr>
                      <a:r>
                        <a:rPr lang="en-US" sz="3300" u="none" strike="noStrike" cap="none" dirty="0"/>
                        <a:t>FY26</a:t>
                      </a:r>
                      <a:endParaRPr sz="33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2450" marR="22450" marT="22450" marB="0" anchor="ctr"/>
                </a:tc>
                <a:tc>
                  <a:txBody>
                    <a:bodyPr/>
                    <a:lstStyle/>
                    <a:p>
                      <a:pPr marL="45720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300"/>
                        <a:buFont typeface="Arial"/>
                        <a:buNone/>
                      </a:pPr>
                      <a:r>
                        <a:rPr lang="en-US" sz="3300" u="none" strike="noStrike" cap="none" dirty="0"/>
                        <a:t>5,076.4</a:t>
                      </a:r>
                      <a:endParaRPr sz="33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2450" marR="22450" marT="2245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1575">
                <a:tc>
                  <a:txBody>
                    <a:bodyPr/>
                    <a:lstStyle/>
                    <a:p>
                      <a:pPr marL="45720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300"/>
                        <a:buFont typeface="Arial"/>
                        <a:buNone/>
                      </a:pPr>
                      <a:r>
                        <a:rPr lang="en-US" sz="3300" u="none" strike="noStrike" cap="none" dirty="0"/>
                        <a:t>FY25</a:t>
                      </a:r>
                      <a:endParaRPr sz="33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2450" marR="22450" marT="22450" marB="0" anchor="ctr"/>
                </a:tc>
                <a:tc>
                  <a:txBody>
                    <a:bodyPr/>
                    <a:lstStyle/>
                    <a:p>
                      <a:pPr marL="45720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300"/>
                        <a:buFont typeface="Arial"/>
                        <a:buNone/>
                      </a:pPr>
                      <a:r>
                        <a:rPr lang="en-US" sz="3300" u="none" strike="noStrike" cap="none" dirty="0"/>
                        <a:t>5,330.2</a:t>
                      </a:r>
                      <a:endParaRPr sz="33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2450" marR="22450" marT="2245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575">
                <a:tc>
                  <a:txBody>
                    <a:bodyPr/>
                    <a:lstStyle/>
                    <a:p>
                      <a:pPr marL="45720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300"/>
                        <a:buFont typeface="Arial"/>
                        <a:buNone/>
                      </a:pPr>
                      <a:r>
                        <a:rPr lang="en-US" sz="3300" u="none" strike="noStrike" cap="none" dirty="0"/>
                        <a:t>FY24</a:t>
                      </a:r>
                      <a:endParaRPr sz="33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2450" marR="22450" marT="22450" marB="0" anchor="ctr"/>
                </a:tc>
                <a:tc>
                  <a:txBody>
                    <a:bodyPr/>
                    <a:lstStyle/>
                    <a:p>
                      <a:pPr marL="45720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300"/>
                        <a:buFont typeface="Arial"/>
                        <a:buNone/>
                      </a:pPr>
                      <a:r>
                        <a:rPr lang="en-US" sz="3300" u="none" strike="noStrike" cap="none" dirty="0"/>
                        <a:t>5,477.4</a:t>
                      </a:r>
                      <a:endParaRPr sz="33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2450" marR="22450" marT="2245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1575">
                <a:tc>
                  <a:txBody>
                    <a:bodyPr/>
                    <a:lstStyle/>
                    <a:p>
                      <a:pPr marL="45720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300"/>
                        <a:buFont typeface="Arial"/>
                        <a:buNone/>
                      </a:pPr>
                      <a:r>
                        <a:rPr lang="en-US" sz="3300" u="none" strike="noStrike" cap="none" dirty="0"/>
                        <a:t>FY23</a:t>
                      </a:r>
                      <a:endParaRPr sz="33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2450" marR="22450" marT="22450" marB="0" anchor="ctr"/>
                </a:tc>
                <a:tc>
                  <a:txBody>
                    <a:bodyPr/>
                    <a:lstStyle/>
                    <a:p>
                      <a:pPr marL="45720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300"/>
                        <a:buFont typeface="Arial"/>
                        <a:buNone/>
                      </a:pPr>
                      <a:r>
                        <a:rPr lang="en-US" sz="3300" u="none" strike="noStrike" cap="none" dirty="0"/>
                        <a:t>5,483.1</a:t>
                      </a:r>
                      <a:endParaRPr sz="33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2450" marR="22450" marT="2245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1575">
                <a:tc>
                  <a:txBody>
                    <a:bodyPr/>
                    <a:lstStyle/>
                    <a:p>
                      <a:pPr marL="45720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300"/>
                        <a:buFont typeface="Arial"/>
                        <a:buNone/>
                      </a:pPr>
                      <a:r>
                        <a:rPr lang="en-US" sz="3300" u="none" strike="noStrike" cap="none" dirty="0"/>
                        <a:t>FY22</a:t>
                      </a:r>
                      <a:endParaRPr sz="33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2450" marR="22450" marT="22450" marB="0" anchor="ctr"/>
                </a:tc>
                <a:tc>
                  <a:txBody>
                    <a:bodyPr/>
                    <a:lstStyle/>
                    <a:p>
                      <a:pPr marL="45720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300"/>
                        <a:buFont typeface="Arial"/>
                        <a:buNone/>
                      </a:pPr>
                      <a:r>
                        <a:rPr lang="en-US" sz="3300" u="none" strike="noStrike" cap="none" dirty="0"/>
                        <a:t>5,649.2</a:t>
                      </a:r>
                      <a:endParaRPr sz="33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2450" marR="22450" marT="2245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1575">
                <a:tc>
                  <a:txBody>
                    <a:bodyPr/>
                    <a:lstStyle/>
                    <a:p>
                      <a:pPr marL="45720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300"/>
                        <a:buFont typeface="Arial"/>
                        <a:buNone/>
                      </a:pPr>
                      <a:r>
                        <a:rPr lang="en-US" sz="3300" u="none" strike="noStrike" cap="none" dirty="0"/>
                        <a:t>FY21</a:t>
                      </a:r>
                      <a:endParaRPr sz="33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2450" marR="22450" marT="22450" marB="0" anchor="ctr"/>
                </a:tc>
                <a:tc>
                  <a:txBody>
                    <a:bodyPr/>
                    <a:lstStyle/>
                    <a:p>
                      <a:pPr marL="457200" marR="0" lvl="1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300"/>
                        <a:buFont typeface="Arial"/>
                        <a:buNone/>
                      </a:pPr>
                      <a:r>
                        <a:rPr lang="en-US" sz="3300" u="none" strike="noStrike" cap="none" dirty="0"/>
                        <a:t>5,649.2</a:t>
                      </a:r>
                      <a:endParaRPr sz="33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2450" marR="22450" marT="2245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3"/>
          <p:cNvSpPr/>
          <p:nvPr/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5294"/>
                </a:srgbClr>
              </a:gs>
              <a:gs pos="100000">
                <a:srgbClr val="0F4861"/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3"/>
          <p:cNvSpPr/>
          <p:nvPr/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0">
                <a:srgbClr val="0A3041">
                  <a:alpha val="67450"/>
                </a:srgbClr>
              </a:gs>
              <a:gs pos="19000">
                <a:srgbClr val="0A3041">
                  <a:alpha val="67450"/>
                </a:srgbClr>
              </a:gs>
              <a:gs pos="100000">
                <a:srgbClr val="156082">
                  <a:alpha val="78431"/>
                </a:srgbClr>
              </a:gs>
            </a:gsLst>
            <a:lin ang="191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3"/>
          <p:cNvSpPr/>
          <p:nvPr/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0">
                <a:srgbClr val="156082">
                  <a:alpha val="0"/>
                </a:srgbClr>
              </a:gs>
              <a:gs pos="23000">
                <a:srgbClr val="156082">
                  <a:alpha val="0"/>
                </a:srgbClr>
              </a:gs>
              <a:gs pos="99000">
                <a:srgbClr val="000000">
                  <a:alpha val="73333"/>
                </a:srgbClr>
              </a:gs>
              <a:gs pos="100000">
                <a:srgbClr val="000000">
                  <a:alpha val="73333"/>
                </a:srgbClr>
              </a:gs>
            </a:gsLst>
            <a:lin ang="203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3"/>
          <p:cNvSpPr txBox="1">
            <a:spLocks noGrp="1"/>
          </p:cNvSpPr>
          <p:nvPr>
            <p:ph type="title"/>
          </p:nvPr>
        </p:nvSpPr>
        <p:spPr>
          <a:xfrm>
            <a:off x="1371597" y="83127"/>
            <a:ext cx="10044023" cy="1492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None/>
            </a:pPr>
            <a:r>
              <a:rPr lang="en-US" sz="38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Freeman E.S. Open Enrollment</a:t>
            </a:r>
            <a:br>
              <a:rPr lang="en-US" sz="38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8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2026-27 Projections</a:t>
            </a:r>
            <a:br>
              <a:rPr lang="en-US" sz="19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1900" dirty="0">
              <a:solidFill>
                <a:srgbClr val="FFFFFF"/>
              </a:solidFill>
            </a:endParaRPr>
          </a:p>
        </p:txBody>
      </p:sp>
      <p:graphicFrame>
        <p:nvGraphicFramePr>
          <p:cNvPr id="122" name="Google Shape;122;p3"/>
          <p:cNvGraphicFramePr/>
          <p:nvPr/>
        </p:nvGraphicFramePr>
        <p:xfrm>
          <a:off x="528375" y="2055500"/>
          <a:ext cx="11126125" cy="4531750"/>
        </p:xfrm>
        <a:graphic>
          <a:graphicData uri="http://schemas.openxmlformats.org/drawingml/2006/table">
            <a:tbl>
              <a:tblPr>
                <a:noFill/>
                <a:tableStyleId>{20D49700-B33C-4511-9988-DCB0E29FB8E2}</a:tableStyleId>
              </a:tblPr>
              <a:tblGrid>
                <a:gridCol w="1356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1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5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3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6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8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56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568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427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0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Estimated Facility Capacity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0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Class Size Goal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0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Projected Enrollment *98% Retention Rate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0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Estimated Class Size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0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Total # of O.E. Seats/Grade Level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0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Projected Avg. Class Size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0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Projected Number of Students by Grade Level (Current Enroll + 100% O.E.)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0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7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Kindergarten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1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1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1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1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1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5.40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1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17.8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1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1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7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1st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2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2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2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2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2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20.65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2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22.2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2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2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7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2nd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3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3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3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3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3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18.00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3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22.3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3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3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7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3rd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4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4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4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4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4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11.83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4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22.6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4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4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57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4th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5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81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5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5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5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5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17.33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5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26.4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5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79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5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57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5th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6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81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6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6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6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6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20.86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6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26.2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6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79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6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4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7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7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7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7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7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88.67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7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7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22:7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4"/>
          <p:cNvSpPr/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5294"/>
                </a:srgbClr>
              </a:gs>
              <a:gs pos="100000">
                <a:srgbClr val="0F4861"/>
              </a:gs>
            </a:gsLst>
            <a:lin ang="197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4"/>
          <p:cNvSpPr/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0">
                <a:srgbClr val="0A3041">
                  <a:alpha val="67450"/>
                </a:srgbClr>
              </a:gs>
              <a:gs pos="19000">
                <a:srgbClr val="0A3041">
                  <a:alpha val="67450"/>
                </a:srgbClr>
              </a:gs>
              <a:gs pos="100000">
                <a:srgbClr val="156082">
                  <a:alpha val="47450"/>
                </a:srgbClr>
              </a:gs>
            </a:gsLst>
            <a:lin ang="191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4"/>
          <p:cNvSpPr/>
          <p:nvPr/>
        </p:nvSpPr>
        <p:spPr>
          <a:xfrm rot="-54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0">
                <a:srgbClr val="0F4861">
                  <a:alpha val="15294"/>
                </a:srgbClr>
              </a:gs>
              <a:gs pos="23000">
                <a:srgbClr val="0F4861">
                  <a:alpha val="15294"/>
                </a:srgbClr>
              </a:gs>
              <a:gs pos="99000">
                <a:srgbClr val="000000">
                  <a:alpha val="44313"/>
                </a:srgbClr>
              </a:gs>
              <a:gs pos="100000">
                <a:srgbClr val="000000">
                  <a:alpha val="44313"/>
                </a:srgbClr>
              </a:gs>
            </a:gsLst>
            <a:lin ang="210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4"/>
          <p:cNvSpPr txBox="1"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</a:pPr>
            <a: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Nelson E.S. Open Enrollment</a:t>
            </a:r>
            <a:b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2026-27 Projections</a:t>
            </a:r>
            <a:b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3400" dirty="0">
              <a:solidFill>
                <a:srgbClr val="FFFFFF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C1CE4A1-53BD-74D7-A814-E8B1127DB3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057033"/>
              </p:ext>
            </p:extLst>
          </p:nvPr>
        </p:nvGraphicFramePr>
        <p:xfrm>
          <a:off x="201169" y="2518293"/>
          <a:ext cx="11585447" cy="3987071"/>
        </p:xfrm>
        <a:graphic>
          <a:graphicData uri="http://schemas.openxmlformats.org/drawingml/2006/table">
            <a:tbl>
              <a:tblPr/>
              <a:tblGrid>
                <a:gridCol w="1810463">
                  <a:extLst>
                    <a:ext uri="{9D8B030D-6E8A-4147-A177-3AD203B41FA5}">
                      <a16:colId xmlns:a16="http://schemas.microsoft.com/office/drawing/2014/main" val="873946107"/>
                    </a:ext>
                  </a:extLst>
                </a:gridCol>
                <a:gridCol w="1211053">
                  <a:extLst>
                    <a:ext uri="{9D8B030D-6E8A-4147-A177-3AD203B41FA5}">
                      <a16:colId xmlns:a16="http://schemas.microsoft.com/office/drawing/2014/main" val="4273705156"/>
                    </a:ext>
                  </a:extLst>
                </a:gridCol>
                <a:gridCol w="1323026">
                  <a:extLst>
                    <a:ext uri="{9D8B030D-6E8A-4147-A177-3AD203B41FA5}">
                      <a16:colId xmlns:a16="http://schemas.microsoft.com/office/drawing/2014/main" val="4263951531"/>
                    </a:ext>
                  </a:extLst>
                </a:gridCol>
                <a:gridCol w="1448181">
                  <a:extLst>
                    <a:ext uri="{9D8B030D-6E8A-4147-A177-3AD203B41FA5}">
                      <a16:colId xmlns:a16="http://schemas.microsoft.com/office/drawing/2014/main" val="1504250973"/>
                    </a:ext>
                  </a:extLst>
                </a:gridCol>
                <a:gridCol w="1448181">
                  <a:extLst>
                    <a:ext uri="{9D8B030D-6E8A-4147-A177-3AD203B41FA5}">
                      <a16:colId xmlns:a16="http://schemas.microsoft.com/office/drawing/2014/main" val="516899492"/>
                    </a:ext>
                  </a:extLst>
                </a:gridCol>
                <a:gridCol w="1448181">
                  <a:extLst>
                    <a:ext uri="{9D8B030D-6E8A-4147-A177-3AD203B41FA5}">
                      <a16:colId xmlns:a16="http://schemas.microsoft.com/office/drawing/2014/main" val="2272486224"/>
                    </a:ext>
                  </a:extLst>
                </a:gridCol>
                <a:gridCol w="1448181">
                  <a:extLst>
                    <a:ext uri="{9D8B030D-6E8A-4147-A177-3AD203B41FA5}">
                      <a16:colId xmlns:a16="http://schemas.microsoft.com/office/drawing/2014/main" val="4239349518"/>
                    </a:ext>
                  </a:extLst>
                </a:gridCol>
                <a:gridCol w="1448181">
                  <a:extLst>
                    <a:ext uri="{9D8B030D-6E8A-4147-A177-3AD203B41FA5}">
                      <a16:colId xmlns:a16="http://schemas.microsoft.com/office/drawing/2014/main" val="1747387814"/>
                    </a:ext>
                  </a:extLst>
                </a:gridCol>
              </a:tblGrid>
              <a:tr h="198768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b="1">
                          <a:effectLst/>
                        </a:rPr>
                        <a:t>Grade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b="1">
                          <a:effectLst/>
                        </a:rPr>
                        <a:t>Estimated Facility Capacity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b="1">
                          <a:effectLst/>
                        </a:rPr>
                        <a:t>Class Size Goal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b="1" dirty="0">
                          <a:effectLst/>
                        </a:rPr>
                        <a:t>26-27 Projected Enrollment *98% Retention Rate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b="1" dirty="0">
                          <a:effectLst/>
                        </a:rPr>
                        <a:t>26-27 Estimated Class Size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b="1" dirty="0">
                          <a:effectLst/>
                        </a:rPr>
                        <a:t>Total # of O.E. Seats/Grade Level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b="1">
                          <a:effectLst/>
                        </a:rPr>
                        <a:t>26-27 Projected Avg. Class Size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b="1">
                          <a:effectLst/>
                        </a:rPr>
                        <a:t>Projected Number of Students by Grade Level (Current Enroll + 100% O.E.)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9441571"/>
                  </a:ext>
                </a:extLst>
              </a:tr>
              <a:tr h="47178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b="1">
                          <a:effectLst/>
                        </a:rPr>
                        <a:t>Kindergarten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54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16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48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16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5.4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17.8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53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534643"/>
                  </a:ext>
                </a:extLst>
              </a:tr>
              <a:tr h="25522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b="1">
                          <a:effectLst/>
                        </a:rPr>
                        <a:t>1st grade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69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23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43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22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0.0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21.6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43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3682791"/>
                  </a:ext>
                </a:extLst>
              </a:tr>
              <a:tr h="25522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b="1">
                          <a:effectLst/>
                        </a:rPr>
                        <a:t>2nd grade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69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23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61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20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7.4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22.7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68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1584607"/>
                  </a:ext>
                </a:extLst>
              </a:tr>
              <a:tr h="25522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b="1">
                          <a:effectLst/>
                        </a:rPr>
                        <a:t>3rd grade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69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23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57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19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10.9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22.6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68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65345"/>
                  </a:ext>
                </a:extLst>
              </a:tr>
              <a:tr h="25522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b="1">
                          <a:effectLst/>
                        </a:rPr>
                        <a:t>4th grade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81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27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64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21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15.6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26.4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79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0366273"/>
                  </a:ext>
                </a:extLst>
              </a:tr>
              <a:tr h="25522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b="1">
                          <a:effectLst/>
                        </a:rPr>
                        <a:t>5th grade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81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27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54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18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24.4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26.1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>
                          <a:effectLst/>
                        </a:rPr>
                        <a:t>78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58418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endParaRPr lang="en-US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endParaRPr lang="en-US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endParaRPr lang="en-US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b="1" dirty="0">
                          <a:effectLst/>
                        </a:rPr>
                        <a:t>63.7</a:t>
                      </a: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28575" marR="28575" marT="19050" marB="1905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8196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5"/>
          <p:cNvSpPr/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5294"/>
                </a:srgbClr>
              </a:gs>
              <a:gs pos="100000">
                <a:srgbClr val="0F4861"/>
              </a:gs>
            </a:gsLst>
            <a:lin ang="197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5"/>
          <p:cNvSpPr/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0">
                <a:srgbClr val="0A3041">
                  <a:alpha val="67450"/>
                </a:srgbClr>
              </a:gs>
              <a:gs pos="19000">
                <a:srgbClr val="0A3041">
                  <a:alpha val="67450"/>
                </a:srgbClr>
              </a:gs>
              <a:gs pos="100000">
                <a:srgbClr val="156082">
                  <a:alpha val="47450"/>
                </a:srgbClr>
              </a:gs>
            </a:gsLst>
            <a:lin ang="191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5"/>
          <p:cNvSpPr/>
          <p:nvPr/>
        </p:nvSpPr>
        <p:spPr>
          <a:xfrm rot="-54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0">
                <a:srgbClr val="0F4861">
                  <a:alpha val="15294"/>
                </a:srgbClr>
              </a:gs>
              <a:gs pos="23000">
                <a:srgbClr val="0F4861">
                  <a:alpha val="15294"/>
                </a:srgbClr>
              </a:gs>
              <a:gs pos="99000">
                <a:srgbClr val="000000">
                  <a:alpha val="44313"/>
                </a:srgbClr>
              </a:gs>
              <a:gs pos="100000">
                <a:srgbClr val="000000">
                  <a:alpha val="44313"/>
                </a:srgbClr>
              </a:gs>
            </a:gsLst>
            <a:lin ang="210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5"/>
          <p:cNvSpPr txBox="1"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</a:pPr>
            <a: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Oatville E.S. Open Enrollment</a:t>
            </a:r>
            <a:b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2026-27 Projections</a:t>
            </a:r>
            <a:b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3400" dirty="0">
              <a:solidFill>
                <a:srgbClr val="FFFFFF"/>
              </a:solidFill>
            </a:endParaRPr>
          </a:p>
        </p:txBody>
      </p:sp>
      <p:graphicFrame>
        <p:nvGraphicFramePr>
          <p:cNvPr id="142" name="Google Shape;142;p5"/>
          <p:cNvGraphicFramePr/>
          <p:nvPr/>
        </p:nvGraphicFramePr>
        <p:xfrm>
          <a:off x="269300" y="2328450"/>
          <a:ext cx="11625400" cy="4389475"/>
        </p:xfrm>
        <a:graphic>
          <a:graphicData uri="http://schemas.openxmlformats.org/drawingml/2006/table">
            <a:tbl>
              <a:tblPr>
                <a:noFill/>
                <a:tableStyleId>{20D49700-B33C-4511-9988-DCB0E29FB8E2}</a:tableStyleId>
              </a:tblPr>
              <a:tblGrid>
                <a:gridCol w="1453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3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3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3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31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31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531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531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964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0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Estimated Facility Capacity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0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Class Size Goal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0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Projected Enrollment *98% Retention Rate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0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Estimated Class Size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0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Total # of O.E. Seats/Grade Level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0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Projected Avg. Class Size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0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Projected Number of Students by Grade Level (Current Enroll + 100% O.E.)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0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6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Kindergarten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1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1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1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1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1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0.0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1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16.0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1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1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6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1st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2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2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2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2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2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7.4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2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22.7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2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2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6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2nd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3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3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3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3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3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2.3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3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22.2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3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3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6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3rd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4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4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4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4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4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10.1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4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22.6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4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4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76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4th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5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5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5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5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5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5.9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5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25.0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5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5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76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5th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6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81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6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6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6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6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20.9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6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26.2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6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79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6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7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7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7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7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7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46.6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7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7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42:7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6"/>
          <p:cNvSpPr/>
          <p:nvPr/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5294"/>
                </a:srgbClr>
              </a:gs>
              <a:gs pos="100000">
                <a:srgbClr val="0F4861"/>
              </a:gs>
            </a:gsLst>
            <a:lin ang="6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6"/>
          <p:cNvSpPr/>
          <p:nvPr/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rgbClr val="156082">
                  <a:alpha val="40392"/>
                </a:srgbClr>
              </a:gs>
              <a:gs pos="74000">
                <a:srgbClr val="43AFE2">
                  <a:alpha val="0"/>
                </a:srgbClr>
              </a:gs>
              <a:gs pos="100000">
                <a:srgbClr val="43AFE2">
                  <a:alpha val="0"/>
                </a:srgbClr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6"/>
          <p:cNvSpPr/>
          <p:nvPr/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2352"/>
                </a:srgbClr>
              </a:gs>
              <a:gs pos="78000">
                <a:srgbClr val="156082">
                  <a:alpha val="14509"/>
                </a:srgbClr>
              </a:gs>
              <a:gs pos="100000">
                <a:srgbClr val="156082">
                  <a:alpha val="14509"/>
                </a:srgbClr>
              </a:gs>
            </a:gsLst>
            <a:lin ang="156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6"/>
          <p:cNvSpPr txBox="1"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Play"/>
              <a:buNone/>
            </a:pPr>
            <a:r>
              <a:rPr lang="en-US" sz="2500" dirty="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Prairie E.S. Open Enrollment</a:t>
            </a:r>
            <a:br>
              <a:rPr lang="en-US" sz="2500" dirty="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</a:br>
            <a:r>
              <a:rPr lang="en-US" sz="2500" dirty="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2026-27 Projections</a:t>
            </a:r>
            <a:br>
              <a:rPr lang="en-US" sz="2500" dirty="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</a:br>
            <a:endParaRPr sz="2500" dirty="0">
              <a:solidFill>
                <a:srgbClr val="FFFFFF"/>
              </a:solidFill>
              <a:latin typeface="Play"/>
              <a:ea typeface="Play"/>
              <a:cs typeface="Play"/>
              <a:sym typeface="Play"/>
            </a:endParaRPr>
          </a:p>
        </p:txBody>
      </p:sp>
      <p:graphicFrame>
        <p:nvGraphicFramePr>
          <p:cNvPr id="152" name="Google Shape;152;p6"/>
          <p:cNvGraphicFramePr/>
          <p:nvPr/>
        </p:nvGraphicFramePr>
        <p:xfrm>
          <a:off x="278200" y="1746375"/>
          <a:ext cx="11679600" cy="5051675"/>
        </p:xfrm>
        <a:graphic>
          <a:graphicData uri="http://schemas.openxmlformats.org/drawingml/2006/table">
            <a:tbl>
              <a:tblPr>
                <a:noFill/>
                <a:tableStyleId>{20D49700-B33C-4511-9988-DCB0E29FB8E2}</a:tableStyleId>
              </a:tblPr>
              <a:tblGrid>
                <a:gridCol w="1459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9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9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9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9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59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59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2771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0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Estimated Facility Capacity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0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Class Size Goal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0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Projected Enrollment *98% Retention Rate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0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Estimated Class Size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0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Total # of O.E. Seats/Grade Level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0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Projected Avg. Class Size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0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Projected Number of Students by Grade Level (Current Enroll + 100% O.E.)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0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Kindergarten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1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1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1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1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1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0.0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1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1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1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1st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2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2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2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2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2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10.0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2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2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2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2nd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3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3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3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3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3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0.0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3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3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3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3rd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4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4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4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75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4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4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0.0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4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4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75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4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4th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5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75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5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5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5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5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13.7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5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5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73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5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5th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6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75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6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6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6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6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8.4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6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6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74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6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2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7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7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7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7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7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32.1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7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7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52:7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7"/>
          <p:cNvSpPr/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5294"/>
                </a:srgbClr>
              </a:gs>
              <a:gs pos="100000">
                <a:srgbClr val="0F4861"/>
              </a:gs>
            </a:gsLst>
            <a:lin ang="197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7"/>
          <p:cNvSpPr/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0">
                <a:srgbClr val="0A3041">
                  <a:alpha val="67450"/>
                </a:srgbClr>
              </a:gs>
              <a:gs pos="19000">
                <a:srgbClr val="0A3041">
                  <a:alpha val="67450"/>
                </a:srgbClr>
              </a:gs>
              <a:gs pos="100000">
                <a:srgbClr val="156082">
                  <a:alpha val="47450"/>
                </a:srgbClr>
              </a:gs>
            </a:gsLst>
            <a:lin ang="191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7"/>
          <p:cNvSpPr/>
          <p:nvPr/>
        </p:nvSpPr>
        <p:spPr>
          <a:xfrm rot="-54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0">
                <a:srgbClr val="0F4861">
                  <a:alpha val="15294"/>
                </a:srgbClr>
              </a:gs>
              <a:gs pos="23000">
                <a:srgbClr val="0F4861">
                  <a:alpha val="15294"/>
                </a:srgbClr>
              </a:gs>
              <a:gs pos="99000">
                <a:srgbClr val="000000">
                  <a:alpha val="44313"/>
                </a:srgbClr>
              </a:gs>
              <a:gs pos="100000">
                <a:srgbClr val="000000">
                  <a:alpha val="44313"/>
                </a:srgbClr>
              </a:gs>
            </a:gsLst>
            <a:lin ang="210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7"/>
          <p:cNvSpPr txBox="1"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</a:pPr>
            <a: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Rex E.S. Open Enrollment</a:t>
            </a:r>
            <a:b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2026-27 Projections</a:t>
            </a:r>
            <a:b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3400" dirty="0">
              <a:solidFill>
                <a:srgbClr val="FFFFFF"/>
              </a:solidFill>
            </a:endParaRPr>
          </a:p>
        </p:txBody>
      </p:sp>
      <p:graphicFrame>
        <p:nvGraphicFramePr>
          <p:cNvPr id="162" name="Google Shape;162;p7"/>
          <p:cNvGraphicFramePr/>
          <p:nvPr/>
        </p:nvGraphicFramePr>
        <p:xfrm>
          <a:off x="236625" y="2358875"/>
          <a:ext cx="11751800" cy="4375300"/>
        </p:xfrm>
        <a:graphic>
          <a:graphicData uri="http://schemas.openxmlformats.org/drawingml/2006/table">
            <a:tbl>
              <a:tblPr>
                <a:noFill/>
                <a:tableStyleId>{20D49700-B33C-4511-9988-DCB0E29FB8E2}</a:tableStyleId>
              </a:tblPr>
              <a:tblGrid>
                <a:gridCol w="1468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8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8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8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8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89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689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89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9583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0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Estimated Facility Capacity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0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Class Size Goal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0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Projected Enrollment *98% Retention Rate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0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Estimated Class Size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0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Total # of O.E. Seats/Grade Level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0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Projected Avg. Class Size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0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Projected Number of Students by Grade Level (Current Enroll + 100% O.E.)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0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Kindergarten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1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1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1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1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1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3.6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1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17.8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1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1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1st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2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2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2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2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2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28.6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2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21.9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2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2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2nd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3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3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3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3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3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17.1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3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22.4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3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3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3rd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4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4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4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4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4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15.4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4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22.4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4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4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4th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5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81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5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5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5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5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29.7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5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25.9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5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78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5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5th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6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81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6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6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6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6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18.2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6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26.3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6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79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6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7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7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7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7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7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7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112.6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7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7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62:7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8"/>
          <p:cNvSpPr/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5294"/>
                </a:srgbClr>
              </a:gs>
              <a:gs pos="100000">
                <a:srgbClr val="0F4861"/>
              </a:gs>
            </a:gsLst>
            <a:lin ang="197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8"/>
          <p:cNvSpPr/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0">
                <a:srgbClr val="0A3041">
                  <a:alpha val="67450"/>
                </a:srgbClr>
              </a:gs>
              <a:gs pos="19000">
                <a:srgbClr val="0A3041">
                  <a:alpha val="67450"/>
                </a:srgbClr>
              </a:gs>
              <a:gs pos="100000">
                <a:srgbClr val="156082">
                  <a:alpha val="47450"/>
                </a:srgbClr>
              </a:gs>
            </a:gsLst>
            <a:lin ang="191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8"/>
          <p:cNvSpPr/>
          <p:nvPr/>
        </p:nvSpPr>
        <p:spPr>
          <a:xfrm rot="-54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0">
                <a:srgbClr val="0F4861">
                  <a:alpha val="15294"/>
                </a:srgbClr>
              </a:gs>
              <a:gs pos="23000">
                <a:srgbClr val="0F4861">
                  <a:alpha val="15294"/>
                </a:srgbClr>
              </a:gs>
              <a:gs pos="99000">
                <a:srgbClr val="000000">
                  <a:alpha val="44313"/>
                </a:srgbClr>
              </a:gs>
              <a:gs pos="100000">
                <a:srgbClr val="000000">
                  <a:alpha val="44313"/>
                </a:srgbClr>
              </a:gs>
            </a:gsLst>
            <a:lin ang="210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8"/>
          <p:cNvSpPr txBox="1"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</a:pPr>
            <a: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Ruth Clark E.S. Open Enrollment</a:t>
            </a:r>
            <a:b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2026-27 Projections</a:t>
            </a:r>
            <a:b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3400" dirty="0">
              <a:solidFill>
                <a:srgbClr val="FFFFFF"/>
              </a:solidFill>
            </a:endParaRPr>
          </a:p>
        </p:txBody>
      </p:sp>
      <p:graphicFrame>
        <p:nvGraphicFramePr>
          <p:cNvPr id="172" name="Google Shape;172;p8"/>
          <p:cNvGraphicFramePr/>
          <p:nvPr/>
        </p:nvGraphicFramePr>
        <p:xfrm>
          <a:off x="543400" y="2850650"/>
          <a:ext cx="10978800" cy="3423313"/>
        </p:xfrm>
        <a:graphic>
          <a:graphicData uri="http://schemas.openxmlformats.org/drawingml/2006/table">
            <a:tbl>
              <a:tblPr>
                <a:noFill/>
                <a:tableStyleId>{20D49700-B33C-4511-9988-DCB0E29FB8E2}</a:tableStyleId>
              </a:tblPr>
              <a:tblGrid>
                <a:gridCol w="1372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2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2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2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2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23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723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723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5359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0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Estimated Facility Capacity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0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Class Size Goal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0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Projected Enrollment *98% Retention Rate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0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Estimated Class Size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0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Total # of O.E. Seats/Grade Level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0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Projected Avg. Class Size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0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Projected Number of Students by Grade Level (Current Enroll + 100% O.E.)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0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9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Kindergarten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1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1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1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1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1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3.6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1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17.8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1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1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9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1st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2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2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2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2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2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7.6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2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20.5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2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2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9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2nd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3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3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3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3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3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6.4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3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20.9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3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3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9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3rd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4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4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4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36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4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4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5.8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4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21.1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4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4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99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4th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5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5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5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5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5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6.5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5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24.8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5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5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99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5th 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6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6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27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6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6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6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5.4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6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25.2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6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6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7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7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7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7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7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35.4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7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7:6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72:7:7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9"/>
          <p:cNvSpPr/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5294"/>
                </a:srgbClr>
              </a:gs>
              <a:gs pos="100000">
                <a:srgbClr val="0F4861"/>
              </a:gs>
            </a:gsLst>
            <a:lin ang="197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9"/>
          <p:cNvSpPr/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0">
                <a:srgbClr val="0A3041">
                  <a:alpha val="67450"/>
                </a:srgbClr>
              </a:gs>
              <a:gs pos="19000">
                <a:srgbClr val="0A3041">
                  <a:alpha val="67450"/>
                </a:srgbClr>
              </a:gs>
              <a:gs pos="100000">
                <a:srgbClr val="156082">
                  <a:alpha val="47450"/>
                </a:srgbClr>
              </a:gs>
            </a:gsLst>
            <a:lin ang="191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9"/>
          <p:cNvSpPr/>
          <p:nvPr/>
        </p:nvSpPr>
        <p:spPr>
          <a:xfrm rot="-54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0">
                <a:srgbClr val="0F4861">
                  <a:alpha val="15294"/>
                </a:srgbClr>
              </a:gs>
              <a:gs pos="23000">
                <a:srgbClr val="0F4861">
                  <a:alpha val="15294"/>
                </a:srgbClr>
              </a:gs>
              <a:gs pos="99000">
                <a:srgbClr val="000000">
                  <a:alpha val="44313"/>
                </a:srgbClr>
              </a:gs>
              <a:gs pos="100000">
                <a:srgbClr val="000000">
                  <a:alpha val="44313"/>
                </a:srgbClr>
              </a:gs>
            </a:gsLst>
            <a:lin ang="210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9"/>
          <p:cNvSpPr txBox="1"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</a:pPr>
            <a: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HMS Open Enrollment</a:t>
            </a:r>
            <a:b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2026-27 Projections</a:t>
            </a:r>
            <a:b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3400" dirty="0">
              <a:solidFill>
                <a:srgbClr val="FFFFFF"/>
              </a:solidFill>
            </a:endParaRPr>
          </a:p>
        </p:txBody>
      </p:sp>
      <p:graphicFrame>
        <p:nvGraphicFramePr>
          <p:cNvPr id="182" name="Google Shape;182;p9"/>
          <p:cNvGraphicFramePr/>
          <p:nvPr/>
        </p:nvGraphicFramePr>
        <p:xfrm>
          <a:off x="264775" y="2372850"/>
          <a:ext cx="11656400" cy="4380925"/>
        </p:xfrm>
        <a:graphic>
          <a:graphicData uri="http://schemas.openxmlformats.org/drawingml/2006/table">
            <a:tbl>
              <a:tblPr>
                <a:noFill/>
                <a:tableStyleId>{20D49700-B33C-4511-9988-DCB0E29FB8E2}</a:tableStyleId>
              </a:tblPr>
              <a:tblGrid>
                <a:gridCol w="166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5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5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65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65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5607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0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Estimated Facility Capacity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0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Class Size Goal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0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Current Enrollment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0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Projected Enrollment *98% Retention Rate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0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Total # of O.E. Seats/Grade Level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0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Projected Number of Students by Grade Level (Current Enroll + 100% O.E.)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0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6th</a:t>
                      </a:r>
                      <a:endParaRPr b="1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1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265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1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28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1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1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235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1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1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265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1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7th</a:t>
                      </a:r>
                      <a:endParaRPr b="1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2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260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2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28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2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250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2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225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2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35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2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260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2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3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8th</a:t>
                      </a:r>
                      <a:endParaRPr b="1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3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250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3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28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3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255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3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250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3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3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250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3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0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4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4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4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4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Total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4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65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4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775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82:4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0"/>
          <p:cNvSpPr/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5294"/>
                </a:srgbClr>
              </a:gs>
              <a:gs pos="100000">
                <a:srgbClr val="0F4861"/>
              </a:gs>
            </a:gsLst>
            <a:lin ang="197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0"/>
          <p:cNvSpPr/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0">
                <a:srgbClr val="0A3041">
                  <a:alpha val="67450"/>
                </a:srgbClr>
              </a:gs>
              <a:gs pos="19000">
                <a:srgbClr val="0A3041">
                  <a:alpha val="67450"/>
                </a:srgbClr>
              </a:gs>
              <a:gs pos="100000">
                <a:srgbClr val="156082">
                  <a:alpha val="47450"/>
                </a:srgbClr>
              </a:gs>
            </a:gsLst>
            <a:lin ang="191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0"/>
          <p:cNvSpPr/>
          <p:nvPr/>
        </p:nvSpPr>
        <p:spPr>
          <a:xfrm rot="-54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0">
                <a:srgbClr val="0F4861">
                  <a:alpha val="15294"/>
                </a:srgbClr>
              </a:gs>
              <a:gs pos="23000">
                <a:srgbClr val="0F4861">
                  <a:alpha val="15294"/>
                </a:srgbClr>
              </a:gs>
              <a:gs pos="99000">
                <a:srgbClr val="000000">
                  <a:alpha val="44313"/>
                </a:srgbClr>
              </a:gs>
              <a:gs pos="100000">
                <a:srgbClr val="000000">
                  <a:alpha val="44313"/>
                </a:srgbClr>
              </a:gs>
            </a:gsLst>
            <a:lin ang="210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0"/>
          <p:cNvSpPr txBox="1"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</a:pPr>
            <a: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HWMS Open Enrollment</a:t>
            </a:r>
            <a:b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2026-27 Projections</a:t>
            </a:r>
            <a:br>
              <a:rPr lang="en-US" sz="3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3400" dirty="0">
              <a:solidFill>
                <a:srgbClr val="FFFFFF"/>
              </a:solidFill>
            </a:endParaRPr>
          </a:p>
        </p:txBody>
      </p:sp>
      <p:graphicFrame>
        <p:nvGraphicFramePr>
          <p:cNvPr id="192" name="Google Shape;192;p10"/>
          <p:cNvGraphicFramePr/>
          <p:nvPr/>
        </p:nvGraphicFramePr>
        <p:xfrm>
          <a:off x="246800" y="2471200"/>
          <a:ext cx="11600050" cy="4085825"/>
        </p:xfrm>
        <a:graphic>
          <a:graphicData uri="http://schemas.openxmlformats.org/drawingml/2006/table">
            <a:tbl>
              <a:tblPr>
                <a:noFill/>
                <a:tableStyleId>{20D49700-B33C-4511-9988-DCB0E29FB8E2}</a:tableStyleId>
              </a:tblPr>
              <a:tblGrid>
                <a:gridCol w="1657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7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7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7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7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571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571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3883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0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Estimated Facility Capacity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0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Class Size Goal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0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Current Enrollment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0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Projected Enrollment *98% Retention Rate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0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Total # of O.E. Seats/Grade Level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0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Projected Number of Students by Grade Level (Current Enroll + 100% O.E.)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0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1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6th</a:t>
                      </a:r>
                      <a:endParaRPr b="1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1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195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1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28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1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196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1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131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1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64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1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195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1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1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7th</a:t>
                      </a:r>
                      <a:endParaRPr b="1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2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200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2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28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2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172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2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192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2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8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2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200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2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1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8th</a:t>
                      </a:r>
                      <a:endParaRPr b="1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3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180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3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28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3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190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3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180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3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3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180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3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4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4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4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4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Total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4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72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4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575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192:4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1"/>
          <p:cNvSpPr/>
          <p:nvPr/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5294"/>
                </a:srgbClr>
              </a:gs>
              <a:gs pos="100000">
                <a:srgbClr val="0F4861"/>
              </a:gs>
            </a:gsLst>
            <a:lin ang="6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11"/>
          <p:cNvSpPr/>
          <p:nvPr/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rgbClr val="156082">
                  <a:alpha val="40392"/>
                </a:srgbClr>
              </a:gs>
              <a:gs pos="74000">
                <a:srgbClr val="43AFE2">
                  <a:alpha val="0"/>
                </a:srgbClr>
              </a:gs>
              <a:gs pos="100000">
                <a:srgbClr val="43AFE2">
                  <a:alpha val="0"/>
                </a:srgbClr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11"/>
          <p:cNvSpPr/>
          <p:nvPr/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2352"/>
                </a:srgbClr>
              </a:gs>
              <a:gs pos="78000">
                <a:srgbClr val="156082">
                  <a:alpha val="14509"/>
                </a:srgbClr>
              </a:gs>
              <a:gs pos="100000">
                <a:srgbClr val="156082">
                  <a:alpha val="14509"/>
                </a:srgbClr>
              </a:gs>
            </a:gsLst>
            <a:lin ang="156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11"/>
          <p:cNvSpPr txBox="1">
            <a:spLocks noGrp="1"/>
          </p:cNvSpPr>
          <p:nvPr>
            <p:ph type="title"/>
          </p:nvPr>
        </p:nvSpPr>
        <p:spPr>
          <a:xfrm>
            <a:off x="699724" y="248050"/>
            <a:ext cx="10826700" cy="11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85551"/>
              <a:buFont typeface="Play"/>
              <a:buNone/>
            </a:pPr>
            <a:r>
              <a:rPr lang="en-US" sz="2922" dirty="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CHS Open Enrollment</a:t>
            </a:r>
            <a:br>
              <a:rPr lang="en-US" sz="2922" dirty="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</a:br>
            <a:r>
              <a:rPr lang="en-US" sz="2922" dirty="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2026-27 Projections</a:t>
            </a:r>
            <a:br>
              <a:rPr lang="en-US" sz="2500" dirty="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</a:br>
            <a:endParaRPr sz="2500" dirty="0">
              <a:solidFill>
                <a:srgbClr val="FFFFFF"/>
              </a:solidFill>
              <a:latin typeface="Play"/>
              <a:ea typeface="Play"/>
              <a:cs typeface="Play"/>
              <a:sym typeface="Play"/>
            </a:endParaRPr>
          </a:p>
        </p:txBody>
      </p:sp>
      <p:graphicFrame>
        <p:nvGraphicFramePr>
          <p:cNvPr id="202" name="Google Shape;202;p11"/>
          <p:cNvGraphicFramePr/>
          <p:nvPr/>
        </p:nvGraphicFramePr>
        <p:xfrm>
          <a:off x="334300" y="1712325"/>
          <a:ext cx="11526725" cy="4864350"/>
        </p:xfrm>
        <a:graphic>
          <a:graphicData uri="http://schemas.openxmlformats.org/drawingml/2006/table">
            <a:tbl>
              <a:tblPr>
                <a:noFill/>
                <a:tableStyleId>{20D49700-B33C-4511-9988-DCB0E29FB8E2}</a:tableStyleId>
              </a:tblPr>
              <a:tblGrid>
                <a:gridCol w="164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6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6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6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6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46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46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084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Grade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0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Estimated Facility Capacity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0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*Class Size Goal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0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Current Enrollment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0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Projected Enrollment *98% Retention Rate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0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Total # of O.E. Seats/Grade Level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0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26-27 Projected Grade Level Enrollment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0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47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9th</a:t>
                      </a:r>
                      <a:endParaRPr b="1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28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1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460</a:t>
                      </a:r>
                      <a:endParaRPr dirty="0"/>
                    </a:p>
                  </a:txBody>
                  <a:tcPr marL="28575" marR="28575" marT="19050" marB="19050" anchor="b">
                    <a:lnL w="228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1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28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1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422</a:t>
                      </a:r>
                      <a:endParaRPr dirty="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1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402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1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58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1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460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1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47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10th</a:t>
                      </a:r>
                      <a:endParaRPr b="1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28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2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440</a:t>
                      </a:r>
                      <a:endParaRPr dirty="0"/>
                    </a:p>
                  </a:txBody>
                  <a:tcPr marL="28575" marR="28575" marT="19050" marB="19050" anchor="b">
                    <a:lnL w="228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2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28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2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384</a:t>
                      </a:r>
                      <a:endParaRPr dirty="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2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414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2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26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2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440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2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47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11th</a:t>
                      </a:r>
                      <a:endParaRPr b="1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28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3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400</a:t>
                      </a:r>
                      <a:endParaRPr dirty="0"/>
                    </a:p>
                  </a:txBody>
                  <a:tcPr marL="28575" marR="28575" marT="19050" marB="19050" anchor="b">
                    <a:lnL w="228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3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28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3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383</a:t>
                      </a:r>
                      <a:endParaRPr dirty="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3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376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3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24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3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400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3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47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12th</a:t>
                      </a:r>
                      <a:endParaRPr b="1"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28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4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350</a:t>
                      </a:r>
                      <a:endParaRPr dirty="0"/>
                    </a:p>
                  </a:txBody>
                  <a:tcPr marL="28575" marR="28575" marT="19050" marB="19050" anchor="b">
                    <a:lnL w="228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4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28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4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283</a:t>
                      </a:r>
                      <a:endParaRPr dirty="0">
                        <a:latin typeface="Comfortaa"/>
                        <a:ea typeface="Comfortaa"/>
                        <a:cs typeface="Comfortaa"/>
                        <a:sym typeface="Comfortaa"/>
                      </a:endParaRPr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4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350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4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4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350</a:t>
                      </a: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4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6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5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5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5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5:3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Total</a:t>
                      </a:r>
                      <a:endParaRPr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5:4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108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5:5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1650</a:t>
                      </a:r>
                      <a:endParaRPr b="1" dirty="0"/>
                    </a:p>
                  </a:txBody>
                  <a:tcPr marL="28575" marR="28575" marT="19050" marB="19050" anchor="ctr">
                    <a:lnL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extLst>
                      <a:ext uri="http://customooxmlschemas.google.com/">
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ellId="202:5:6"/>
                      </a:ext>
                    </a:extLs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2"/>
          <p:cNvSpPr/>
          <p:nvPr/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F4861"/>
              </a:gs>
            </a:gsLst>
            <a:lin ang="186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2"/>
          <p:cNvSpPr/>
          <p:nvPr/>
        </p:nvSpPr>
        <p:spPr>
          <a:xfrm rot="-54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rgbClr val="156082">
                  <a:alpha val="49411"/>
                </a:srgbClr>
              </a:gs>
              <a:gs pos="100000">
                <a:srgbClr val="0A3041">
                  <a:alpha val="0"/>
                </a:srgbClr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2"/>
          <p:cNvSpPr/>
          <p:nvPr/>
        </p:nvSpPr>
        <p:spPr>
          <a:xfrm rot="-54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8431"/>
                </a:srgbClr>
              </a:gs>
              <a:gs pos="69000">
                <a:srgbClr val="156082">
                  <a:alpha val="0"/>
                </a:srgbClr>
              </a:gs>
              <a:gs pos="100000">
                <a:srgbClr val="156082">
                  <a:alpha val="0"/>
                </a:srgbClr>
              </a:gs>
            </a:gsLst>
            <a:lin ang="13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2"/>
          <p:cNvSpPr/>
          <p:nvPr/>
        </p:nvSpPr>
        <p:spPr>
          <a:xfrm rot="6097846">
            <a:off x="-747355" y="1201312"/>
            <a:ext cx="4808302" cy="4088666"/>
          </a:xfrm>
          <a:custGeom>
            <a:avLst/>
            <a:gdLst/>
            <a:ahLst/>
            <a:cxnLst/>
            <a:rect l="l" t="t" r="r" b="b"/>
            <a:pathLst>
              <a:path w="4808302" h="4088666" extrusionOk="0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0">
                <a:srgbClr val="43AFE2">
                  <a:alpha val="0"/>
                </a:srgbClr>
              </a:gs>
              <a:gs pos="39000">
                <a:srgbClr val="43AFE2">
                  <a:alpha val="0"/>
                </a:srgbClr>
              </a:gs>
              <a:gs pos="100000">
                <a:srgbClr val="0F4861">
                  <a:alpha val="25490"/>
                </a:srgbClr>
              </a:gs>
            </a:gsLst>
            <a:lin ang="186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2"/>
          <p:cNvSpPr txBox="1"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Play"/>
              <a:buNone/>
            </a:pPr>
            <a:r>
              <a:rPr lang="en-US" sz="3700" dirty="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Total Number of Open Enrollment Seats by Grade Level</a:t>
            </a:r>
            <a:endParaRPr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F4289B4-C83F-8CA0-6EB3-9B0C161F7E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284890"/>
              </p:ext>
            </p:extLst>
          </p:nvPr>
        </p:nvGraphicFramePr>
        <p:xfrm>
          <a:off x="4496059" y="210312"/>
          <a:ext cx="7238737" cy="6300217"/>
        </p:xfrm>
        <a:graphic>
          <a:graphicData uri="http://schemas.openxmlformats.org/drawingml/2006/table">
            <a:tbl>
              <a:tblPr/>
              <a:tblGrid>
                <a:gridCol w="2568129">
                  <a:extLst>
                    <a:ext uri="{9D8B030D-6E8A-4147-A177-3AD203B41FA5}">
                      <a16:colId xmlns:a16="http://schemas.microsoft.com/office/drawing/2014/main" val="323971731"/>
                    </a:ext>
                  </a:extLst>
                </a:gridCol>
                <a:gridCol w="1777934">
                  <a:extLst>
                    <a:ext uri="{9D8B030D-6E8A-4147-A177-3AD203B41FA5}">
                      <a16:colId xmlns:a16="http://schemas.microsoft.com/office/drawing/2014/main" val="3900719720"/>
                    </a:ext>
                  </a:extLst>
                </a:gridCol>
                <a:gridCol w="1594498">
                  <a:extLst>
                    <a:ext uri="{9D8B030D-6E8A-4147-A177-3AD203B41FA5}">
                      <a16:colId xmlns:a16="http://schemas.microsoft.com/office/drawing/2014/main" val="1389940298"/>
                    </a:ext>
                  </a:extLst>
                </a:gridCol>
                <a:gridCol w="1298176">
                  <a:extLst>
                    <a:ext uri="{9D8B030D-6E8A-4147-A177-3AD203B41FA5}">
                      <a16:colId xmlns:a16="http://schemas.microsoft.com/office/drawing/2014/main" val="1218813340"/>
                    </a:ext>
                  </a:extLst>
                </a:gridCol>
              </a:tblGrid>
              <a:tr h="296625">
                <a:tc grid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1">
                          <a:effectLst/>
                        </a:rPr>
                        <a:t>Recommended # of Open Enrollment Seats By Grade Level</a:t>
                      </a:r>
                    </a:p>
                  </a:txBody>
                  <a:tcPr marL="18713" marR="18713" marT="12475" marB="124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1">
                          <a:effectLst/>
                        </a:rPr>
                        <a:t>Projected Number of Students by Grade Level (Current Enroll + 100% O.E.)</a:t>
                      </a:r>
                    </a:p>
                  </a:txBody>
                  <a:tcPr marL="18713" marR="18713" marT="12475" marB="124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1">
                          <a:effectLst/>
                        </a:rPr>
                        <a:t>Avg. Class Size By Grade Level</a:t>
                      </a:r>
                    </a:p>
                  </a:txBody>
                  <a:tcPr marL="18713" marR="18713" marT="12475" marB="124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2043890"/>
                  </a:ext>
                </a:extLst>
              </a:tr>
              <a:tr h="210552">
                <a:tc gridSpan="2"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b="1">
                          <a:effectLst/>
                        </a:rPr>
                        <a:t>Elementary Level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22310"/>
                  </a:ext>
                </a:extLst>
              </a:tr>
              <a:tr h="25920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b="1">
                          <a:effectLst/>
                        </a:rPr>
                        <a:t>Grade Level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b="1">
                          <a:effectLst/>
                        </a:rPr>
                        <a:t># of Open Seats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680415"/>
                  </a:ext>
                </a:extLst>
              </a:tr>
              <a:tr h="235028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K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10.8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</a:rPr>
                        <a:t>274</a:t>
                      </a:r>
                    </a:p>
                  </a:txBody>
                  <a:tcPr marL="18713" marR="18713" marT="12475" marB="124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</a:rPr>
                        <a:t>17.1</a:t>
                      </a:r>
                    </a:p>
                  </a:txBody>
                  <a:tcPr marL="18713" marR="18713" marT="12475" marB="124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472627"/>
                  </a:ext>
                </a:extLst>
              </a:tr>
              <a:tr h="235028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1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74.24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</a:rPr>
                        <a:t>349</a:t>
                      </a:r>
                    </a:p>
                  </a:txBody>
                  <a:tcPr marL="18713" marR="18713" marT="12475" marB="124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</a:rPr>
                        <a:t>21.8</a:t>
                      </a:r>
                    </a:p>
                  </a:txBody>
                  <a:tcPr marL="18713" marR="18713" marT="12475" marB="124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330157"/>
                  </a:ext>
                </a:extLst>
              </a:tr>
              <a:tr h="235028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2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51.28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</a:rPr>
                        <a:t>356</a:t>
                      </a:r>
                    </a:p>
                  </a:txBody>
                  <a:tcPr marL="18713" marR="18713" marT="12475" marB="124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</a:rPr>
                        <a:t>22.3</a:t>
                      </a:r>
                    </a:p>
                  </a:txBody>
                  <a:tcPr marL="18713" marR="18713" marT="12475" marB="124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4560591"/>
                  </a:ext>
                </a:extLst>
              </a:tr>
              <a:tr h="235028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3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54.03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</a:rPr>
                        <a:t>388</a:t>
                      </a:r>
                    </a:p>
                  </a:txBody>
                  <a:tcPr marL="18713" marR="18713" marT="12475" marB="124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</a:rPr>
                        <a:t>22.8</a:t>
                      </a:r>
                    </a:p>
                  </a:txBody>
                  <a:tcPr marL="18713" marR="18713" marT="12475" marB="124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7214567"/>
                  </a:ext>
                </a:extLst>
              </a:tr>
              <a:tr h="235028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4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88.75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</a:rPr>
                        <a:t>409</a:t>
                      </a:r>
                    </a:p>
                  </a:txBody>
                  <a:tcPr marL="18713" marR="18713" marT="12475" marB="124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</a:rPr>
                        <a:t>25.6</a:t>
                      </a:r>
                    </a:p>
                  </a:txBody>
                  <a:tcPr marL="18713" marR="18713" marT="12475" marB="124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0793727"/>
                  </a:ext>
                </a:extLst>
              </a:tr>
              <a:tr h="235028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5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98.09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</a:rPr>
                        <a:t>439</a:t>
                      </a:r>
                    </a:p>
                  </a:txBody>
                  <a:tcPr marL="18713" marR="18713" marT="12475" marB="124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</a:rPr>
                        <a:t>25.8</a:t>
                      </a:r>
                    </a:p>
                  </a:txBody>
                  <a:tcPr marL="18713" marR="18713" marT="12475" marB="124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3445812"/>
                  </a:ext>
                </a:extLst>
              </a:tr>
              <a:tr h="235028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b="1">
                          <a:effectLst/>
                        </a:rPr>
                        <a:t>Total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b="1">
                          <a:effectLst/>
                        </a:rPr>
                        <a:t>377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1">
                          <a:effectLst/>
                        </a:rPr>
                        <a:t>2215</a:t>
                      </a:r>
                    </a:p>
                  </a:txBody>
                  <a:tcPr marL="18713" marR="18713" marT="12475" marB="124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200">
                        <a:effectLst/>
                      </a:endParaRP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878414"/>
                  </a:ext>
                </a:extLst>
              </a:tr>
              <a:tr h="235028">
                <a:tc grid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1">
                          <a:effectLst/>
                        </a:rPr>
                        <a:t>Middle School</a:t>
                      </a:r>
                    </a:p>
                  </a:txBody>
                  <a:tcPr marL="18713" marR="18713" marT="12475" marB="124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200">
                        <a:effectLst/>
                      </a:endParaRP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200">
                        <a:effectLst/>
                      </a:endParaRP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278817"/>
                  </a:ext>
                </a:extLst>
              </a:tr>
              <a:tr h="43444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b="1">
                          <a:effectLst/>
                        </a:rPr>
                        <a:t>Grade Level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b="1">
                          <a:effectLst/>
                        </a:rPr>
                        <a:t># of Open Seats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200">
                        <a:effectLst/>
                      </a:endParaRP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200">
                        <a:effectLst/>
                      </a:endParaRP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549939"/>
                  </a:ext>
                </a:extLst>
              </a:tr>
              <a:tr h="235028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6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94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</a:rPr>
                        <a:t>460</a:t>
                      </a:r>
                    </a:p>
                  </a:txBody>
                  <a:tcPr marL="18713" marR="18713" marT="12475" marB="124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200">
                        <a:effectLst/>
                      </a:endParaRP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7412728"/>
                  </a:ext>
                </a:extLst>
              </a:tr>
              <a:tr h="235028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7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43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</a:rPr>
                        <a:t>460</a:t>
                      </a:r>
                    </a:p>
                  </a:txBody>
                  <a:tcPr marL="18713" marR="18713" marT="12475" marB="124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200">
                        <a:effectLst/>
                      </a:endParaRP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8721056"/>
                  </a:ext>
                </a:extLst>
              </a:tr>
              <a:tr h="235028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8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0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</a:rPr>
                        <a:t>430</a:t>
                      </a:r>
                    </a:p>
                  </a:txBody>
                  <a:tcPr marL="18713" marR="18713" marT="12475" marB="124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200">
                        <a:effectLst/>
                      </a:endParaRP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397045"/>
                  </a:ext>
                </a:extLst>
              </a:tr>
              <a:tr h="235028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b="1">
                          <a:effectLst/>
                        </a:rPr>
                        <a:t>Total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b="1">
                          <a:effectLst/>
                        </a:rPr>
                        <a:t>137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1">
                          <a:effectLst/>
                        </a:rPr>
                        <a:t>1350</a:t>
                      </a:r>
                    </a:p>
                  </a:txBody>
                  <a:tcPr marL="18713" marR="18713" marT="12475" marB="124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200">
                        <a:effectLst/>
                      </a:endParaRP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4512980"/>
                  </a:ext>
                </a:extLst>
              </a:tr>
              <a:tr h="235028">
                <a:tc gridSpan="2"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b="1">
                          <a:effectLst/>
                        </a:rPr>
                        <a:t>Campus H.S.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200">
                        <a:effectLst/>
                      </a:endParaRP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200">
                        <a:effectLst/>
                      </a:endParaRP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7877830"/>
                  </a:ext>
                </a:extLst>
              </a:tr>
              <a:tr h="43444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b="1">
                          <a:effectLst/>
                        </a:rPr>
                        <a:t>Grade Level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b="1">
                          <a:effectLst/>
                        </a:rPr>
                        <a:t># of Open Seats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200">
                        <a:effectLst/>
                      </a:endParaRP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200">
                        <a:effectLst/>
                      </a:endParaRP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918563"/>
                  </a:ext>
                </a:extLst>
              </a:tr>
              <a:tr h="235028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9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58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</a:rPr>
                        <a:t>480</a:t>
                      </a:r>
                    </a:p>
                  </a:txBody>
                  <a:tcPr marL="18713" marR="18713" marT="12475" marB="124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200">
                        <a:effectLst/>
                      </a:endParaRP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0180700"/>
                  </a:ext>
                </a:extLst>
              </a:tr>
              <a:tr h="235028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10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26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</a:rPr>
                        <a:t>410</a:t>
                      </a:r>
                    </a:p>
                  </a:txBody>
                  <a:tcPr marL="18713" marR="18713" marT="12475" marB="124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200">
                        <a:effectLst/>
                      </a:endParaRP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4189358"/>
                  </a:ext>
                </a:extLst>
              </a:tr>
              <a:tr h="235028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11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24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</a:rPr>
                        <a:t>407</a:t>
                      </a:r>
                    </a:p>
                  </a:txBody>
                  <a:tcPr marL="18713" marR="18713" marT="12475" marB="124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200">
                        <a:effectLst/>
                      </a:endParaRP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3208675"/>
                  </a:ext>
                </a:extLst>
              </a:tr>
              <a:tr h="235028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12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>
                          <a:effectLst/>
                        </a:rPr>
                        <a:t>0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</a:rPr>
                        <a:t>283</a:t>
                      </a:r>
                    </a:p>
                  </a:txBody>
                  <a:tcPr marL="18713" marR="18713" marT="12475" marB="124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200">
                        <a:effectLst/>
                      </a:endParaRP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5965618"/>
                  </a:ext>
                </a:extLst>
              </a:tr>
              <a:tr h="235028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b="1">
                          <a:effectLst/>
                        </a:rPr>
                        <a:t>Total 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b="1">
                          <a:effectLst/>
                        </a:rPr>
                        <a:t>108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1">
                          <a:effectLst/>
                        </a:rPr>
                        <a:t>1580</a:t>
                      </a:r>
                    </a:p>
                  </a:txBody>
                  <a:tcPr marL="18713" marR="18713" marT="12475" marB="124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200">
                        <a:effectLst/>
                      </a:endParaRP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5480688"/>
                  </a:ext>
                </a:extLst>
              </a:tr>
              <a:tr h="434445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b="1">
                          <a:effectLst/>
                        </a:rPr>
                        <a:t>Total # of O.E. Seats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200" b="1">
                          <a:effectLst/>
                        </a:rPr>
                        <a:t>622</a:t>
                      </a: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1">
                          <a:effectLst/>
                        </a:rPr>
                        <a:t>5145</a:t>
                      </a:r>
                    </a:p>
                  </a:txBody>
                  <a:tcPr marL="18713" marR="18713" marT="12475" marB="1247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200" dirty="0">
                        <a:effectLst/>
                      </a:endParaRPr>
                    </a:p>
                  </a:txBody>
                  <a:tcPr marL="18713" marR="18713" marT="12475" marB="1247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85527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3"/>
          <p:cNvSpPr/>
          <p:nvPr/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5294"/>
                </a:srgbClr>
              </a:gs>
              <a:gs pos="100000">
                <a:srgbClr val="0F4861"/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3"/>
          <p:cNvSpPr/>
          <p:nvPr/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0">
                <a:srgbClr val="0A3041">
                  <a:alpha val="67450"/>
                </a:srgbClr>
              </a:gs>
              <a:gs pos="19000">
                <a:srgbClr val="0A3041">
                  <a:alpha val="67450"/>
                </a:srgbClr>
              </a:gs>
              <a:gs pos="100000">
                <a:srgbClr val="156082">
                  <a:alpha val="78431"/>
                </a:srgbClr>
              </a:gs>
            </a:gsLst>
            <a:lin ang="191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3"/>
          <p:cNvSpPr/>
          <p:nvPr/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0">
                <a:srgbClr val="156082">
                  <a:alpha val="0"/>
                </a:srgbClr>
              </a:gs>
              <a:gs pos="23000">
                <a:srgbClr val="156082">
                  <a:alpha val="0"/>
                </a:srgbClr>
              </a:gs>
              <a:gs pos="99000">
                <a:srgbClr val="000000">
                  <a:alpha val="73333"/>
                </a:srgbClr>
              </a:gs>
              <a:gs pos="100000">
                <a:srgbClr val="000000">
                  <a:alpha val="73333"/>
                </a:srgbClr>
              </a:gs>
            </a:gsLst>
            <a:lin ang="203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3"/>
          <p:cNvSpPr txBox="1"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Play"/>
              <a:buNone/>
            </a:pPr>
            <a:r>
              <a:rPr lang="en-US" sz="5400" dirty="0">
                <a:solidFill>
                  <a:srgbClr val="FFFFFF"/>
                </a:solidFill>
              </a:rPr>
              <a:t>Special Programs </a:t>
            </a:r>
            <a:endParaRPr dirty="0"/>
          </a:p>
        </p:txBody>
      </p:sp>
      <p:grpSp>
        <p:nvGrpSpPr>
          <p:cNvPr id="223" name="Google Shape;223;p13"/>
          <p:cNvGrpSpPr/>
          <p:nvPr/>
        </p:nvGrpSpPr>
        <p:grpSpPr>
          <a:xfrm>
            <a:off x="645400" y="2507104"/>
            <a:ext cx="10925161" cy="3667940"/>
            <a:chOff x="1333" y="882495"/>
            <a:chExt cx="10925161" cy="2427813"/>
          </a:xfrm>
        </p:grpSpPr>
        <p:sp>
          <p:nvSpPr>
            <p:cNvPr id="224" name="Google Shape;224;p13"/>
            <p:cNvSpPr/>
            <p:nvPr/>
          </p:nvSpPr>
          <p:spPr>
            <a:xfrm>
              <a:off x="1333" y="882495"/>
              <a:ext cx="4855627" cy="2427813"/>
            </a:xfrm>
            <a:prstGeom prst="roundRect">
              <a:avLst>
                <a:gd name="adj" fmla="val 10000"/>
              </a:avLst>
            </a:prstGeom>
            <a:solidFill>
              <a:srgbClr val="E9713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13"/>
            <p:cNvSpPr txBox="1"/>
            <p:nvPr/>
          </p:nvSpPr>
          <p:spPr>
            <a:xfrm>
              <a:off x="72441" y="953603"/>
              <a:ext cx="4713411" cy="22855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000" tIns="80000" rIns="120000" bIns="8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300"/>
                <a:buFont typeface="Arial"/>
                <a:buNone/>
              </a:pPr>
              <a:r>
                <a:rPr lang="en-US" sz="63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I.B. Program:  1</a:t>
              </a:r>
              <a:r>
                <a:rPr lang="en-US" sz="6300" dirty="0">
                  <a:solidFill>
                    <a:schemeClr val="lt1"/>
                  </a:solidFill>
                </a:rPr>
                <a:t>6</a:t>
              </a:r>
              <a:r>
                <a:rPr lang="en-US" sz="63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Students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13"/>
            <p:cNvSpPr/>
            <p:nvPr/>
          </p:nvSpPr>
          <p:spPr>
            <a:xfrm>
              <a:off x="6070867" y="882495"/>
              <a:ext cx="4855627" cy="2427813"/>
            </a:xfrm>
            <a:prstGeom prst="roundRect">
              <a:avLst>
                <a:gd name="adj" fmla="val 10000"/>
              </a:avLst>
            </a:prstGeom>
            <a:solidFill>
              <a:srgbClr val="176B22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13"/>
            <p:cNvSpPr txBox="1"/>
            <p:nvPr/>
          </p:nvSpPr>
          <p:spPr>
            <a:xfrm>
              <a:off x="6141975" y="953603"/>
              <a:ext cx="4713411" cy="22855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000" tIns="80000" rIns="120000" bIns="8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300"/>
                <a:buFont typeface="Arial"/>
                <a:buNone/>
              </a:pPr>
              <a:r>
                <a:rPr lang="en-US" sz="63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HHS:  No Students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5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5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dk1">
              <a:alpha val="52549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4" name="Google Shape;234;p15"/>
          <p:cNvGrpSpPr/>
          <p:nvPr/>
        </p:nvGrpSpPr>
        <p:grpSpPr>
          <a:xfrm rot="-5400000">
            <a:off x="117348" y="774914"/>
            <a:ext cx="304800" cy="429768"/>
            <a:chOff x="215328" y="-46937"/>
            <a:chExt cx="304800" cy="2773841"/>
          </a:xfrm>
        </p:grpSpPr>
        <p:cxnSp>
          <p:nvCxnSpPr>
            <p:cNvPr id="235" name="Google Shape;235;p15"/>
            <p:cNvCxnSpPr/>
            <p:nvPr/>
          </p:nvCxnSpPr>
          <p:spPr>
            <a:xfrm>
              <a:off x="215328" y="-46937"/>
              <a:ext cx="0" cy="2773841"/>
            </a:xfrm>
            <a:prstGeom prst="straightConnector1">
              <a:avLst/>
            </a:prstGeom>
            <a:noFill/>
            <a:ln w="25400" cap="flat" cmpd="sng">
              <a:solidFill>
                <a:srgbClr val="2A7AD0">
                  <a:alpha val="49411"/>
                </a:srgbClr>
              </a:solidFill>
              <a:prstDash val="dot"/>
              <a:miter lim="800000"/>
              <a:headEnd type="none" w="sm" len="sm"/>
              <a:tailEnd type="none" w="sm" len="sm"/>
            </a:ln>
          </p:spPr>
        </p:cxnSp>
        <p:cxnSp>
          <p:nvCxnSpPr>
            <p:cNvPr id="236" name="Google Shape;236;p15"/>
            <p:cNvCxnSpPr/>
            <p:nvPr/>
          </p:nvCxnSpPr>
          <p:spPr>
            <a:xfrm>
              <a:off x="316928" y="-46937"/>
              <a:ext cx="0" cy="2773841"/>
            </a:xfrm>
            <a:prstGeom prst="straightConnector1">
              <a:avLst/>
            </a:prstGeom>
            <a:noFill/>
            <a:ln w="25400" cap="flat" cmpd="sng">
              <a:solidFill>
                <a:srgbClr val="2A7AD0">
                  <a:alpha val="49411"/>
                </a:srgbClr>
              </a:solidFill>
              <a:prstDash val="dot"/>
              <a:miter lim="800000"/>
              <a:headEnd type="none" w="sm" len="sm"/>
              <a:tailEnd type="none" w="sm" len="sm"/>
            </a:ln>
          </p:spPr>
        </p:cxnSp>
        <p:cxnSp>
          <p:nvCxnSpPr>
            <p:cNvPr id="237" name="Google Shape;237;p15"/>
            <p:cNvCxnSpPr/>
            <p:nvPr/>
          </p:nvCxnSpPr>
          <p:spPr>
            <a:xfrm>
              <a:off x="418528" y="-46937"/>
              <a:ext cx="0" cy="2773841"/>
            </a:xfrm>
            <a:prstGeom prst="straightConnector1">
              <a:avLst/>
            </a:prstGeom>
            <a:noFill/>
            <a:ln w="25400" cap="flat" cmpd="sng">
              <a:solidFill>
                <a:srgbClr val="2A7AD0">
                  <a:alpha val="49411"/>
                </a:srgbClr>
              </a:solidFill>
              <a:prstDash val="dot"/>
              <a:miter lim="800000"/>
              <a:headEnd type="none" w="sm" len="sm"/>
              <a:tailEnd type="none" w="sm" len="sm"/>
            </a:ln>
          </p:spPr>
        </p:cxnSp>
        <p:cxnSp>
          <p:nvCxnSpPr>
            <p:cNvPr id="238" name="Google Shape;238;p15"/>
            <p:cNvCxnSpPr/>
            <p:nvPr/>
          </p:nvCxnSpPr>
          <p:spPr>
            <a:xfrm>
              <a:off x="520128" y="-46937"/>
              <a:ext cx="0" cy="2773841"/>
            </a:xfrm>
            <a:prstGeom prst="straightConnector1">
              <a:avLst/>
            </a:prstGeom>
            <a:noFill/>
            <a:ln w="25400" cap="flat" cmpd="sng">
              <a:solidFill>
                <a:srgbClr val="2A7AD0">
                  <a:alpha val="49411"/>
                </a:srgbClr>
              </a:solidFill>
              <a:prstDash val="dot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39" name="Google Shape;239;p15"/>
          <p:cNvGrpSpPr/>
          <p:nvPr/>
        </p:nvGrpSpPr>
        <p:grpSpPr>
          <a:xfrm>
            <a:off x="1" y="2075420"/>
            <a:ext cx="12396066" cy="4440643"/>
            <a:chOff x="1" y="2075420"/>
            <a:chExt cx="12396066" cy="4440643"/>
          </a:xfrm>
        </p:grpSpPr>
        <p:sp>
          <p:nvSpPr>
            <p:cNvPr id="240" name="Google Shape;240;p15"/>
            <p:cNvSpPr/>
            <p:nvPr/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 cap="flat" cmpd="sng">
              <a:solidFill>
                <a:srgbClr val="F1F1F1">
                  <a:alpha val="9411"/>
                </a:srgbClr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15"/>
            <p:cNvSpPr/>
            <p:nvPr/>
          </p:nvSpPr>
          <p:spPr>
            <a:xfrm rot="-5400000">
              <a:off x="10435065" y="4048931"/>
              <a:ext cx="1381607" cy="1381607"/>
            </a:xfrm>
            <a:prstGeom prst="ellipse">
              <a:avLst/>
            </a:prstGeom>
            <a:noFill/>
            <a:ln w="31750" cap="flat" cmpd="sng">
              <a:solidFill>
                <a:srgbClr val="F1F1F1">
                  <a:alpha val="20000"/>
                </a:srgbClr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15"/>
            <p:cNvSpPr/>
            <p:nvPr/>
          </p:nvSpPr>
          <p:spPr>
            <a:xfrm rot="-54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rgbClr val="AEAEAE">
                    <a:alpha val="20000"/>
                  </a:srgbClr>
                </a:gs>
                <a:gs pos="100000">
                  <a:srgbClr val="747474">
                    <a:alpha val="9411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15"/>
            <p:cNvSpPr/>
            <p:nvPr/>
          </p:nvSpPr>
          <p:spPr>
            <a:xfrm rot="-90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rgbClr val="AEAEAE">
                    <a:alpha val="9411"/>
                  </a:srgbClr>
                </a:gs>
                <a:gs pos="100000">
                  <a:srgbClr val="AEAEAE">
                    <a:alpha val="20000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15"/>
            <p:cNvSpPr/>
            <p:nvPr/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 cap="flat" cmpd="sng">
              <a:solidFill>
                <a:srgbClr val="F1F1F1">
                  <a:alpha val="20000"/>
                </a:srgbClr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15"/>
            <p:cNvSpPr/>
            <p:nvPr/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 cap="flat" cmpd="sng">
              <a:solidFill>
                <a:srgbClr val="F1F1F1">
                  <a:alpha val="9411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6" name="Google Shape;246;p15"/>
          <p:cNvSpPr/>
          <p:nvPr/>
        </p:nvSpPr>
        <p:spPr>
          <a:xfrm rot="-5400000">
            <a:off x="10438146" y="1042605"/>
            <a:ext cx="2796461" cy="711252"/>
          </a:xfrm>
          <a:prstGeom prst="rect">
            <a:avLst/>
          </a:prstGeom>
          <a:gradFill>
            <a:gsLst>
              <a:gs pos="0">
                <a:srgbClr val="F5F5F5">
                  <a:alpha val="0"/>
                </a:srgbClr>
              </a:gs>
              <a:gs pos="100000">
                <a:srgbClr val="AEAEAE">
                  <a:alpha val="9411"/>
                </a:srgbClr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7" name="Google Shape;247;p15"/>
          <p:cNvGrpSpPr/>
          <p:nvPr/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248" name="Google Shape;248;p15"/>
            <p:cNvCxnSpPr/>
            <p:nvPr/>
          </p:nvCxnSpPr>
          <p:spPr>
            <a:xfrm>
              <a:off x="7029447" y="3514725"/>
              <a:ext cx="1285875" cy="0"/>
            </a:xfrm>
            <a:prstGeom prst="straightConnector1">
              <a:avLst/>
            </a:prstGeom>
            <a:noFill/>
            <a:ln w="31750" cap="rnd" cmpd="sng">
              <a:solidFill>
                <a:srgbClr val="F1F1F1">
                  <a:alpha val="40000"/>
                </a:srgbClr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249" name="Google Shape;249;p15"/>
            <p:cNvCxnSpPr/>
            <p:nvPr/>
          </p:nvCxnSpPr>
          <p:spPr>
            <a:xfrm>
              <a:off x="7029447" y="3697727"/>
              <a:ext cx="1285875" cy="0"/>
            </a:xfrm>
            <a:prstGeom prst="straightConnector1">
              <a:avLst/>
            </a:prstGeom>
            <a:noFill/>
            <a:ln w="31750" cap="rnd" cmpd="sng">
              <a:solidFill>
                <a:srgbClr val="F1F1F1">
                  <a:alpha val="40000"/>
                </a:srgbClr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250" name="Google Shape;250;p15"/>
            <p:cNvCxnSpPr/>
            <p:nvPr/>
          </p:nvCxnSpPr>
          <p:spPr>
            <a:xfrm>
              <a:off x="7029447" y="3880729"/>
              <a:ext cx="1285875" cy="0"/>
            </a:xfrm>
            <a:prstGeom prst="straightConnector1">
              <a:avLst/>
            </a:prstGeom>
            <a:noFill/>
            <a:ln w="31750" cap="rnd" cmpd="sng">
              <a:solidFill>
                <a:srgbClr val="F1F1F1">
                  <a:alpha val="40000"/>
                </a:srgbClr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251" name="Google Shape;251;p15"/>
            <p:cNvCxnSpPr/>
            <p:nvPr/>
          </p:nvCxnSpPr>
          <p:spPr>
            <a:xfrm>
              <a:off x="7029447" y="4063732"/>
              <a:ext cx="1285875" cy="0"/>
            </a:xfrm>
            <a:prstGeom prst="straightConnector1">
              <a:avLst/>
            </a:prstGeom>
            <a:noFill/>
            <a:ln w="31750" cap="rnd" cmpd="sng">
              <a:solidFill>
                <a:srgbClr val="F1F1F1">
                  <a:alpha val="40000"/>
                </a:srgbClr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sp>
        <p:nvSpPr>
          <p:cNvPr id="252" name="Google Shape;252;p15"/>
          <p:cNvSpPr/>
          <p:nvPr/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>
            <a:gsLst>
              <a:gs pos="0">
                <a:srgbClr val="747474">
                  <a:alpha val="9411"/>
                </a:srgbClr>
              </a:gs>
              <a:gs pos="10000">
                <a:srgbClr val="747474">
                  <a:alpha val="9411"/>
                </a:srgbClr>
              </a:gs>
              <a:gs pos="100000">
                <a:srgbClr val="F1F1F1">
                  <a:alpha val="0"/>
                </a:srgbClr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3" name="Google Shape;253;p15"/>
          <p:cNvGrpSpPr/>
          <p:nvPr/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254" name="Google Shape;254;p15"/>
            <p:cNvCxnSpPr/>
            <p:nvPr/>
          </p:nvCxnSpPr>
          <p:spPr>
            <a:xfrm>
              <a:off x="7029447" y="3514725"/>
              <a:ext cx="1285875" cy="0"/>
            </a:xfrm>
            <a:prstGeom prst="straightConnector1">
              <a:avLst/>
            </a:prstGeom>
            <a:noFill/>
            <a:ln w="31750" cap="rnd" cmpd="sng">
              <a:solidFill>
                <a:srgbClr val="F1F1F1">
                  <a:alpha val="40000"/>
                </a:srgbClr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255" name="Google Shape;255;p15"/>
            <p:cNvCxnSpPr/>
            <p:nvPr/>
          </p:nvCxnSpPr>
          <p:spPr>
            <a:xfrm>
              <a:off x="7029447" y="3697727"/>
              <a:ext cx="1285875" cy="0"/>
            </a:xfrm>
            <a:prstGeom prst="straightConnector1">
              <a:avLst/>
            </a:prstGeom>
            <a:noFill/>
            <a:ln w="31750" cap="rnd" cmpd="sng">
              <a:solidFill>
                <a:srgbClr val="F1F1F1">
                  <a:alpha val="40000"/>
                </a:srgbClr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256" name="Google Shape;256;p15"/>
            <p:cNvCxnSpPr/>
            <p:nvPr/>
          </p:nvCxnSpPr>
          <p:spPr>
            <a:xfrm>
              <a:off x="7029447" y="3880729"/>
              <a:ext cx="1285875" cy="0"/>
            </a:xfrm>
            <a:prstGeom prst="straightConnector1">
              <a:avLst/>
            </a:prstGeom>
            <a:noFill/>
            <a:ln w="31750" cap="rnd" cmpd="sng">
              <a:solidFill>
                <a:srgbClr val="F1F1F1">
                  <a:alpha val="40000"/>
                </a:srgbClr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257" name="Google Shape;257;p15"/>
            <p:cNvCxnSpPr/>
            <p:nvPr/>
          </p:nvCxnSpPr>
          <p:spPr>
            <a:xfrm>
              <a:off x="7029447" y="4063732"/>
              <a:ext cx="1285875" cy="0"/>
            </a:xfrm>
            <a:prstGeom prst="straightConnector1">
              <a:avLst/>
            </a:prstGeom>
            <a:noFill/>
            <a:ln w="31750" cap="rnd" cmpd="sng">
              <a:solidFill>
                <a:srgbClr val="F1F1F1">
                  <a:alpha val="40000"/>
                </a:srgbClr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sp>
        <p:nvSpPr>
          <p:cNvPr id="258" name="Google Shape;258;p15"/>
          <p:cNvSpPr txBox="1">
            <a:spLocks noGrp="1"/>
          </p:cNvSpPr>
          <p:nvPr>
            <p:ph type="title"/>
          </p:nvPr>
        </p:nvSpPr>
        <p:spPr>
          <a:xfrm>
            <a:off x="630936" y="495992"/>
            <a:ext cx="4195140" cy="5638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lay"/>
              <a:buNone/>
            </a:pPr>
            <a:r>
              <a:rPr lang="en-US" sz="4800" dirty="0"/>
              <a:t>Next Steps</a:t>
            </a:r>
            <a:endParaRPr dirty="0"/>
          </a:p>
        </p:txBody>
      </p:sp>
      <p:grpSp>
        <p:nvGrpSpPr>
          <p:cNvPr id="259" name="Google Shape;259;p15"/>
          <p:cNvGrpSpPr/>
          <p:nvPr/>
        </p:nvGrpSpPr>
        <p:grpSpPr>
          <a:xfrm>
            <a:off x="4915947" y="871328"/>
            <a:ext cx="6253721" cy="5046682"/>
            <a:chOff x="0" y="4743"/>
            <a:chExt cx="6253721" cy="5046682"/>
          </a:xfrm>
        </p:grpSpPr>
        <p:sp>
          <p:nvSpPr>
            <p:cNvPr id="260" name="Google Shape;260;p15"/>
            <p:cNvSpPr/>
            <p:nvPr/>
          </p:nvSpPr>
          <p:spPr>
            <a:xfrm>
              <a:off x="0" y="4743"/>
              <a:ext cx="6253721" cy="2435501"/>
            </a:xfrm>
            <a:prstGeom prst="roundRect">
              <a:avLst>
                <a:gd name="adj" fmla="val 16667"/>
              </a:avLst>
            </a:prstGeom>
            <a:solidFill>
              <a:srgbClr val="A0289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15"/>
            <p:cNvSpPr txBox="1"/>
            <p:nvPr/>
          </p:nvSpPr>
          <p:spPr>
            <a:xfrm>
              <a:off x="118891" y="123634"/>
              <a:ext cx="6015939" cy="21977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32400" tIns="232400" rIns="232400" bIns="232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100"/>
                <a:buFont typeface="Arial"/>
                <a:buNone/>
              </a:pPr>
              <a:r>
                <a:rPr lang="en-US" sz="48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Adopt</a:t>
              </a:r>
              <a:r>
                <a:rPr lang="en-US" sz="4800" dirty="0">
                  <a:solidFill>
                    <a:schemeClr val="lt1"/>
                  </a:solidFill>
                </a:rPr>
                <a:t>/Amend</a:t>
              </a:r>
              <a:endParaRPr lang="en-US" sz="4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100"/>
                <a:buFont typeface="Arial"/>
                <a:buNone/>
              </a:pPr>
              <a:r>
                <a:rPr lang="en-US" sz="4800" dirty="0">
                  <a:solidFill>
                    <a:schemeClr val="lt1"/>
                  </a:solidFill>
                </a:rPr>
                <a:t>Recommendation</a:t>
              </a:r>
              <a:endParaRPr sz="4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15"/>
            <p:cNvSpPr/>
            <p:nvPr/>
          </p:nvSpPr>
          <p:spPr>
            <a:xfrm>
              <a:off x="0" y="2615924"/>
              <a:ext cx="6253721" cy="2435501"/>
            </a:xfrm>
            <a:prstGeom prst="roundRect">
              <a:avLst>
                <a:gd name="adj" fmla="val 16667"/>
              </a:avLst>
            </a:prstGeom>
            <a:solidFill>
              <a:srgbClr val="4CA62C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15"/>
            <p:cNvSpPr txBox="1"/>
            <p:nvPr/>
          </p:nvSpPr>
          <p:spPr>
            <a:xfrm>
              <a:off x="118891" y="2734815"/>
              <a:ext cx="6015939" cy="21977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32400" tIns="232400" rIns="232400" bIns="232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100"/>
                <a:buFont typeface="Arial"/>
                <a:buNone/>
              </a:pPr>
              <a:r>
                <a:rPr lang="en-US" sz="48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Post to Website May 1</a:t>
              </a:r>
              <a:endParaRPr sz="4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1114</Words>
  <Application>Microsoft Office PowerPoint</Application>
  <PresentationFormat>Widescreen</PresentationFormat>
  <Paragraphs>542</Paragraphs>
  <Slides>14</Slides>
  <Notes>14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Calibri</vt:lpstr>
      <vt:lpstr>Arial</vt:lpstr>
      <vt:lpstr>Play</vt:lpstr>
      <vt:lpstr>Comfortaa</vt:lpstr>
      <vt:lpstr>Office Theme</vt:lpstr>
      <vt:lpstr>Office Theme</vt:lpstr>
      <vt:lpstr>Open Enrollment 2026-27 School Year  </vt:lpstr>
      <vt:lpstr>6 Year Enrollment History </vt:lpstr>
      <vt:lpstr>Freeman E.S. Open Enrollment 2026-27 Projections </vt:lpstr>
      <vt:lpstr>Nelson E.S. Open Enrollment 2026-27 Projections </vt:lpstr>
      <vt:lpstr>Oatville E.S. Open Enrollment 2026-27 Projections </vt:lpstr>
      <vt:lpstr>Prairie E.S. Open Enrollment 2026-27 Projections </vt:lpstr>
      <vt:lpstr>Rex E.S. Open Enrollment 2026-27 Projections </vt:lpstr>
      <vt:lpstr>Ruth Clark E.S. Open Enrollment 2026-27 Projections </vt:lpstr>
      <vt:lpstr>HMS Open Enrollment 2026-27 Projections </vt:lpstr>
      <vt:lpstr>HWMS Open Enrollment 2026-27 Projections </vt:lpstr>
      <vt:lpstr>CHS Open Enrollment 2026-27 Projections </vt:lpstr>
      <vt:lpstr>Total Number of Open Enrollment Seats by Grade Level</vt:lpstr>
      <vt:lpstr>Special Programs </vt:lpstr>
      <vt:lpstr>Next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Jeffrey Hersh</dc:creator>
  <cp:lastModifiedBy>Jeffrey Hersh</cp:lastModifiedBy>
  <cp:revision>4</cp:revision>
  <dcterms:created xsi:type="dcterms:W3CDTF">2025-03-06T21:52:17Z</dcterms:created>
  <dcterms:modified xsi:type="dcterms:W3CDTF">2026-04-15T18:23:58Z</dcterms:modified>
</cp:coreProperties>
</file>