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handoutMasterIdLst>
    <p:handoutMasterId r:id="rId16"/>
  </p:handoutMasterIdLst>
  <p:sldIdLst>
    <p:sldId id="256" r:id="rId2"/>
    <p:sldId id="367" r:id="rId3"/>
    <p:sldId id="358" r:id="rId4"/>
    <p:sldId id="360" r:id="rId5"/>
    <p:sldId id="362" r:id="rId6"/>
    <p:sldId id="261" r:id="rId7"/>
    <p:sldId id="264" r:id="rId8"/>
    <p:sldId id="266" r:id="rId9"/>
    <p:sldId id="369" r:id="rId10"/>
    <p:sldId id="269" r:id="rId11"/>
    <p:sldId id="283" r:id="rId12"/>
    <p:sldId id="349" r:id="rId13"/>
    <p:sldId id="334"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B800B8"/>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4" d="100"/>
          <a:sy n="74" d="100"/>
        </p:scale>
        <p:origin x="-1136"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6AAF86-CFFD-4B8F-BD66-0723C252E4CA}" type="doc">
      <dgm:prSet loTypeId="urn:microsoft.com/office/officeart/2005/8/layout/hProcess9" loCatId="process" qsTypeId="urn:microsoft.com/office/officeart/2005/8/quickstyle/simple1" qsCatId="simple" csTypeId="urn:microsoft.com/office/officeart/2005/8/colors/accent3_2" csCatId="accent3" phldr="1"/>
      <dgm:spPr/>
    </dgm:pt>
    <dgm:pt modelId="{F3D097DE-0D47-484B-8FFF-9BBC4BD3440A}">
      <dgm:prSet phldrT="[Text]"/>
      <dgm:spPr/>
      <dgm:t>
        <a:bodyPr/>
        <a:lstStyle/>
        <a:p>
          <a:r>
            <a:rPr lang="en-US" b="1" dirty="0" smtClean="0"/>
            <a:t>Early August</a:t>
          </a:r>
        </a:p>
        <a:p>
          <a:r>
            <a:rPr lang="en-US" dirty="0" smtClean="0"/>
            <a:t>LEAs preview embargoed public reporting site.</a:t>
          </a:r>
          <a:endParaRPr lang="en-US" dirty="0"/>
        </a:p>
      </dgm:t>
    </dgm:pt>
    <dgm:pt modelId="{876A0A0F-E52A-47AE-9DEF-6B62ACA97BDF}" type="parTrans" cxnId="{CDE2A982-A93E-4A55-A75D-D2750DDC6239}">
      <dgm:prSet/>
      <dgm:spPr/>
      <dgm:t>
        <a:bodyPr/>
        <a:lstStyle/>
        <a:p>
          <a:endParaRPr lang="en-US"/>
        </a:p>
      </dgm:t>
    </dgm:pt>
    <dgm:pt modelId="{0105AF28-729D-4D8A-B5F1-240A7F47B407}" type="sibTrans" cxnId="{CDE2A982-A93E-4A55-A75D-D2750DDC6239}">
      <dgm:prSet/>
      <dgm:spPr/>
      <dgm:t>
        <a:bodyPr/>
        <a:lstStyle/>
        <a:p>
          <a:endParaRPr lang="en-US"/>
        </a:p>
      </dgm:t>
    </dgm:pt>
    <dgm:pt modelId="{F8D3710D-6B0A-48CB-98D7-3F18C83C6799}">
      <dgm:prSet phldrT="[Text]"/>
      <dgm:spPr/>
      <dgm:t>
        <a:bodyPr/>
        <a:lstStyle/>
        <a:p>
          <a:r>
            <a:rPr lang="en-US" b="1" dirty="0" smtClean="0"/>
            <a:t>Mid-August</a:t>
          </a:r>
        </a:p>
        <a:p>
          <a:r>
            <a:rPr lang="en-US" dirty="0" smtClean="0"/>
            <a:t>CDE releases public reporting results through DataQuest based on results through June 30.</a:t>
          </a:r>
          <a:endParaRPr lang="en-US" dirty="0"/>
        </a:p>
      </dgm:t>
    </dgm:pt>
    <dgm:pt modelId="{28036AB7-3708-4135-811D-6390BFD54722}" type="parTrans" cxnId="{B8A5E5E0-BD66-48F1-95A5-53E2D669832B}">
      <dgm:prSet/>
      <dgm:spPr/>
      <dgm:t>
        <a:bodyPr/>
        <a:lstStyle/>
        <a:p>
          <a:endParaRPr lang="en-US"/>
        </a:p>
      </dgm:t>
    </dgm:pt>
    <dgm:pt modelId="{1335AC2A-B4DF-4BD0-A35C-B23D2DBEE4D2}" type="sibTrans" cxnId="{B8A5E5E0-BD66-48F1-95A5-53E2D669832B}">
      <dgm:prSet/>
      <dgm:spPr/>
      <dgm:t>
        <a:bodyPr/>
        <a:lstStyle/>
        <a:p>
          <a:endParaRPr lang="en-US"/>
        </a:p>
      </dgm:t>
    </dgm:pt>
    <dgm:pt modelId="{F383D333-35CD-4D55-8F69-D93B3353C2C0}">
      <dgm:prSet phldrT="[Text]"/>
      <dgm:spPr/>
      <dgm:t>
        <a:bodyPr/>
        <a:lstStyle/>
        <a:p>
          <a:r>
            <a:rPr lang="en-US" b="1" dirty="0" smtClean="0"/>
            <a:t>Mid-September</a:t>
          </a:r>
        </a:p>
        <a:p>
          <a:r>
            <a:rPr lang="en-US" dirty="0" smtClean="0"/>
            <a:t>CDE releases updated public reporting results based on results for 100% of LEAs.</a:t>
          </a:r>
          <a:endParaRPr lang="en-US" dirty="0"/>
        </a:p>
      </dgm:t>
    </dgm:pt>
    <dgm:pt modelId="{E64EFBF0-C840-4836-8C02-7905281B6135}" type="parTrans" cxnId="{18CCB235-CE83-4332-99EA-1D36FAA9A38B}">
      <dgm:prSet/>
      <dgm:spPr/>
      <dgm:t>
        <a:bodyPr/>
        <a:lstStyle/>
        <a:p>
          <a:endParaRPr lang="en-US"/>
        </a:p>
      </dgm:t>
    </dgm:pt>
    <dgm:pt modelId="{9F682372-679D-4327-8990-E3BC5708816B}" type="sibTrans" cxnId="{18CCB235-CE83-4332-99EA-1D36FAA9A38B}">
      <dgm:prSet/>
      <dgm:spPr/>
      <dgm:t>
        <a:bodyPr/>
        <a:lstStyle/>
        <a:p>
          <a:endParaRPr lang="en-US"/>
        </a:p>
      </dgm:t>
    </dgm:pt>
    <dgm:pt modelId="{9AD03450-9795-49B5-98D9-744130C2E5B9}" type="pres">
      <dgm:prSet presAssocID="{4D6AAF86-CFFD-4B8F-BD66-0723C252E4CA}" presName="CompostProcess" presStyleCnt="0">
        <dgm:presLayoutVars>
          <dgm:dir/>
          <dgm:resizeHandles val="exact"/>
        </dgm:presLayoutVars>
      </dgm:prSet>
      <dgm:spPr/>
    </dgm:pt>
    <dgm:pt modelId="{3399E5A3-1A19-48E6-8561-D78266D35FCA}" type="pres">
      <dgm:prSet presAssocID="{4D6AAF86-CFFD-4B8F-BD66-0723C252E4CA}" presName="arrow" presStyleLbl="bgShp" presStyleIdx="0" presStyleCnt="1"/>
      <dgm:spPr/>
    </dgm:pt>
    <dgm:pt modelId="{2558C1B9-1587-4AFB-A768-82BC91340F16}" type="pres">
      <dgm:prSet presAssocID="{4D6AAF86-CFFD-4B8F-BD66-0723C252E4CA}" presName="linearProcess" presStyleCnt="0"/>
      <dgm:spPr/>
    </dgm:pt>
    <dgm:pt modelId="{0725B45C-7D89-4032-9615-C1E98FAF0713}" type="pres">
      <dgm:prSet presAssocID="{F3D097DE-0D47-484B-8FFF-9BBC4BD3440A}" presName="textNode" presStyleLbl="node1" presStyleIdx="0" presStyleCnt="3">
        <dgm:presLayoutVars>
          <dgm:bulletEnabled val="1"/>
        </dgm:presLayoutVars>
      </dgm:prSet>
      <dgm:spPr/>
      <dgm:t>
        <a:bodyPr/>
        <a:lstStyle/>
        <a:p>
          <a:endParaRPr lang="en-US"/>
        </a:p>
      </dgm:t>
    </dgm:pt>
    <dgm:pt modelId="{54265F66-0EFF-4EBC-A824-49A76B10AB38}" type="pres">
      <dgm:prSet presAssocID="{0105AF28-729D-4D8A-B5F1-240A7F47B407}" presName="sibTrans" presStyleCnt="0"/>
      <dgm:spPr/>
    </dgm:pt>
    <dgm:pt modelId="{7E0646A0-0CE5-4425-9D8E-1B4DCA285B29}" type="pres">
      <dgm:prSet presAssocID="{F8D3710D-6B0A-48CB-98D7-3F18C83C6799}" presName="textNode" presStyleLbl="node1" presStyleIdx="1" presStyleCnt="3">
        <dgm:presLayoutVars>
          <dgm:bulletEnabled val="1"/>
        </dgm:presLayoutVars>
      </dgm:prSet>
      <dgm:spPr/>
      <dgm:t>
        <a:bodyPr/>
        <a:lstStyle/>
        <a:p>
          <a:endParaRPr lang="en-US"/>
        </a:p>
      </dgm:t>
    </dgm:pt>
    <dgm:pt modelId="{9C322562-66EB-459C-9C7D-53DE3326DBF7}" type="pres">
      <dgm:prSet presAssocID="{1335AC2A-B4DF-4BD0-A35C-B23D2DBEE4D2}" presName="sibTrans" presStyleCnt="0"/>
      <dgm:spPr/>
    </dgm:pt>
    <dgm:pt modelId="{DC434AD5-E2DD-4972-A221-E7B6D0E66CB1}" type="pres">
      <dgm:prSet presAssocID="{F383D333-35CD-4D55-8F69-D93B3353C2C0}" presName="textNode" presStyleLbl="node1" presStyleIdx="2" presStyleCnt="3">
        <dgm:presLayoutVars>
          <dgm:bulletEnabled val="1"/>
        </dgm:presLayoutVars>
      </dgm:prSet>
      <dgm:spPr/>
      <dgm:t>
        <a:bodyPr/>
        <a:lstStyle/>
        <a:p>
          <a:endParaRPr lang="en-US"/>
        </a:p>
      </dgm:t>
    </dgm:pt>
  </dgm:ptLst>
  <dgm:cxnLst>
    <dgm:cxn modelId="{95904818-41BF-8140-BD64-70CB57DBD85B}" type="presOf" srcId="{F383D333-35CD-4D55-8F69-D93B3353C2C0}" destId="{DC434AD5-E2DD-4972-A221-E7B6D0E66CB1}" srcOrd="0" destOrd="0" presId="urn:microsoft.com/office/officeart/2005/8/layout/hProcess9"/>
    <dgm:cxn modelId="{B8A5E5E0-BD66-48F1-95A5-53E2D669832B}" srcId="{4D6AAF86-CFFD-4B8F-BD66-0723C252E4CA}" destId="{F8D3710D-6B0A-48CB-98D7-3F18C83C6799}" srcOrd="1" destOrd="0" parTransId="{28036AB7-3708-4135-811D-6390BFD54722}" sibTransId="{1335AC2A-B4DF-4BD0-A35C-B23D2DBEE4D2}"/>
    <dgm:cxn modelId="{7B32783E-0D48-B740-90B9-32DCFD27A393}" type="presOf" srcId="{F8D3710D-6B0A-48CB-98D7-3F18C83C6799}" destId="{7E0646A0-0CE5-4425-9D8E-1B4DCA285B29}" srcOrd="0" destOrd="0" presId="urn:microsoft.com/office/officeart/2005/8/layout/hProcess9"/>
    <dgm:cxn modelId="{18CCB235-CE83-4332-99EA-1D36FAA9A38B}" srcId="{4D6AAF86-CFFD-4B8F-BD66-0723C252E4CA}" destId="{F383D333-35CD-4D55-8F69-D93B3353C2C0}" srcOrd="2" destOrd="0" parTransId="{E64EFBF0-C840-4836-8C02-7905281B6135}" sibTransId="{9F682372-679D-4327-8990-E3BC5708816B}"/>
    <dgm:cxn modelId="{BF3B8FA3-7586-3F4C-A3F9-CAFF53D9AC96}" type="presOf" srcId="{F3D097DE-0D47-484B-8FFF-9BBC4BD3440A}" destId="{0725B45C-7D89-4032-9615-C1E98FAF0713}" srcOrd="0" destOrd="0" presId="urn:microsoft.com/office/officeart/2005/8/layout/hProcess9"/>
    <dgm:cxn modelId="{CDE2A982-A93E-4A55-A75D-D2750DDC6239}" srcId="{4D6AAF86-CFFD-4B8F-BD66-0723C252E4CA}" destId="{F3D097DE-0D47-484B-8FFF-9BBC4BD3440A}" srcOrd="0" destOrd="0" parTransId="{876A0A0F-E52A-47AE-9DEF-6B62ACA97BDF}" sibTransId="{0105AF28-729D-4D8A-B5F1-240A7F47B407}"/>
    <dgm:cxn modelId="{FFC3A455-29CD-5549-9349-13A6067FCA86}" type="presOf" srcId="{4D6AAF86-CFFD-4B8F-BD66-0723C252E4CA}" destId="{9AD03450-9795-49B5-98D9-744130C2E5B9}" srcOrd="0" destOrd="0" presId="urn:microsoft.com/office/officeart/2005/8/layout/hProcess9"/>
    <dgm:cxn modelId="{44A3A8D8-76D0-0144-8ADA-4C3262FF35FB}" type="presParOf" srcId="{9AD03450-9795-49B5-98D9-744130C2E5B9}" destId="{3399E5A3-1A19-48E6-8561-D78266D35FCA}" srcOrd="0" destOrd="0" presId="urn:microsoft.com/office/officeart/2005/8/layout/hProcess9"/>
    <dgm:cxn modelId="{AF38ECC3-ECB8-CE42-9C3C-7217489D691E}" type="presParOf" srcId="{9AD03450-9795-49B5-98D9-744130C2E5B9}" destId="{2558C1B9-1587-4AFB-A768-82BC91340F16}" srcOrd="1" destOrd="0" presId="urn:microsoft.com/office/officeart/2005/8/layout/hProcess9"/>
    <dgm:cxn modelId="{C7DE331C-2A64-4040-AABB-06F4A0FAA2FC}" type="presParOf" srcId="{2558C1B9-1587-4AFB-A768-82BC91340F16}" destId="{0725B45C-7D89-4032-9615-C1E98FAF0713}" srcOrd="0" destOrd="0" presId="urn:microsoft.com/office/officeart/2005/8/layout/hProcess9"/>
    <dgm:cxn modelId="{F7E1A107-D64C-3646-B7E5-1EA3292654D9}" type="presParOf" srcId="{2558C1B9-1587-4AFB-A768-82BC91340F16}" destId="{54265F66-0EFF-4EBC-A824-49A76B10AB38}" srcOrd="1" destOrd="0" presId="urn:microsoft.com/office/officeart/2005/8/layout/hProcess9"/>
    <dgm:cxn modelId="{6F198D10-B8A9-1E43-98DA-A37461AED059}" type="presParOf" srcId="{2558C1B9-1587-4AFB-A768-82BC91340F16}" destId="{7E0646A0-0CE5-4425-9D8E-1B4DCA285B29}" srcOrd="2" destOrd="0" presId="urn:microsoft.com/office/officeart/2005/8/layout/hProcess9"/>
    <dgm:cxn modelId="{F2D77BB6-5CE8-B34C-A85B-CD58CC30C709}" type="presParOf" srcId="{2558C1B9-1587-4AFB-A768-82BC91340F16}" destId="{9C322562-66EB-459C-9C7D-53DE3326DBF7}" srcOrd="3" destOrd="0" presId="urn:microsoft.com/office/officeart/2005/8/layout/hProcess9"/>
    <dgm:cxn modelId="{7B2BD8E7-57B3-B542-88E4-8DE4FC3478B1}" type="presParOf" srcId="{2558C1B9-1587-4AFB-A768-82BC91340F16}" destId="{DC434AD5-E2DD-4972-A221-E7B6D0E66CB1}"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99E5A3-1A19-48E6-8561-D78266D35FCA}">
      <dsp:nvSpPr>
        <dsp:cNvPr id="0" name=""/>
        <dsp:cNvSpPr/>
      </dsp:nvSpPr>
      <dsp:spPr>
        <a:xfrm>
          <a:off x="591502" y="0"/>
          <a:ext cx="6703695" cy="4351338"/>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25B45C-7D89-4032-9615-C1E98FAF0713}">
      <dsp:nvSpPr>
        <dsp:cNvPr id="0" name=""/>
        <dsp:cNvSpPr/>
      </dsp:nvSpPr>
      <dsp:spPr>
        <a:xfrm>
          <a:off x="8472" y="1305401"/>
          <a:ext cx="2538531" cy="1740535"/>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b="1" kern="1200" dirty="0" smtClean="0"/>
            <a:t>Early August</a:t>
          </a:r>
        </a:p>
        <a:p>
          <a:pPr lvl="0" algn="ctr" defTabSz="755650">
            <a:lnSpc>
              <a:spcPct val="90000"/>
            </a:lnSpc>
            <a:spcBef>
              <a:spcPct val="0"/>
            </a:spcBef>
            <a:spcAft>
              <a:spcPct val="35000"/>
            </a:spcAft>
          </a:pPr>
          <a:r>
            <a:rPr lang="en-US" sz="1700" kern="1200" dirty="0" smtClean="0"/>
            <a:t>LEAs preview embargoed public reporting site.</a:t>
          </a:r>
          <a:endParaRPr lang="en-US" sz="1700" kern="1200" dirty="0"/>
        </a:p>
      </dsp:txBody>
      <dsp:txXfrm>
        <a:off x="93438" y="1390367"/>
        <a:ext cx="2368599" cy="1570603"/>
      </dsp:txXfrm>
    </dsp:sp>
    <dsp:sp modelId="{7E0646A0-0CE5-4425-9D8E-1B4DCA285B29}">
      <dsp:nvSpPr>
        <dsp:cNvPr id="0" name=""/>
        <dsp:cNvSpPr/>
      </dsp:nvSpPr>
      <dsp:spPr>
        <a:xfrm>
          <a:off x="2674084" y="1305401"/>
          <a:ext cx="2538531" cy="1740535"/>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b="1" kern="1200" dirty="0" smtClean="0"/>
            <a:t>Mid-August</a:t>
          </a:r>
        </a:p>
        <a:p>
          <a:pPr lvl="0" algn="ctr" defTabSz="755650">
            <a:lnSpc>
              <a:spcPct val="90000"/>
            </a:lnSpc>
            <a:spcBef>
              <a:spcPct val="0"/>
            </a:spcBef>
            <a:spcAft>
              <a:spcPct val="35000"/>
            </a:spcAft>
          </a:pPr>
          <a:r>
            <a:rPr lang="en-US" sz="1700" kern="1200" dirty="0" smtClean="0"/>
            <a:t>CDE releases public reporting results through DataQuest based on results through June 30.</a:t>
          </a:r>
          <a:endParaRPr lang="en-US" sz="1700" kern="1200" dirty="0"/>
        </a:p>
      </dsp:txBody>
      <dsp:txXfrm>
        <a:off x="2759050" y="1390367"/>
        <a:ext cx="2368599" cy="1570603"/>
      </dsp:txXfrm>
    </dsp:sp>
    <dsp:sp modelId="{DC434AD5-E2DD-4972-A221-E7B6D0E66CB1}">
      <dsp:nvSpPr>
        <dsp:cNvPr id="0" name=""/>
        <dsp:cNvSpPr/>
      </dsp:nvSpPr>
      <dsp:spPr>
        <a:xfrm>
          <a:off x="5339696" y="1305401"/>
          <a:ext cx="2538531" cy="1740535"/>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b="1" kern="1200" dirty="0" smtClean="0"/>
            <a:t>Mid-September</a:t>
          </a:r>
        </a:p>
        <a:p>
          <a:pPr lvl="0" algn="ctr" defTabSz="755650">
            <a:lnSpc>
              <a:spcPct val="90000"/>
            </a:lnSpc>
            <a:spcBef>
              <a:spcPct val="0"/>
            </a:spcBef>
            <a:spcAft>
              <a:spcPct val="35000"/>
            </a:spcAft>
          </a:pPr>
          <a:r>
            <a:rPr lang="en-US" sz="1700" kern="1200" dirty="0" smtClean="0"/>
            <a:t>CDE releases updated public reporting results based on results for 100% of LEAs.</a:t>
          </a:r>
          <a:endParaRPr lang="en-US" sz="1700" kern="1200" dirty="0"/>
        </a:p>
      </dsp:txBody>
      <dsp:txXfrm>
        <a:off x="5424662" y="1390367"/>
        <a:ext cx="2368599" cy="157060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40D342D-20E8-AF45-820E-99B1B3698748}" type="datetimeFigureOut">
              <a:rPr lang="en-US" smtClean="0"/>
              <a:t>7/13/15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9448E3A-1417-D142-99DA-97BBB0D15480}" type="slidenum">
              <a:rPr lang="en-US" smtClean="0"/>
              <a:t>‹#›</a:t>
            </a:fld>
            <a:endParaRPr lang="en-US" dirty="0"/>
          </a:p>
        </p:txBody>
      </p:sp>
    </p:spTree>
    <p:extLst>
      <p:ext uri="{BB962C8B-B14F-4D97-AF65-F5344CB8AC3E}">
        <p14:creationId xmlns:p14="http://schemas.microsoft.com/office/powerpoint/2010/main" val="35659035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DE1C42-2A41-814E-ADD5-2D14D47F316B}" type="datetimeFigureOut">
              <a:rPr lang="en-US" smtClean="0"/>
              <a:t>7/13/15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63FC5C-DD77-6446-8DE3-C6FC9B977477}" type="slidenum">
              <a:rPr lang="en-US" smtClean="0"/>
              <a:t>‹#›</a:t>
            </a:fld>
            <a:endParaRPr lang="en-US" dirty="0"/>
          </a:p>
        </p:txBody>
      </p:sp>
    </p:spTree>
    <p:extLst>
      <p:ext uri="{BB962C8B-B14F-4D97-AF65-F5344CB8AC3E}">
        <p14:creationId xmlns:p14="http://schemas.microsoft.com/office/powerpoint/2010/main" val="312382788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6A1193-2EE4-4471-9B9E-BC9355757B0E}" type="slidenum">
              <a:rPr lang="en-US" smtClean="0"/>
              <a:t>4</a:t>
            </a:fld>
            <a:endParaRPr lang="en-US"/>
          </a:p>
        </p:txBody>
      </p:sp>
    </p:spTree>
    <p:extLst>
      <p:ext uri="{BB962C8B-B14F-4D97-AF65-F5344CB8AC3E}">
        <p14:creationId xmlns:p14="http://schemas.microsoft.com/office/powerpoint/2010/main" val="3678582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73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dirty="0">
              <a:latin typeface="Calibri" charset="0"/>
            </a:endParaRPr>
          </a:p>
        </p:txBody>
      </p:sp>
      <p:sp>
        <p:nvSpPr>
          <p:cNvPr id="573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BF84F89B-5E46-FB41-94C9-5B7B99A5070C}" type="slidenum">
              <a:rPr lang="en-US" sz="1200">
                <a:latin typeface="Calibri" charset="0"/>
              </a:rPr>
              <a:pPr/>
              <a:t>11</a:t>
            </a:fld>
            <a:endParaRPr lang="en-US" sz="1200" dirty="0">
              <a:latin typeface="Calibri"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3517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dirty="0">
              <a:latin typeface="Calibri" charset="0"/>
            </a:endParaRPr>
          </a:p>
        </p:txBody>
      </p:sp>
      <p:sp>
        <p:nvSpPr>
          <p:cNvPr id="13517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174E0EE3-FBDA-AF4B-ABBF-320C530826A8}" type="slidenum">
              <a:rPr lang="en-US" sz="1200">
                <a:latin typeface="Calibri" charset="0"/>
              </a:rPr>
              <a:pPr/>
              <a:t>12</a:t>
            </a:fld>
            <a:endParaRPr lang="en-US" sz="1200" dirty="0">
              <a:latin typeface="Calibri"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B70BA76-668F-D848-9822-6D84D1F68153}" type="datetimeFigureOut">
              <a:rPr lang="en-US" smtClean="0"/>
              <a:t>7/13/15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6523B8-4E7E-BA41-83BB-E247B53FDE47}" type="slidenum">
              <a:rPr lang="en-US" smtClean="0"/>
              <a:t>‹#›</a:t>
            </a:fld>
            <a:endParaRPr lang="en-US" dirty="0"/>
          </a:p>
        </p:txBody>
      </p:sp>
    </p:spTree>
    <p:extLst>
      <p:ext uri="{BB962C8B-B14F-4D97-AF65-F5344CB8AC3E}">
        <p14:creationId xmlns:p14="http://schemas.microsoft.com/office/powerpoint/2010/main" val="2591482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70BA76-668F-D848-9822-6D84D1F68153}" type="datetimeFigureOut">
              <a:rPr lang="en-US" smtClean="0"/>
              <a:t>7/13/15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6523B8-4E7E-BA41-83BB-E247B53FDE47}" type="slidenum">
              <a:rPr lang="en-US" smtClean="0"/>
              <a:t>‹#›</a:t>
            </a:fld>
            <a:endParaRPr lang="en-US" dirty="0"/>
          </a:p>
        </p:txBody>
      </p:sp>
    </p:spTree>
    <p:extLst>
      <p:ext uri="{BB962C8B-B14F-4D97-AF65-F5344CB8AC3E}">
        <p14:creationId xmlns:p14="http://schemas.microsoft.com/office/powerpoint/2010/main" val="783703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70BA76-668F-D848-9822-6D84D1F68153}" type="datetimeFigureOut">
              <a:rPr lang="en-US" smtClean="0"/>
              <a:t>7/13/15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6523B8-4E7E-BA41-83BB-E247B53FDE47}" type="slidenum">
              <a:rPr lang="en-US" smtClean="0"/>
              <a:t>‹#›</a:t>
            </a:fld>
            <a:endParaRPr lang="en-US" dirty="0"/>
          </a:p>
        </p:txBody>
      </p:sp>
    </p:spTree>
    <p:extLst>
      <p:ext uri="{BB962C8B-B14F-4D97-AF65-F5344CB8AC3E}">
        <p14:creationId xmlns:p14="http://schemas.microsoft.com/office/powerpoint/2010/main" val="655624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B70BA76-668F-D848-9822-6D84D1F68153}" type="datetimeFigureOut">
              <a:rPr lang="en-US" smtClean="0"/>
              <a:t>7/13/15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C6523B8-4E7E-BA41-83BB-E247B53FDE47}" type="slidenum">
              <a:rPr lang="en-US" smtClean="0"/>
              <a:t>‹#›</a:t>
            </a:fld>
            <a:endParaRPr lang="en-US" dirty="0"/>
          </a:p>
        </p:txBody>
      </p:sp>
    </p:spTree>
    <p:extLst>
      <p:ext uri="{BB962C8B-B14F-4D97-AF65-F5344CB8AC3E}">
        <p14:creationId xmlns:p14="http://schemas.microsoft.com/office/powerpoint/2010/main" val="3880695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B70BA76-668F-D848-9822-6D84D1F68153}" type="datetimeFigureOut">
              <a:rPr lang="en-US" smtClean="0"/>
              <a:t>7/13/15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C6523B8-4E7E-BA41-83BB-E247B53FDE47}" type="slidenum">
              <a:rPr lang="en-US" smtClean="0"/>
              <a:t>‹#›</a:t>
            </a:fld>
            <a:endParaRPr lang="en-US" dirty="0"/>
          </a:p>
        </p:txBody>
      </p:sp>
    </p:spTree>
    <p:extLst>
      <p:ext uri="{BB962C8B-B14F-4D97-AF65-F5344CB8AC3E}">
        <p14:creationId xmlns:p14="http://schemas.microsoft.com/office/powerpoint/2010/main" val="510621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B70BA76-668F-D848-9822-6D84D1F68153}" type="datetimeFigureOut">
              <a:rPr lang="en-US" smtClean="0"/>
              <a:t>7/13/15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C6523B8-4E7E-BA41-83BB-E247B53FDE47}" type="slidenum">
              <a:rPr lang="en-US" smtClean="0"/>
              <a:t>‹#›</a:t>
            </a:fld>
            <a:endParaRPr lang="en-US" dirty="0"/>
          </a:p>
        </p:txBody>
      </p:sp>
    </p:spTree>
    <p:extLst>
      <p:ext uri="{BB962C8B-B14F-4D97-AF65-F5344CB8AC3E}">
        <p14:creationId xmlns:p14="http://schemas.microsoft.com/office/powerpoint/2010/main" val="3589326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70BA76-668F-D848-9822-6D84D1F68153}" type="datetimeFigureOut">
              <a:rPr lang="en-US" smtClean="0"/>
              <a:t>7/13/15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C6523B8-4E7E-BA41-83BB-E247B53FDE47}" type="slidenum">
              <a:rPr lang="en-US" smtClean="0"/>
              <a:t>‹#›</a:t>
            </a:fld>
            <a:endParaRPr lang="en-US" dirty="0"/>
          </a:p>
        </p:txBody>
      </p:sp>
    </p:spTree>
    <p:extLst>
      <p:ext uri="{BB962C8B-B14F-4D97-AF65-F5344CB8AC3E}">
        <p14:creationId xmlns:p14="http://schemas.microsoft.com/office/powerpoint/2010/main" val="423442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70BA76-668F-D848-9822-6D84D1F68153}" type="datetimeFigureOut">
              <a:rPr lang="en-US" smtClean="0"/>
              <a:t>7/13/15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C6523B8-4E7E-BA41-83BB-E247B53FDE47}" type="slidenum">
              <a:rPr lang="en-US" smtClean="0"/>
              <a:t>‹#›</a:t>
            </a:fld>
            <a:endParaRPr lang="en-US" dirty="0"/>
          </a:p>
        </p:txBody>
      </p:sp>
    </p:spTree>
    <p:extLst>
      <p:ext uri="{BB962C8B-B14F-4D97-AF65-F5344CB8AC3E}">
        <p14:creationId xmlns:p14="http://schemas.microsoft.com/office/powerpoint/2010/main" val="2376309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70BA76-668F-D848-9822-6D84D1F68153}" type="datetimeFigureOut">
              <a:rPr lang="en-US" smtClean="0"/>
              <a:t>7/13/15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C6523B8-4E7E-BA41-83BB-E247B53FDE47}" type="slidenum">
              <a:rPr lang="en-US" smtClean="0"/>
              <a:t>‹#›</a:t>
            </a:fld>
            <a:endParaRPr lang="en-US" dirty="0"/>
          </a:p>
        </p:txBody>
      </p:sp>
    </p:spTree>
    <p:extLst>
      <p:ext uri="{BB962C8B-B14F-4D97-AF65-F5344CB8AC3E}">
        <p14:creationId xmlns:p14="http://schemas.microsoft.com/office/powerpoint/2010/main" val="16305916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70BA76-668F-D848-9822-6D84D1F68153}" type="datetimeFigureOut">
              <a:rPr lang="en-US" smtClean="0"/>
              <a:t>7/13/15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6523B8-4E7E-BA41-83BB-E247B53FDE47}" type="slidenum">
              <a:rPr lang="en-US" smtClean="0"/>
              <a:t>‹#›</a:t>
            </a:fld>
            <a:endParaRPr lang="en-US" dirty="0"/>
          </a:p>
        </p:txBody>
      </p:sp>
    </p:spTree>
    <p:extLst>
      <p:ext uri="{BB962C8B-B14F-4D97-AF65-F5344CB8AC3E}">
        <p14:creationId xmlns:p14="http://schemas.microsoft.com/office/powerpoint/2010/main" val="1593917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70BA76-668F-D848-9822-6D84D1F68153}" type="datetimeFigureOut">
              <a:rPr lang="en-US" smtClean="0"/>
              <a:t>7/13/15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6523B8-4E7E-BA41-83BB-E247B53FDE47}" type="slidenum">
              <a:rPr lang="en-US" smtClean="0"/>
              <a:t>‹#›</a:t>
            </a:fld>
            <a:endParaRPr lang="en-US" dirty="0"/>
          </a:p>
        </p:txBody>
      </p:sp>
    </p:spTree>
    <p:extLst>
      <p:ext uri="{BB962C8B-B14F-4D97-AF65-F5344CB8AC3E}">
        <p14:creationId xmlns:p14="http://schemas.microsoft.com/office/powerpoint/2010/main" val="313724337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70BA76-668F-D848-9822-6D84D1F68153}" type="datetimeFigureOut">
              <a:rPr lang="en-US" smtClean="0"/>
              <a:t>7/13/15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6523B8-4E7E-BA41-83BB-E247B53FDE47}" type="slidenum">
              <a:rPr lang="en-US" smtClean="0"/>
              <a:t>‹#›</a:t>
            </a:fld>
            <a:endParaRPr lang="en-US" dirty="0"/>
          </a:p>
        </p:txBody>
      </p:sp>
    </p:spTree>
    <p:extLst>
      <p:ext uri="{BB962C8B-B14F-4D97-AF65-F5344CB8AC3E}">
        <p14:creationId xmlns:p14="http://schemas.microsoft.com/office/powerpoint/2010/main" val="26383924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hyperlink" Target="https://www.youtube.com/watch?v=FQi4qlOCrmk&amp;feature=youtu.be" TargetMode="External"/><Relationship Id="rId5"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nvSpPr>
        <p:spPr bwMode="auto">
          <a:xfrm>
            <a:off x="1125415" y="578701"/>
            <a:ext cx="7106195" cy="2346950"/>
          </a:xfrm>
          <a:prstGeom prst="rect">
            <a:avLst/>
          </a:prstGeom>
          <a:ln w="76200" cmpd="sng">
            <a:solidFill>
              <a:srgbClr val="B800B8"/>
            </a:solidFill>
          </a:ln>
          <a:extLst>
            <a:ext uri="{FAA26D3D-D897-4be2-8F04-BA451C77F1D7}">
              <ma14:placeholderFlag xmlns:ma14="http://schemas.microsoft.com/office/mac/drawingml/2011/main" val="1"/>
            </a:ext>
          </a:ex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300" b="1" kern="1200">
                <a:solidFill>
                  <a:schemeClr val="tx1"/>
                </a:solidFill>
                <a:latin typeface="Verdana" pitchFamily="34" charset="0"/>
                <a:ea typeface="MS PGothic" pitchFamily="34" charset="-128"/>
                <a:cs typeface="Verdana" pitchFamily="34" charset="0"/>
              </a:defRPr>
            </a:lvl1pPr>
            <a:lvl2pPr algn="ctr" rtl="0" eaLnBrk="0" fontAlgn="base" hangingPunct="0">
              <a:spcBef>
                <a:spcPct val="0"/>
              </a:spcBef>
              <a:spcAft>
                <a:spcPct val="0"/>
              </a:spcAft>
              <a:defRPr sz="3300" b="1">
                <a:solidFill>
                  <a:schemeClr val="tx1"/>
                </a:solidFill>
                <a:latin typeface="Verdana" pitchFamily="34" charset="0"/>
                <a:ea typeface="MS PGothic" pitchFamily="34" charset="-128"/>
                <a:cs typeface="Verdana" pitchFamily="34" charset="0"/>
              </a:defRPr>
            </a:lvl2pPr>
            <a:lvl3pPr algn="ctr" rtl="0" eaLnBrk="0" fontAlgn="base" hangingPunct="0">
              <a:spcBef>
                <a:spcPct val="0"/>
              </a:spcBef>
              <a:spcAft>
                <a:spcPct val="0"/>
              </a:spcAft>
              <a:defRPr sz="3300" b="1">
                <a:solidFill>
                  <a:schemeClr val="tx1"/>
                </a:solidFill>
                <a:latin typeface="Verdana" pitchFamily="34" charset="0"/>
                <a:ea typeface="MS PGothic" pitchFamily="34" charset="-128"/>
                <a:cs typeface="Verdana" pitchFamily="34" charset="0"/>
              </a:defRPr>
            </a:lvl3pPr>
            <a:lvl4pPr algn="ctr" rtl="0" eaLnBrk="0" fontAlgn="base" hangingPunct="0">
              <a:spcBef>
                <a:spcPct val="0"/>
              </a:spcBef>
              <a:spcAft>
                <a:spcPct val="0"/>
              </a:spcAft>
              <a:defRPr sz="3300" b="1">
                <a:solidFill>
                  <a:schemeClr val="tx1"/>
                </a:solidFill>
                <a:latin typeface="Verdana" pitchFamily="34" charset="0"/>
                <a:ea typeface="MS PGothic" pitchFamily="34" charset="-128"/>
                <a:cs typeface="Verdana" pitchFamily="34" charset="0"/>
              </a:defRPr>
            </a:lvl4pPr>
            <a:lvl5pPr algn="ctr" rtl="0" eaLnBrk="0" fontAlgn="base" hangingPunct="0">
              <a:spcBef>
                <a:spcPct val="0"/>
              </a:spcBef>
              <a:spcAft>
                <a:spcPct val="0"/>
              </a:spcAft>
              <a:defRPr sz="3300" b="1">
                <a:solidFill>
                  <a:schemeClr val="tx1"/>
                </a:solidFill>
                <a:latin typeface="Verdana" pitchFamily="34" charset="0"/>
                <a:ea typeface="MS PGothic" pitchFamily="34" charset="-128"/>
                <a:cs typeface="Verdana" pitchFamily="34" charset="0"/>
              </a:defRPr>
            </a:lvl5pPr>
            <a:lvl6pPr marL="342900" algn="ctr" rtl="0" eaLnBrk="1" fontAlgn="base" hangingPunct="1">
              <a:spcBef>
                <a:spcPct val="0"/>
              </a:spcBef>
              <a:spcAft>
                <a:spcPct val="0"/>
              </a:spcAft>
              <a:defRPr sz="3300" b="1">
                <a:solidFill>
                  <a:schemeClr val="bg1"/>
                </a:solidFill>
                <a:latin typeface="Corbel" pitchFamily="34" charset="0"/>
              </a:defRPr>
            </a:lvl6pPr>
            <a:lvl7pPr marL="685800" algn="ctr" rtl="0" eaLnBrk="1" fontAlgn="base" hangingPunct="1">
              <a:spcBef>
                <a:spcPct val="0"/>
              </a:spcBef>
              <a:spcAft>
                <a:spcPct val="0"/>
              </a:spcAft>
              <a:defRPr sz="3300" b="1">
                <a:solidFill>
                  <a:schemeClr val="bg1"/>
                </a:solidFill>
                <a:latin typeface="Corbel" pitchFamily="34" charset="0"/>
              </a:defRPr>
            </a:lvl7pPr>
            <a:lvl8pPr marL="1028700" algn="ctr" rtl="0" eaLnBrk="1" fontAlgn="base" hangingPunct="1">
              <a:spcBef>
                <a:spcPct val="0"/>
              </a:spcBef>
              <a:spcAft>
                <a:spcPct val="0"/>
              </a:spcAft>
              <a:defRPr sz="3300" b="1">
                <a:solidFill>
                  <a:schemeClr val="bg1"/>
                </a:solidFill>
                <a:latin typeface="Corbel" pitchFamily="34" charset="0"/>
              </a:defRPr>
            </a:lvl8pPr>
            <a:lvl9pPr marL="1371600" algn="ctr" rtl="0" eaLnBrk="1" fontAlgn="base" hangingPunct="1">
              <a:spcBef>
                <a:spcPct val="0"/>
              </a:spcBef>
              <a:spcAft>
                <a:spcPct val="0"/>
              </a:spcAft>
              <a:defRPr sz="3300" b="1">
                <a:solidFill>
                  <a:schemeClr val="bg1"/>
                </a:solidFill>
                <a:latin typeface="Corbel" pitchFamily="34" charset="0"/>
              </a:defRPr>
            </a:lvl9pPr>
          </a:lstStyle>
          <a:p>
            <a:pPr eaLnBrk="1" hangingPunct="1">
              <a:defRPr/>
            </a:pPr>
            <a:r>
              <a:rPr lang="en-US" sz="2800" kern="1200" dirty="0" smtClean="0">
                <a:solidFill>
                  <a:srgbClr val="000090"/>
                </a:solidFill>
                <a:effectLst>
                  <a:outerShdw blurRad="38100" dist="38100" dir="2700000" algn="tl">
                    <a:srgbClr val="DDDDDD"/>
                  </a:outerShdw>
                </a:effectLst>
                <a:latin typeface="Verdana" charset="0"/>
                <a:ea typeface="MS PGothic" charset="0"/>
                <a:cs typeface="Verdana" charset="0"/>
              </a:rPr>
              <a:t> </a:t>
            </a:r>
            <a:r>
              <a:rPr lang="en-US" sz="3600" kern="1200" dirty="0" smtClean="0">
                <a:solidFill>
                  <a:srgbClr val="000090"/>
                </a:solidFill>
                <a:effectLst>
                  <a:outerShdw blurRad="38100" dist="38100" dir="2700000" algn="tl">
                    <a:srgbClr val="DDDDDD"/>
                  </a:outerShdw>
                </a:effectLst>
                <a:latin typeface="Verdana" charset="0"/>
                <a:ea typeface="MS PGothic" charset="0"/>
                <a:cs typeface="Verdana" charset="0"/>
              </a:rPr>
              <a:t>SBAC </a:t>
            </a:r>
            <a:r>
              <a:rPr lang="en-US" sz="3600" dirty="0" smtClean="0">
                <a:solidFill>
                  <a:srgbClr val="000090"/>
                </a:solidFill>
                <a:effectLst>
                  <a:outerShdw blurRad="38100" dist="38100" dir="2700000" algn="tl">
                    <a:srgbClr val="DDDDDD"/>
                  </a:outerShdw>
                </a:effectLst>
                <a:latin typeface="Verdana" charset="0"/>
                <a:ea typeface="MS PGothic" charset="0"/>
                <a:cs typeface="Verdana" charset="0"/>
              </a:rPr>
              <a:t>Reporting System</a:t>
            </a:r>
            <a:endParaRPr lang="en-US" sz="3600" kern="1200" dirty="0" smtClean="0">
              <a:solidFill>
                <a:srgbClr val="000090"/>
              </a:solidFill>
              <a:effectLst>
                <a:outerShdw blurRad="38100" dist="38100" dir="2700000" algn="tl">
                  <a:srgbClr val="DDDDDD"/>
                </a:outerShdw>
              </a:effectLst>
              <a:latin typeface="Verdana" charset="0"/>
              <a:ea typeface="MS PGothic" charset="0"/>
              <a:cs typeface="Verdana" charset="0"/>
            </a:endParaRPr>
          </a:p>
          <a:p>
            <a:pPr eaLnBrk="1" hangingPunct="1">
              <a:defRPr/>
            </a:pPr>
            <a:endParaRPr lang="en-US" sz="3200" dirty="0">
              <a:solidFill>
                <a:srgbClr val="000090"/>
              </a:solidFill>
              <a:effectLst>
                <a:outerShdw blurRad="38100" dist="38100" dir="2700000" algn="tl">
                  <a:srgbClr val="DDDDDD"/>
                </a:outerShdw>
              </a:effectLst>
              <a:latin typeface="Verdana" charset="0"/>
              <a:ea typeface="MS PGothic" charset="0"/>
              <a:cs typeface="Verdana" charset="0"/>
            </a:endParaRPr>
          </a:p>
          <a:p>
            <a:pPr eaLnBrk="1" hangingPunct="1">
              <a:defRPr/>
            </a:pPr>
            <a:r>
              <a:rPr lang="en-US" sz="2000" kern="1200" dirty="0" smtClean="0">
                <a:solidFill>
                  <a:srgbClr val="000090"/>
                </a:solidFill>
                <a:effectLst>
                  <a:outerShdw blurRad="38100" dist="38100" dir="2700000" algn="tl">
                    <a:srgbClr val="DDDDDD"/>
                  </a:outerShdw>
                </a:effectLst>
                <a:latin typeface="Verdana" charset="0"/>
                <a:ea typeface="MS PGothic" charset="0"/>
                <a:cs typeface="Verdana" charset="0"/>
              </a:rPr>
              <a:t>July 14, 2015 </a:t>
            </a:r>
            <a:endParaRPr lang="en-US" sz="2000" kern="1200" dirty="0">
              <a:solidFill>
                <a:srgbClr val="000090"/>
              </a:solidFill>
              <a:effectLst>
                <a:outerShdw blurRad="38100" dist="38100" dir="2700000" algn="tl">
                  <a:srgbClr val="DDDDDD"/>
                </a:outerShdw>
              </a:effectLst>
              <a:latin typeface="Verdana" charset="0"/>
              <a:ea typeface="MS PGothic" charset="0"/>
              <a:cs typeface="Verdana" charset="0"/>
            </a:endParaRPr>
          </a:p>
        </p:txBody>
      </p:sp>
      <p:pic>
        <p:nvPicPr>
          <p:cNvPr id="6" name="Picture 5"/>
          <p:cNvPicPr>
            <a:picLocks noChangeAspect="1"/>
          </p:cNvPicPr>
          <p:nvPr/>
        </p:nvPicPr>
        <p:blipFill>
          <a:blip r:embed="rId2"/>
          <a:stretch>
            <a:fillRect/>
          </a:stretch>
        </p:blipFill>
        <p:spPr>
          <a:xfrm>
            <a:off x="257238" y="4179502"/>
            <a:ext cx="1993593" cy="2323833"/>
          </a:xfrm>
          <a:prstGeom prst="rect">
            <a:avLst/>
          </a:prstGeom>
        </p:spPr>
      </p:pic>
      <p:sp>
        <p:nvSpPr>
          <p:cNvPr id="2" name="TextBox 1"/>
          <p:cNvSpPr txBox="1"/>
          <p:nvPr/>
        </p:nvSpPr>
        <p:spPr>
          <a:xfrm>
            <a:off x="2443758" y="3407902"/>
            <a:ext cx="4324811" cy="2677656"/>
          </a:xfrm>
          <a:prstGeom prst="rect">
            <a:avLst/>
          </a:prstGeom>
          <a:noFill/>
        </p:spPr>
        <p:txBody>
          <a:bodyPr wrap="square" rtlCol="0">
            <a:spAutoFit/>
          </a:bodyPr>
          <a:lstStyle/>
          <a:p>
            <a:pPr algn="ctr"/>
            <a:r>
              <a:rPr lang="en-US" sz="2800" b="1" u="sng" dirty="0">
                <a:solidFill>
                  <a:srgbClr val="B800B8"/>
                </a:solidFill>
                <a:cs typeface="Century Gothic"/>
              </a:rPr>
              <a:t>BOARD OF TRUSTEES</a:t>
            </a:r>
            <a:r>
              <a:rPr lang="en-US" sz="2800" b="1" dirty="0">
                <a:solidFill>
                  <a:srgbClr val="B800B8"/>
                </a:solidFill>
                <a:cs typeface="Century Gothic"/>
              </a:rPr>
              <a:t>	</a:t>
            </a:r>
            <a:r>
              <a:rPr lang="en-US" sz="2000" b="1" dirty="0">
                <a:solidFill>
                  <a:srgbClr val="B800B8"/>
                </a:solidFill>
                <a:cs typeface="Century Gothic"/>
              </a:rPr>
              <a:t>	</a:t>
            </a:r>
          </a:p>
          <a:p>
            <a:pPr algn="ctr"/>
            <a:r>
              <a:rPr lang="en-US" sz="2000" b="1" dirty="0">
                <a:solidFill>
                  <a:srgbClr val="B800B8"/>
                </a:solidFill>
                <a:cs typeface="Century Gothic"/>
              </a:rPr>
              <a:t>Sergio Hernandez, Jr., President 		</a:t>
            </a:r>
          </a:p>
          <a:p>
            <a:pPr algn="ctr"/>
            <a:r>
              <a:rPr lang="en-US" sz="2000" b="1" dirty="0">
                <a:solidFill>
                  <a:srgbClr val="B800B8"/>
                </a:solidFill>
                <a:cs typeface="Century Gothic"/>
              </a:rPr>
              <a:t>Shannon Thomas-Allen, Vice President	</a:t>
            </a:r>
          </a:p>
          <a:p>
            <a:pPr algn="ctr"/>
            <a:r>
              <a:rPr lang="en-US" sz="2000" b="1" dirty="0">
                <a:solidFill>
                  <a:srgbClr val="B800B8"/>
                </a:solidFill>
                <a:cs typeface="Century Gothic"/>
              </a:rPr>
              <a:t>Mercedes Ibarra, Clerk		</a:t>
            </a:r>
          </a:p>
          <a:p>
            <a:pPr algn="ctr"/>
            <a:r>
              <a:rPr lang="en-US" sz="2000" b="1" dirty="0">
                <a:solidFill>
                  <a:srgbClr val="B800B8"/>
                </a:solidFill>
                <a:cs typeface="Century Gothic"/>
              </a:rPr>
              <a:t>	Angela </a:t>
            </a:r>
            <a:r>
              <a:rPr lang="en-US" sz="2000" b="1" dirty="0" err="1">
                <a:solidFill>
                  <a:srgbClr val="B800B8"/>
                </a:solidFill>
                <a:cs typeface="Century Gothic"/>
              </a:rPr>
              <a:t>Fajardo</a:t>
            </a:r>
            <a:r>
              <a:rPr lang="en-US" sz="2000" b="1" dirty="0">
                <a:solidFill>
                  <a:srgbClr val="B800B8"/>
                </a:solidFill>
                <a:cs typeface="Century Gothic"/>
              </a:rPr>
              <a:t>	</a:t>
            </a:r>
          </a:p>
          <a:p>
            <a:pPr algn="ctr"/>
            <a:r>
              <a:rPr lang="en-US" sz="2000" b="1" dirty="0">
                <a:solidFill>
                  <a:srgbClr val="B800B8"/>
                </a:solidFill>
                <a:cs typeface="Century Gothic"/>
              </a:rPr>
              <a:t>Juan Navarro</a:t>
            </a:r>
          </a:p>
          <a:p>
            <a:pPr algn="ctr"/>
            <a:endParaRPr lang="en-US" sz="2000" b="1" dirty="0">
              <a:solidFill>
                <a:srgbClr val="B800B8"/>
              </a:solidFill>
              <a:cs typeface="Century Gothic"/>
            </a:endParaRPr>
          </a:p>
          <a:p>
            <a:pPr algn="ctr"/>
            <a:r>
              <a:rPr lang="en-US" sz="2000" b="1" dirty="0">
                <a:solidFill>
                  <a:srgbClr val="B800B8"/>
                </a:solidFill>
                <a:cs typeface="Century Gothic"/>
              </a:rPr>
              <a:t>Kent Taylor, Superintendent</a:t>
            </a:r>
          </a:p>
        </p:txBody>
      </p:sp>
    </p:spTree>
    <p:extLst>
      <p:ext uri="{BB962C8B-B14F-4D97-AF65-F5344CB8AC3E}">
        <p14:creationId xmlns:p14="http://schemas.microsoft.com/office/powerpoint/2010/main" val="232880274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Reflection on 2015 SBAC Testing </a:t>
            </a:r>
            <a:endParaRPr lang="en-US" dirty="0"/>
          </a:p>
        </p:txBody>
      </p:sp>
      <p:sp>
        <p:nvSpPr>
          <p:cNvPr id="3" name="Content Placeholder 2"/>
          <p:cNvSpPr>
            <a:spLocks noGrp="1"/>
          </p:cNvSpPr>
          <p:nvPr>
            <p:ph idx="1"/>
          </p:nvPr>
        </p:nvSpPr>
        <p:spPr>
          <a:ln w="76200" cmpd="sng">
            <a:solidFill>
              <a:srgbClr val="B800B8"/>
            </a:solidFill>
          </a:ln>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r>
              <a:rPr lang="en-US" sz="2400" dirty="0" smtClean="0"/>
              <a:t>2015 SBAC Testing Window closed 6/18 </a:t>
            </a:r>
          </a:p>
          <a:p>
            <a:pPr marL="0" indent="0">
              <a:buNone/>
            </a:pPr>
            <a:endParaRPr lang="en-US" sz="2400" b="1" dirty="0" smtClean="0"/>
          </a:p>
          <a:p>
            <a:r>
              <a:rPr lang="en-US" sz="2400" dirty="0" smtClean="0"/>
              <a:t>Approximately 3, 300 Lennox students in grades 3-8 took the SBAC test </a:t>
            </a:r>
          </a:p>
          <a:p>
            <a:pPr marL="0" indent="0">
              <a:buNone/>
            </a:pPr>
            <a:endParaRPr lang="en-US" sz="2400" dirty="0" smtClean="0"/>
          </a:p>
          <a:p>
            <a:r>
              <a:rPr lang="en-US" sz="2400" dirty="0" smtClean="0"/>
              <a:t>Students took 4 separate tests (Math and English CAT &amp; PT) </a:t>
            </a:r>
          </a:p>
          <a:p>
            <a:pPr marL="0" indent="0">
              <a:buNone/>
            </a:pPr>
            <a:endParaRPr lang="en-US" sz="2400" dirty="0" smtClean="0"/>
          </a:p>
          <a:p>
            <a:r>
              <a:rPr lang="en-US" sz="2400" dirty="0" smtClean="0"/>
              <a:t>Overall positive testing experience with very few technology glitches</a:t>
            </a:r>
          </a:p>
          <a:p>
            <a:pPr marL="0" indent="0">
              <a:buNone/>
            </a:pPr>
            <a:endParaRPr lang="en-US" sz="2400" dirty="0" smtClean="0"/>
          </a:p>
          <a:p>
            <a:r>
              <a:rPr lang="en-US" sz="2400" dirty="0" smtClean="0"/>
              <a:t> Support from </a:t>
            </a:r>
            <a:r>
              <a:rPr lang="en-US" sz="2400" dirty="0"/>
              <a:t>t</a:t>
            </a:r>
            <a:r>
              <a:rPr lang="en-US" sz="2400" dirty="0" smtClean="0"/>
              <a:t>echnology department, categorical program assistants and school site leadership. </a:t>
            </a:r>
          </a:p>
          <a:p>
            <a:endParaRPr lang="en-US" sz="2400" dirty="0"/>
          </a:p>
        </p:txBody>
      </p:sp>
    </p:spTree>
    <p:extLst>
      <p:ext uri="{BB962C8B-B14F-4D97-AF65-F5344CB8AC3E}">
        <p14:creationId xmlns:p14="http://schemas.microsoft.com/office/powerpoint/2010/main" val="220440167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SBAC Scores </a:t>
            </a:r>
            <a:r>
              <a:rPr lang="en-US" sz="3600" u="sng" dirty="0"/>
              <a:t>Cannot </a:t>
            </a:r>
            <a:r>
              <a:rPr lang="en-US" sz="3600" dirty="0"/>
              <a:t>be Compared to CST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9779322"/>
              </p:ext>
            </p:extLst>
          </p:nvPr>
        </p:nvGraphicFramePr>
        <p:xfrm>
          <a:off x="457200" y="1600200"/>
          <a:ext cx="8229600" cy="3681983"/>
        </p:xfrm>
        <a:graphic>
          <a:graphicData uri="http://schemas.openxmlformats.org/drawingml/2006/table">
            <a:tbl>
              <a:tblPr firstRow="1" bandRow="1">
                <a:tableStyleId>{5C22544A-7EE6-4342-B048-85BDC9FD1C3A}</a:tableStyleId>
              </a:tblPr>
              <a:tblGrid>
                <a:gridCol w="4114800"/>
                <a:gridCol w="4114800"/>
              </a:tblGrid>
              <a:tr h="370840">
                <a:tc>
                  <a:txBody>
                    <a:bodyPr/>
                    <a:lstStyle/>
                    <a:p>
                      <a:pPr algn="ctr"/>
                      <a:r>
                        <a:rPr lang="en-US" sz="3200" dirty="0" smtClean="0"/>
                        <a:t> CST</a:t>
                      </a:r>
                      <a:endParaRPr lang="en-US" sz="3200" dirty="0"/>
                    </a:p>
                  </a:txBody>
                  <a:tcPr/>
                </a:tc>
                <a:tc>
                  <a:txBody>
                    <a:bodyPr/>
                    <a:lstStyle/>
                    <a:p>
                      <a:pPr algn="ctr"/>
                      <a:r>
                        <a:rPr lang="en-US" sz="3600" b="0" dirty="0" smtClean="0"/>
                        <a:t>SBAC</a:t>
                      </a:r>
                      <a:endParaRPr lang="en-US" sz="3600" b="0" dirty="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Knowledge and Skills Based</a:t>
                      </a:r>
                    </a:p>
                    <a:p>
                      <a:endParaRPr 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solidFill>
                            <a:schemeClr val="tx1"/>
                          </a:solidFill>
                        </a:rPr>
                        <a:t>Increased rigor requiring complex thinking</a:t>
                      </a:r>
                    </a:p>
                    <a:p>
                      <a:endParaRPr lang="en-US" dirty="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Single answer bubble-in responses</a:t>
                      </a:r>
                    </a:p>
                    <a:p>
                      <a:endParaRPr 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solidFill>
                            <a:schemeClr val="tx1"/>
                          </a:solidFill>
                        </a:rPr>
                        <a:t>Open ended question requiring written responses.</a:t>
                      </a:r>
                    </a:p>
                    <a:p>
                      <a:endParaRPr lang="en-US" dirty="0"/>
                    </a:p>
                  </a:txBody>
                  <a:tcPr/>
                </a:tc>
              </a:tr>
              <a:tr h="370840">
                <a:tc>
                  <a:txBody>
                    <a:bodyPr/>
                    <a:lstStyle/>
                    <a:p>
                      <a:pPr algn="l">
                        <a:lnSpc>
                          <a:spcPct val="90000"/>
                        </a:lnSpc>
                      </a:pPr>
                      <a:r>
                        <a:rPr lang="en-US" b="1" dirty="0" smtClean="0">
                          <a:solidFill>
                            <a:schemeClr val="tx1"/>
                          </a:solidFill>
                        </a:rPr>
                        <a:t>Five</a:t>
                      </a:r>
                      <a:r>
                        <a:rPr lang="en-US" dirty="0" smtClean="0">
                          <a:solidFill>
                            <a:schemeClr val="tx1"/>
                          </a:solidFill>
                        </a:rPr>
                        <a:t> Scoring Levels</a:t>
                      </a:r>
                    </a:p>
                    <a:p>
                      <a:pPr algn="l">
                        <a:lnSpc>
                          <a:spcPct val="90000"/>
                        </a:lnSpc>
                      </a:pPr>
                      <a:r>
                        <a:rPr lang="en-US" dirty="0" smtClean="0">
                          <a:solidFill>
                            <a:schemeClr val="tx1"/>
                          </a:solidFill>
                        </a:rPr>
                        <a:t>(Far Below Basic, Below Basic, Basic, Proficient Advanced)</a:t>
                      </a:r>
                    </a:p>
                    <a:p>
                      <a:endParaRPr 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b="1" dirty="0" smtClean="0">
                          <a:solidFill>
                            <a:schemeClr val="tx1"/>
                          </a:solidFill>
                        </a:rPr>
                        <a:t>Four</a:t>
                      </a:r>
                      <a:r>
                        <a:rPr lang="en-US" sz="1800" dirty="0" smtClean="0">
                          <a:solidFill>
                            <a:schemeClr val="tx1"/>
                          </a:solidFill>
                        </a:rPr>
                        <a:t> scoring levels </a:t>
                      </a:r>
                    </a:p>
                    <a:p>
                      <a:endParaRPr lang="en-US" dirty="0"/>
                    </a:p>
                  </a:txBody>
                  <a:tcPr/>
                </a:tc>
              </a:tr>
              <a:tr h="370840">
                <a:tc>
                  <a:txBody>
                    <a:bodyPr/>
                    <a:lstStyle/>
                    <a:p>
                      <a:endParaRPr lang="en-US"/>
                    </a:p>
                  </a:txBody>
                  <a:tcPr/>
                </a:tc>
                <a:tc>
                  <a:txBody>
                    <a:bodyPr/>
                    <a:lstStyle/>
                    <a:p>
                      <a:endParaRPr lang="en-US" dirty="0"/>
                    </a:p>
                  </a:txBody>
                  <a:tcPr/>
                </a:tc>
              </a:tr>
            </a:tbl>
          </a:graphicData>
        </a:graphic>
      </p:graphicFrame>
      <p:pic>
        <p:nvPicPr>
          <p:cNvPr id="7" name="Picture 6"/>
          <p:cNvPicPr>
            <a:picLocks noChangeAspect="1"/>
          </p:cNvPicPr>
          <p:nvPr/>
        </p:nvPicPr>
        <p:blipFill>
          <a:blip r:embed="rId2"/>
          <a:stretch>
            <a:fillRect/>
          </a:stretch>
        </p:blipFill>
        <p:spPr>
          <a:xfrm>
            <a:off x="1559504" y="4868022"/>
            <a:ext cx="1848897" cy="1851331"/>
          </a:xfrm>
          <a:prstGeom prst="rect">
            <a:avLst/>
          </a:prstGeom>
        </p:spPr>
      </p:pic>
      <p:pic>
        <p:nvPicPr>
          <p:cNvPr id="8" name="Picture 7"/>
          <p:cNvPicPr>
            <a:picLocks noChangeAspect="1"/>
          </p:cNvPicPr>
          <p:nvPr/>
        </p:nvPicPr>
        <p:blipFill>
          <a:blip r:embed="rId3"/>
          <a:stretch>
            <a:fillRect/>
          </a:stretch>
        </p:blipFill>
        <p:spPr>
          <a:xfrm>
            <a:off x="5535454" y="4868022"/>
            <a:ext cx="1876212" cy="1989978"/>
          </a:xfrm>
          <a:prstGeom prst="rect">
            <a:avLst/>
          </a:prstGeom>
        </p:spPr>
      </p:pic>
    </p:spTree>
    <p:extLst>
      <p:ext uri="{BB962C8B-B14F-4D97-AF65-F5344CB8AC3E}">
        <p14:creationId xmlns:p14="http://schemas.microsoft.com/office/powerpoint/2010/main" val="4740148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876800"/>
          </a:xfrm>
        </p:spPr>
        <p:txBody>
          <a:bodyPr>
            <a:normAutofit/>
          </a:bodyPr>
          <a:lstStyle/>
          <a:p>
            <a:pPr marL="0" marR="0" indent="0">
              <a:spcBef>
                <a:spcPts val="0"/>
              </a:spcBef>
              <a:spcAft>
                <a:spcPts val="0"/>
              </a:spcAft>
              <a:buNone/>
            </a:pPr>
            <a:endParaRPr lang="en-US" sz="1800" b="1" dirty="0">
              <a:latin typeface="verdana"/>
            </a:endParaRPr>
          </a:p>
          <a:p>
            <a:pPr marL="0" marR="0" indent="0">
              <a:spcBef>
                <a:spcPts val="0"/>
              </a:spcBef>
              <a:spcAft>
                <a:spcPts val="0"/>
              </a:spcAft>
              <a:buNone/>
            </a:pPr>
            <a:endParaRPr lang="en-US" sz="1800" b="1" dirty="0" smtClean="0">
              <a:effectLst/>
              <a:latin typeface="verdana"/>
            </a:endParaRPr>
          </a:p>
          <a:p>
            <a:pPr marL="0" marR="0" indent="0">
              <a:spcBef>
                <a:spcPts val="0"/>
              </a:spcBef>
              <a:spcAft>
                <a:spcPts val="0"/>
              </a:spcAft>
              <a:buNone/>
            </a:pPr>
            <a:endParaRPr lang="en-US" sz="1800" b="1" dirty="0">
              <a:latin typeface="verdana"/>
            </a:endParaRP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808548216"/>
              </p:ext>
            </p:extLst>
          </p:nvPr>
        </p:nvGraphicFramePr>
        <p:xfrm>
          <a:off x="533400" y="1066801"/>
          <a:ext cx="8077200" cy="5295074"/>
        </p:xfrm>
        <a:graphic>
          <a:graphicData uri="http://schemas.openxmlformats.org/drawingml/2006/table">
            <a:tbl>
              <a:tblPr firstRow="1" bandRow="1">
                <a:tableStyleId>{5C22544A-7EE6-4342-B048-85BDC9FD1C3A}</a:tableStyleId>
              </a:tblPr>
              <a:tblGrid>
                <a:gridCol w="3505200"/>
                <a:gridCol w="4572000"/>
              </a:tblGrid>
              <a:tr h="56962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effectLst/>
                          <a:latin typeface="verdana"/>
                        </a:rPr>
                        <a:t>CST Test Question </a:t>
                      </a:r>
                    </a:p>
                    <a:p>
                      <a:pPr algn="ct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effectLst/>
                          <a:latin typeface="verdana"/>
                        </a:rPr>
                        <a:t> SBAC</a:t>
                      </a:r>
                      <a:r>
                        <a:rPr lang="en-US" sz="2000" b="1" baseline="0" dirty="0" smtClean="0">
                          <a:effectLst/>
                          <a:latin typeface="verdana"/>
                        </a:rPr>
                        <a:t> Test Question</a:t>
                      </a:r>
                      <a:endParaRPr lang="en-US" sz="2000" dirty="0"/>
                    </a:p>
                  </a:txBody>
                  <a:tcPr/>
                </a:tc>
              </a:tr>
              <a:tr h="4594034">
                <a:tc>
                  <a:txBody>
                    <a:bodyPr/>
                    <a:lstStyle/>
                    <a:p>
                      <a:pPr algn="l"/>
                      <a:r>
                        <a:rPr lang="en-US" sz="2000" b="1" kern="1200" dirty="0" smtClean="0">
                          <a:solidFill>
                            <a:schemeClr val="dk1"/>
                          </a:solidFill>
                          <a:effectLst/>
                          <a:latin typeface="+mn-lt"/>
                          <a:ea typeface="+mn-ea"/>
                          <a:cs typeface="+mn-cs"/>
                        </a:rPr>
                        <a:t>How many right angles are in a</a:t>
                      </a:r>
                      <a:r>
                        <a:rPr lang="en-US" sz="2000" b="1" kern="1200" baseline="0" dirty="0" smtClean="0">
                          <a:solidFill>
                            <a:schemeClr val="dk1"/>
                          </a:solidFill>
                          <a:effectLst/>
                          <a:latin typeface="+mn-lt"/>
                          <a:ea typeface="+mn-ea"/>
                          <a:cs typeface="+mn-cs"/>
                        </a:rPr>
                        <a:t> </a:t>
                      </a:r>
                      <a:r>
                        <a:rPr lang="en-US" sz="2000" b="1" kern="1200" dirty="0" smtClean="0">
                          <a:solidFill>
                            <a:schemeClr val="dk1"/>
                          </a:solidFill>
                          <a:effectLst/>
                          <a:latin typeface="+mn-lt"/>
                          <a:ea typeface="+mn-ea"/>
                          <a:cs typeface="+mn-cs"/>
                        </a:rPr>
                        <a:t>rectangle?</a:t>
                      </a:r>
                    </a:p>
                    <a:p>
                      <a:pPr algn="ctr"/>
                      <a:endParaRPr lang="en-US" sz="2000" kern="1200" dirty="0" smtClean="0">
                        <a:solidFill>
                          <a:schemeClr val="dk1"/>
                        </a:solidFill>
                        <a:effectLst/>
                        <a:latin typeface="+mn-lt"/>
                        <a:ea typeface="+mn-ea"/>
                        <a:cs typeface="+mn-cs"/>
                      </a:endParaRPr>
                    </a:p>
                    <a:p>
                      <a:pPr algn="l"/>
                      <a:r>
                        <a:rPr lang="en-US" sz="2000" b="1" kern="1200" dirty="0" smtClean="0">
                          <a:solidFill>
                            <a:schemeClr val="dk1"/>
                          </a:solidFill>
                          <a:effectLst/>
                          <a:latin typeface="+mn-lt"/>
                          <a:ea typeface="+mn-ea"/>
                          <a:cs typeface="+mn-cs"/>
                        </a:rPr>
                        <a:t>A</a:t>
                      </a:r>
                      <a:r>
                        <a:rPr lang="en-US" sz="2000" kern="1200" dirty="0" smtClean="0">
                          <a:solidFill>
                            <a:schemeClr val="dk1"/>
                          </a:solidFill>
                          <a:effectLst/>
                          <a:latin typeface="+mn-lt"/>
                          <a:ea typeface="+mn-ea"/>
                          <a:cs typeface="+mn-cs"/>
                        </a:rPr>
                        <a:t>   1</a:t>
                      </a:r>
                    </a:p>
                    <a:p>
                      <a:pPr algn="l"/>
                      <a:r>
                        <a:rPr lang="en-US" sz="2000" b="1" kern="1200" dirty="0" smtClean="0">
                          <a:solidFill>
                            <a:schemeClr val="dk1"/>
                          </a:solidFill>
                          <a:effectLst/>
                          <a:latin typeface="+mn-lt"/>
                          <a:ea typeface="+mn-ea"/>
                          <a:cs typeface="+mn-cs"/>
                        </a:rPr>
                        <a:t>B</a:t>
                      </a:r>
                      <a:r>
                        <a:rPr lang="en-US" sz="2000" kern="1200" dirty="0" smtClean="0">
                          <a:solidFill>
                            <a:schemeClr val="dk1"/>
                          </a:solidFill>
                          <a:effectLst/>
                          <a:latin typeface="+mn-lt"/>
                          <a:ea typeface="+mn-ea"/>
                          <a:cs typeface="+mn-cs"/>
                        </a:rPr>
                        <a:t>   2</a:t>
                      </a:r>
                    </a:p>
                    <a:p>
                      <a:pPr algn="l"/>
                      <a:r>
                        <a:rPr lang="en-US" sz="2000" b="1" kern="1200" dirty="0" smtClean="0">
                          <a:solidFill>
                            <a:schemeClr val="dk1"/>
                          </a:solidFill>
                          <a:effectLst/>
                          <a:latin typeface="+mn-lt"/>
                          <a:ea typeface="+mn-ea"/>
                          <a:cs typeface="+mn-cs"/>
                        </a:rPr>
                        <a:t>C</a:t>
                      </a:r>
                      <a:r>
                        <a:rPr lang="en-US" sz="2000" kern="1200" dirty="0" smtClean="0">
                          <a:solidFill>
                            <a:schemeClr val="dk1"/>
                          </a:solidFill>
                          <a:effectLst/>
                          <a:latin typeface="+mn-lt"/>
                          <a:ea typeface="+mn-ea"/>
                          <a:cs typeface="+mn-cs"/>
                        </a:rPr>
                        <a:t>   3</a:t>
                      </a:r>
                    </a:p>
                    <a:p>
                      <a:pPr algn="l"/>
                      <a:r>
                        <a:rPr lang="en-US" sz="2000" b="1" kern="1200" dirty="0" smtClean="0">
                          <a:solidFill>
                            <a:schemeClr val="dk1"/>
                          </a:solidFill>
                          <a:effectLst/>
                          <a:latin typeface="+mn-lt"/>
                          <a:ea typeface="+mn-ea"/>
                          <a:cs typeface="+mn-cs"/>
                        </a:rPr>
                        <a:t>D</a:t>
                      </a:r>
                      <a:r>
                        <a:rPr lang="en-US" sz="2000" kern="1200" dirty="0" smtClean="0">
                          <a:solidFill>
                            <a:schemeClr val="dk1"/>
                          </a:solidFill>
                          <a:effectLst/>
                          <a:latin typeface="+mn-lt"/>
                          <a:ea typeface="+mn-ea"/>
                          <a:cs typeface="+mn-cs"/>
                        </a:rPr>
                        <a:t>   4</a:t>
                      </a:r>
                    </a:p>
                    <a:p>
                      <a:pPr algn="ctr"/>
                      <a:endParaRPr lang="en-US" sz="2000" kern="1200" dirty="0" smtClean="0">
                        <a:solidFill>
                          <a:schemeClr val="dk1"/>
                        </a:solidFill>
                        <a:effectLst/>
                        <a:latin typeface="+mn-lt"/>
                        <a:ea typeface="+mn-ea"/>
                        <a:cs typeface="+mn-cs"/>
                      </a:endParaRPr>
                    </a:p>
                  </a:txBody>
                  <a:tcPr/>
                </a:tc>
                <a:tc>
                  <a:txBody>
                    <a:bodyPr/>
                    <a:lstStyle/>
                    <a:p>
                      <a:r>
                        <a:rPr lang="en-US" sz="2000" b="1" kern="1200" dirty="0" smtClean="0">
                          <a:solidFill>
                            <a:schemeClr val="dk1"/>
                          </a:solidFill>
                          <a:effectLst/>
                          <a:latin typeface="+mn-lt"/>
                          <a:ea typeface="+mn-ea"/>
                          <a:cs typeface="+mn-cs"/>
                        </a:rPr>
                        <a:t>A</a:t>
                      </a:r>
                      <a:r>
                        <a:rPr lang="en-US" sz="2000" b="1" kern="1200" baseline="0" dirty="0" smtClean="0">
                          <a:solidFill>
                            <a:schemeClr val="dk1"/>
                          </a:solidFill>
                          <a:effectLst/>
                          <a:latin typeface="+mn-lt"/>
                          <a:ea typeface="+mn-ea"/>
                          <a:cs typeface="+mn-cs"/>
                        </a:rPr>
                        <a:t> rectangle is 6 feet long and has a perimeter of 20 feet.  What is the width of this rectangle?  Explain how you solved this problem.</a:t>
                      </a:r>
                    </a:p>
                    <a:p>
                      <a:endParaRPr lang="en-US" sz="2000" b="1" kern="1200" baseline="0" dirty="0" smtClean="0">
                        <a:solidFill>
                          <a:schemeClr val="dk1"/>
                        </a:solidFill>
                        <a:effectLst/>
                        <a:latin typeface="+mn-lt"/>
                        <a:ea typeface="+mn-ea"/>
                        <a:cs typeface="+mn-cs"/>
                      </a:endParaRPr>
                    </a:p>
                  </a:txBody>
                  <a:tcPr/>
                </a:tc>
              </a:tr>
            </a:tbl>
          </a:graphicData>
        </a:graphic>
      </p:graphicFrame>
      <p:sp>
        <p:nvSpPr>
          <p:cNvPr id="2" name="TextBox 1"/>
          <p:cNvSpPr txBox="1"/>
          <p:nvPr/>
        </p:nvSpPr>
        <p:spPr>
          <a:xfrm>
            <a:off x="4419600" y="3657600"/>
            <a:ext cx="3810000" cy="1692771"/>
          </a:xfrm>
          <a:prstGeom prst="rect">
            <a:avLst/>
          </a:prstGeom>
          <a:solidFill>
            <a:schemeClr val="tx2">
              <a:lumMod val="20000"/>
              <a:lumOff val="80000"/>
            </a:schemeClr>
          </a:solidFill>
        </p:spPr>
        <p:style>
          <a:lnRef idx="2">
            <a:schemeClr val="accent4"/>
          </a:lnRef>
          <a:fillRef idx="1">
            <a:schemeClr val="lt1"/>
          </a:fillRef>
          <a:effectRef idx="0">
            <a:schemeClr val="accent4"/>
          </a:effectRef>
          <a:fontRef idx="minor">
            <a:schemeClr val="dk1"/>
          </a:fontRef>
        </p:style>
        <p:txBody>
          <a:bodyPr wrap="square" rtlCol="0">
            <a:spAutoFit/>
          </a:bodyPr>
          <a:lstStyle/>
          <a:p>
            <a:endParaRPr lang="en-US" sz="1400" i="1" dirty="0" smtClean="0"/>
          </a:p>
          <a:p>
            <a:r>
              <a:rPr lang="en-US" i="1" dirty="0" smtClean="0"/>
              <a:t>The student types in their response here.  There are </a:t>
            </a:r>
            <a:r>
              <a:rPr lang="en-US" i="1" u="sng" dirty="0" smtClean="0"/>
              <a:t>two</a:t>
            </a:r>
            <a:r>
              <a:rPr lang="en-US" i="1" dirty="0" smtClean="0"/>
              <a:t> questions the student must answer correctly  in this SBAC item.</a:t>
            </a:r>
          </a:p>
          <a:p>
            <a:endParaRPr lang="en-US" i="1" dirty="0"/>
          </a:p>
        </p:txBody>
      </p:sp>
      <p:sp>
        <p:nvSpPr>
          <p:cNvPr id="6" name="Title 1"/>
          <p:cNvSpPr>
            <a:spLocks noGrp="1"/>
          </p:cNvSpPr>
          <p:nvPr>
            <p:ph type="title"/>
          </p:nvPr>
        </p:nvSpPr>
        <p:spPr>
          <a:xfrm>
            <a:off x="457200" y="274638"/>
            <a:ext cx="8229600" cy="868362"/>
          </a:xfrm>
        </p:spPr>
        <p:txBody>
          <a:bodyPr>
            <a:normAutofit fontScale="90000"/>
          </a:bodyPr>
          <a:lstStyle/>
          <a:p>
            <a:r>
              <a:rPr lang="en-US" dirty="0" smtClean="0"/>
              <a:t>How is the new SBAC Test different? </a:t>
            </a:r>
            <a:endParaRPr lang="en-US" dirty="0"/>
          </a:p>
        </p:txBody>
      </p:sp>
    </p:spTree>
    <p:extLst>
      <p:ext uri="{BB962C8B-B14F-4D97-AF65-F5344CB8AC3E}">
        <p14:creationId xmlns:p14="http://schemas.microsoft.com/office/powerpoint/2010/main" val="346169870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52401"/>
            <a:ext cx="8458200" cy="838200"/>
          </a:xfrm>
        </p:spPr>
        <p:txBody>
          <a:bodyPr/>
          <a:lstStyle/>
          <a:p>
            <a:r>
              <a:rPr lang="en-US" dirty="0" smtClean="0"/>
              <a:t>Scores Will Look </a:t>
            </a:r>
            <a:r>
              <a:rPr lang="en-US" dirty="0"/>
              <a:t>D</a:t>
            </a:r>
            <a:r>
              <a:rPr lang="en-US" dirty="0" smtClean="0"/>
              <a:t>ifferent</a:t>
            </a:r>
            <a:endParaRPr lang="en-US" dirty="0"/>
          </a:p>
        </p:txBody>
      </p:sp>
      <p:sp>
        <p:nvSpPr>
          <p:cNvPr id="3" name="Subtitle 2"/>
          <p:cNvSpPr>
            <a:spLocks noGrp="1"/>
          </p:cNvSpPr>
          <p:nvPr>
            <p:ph type="subTitle" idx="1"/>
          </p:nvPr>
        </p:nvSpPr>
        <p:spPr>
          <a:xfrm>
            <a:off x="254000" y="1219199"/>
            <a:ext cx="8585200" cy="5417931"/>
          </a:xfrm>
          <a:ln w="57150" cmpd="sng">
            <a:solidFill>
              <a:srgbClr val="B800B8"/>
            </a:solidFill>
          </a:ln>
        </p:spPr>
        <p:style>
          <a:lnRef idx="1">
            <a:schemeClr val="accent1"/>
          </a:lnRef>
          <a:fillRef idx="2">
            <a:schemeClr val="accent1"/>
          </a:fillRef>
          <a:effectRef idx="1">
            <a:schemeClr val="accent1"/>
          </a:effectRef>
          <a:fontRef idx="minor">
            <a:schemeClr val="dk1"/>
          </a:fontRef>
        </p:style>
        <p:txBody>
          <a:bodyPr>
            <a:normAutofit/>
          </a:bodyPr>
          <a:lstStyle/>
          <a:p>
            <a:pPr marL="342900" indent="-342900" algn="just">
              <a:lnSpc>
                <a:spcPct val="80000"/>
              </a:lnSpc>
              <a:buFont typeface="Arial"/>
              <a:buChar char="•"/>
            </a:pPr>
            <a:r>
              <a:rPr lang="en-US" sz="2200" dirty="0" smtClean="0">
                <a:solidFill>
                  <a:srgbClr val="000000"/>
                </a:solidFill>
              </a:rPr>
              <a:t>The </a:t>
            </a:r>
            <a:r>
              <a:rPr lang="en-US" sz="2200" dirty="0">
                <a:solidFill>
                  <a:srgbClr val="000000"/>
                </a:solidFill>
              </a:rPr>
              <a:t>new tests are too fundamentally different from the old exams to make any reliable comparisons between old scores and new. This year's results will establish a new baseline for the progress we expect students to make over time. </a:t>
            </a:r>
            <a:endParaRPr lang="en-US" sz="2200" dirty="0" smtClean="0">
              <a:solidFill>
                <a:srgbClr val="000000"/>
              </a:solidFill>
            </a:endParaRPr>
          </a:p>
          <a:p>
            <a:pPr marL="342900" indent="-342900" algn="just">
              <a:lnSpc>
                <a:spcPct val="80000"/>
              </a:lnSpc>
              <a:buFont typeface="Arial"/>
              <a:buChar char="•"/>
            </a:pPr>
            <a:endParaRPr lang="en-US" sz="2200" dirty="0">
              <a:solidFill>
                <a:srgbClr val="000000"/>
              </a:solidFill>
            </a:endParaRPr>
          </a:p>
          <a:p>
            <a:pPr marL="342900" indent="-342900" algn="just">
              <a:lnSpc>
                <a:spcPct val="80000"/>
              </a:lnSpc>
              <a:buFont typeface="Arial"/>
              <a:buChar char="•"/>
            </a:pPr>
            <a:r>
              <a:rPr lang="en-US" sz="2200" dirty="0" smtClean="0">
                <a:solidFill>
                  <a:srgbClr val="000000"/>
                </a:solidFill>
              </a:rPr>
              <a:t>Based </a:t>
            </a:r>
            <a:r>
              <a:rPr lang="en-US" sz="2200" dirty="0">
                <a:solidFill>
                  <a:srgbClr val="000000"/>
                </a:solidFill>
              </a:rPr>
              <a:t>on trial runs of the new assessments in California and other states, many if not most students will need to make significant progress to reach the standards set for math and literacy that accompany college and career readiness</a:t>
            </a:r>
            <a:r>
              <a:rPr lang="en-US" sz="2200" dirty="0" smtClean="0">
                <a:solidFill>
                  <a:srgbClr val="000000"/>
                </a:solidFill>
              </a:rPr>
              <a:t>.</a:t>
            </a:r>
          </a:p>
          <a:p>
            <a:pPr marL="342900" indent="-342900" algn="just">
              <a:lnSpc>
                <a:spcPct val="80000"/>
              </a:lnSpc>
              <a:buFont typeface="Arial"/>
              <a:buChar char="•"/>
            </a:pPr>
            <a:endParaRPr lang="en-US" sz="2200" dirty="0">
              <a:solidFill>
                <a:srgbClr val="000000"/>
              </a:solidFill>
            </a:endParaRPr>
          </a:p>
          <a:p>
            <a:pPr marL="342900" indent="-342900" algn="just">
              <a:lnSpc>
                <a:spcPct val="80000"/>
              </a:lnSpc>
              <a:buFont typeface="Arial"/>
              <a:buChar char="•"/>
            </a:pPr>
            <a:r>
              <a:rPr lang="en-US" sz="2200" dirty="0" smtClean="0">
                <a:solidFill>
                  <a:srgbClr val="000000"/>
                </a:solidFill>
              </a:rPr>
              <a:t>Parents </a:t>
            </a:r>
            <a:r>
              <a:rPr lang="en-US" sz="2200" dirty="0">
                <a:solidFill>
                  <a:srgbClr val="000000"/>
                </a:solidFill>
              </a:rPr>
              <a:t>will receive a report of their child's scores. But no student, parent or teacher should be discouraged by these scores, which will not be used to determine whether a student moves on to the next grade. Rather, the scores will represent an opportunity to focus on the needs of students and support teachers and schools in their work to achieve college and career readiness</a:t>
            </a:r>
            <a:r>
              <a:rPr lang="en-US" sz="2200" dirty="0" smtClean="0">
                <a:solidFill>
                  <a:srgbClr val="000000"/>
                </a:solidFill>
              </a:rPr>
              <a:t>.</a:t>
            </a:r>
          </a:p>
          <a:p>
            <a:pPr algn="just">
              <a:lnSpc>
                <a:spcPct val="80000"/>
              </a:lnSpc>
            </a:pPr>
            <a:endParaRPr lang="en-US" sz="2200" dirty="0">
              <a:solidFill>
                <a:srgbClr val="000000"/>
              </a:solidFill>
            </a:endParaRPr>
          </a:p>
          <a:p>
            <a:pPr algn="just">
              <a:lnSpc>
                <a:spcPct val="80000"/>
              </a:lnSpc>
            </a:pPr>
            <a:r>
              <a:rPr lang="en-US" sz="1400" dirty="0" smtClean="0">
                <a:solidFill>
                  <a:srgbClr val="000000"/>
                </a:solidFill>
              </a:rPr>
              <a:t>										http</a:t>
            </a:r>
            <a:r>
              <a:rPr lang="en-US" sz="1400" dirty="0">
                <a:solidFill>
                  <a:srgbClr val="000000"/>
                </a:solidFill>
              </a:rPr>
              <a:t>://</a:t>
            </a:r>
            <a:r>
              <a:rPr lang="en-US" sz="1400" dirty="0" err="1">
                <a:solidFill>
                  <a:srgbClr val="000000"/>
                </a:solidFill>
              </a:rPr>
              <a:t>www.cde.ca.gov</a:t>
            </a:r>
            <a:r>
              <a:rPr lang="en-US" sz="1400" dirty="0">
                <a:solidFill>
                  <a:srgbClr val="000000"/>
                </a:solidFill>
              </a:rPr>
              <a:t>/nr/re/</a:t>
            </a:r>
            <a:r>
              <a:rPr lang="en-US" sz="1400" dirty="0" err="1">
                <a:solidFill>
                  <a:srgbClr val="000000"/>
                </a:solidFill>
              </a:rPr>
              <a:t>ht</a:t>
            </a:r>
            <a:r>
              <a:rPr lang="en-US" sz="1400" dirty="0">
                <a:solidFill>
                  <a:srgbClr val="000000"/>
                </a:solidFill>
              </a:rPr>
              <a:t>/</a:t>
            </a:r>
            <a:r>
              <a:rPr lang="en-US" sz="1400" dirty="0" err="1">
                <a:solidFill>
                  <a:srgbClr val="000000"/>
                </a:solidFill>
              </a:rPr>
              <a:t>caasppfaq.asp</a:t>
            </a:r>
            <a:endParaRPr lang="en-US" sz="1400" dirty="0" smtClean="0">
              <a:solidFill>
                <a:srgbClr val="000000"/>
              </a:solidFill>
            </a:endParaRPr>
          </a:p>
          <a:p>
            <a:pPr algn="just">
              <a:lnSpc>
                <a:spcPct val="80000"/>
              </a:lnSpc>
            </a:pPr>
            <a:endParaRPr lang="en-US" sz="2200" dirty="0">
              <a:solidFill>
                <a:srgbClr val="000000"/>
              </a:solidFill>
            </a:endParaRPr>
          </a:p>
          <a:p>
            <a:pPr algn="just">
              <a:lnSpc>
                <a:spcPct val="80000"/>
              </a:lnSpc>
            </a:pPr>
            <a:endParaRPr lang="en-US" sz="2200" dirty="0">
              <a:solidFill>
                <a:srgbClr val="000000"/>
              </a:solidFill>
            </a:endParaRPr>
          </a:p>
          <a:p>
            <a:pPr algn="l">
              <a:lnSpc>
                <a:spcPct val="80000"/>
              </a:lnSpc>
            </a:pPr>
            <a:endParaRPr lang="en-US" sz="3000" dirty="0">
              <a:solidFill>
                <a:schemeClr val="tx1"/>
              </a:solidFill>
            </a:endParaRPr>
          </a:p>
        </p:txBody>
      </p:sp>
    </p:spTree>
    <p:extLst>
      <p:ext uri="{BB962C8B-B14F-4D97-AF65-F5344CB8AC3E}">
        <p14:creationId xmlns:p14="http://schemas.microsoft.com/office/powerpoint/2010/main" val="1214096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b="1" dirty="0" smtClean="0">
                <a:solidFill>
                  <a:srgbClr val="000090"/>
                </a:solidFill>
              </a:rPr>
              <a:t>Achievement Levels</a:t>
            </a:r>
            <a:endParaRPr lang="en-US" sz="4800" b="1" dirty="0">
              <a:solidFill>
                <a:srgbClr val="000090"/>
              </a:solidFill>
            </a:endParaRPr>
          </a:p>
        </p:txBody>
      </p:sp>
      <p:sp>
        <p:nvSpPr>
          <p:cNvPr id="5" name="Content Placeholder 2"/>
          <p:cNvSpPr>
            <a:spLocks noGrp="1"/>
          </p:cNvSpPr>
          <p:nvPr/>
        </p:nvSpPr>
        <p:spPr bwMode="auto">
          <a:xfrm>
            <a:off x="594510" y="1563590"/>
            <a:ext cx="8229600" cy="411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642938" lvl="1" indent="-342900">
              <a:buFont typeface="Arial" charset="0"/>
              <a:buNone/>
            </a:pPr>
            <a:endParaRPr lang="en-US" kern="1200" dirty="0">
              <a:latin typeface="Arial" charset="0"/>
              <a:ea typeface="MS PGothic" charset="0"/>
            </a:endParaRPr>
          </a:p>
        </p:txBody>
      </p:sp>
      <p:sp>
        <p:nvSpPr>
          <p:cNvPr id="6" name="Content Placeholder 2"/>
          <p:cNvSpPr>
            <a:spLocks noGrp="1"/>
          </p:cNvSpPr>
          <p:nvPr/>
        </p:nvSpPr>
        <p:spPr bwMode="auto">
          <a:xfrm>
            <a:off x="457200" y="1417638"/>
            <a:ext cx="8229600" cy="4642640"/>
          </a:xfrm>
          <a:prstGeom prst="rect">
            <a:avLst/>
          </a:prstGeom>
          <a:noFill/>
          <a:ln w="76200" cmpd="sng">
            <a:solidFill>
              <a:srgbClr val="B800B8"/>
            </a:solidFill>
            <a:miter lim="800000"/>
            <a:headEnd/>
            <a:tailEnd/>
          </a:ln>
          <a:extLst>
            <a:ext uri="{909E8E84-426E-40dd-AFC4-6F175D3DCCD1}">
              <a14:hiddenFill xmlns:a14="http://schemas.microsoft.com/office/drawing/2010/main">
                <a:solidFill>
                  <a:srgbClr val="FFFFFF"/>
                </a:solidFill>
              </a14:hiddenFill>
            </a:ext>
          </a:extLst>
        </p:spPr>
        <p:txBody>
          <a:bodyPr/>
          <a:lstStyle/>
          <a:p>
            <a:pPr marL="457200" lvl="2" indent="-457200">
              <a:spcBef>
                <a:spcPts val="150"/>
              </a:spcBef>
              <a:spcAft>
                <a:spcPts val="150"/>
              </a:spcAft>
              <a:buFont typeface="Arial"/>
              <a:buChar char="•"/>
            </a:pPr>
            <a:endParaRPr lang="en-US" sz="2800" kern="1200" dirty="0" smtClean="0">
              <a:latin typeface="Arial" charset="0"/>
              <a:ea typeface="ＭＳ Ｐゴシック" charset="0"/>
              <a:cs typeface="ＭＳ Ｐゴシック" charset="0"/>
            </a:endParaRPr>
          </a:p>
          <a:p>
            <a:pPr marL="457200" lvl="2" indent="-457200">
              <a:spcBef>
                <a:spcPts val="150"/>
              </a:spcBef>
              <a:spcAft>
                <a:spcPts val="150"/>
              </a:spcAft>
              <a:buFont typeface="Arial"/>
              <a:buChar char="•"/>
            </a:pPr>
            <a:r>
              <a:rPr lang="en-US" sz="2800" kern="1200" dirty="0" smtClean="0">
                <a:latin typeface="Arial" charset="0"/>
                <a:ea typeface="ＭＳ Ｐゴシック" charset="0"/>
                <a:cs typeface="ＭＳ Ｐゴシック" charset="0"/>
              </a:rPr>
              <a:t>Achievement level classifications based on overall scores</a:t>
            </a:r>
          </a:p>
          <a:p>
            <a:pPr marL="1143000" lvl="4" indent="-342900">
              <a:spcBef>
                <a:spcPts val="150"/>
              </a:spcBef>
              <a:spcAft>
                <a:spcPts val="150"/>
              </a:spcAft>
            </a:pPr>
            <a:r>
              <a:rPr lang="en-US" sz="2800" kern="1200" dirty="0" smtClean="0">
                <a:latin typeface="Arial" charset="0"/>
                <a:ea typeface="ＭＳ Ｐゴシック" charset="0"/>
                <a:cs typeface="ＭＳ Ｐゴシック" charset="0"/>
              </a:rPr>
              <a:t>-Level 1—Standard Not Met</a:t>
            </a:r>
          </a:p>
          <a:p>
            <a:pPr marL="1143000" lvl="4" indent="-342900">
              <a:spcBef>
                <a:spcPts val="150"/>
              </a:spcBef>
              <a:spcAft>
                <a:spcPts val="150"/>
              </a:spcAft>
            </a:pPr>
            <a:r>
              <a:rPr lang="en-US" sz="2800" kern="1200" dirty="0" smtClean="0">
                <a:latin typeface="Arial" charset="0"/>
                <a:ea typeface="ＭＳ Ｐゴシック" charset="0"/>
                <a:cs typeface="ＭＳ Ｐゴシック" charset="0"/>
              </a:rPr>
              <a:t>-Level 2—Standard Nearly Met</a:t>
            </a:r>
          </a:p>
          <a:p>
            <a:pPr marL="1143000" lvl="4" indent="-342900">
              <a:spcBef>
                <a:spcPts val="150"/>
              </a:spcBef>
              <a:spcAft>
                <a:spcPts val="150"/>
              </a:spcAft>
            </a:pPr>
            <a:r>
              <a:rPr lang="en-US" sz="2800" kern="1200" dirty="0" smtClean="0">
                <a:latin typeface="Arial" charset="0"/>
                <a:ea typeface="ＭＳ Ｐゴシック" charset="0"/>
                <a:cs typeface="ＭＳ Ｐゴシック" charset="0"/>
              </a:rPr>
              <a:t>-Level 3—Standard Met </a:t>
            </a:r>
          </a:p>
          <a:p>
            <a:pPr marL="1143000" lvl="4" indent="-342900">
              <a:spcBef>
                <a:spcPts val="150"/>
              </a:spcBef>
              <a:spcAft>
                <a:spcPts val="150"/>
              </a:spcAft>
            </a:pPr>
            <a:r>
              <a:rPr lang="en-US" sz="2800" kern="1200" dirty="0" smtClean="0">
                <a:latin typeface="Arial" charset="0"/>
                <a:ea typeface="ＭＳ Ｐゴシック" charset="0"/>
                <a:cs typeface="ＭＳ Ｐゴシック" charset="0"/>
              </a:rPr>
              <a:t>-Level 4—Standard </a:t>
            </a:r>
            <a:r>
              <a:rPr lang="en-US" sz="2800" dirty="0">
                <a:latin typeface="Arial" charset="0"/>
                <a:ea typeface="ＭＳ Ｐゴシック" charset="0"/>
                <a:cs typeface="ＭＳ Ｐゴシック" charset="0"/>
              </a:rPr>
              <a:t>Exceeded (College and Career Readiness)</a:t>
            </a:r>
          </a:p>
          <a:p>
            <a:pPr marL="1143000" lvl="4" indent="-342900">
              <a:spcBef>
                <a:spcPts val="150"/>
              </a:spcBef>
              <a:spcAft>
                <a:spcPts val="150"/>
              </a:spcAft>
            </a:pPr>
            <a:endParaRPr lang="en-US" sz="2300" kern="1200" dirty="0" smtClean="0">
              <a:latin typeface="Arial" charset="0"/>
              <a:ea typeface="ＭＳ Ｐゴシック" charset="0"/>
              <a:cs typeface="ＭＳ Ｐゴシック" charset="0"/>
            </a:endParaRPr>
          </a:p>
          <a:p>
            <a:pPr marL="1028700" lvl="4" indent="-342900">
              <a:spcBef>
                <a:spcPts val="150"/>
              </a:spcBef>
              <a:spcAft>
                <a:spcPts val="150"/>
              </a:spcAft>
              <a:buFont typeface="Arial" charset="0"/>
              <a:buNone/>
            </a:pPr>
            <a:endParaRPr lang="en-US" sz="2300" kern="1200"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76161405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rgbClr val="000090"/>
                </a:solidFill>
                <a:latin typeface="Verdana" charset="0"/>
                <a:ea typeface="MS PGothic" charset="0"/>
              </a:rPr>
              <a:t>Smarter Balanced Scale Score Ranges for </a:t>
            </a:r>
            <a:r>
              <a:rPr lang="en-US" sz="3600" b="1" dirty="0" smtClean="0">
                <a:solidFill>
                  <a:srgbClr val="B800B8"/>
                </a:solidFill>
                <a:latin typeface="Verdana" charset="0"/>
                <a:ea typeface="MS PGothic" charset="0"/>
              </a:rPr>
              <a:t>ELA/Literacy</a:t>
            </a:r>
            <a:endParaRPr lang="en-US" sz="3600" b="1" dirty="0">
              <a:solidFill>
                <a:srgbClr val="B800B8"/>
              </a:solidFill>
            </a:endParaRPr>
          </a:p>
        </p:txBody>
      </p:sp>
      <p:sp>
        <p:nvSpPr>
          <p:cNvPr id="5" name="Content Placeholder 2"/>
          <p:cNvSpPr>
            <a:spLocks noGrp="1"/>
          </p:cNvSpPr>
          <p:nvPr/>
        </p:nvSpPr>
        <p:spPr bwMode="auto">
          <a:xfrm>
            <a:off x="594510" y="1563590"/>
            <a:ext cx="8229600" cy="411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642938" lvl="1" indent="-342900">
              <a:buFont typeface="Arial" charset="0"/>
              <a:buNone/>
            </a:pPr>
            <a:endParaRPr lang="en-US" kern="1200" dirty="0">
              <a:latin typeface="Arial" charset="0"/>
              <a:ea typeface="MS PGothic" charset="0"/>
            </a:endParaRPr>
          </a:p>
        </p:txBody>
      </p:sp>
      <p:pic>
        <p:nvPicPr>
          <p:cNvPr id="4" name="table"/>
          <p:cNvPicPr>
            <a:picLocks noChangeAspect="1"/>
          </p:cNvPicPr>
          <p:nvPr/>
        </p:nvPicPr>
        <p:blipFill>
          <a:blip r:embed="rId2"/>
          <a:stretch>
            <a:fillRect/>
          </a:stretch>
        </p:blipFill>
        <p:spPr>
          <a:xfrm>
            <a:off x="764958" y="1982663"/>
            <a:ext cx="7620000" cy="3657600"/>
          </a:xfrm>
          <a:prstGeom prst="rect">
            <a:avLst/>
          </a:prstGeom>
        </p:spPr>
      </p:pic>
    </p:spTree>
    <p:extLst>
      <p:ext uri="{BB962C8B-B14F-4D97-AF65-F5344CB8AC3E}">
        <p14:creationId xmlns:p14="http://schemas.microsoft.com/office/powerpoint/2010/main" val="176161405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000090"/>
                </a:solidFill>
                <a:latin typeface="Verdana"/>
                <a:cs typeface="Verdana"/>
              </a:rPr>
              <a:t>Smarter Balanced Scale Score Ranges fo</a:t>
            </a:r>
            <a:r>
              <a:rPr lang="en-US" sz="3200" b="1" dirty="0">
                <a:solidFill>
                  <a:srgbClr val="000090"/>
                </a:solidFill>
                <a:latin typeface="Verdana"/>
                <a:cs typeface="Verdana"/>
              </a:rPr>
              <a:t>r</a:t>
            </a:r>
            <a:r>
              <a:rPr lang="en-US" sz="3200" b="1" dirty="0" smtClean="0">
                <a:latin typeface="Verdana"/>
                <a:cs typeface="Verdana"/>
              </a:rPr>
              <a:t> </a:t>
            </a:r>
            <a:r>
              <a:rPr lang="en-US" sz="3200" b="1" dirty="0" smtClean="0">
                <a:solidFill>
                  <a:srgbClr val="B800B8"/>
                </a:solidFill>
                <a:latin typeface="Verdana"/>
                <a:cs typeface="Verdana"/>
              </a:rPr>
              <a:t>Mathematics</a:t>
            </a:r>
            <a:endParaRPr lang="en-US" sz="3200" b="1" dirty="0">
              <a:solidFill>
                <a:srgbClr val="B800B8"/>
              </a:solidFill>
              <a:latin typeface="Verdana"/>
              <a:cs typeface="Verdana"/>
            </a:endParaRPr>
          </a:p>
        </p:txBody>
      </p:sp>
      <p:sp>
        <p:nvSpPr>
          <p:cNvPr id="3" name="Content Placeholder 2"/>
          <p:cNvSpPr>
            <a:spLocks noGrp="1"/>
          </p:cNvSpPr>
          <p:nvPr>
            <p:ph idx="1"/>
          </p:nvPr>
        </p:nvSpPr>
        <p:spPr/>
        <p:txBody>
          <a:bodyPr/>
          <a:lstStyle/>
          <a:p>
            <a:pPr marL="0" indent="0">
              <a:buNone/>
            </a:pPr>
            <a:endParaRPr lang="en-US" dirty="0"/>
          </a:p>
        </p:txBody>
      </p:sp>
      <p:pic>
        <p:nvPicPr>
          <p:cNvPr id="4" name="table"/>
          <p:cNvPicPr>
            <a:picLocks noChangeAspect="1"/>
          </p:cNvPicPr>
          <p:nvPr/>
        </p:nvPicPr>
        <p:blipFill>
          <a:blip r:embed="rId2"/>
          <a:stretch>
            <a:fillRect/>
          </a:stretch>
        </p:blipFill>
        <p:spPr>
          <a:xfrm>
            <a:off x="814865" y="1757969"/>
            <a:ext cx="7299325" cy="3657600"/>
          </a:xfrm>
          <a:prstGeom prst="rect">
            <a:avLst/>
          </a:prstGeom>
        </p:spPr>
      </p:pic>
    </p:spTree>
    <p:extLst>
      <p:ext uri="{BB962C8B-B14F-4D97-AF65-F5344CB8AC3E}">
        <p14:creationId xmlns:p14="http://schemas.microsoft.com/office/powerpoint/2010/main" val="405455382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0090"/>
                </a:solidFill>
              </a:rPr>
              <a:t>Looking at Test Scores through a Growth Mindset </a:t>
            </a:r>
            <a:endParaRPr lang="en-US" dirty="0">
              <a:solidFill>
                <a:srgbClr val="000090"/>
              </a:solidFill>
            </a:endParaRPr>
          </a:p>
        </p:txBody>
      </p:sp>
      <p:sp>
        <p:nvSpPr>
          <p:cNvPr id="3" name="Content Placeholder 2"/>
          <p:cNvSpPr>
            <a:spLocks noGrp="1"/>
          </p:cNvSpPr>
          <p:nvPr>
            <p:ph idx="1"/>
          </p:nvPr>
        </p:nvSpPr>
        <p:spPr>
          <a:xfrm>
            <a:off x="468243" y="1600200"/>
            <a:ext cx="8229600" cy="4525963"/>
          </a:xfrm>
        </p:spPr>
        <p:txBody>
          <a:bodyPr>
            <a:normAutofit/>
          </a:bodyPr>
          <a:lstStyle/>
          <a:p>
            <a:r>
              <a:rPr lang="en-US" sz="2400" dirty="0" smtClean="0"/>
              <a:t>Care </a:t>
            </a:r>
            <a:r>
              <a:rPr lang="en-US" sz="2400" dirty="0"/>
              <a:t>about and </a:t>
            </a:r>
            <a:r>
              <a:rPr lang="en-US" sz="2400" dirty="0" smtClean="0"/>
              <a:t>invest </a:t>
            </a:r>
            <a:r>
              <a:rPr lang="en-US" sz="2400" dirty="0"/>
              <a:t>in </a:t>
            </a:r>
            <a:r>
              <a:rPr lang="en-US" sz="2400" dirty="0" smtClean="0"/>
              <a:t>learning</a:t>
            </a:r>
            <a:endParaRPr lang="en-US" sz="2400" dirty="0"/>
          </a:p>
          <a:p>
            <a:r>
              <a:rPr lang="en-US" sz="2400" dirty="0" smtClean="0"/>
              <a:t>Believe </a:t>
            </a:r>
            <a:r>
              <a:rPr lang="en-US" sz="2400" dirty="0"/>
              <a:t>that effort is a positive thing, </a:t>
            </a:r>
            <a:r>
              <a:rPr lang="en-US" sz="2400" dirty="0" smtClean="0"/>
              <a:t>causing their </a:t>
            </a:r>
            <a:r>
              <a:rPr lang="en-US" sz="2400" dirty="0"/>
              <a:t>intelligence </a:t>
            </a:r>
            <a:r>
              <a:rPr lang="en-US" sz="2400" dirty="0" smtClean="0"/>
              <a:t>to grow</a:t>
            </a:r>
          </a:p>
          <a:p>
            <a:r>
              <a:rPr lang="en-US" sz="2400" dirty="0" smtClean="0"/>
              <a:t>Try </a:t>
            </a:r>
            <a:r>
              <a:rPr lang="en-US" sz="2400" dirty="0"/>
              <a:t>hard in the face of frustration </a:t>
            </a:r>
          </a:p>
          <a:p>
            <a:r>
              <a:rPr lang="en-US" sz="2400" dirty="0" smtClean="0"/>
              <a:t>Look </a:t>
            </a:r>
            <a:r>
              <a:rPr lang="en-US" sz="2400" dirty="0"/>
              <a:t>for new learning </a:t>
            </a:r>
            <a:r>
              <a:rPr lang="en-US" sz="2400" dirty="0" smtClean="0"/>
              <a:t>strategies.</a:t>
            </a:r>
            <a:endParaRPr lang="en-US" sz="2400" dirty="0"/>
          </a:p>
          <a:p>
            <a:r>
              <a:rPr lang="en-GB" sz="2400" dirty="0" smtClean="0"/>
              <a:t>Collaborative  </a:t>
            </a:r>
            <a:r>
              <a:rPr lang="en-GB" sz="2400" dirty="0"/>
              <a:t>environment where </a:t>
            </a:r>
            <a:r>
              <a:rPr lang="en-GB" sz="2400" dirty="0" smtClean="0"/>
              <a:t>students </a:t>
            </a:r>
            <a:r>
              <a:rPr lang="en-GB" sz="2400" dirty="0"/>
              <a:t>take responsibility for their own learning</a:t>
            </a:r>
          </a:p>
          <a:p>
            <a:pPr marL="0" indent="0">
              <a:buNone/>
            </a:pPr>
            <a:endParaRPr lang="en-US" sz="2000" dirty="0" smtClean="0"/>
          </a:p>
        </p:txBody>
      </p:sp>
      <p:pic>
        <p:nvPicPr>
          <p:cNvPr id="4" name="Picture 3"/>
          <p:cNvPicPr>
            <a:picLocks noChangeAspect="1"/>
          </p:cNvPicPr>
          <p:nvPr/>
        </p:nvPicPr>
        <p:blipFill>
          <a:blip r:embed="rId2"/>
          <a:stretch>
            <a:fillRect/>
          </a:stretch>
        </p:blipFill>
        <p:spPr>
          <a:xfrm>
            <a:off x="6152559" y="4207565"/>
            <a:ext cx="2991441" cy="2551044"/>
          </a:xfrm>
          <a:prstGeom prst="rect">
            <a:avLst/>
          </a:prstGeom>
        </p:spPr>
      </p:pic>
    </p:spTree>
    <p:extLst>
      <p:ext uri="{BB962C8B-B14F-4D97-AF65-F5344CB8AC3E}">
        <p14:creationId xmlns:p14="http://schemas.microsoft.com/office/powerpoint/2010/main" val="398928752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000090"/>
                </a:solidFill>
                <a:latin typeface="Verdana"/>
                <a:cs typeface="Verdana"/>
              </a:rPr>
              <a:t>Understanding the Reports</a:t>
            </a:r>
            <a:endParaRPr lang="en-US" sz="3600" b="1" dirty="0">
              <a:solidFill>
                <a:srgbClr val="000090"/>
              </a:solidFill>
              <a:latin typeface="Verdana"/>
              <a:cs typeface="Verdana"/>
            </a:endParaRPr>
          </a:p>
        </p:txBody>
      </p:sp>
      <p:pic>
        <p:nvPicPr>
          <p:cNvPr id="4" name="Picture 3"/>
          <p:cNvPicPr>
            <a:picLocks noChangeAspect="1"/>
          </p:cNvPicPr>
          <p:nvPr/>
        </p:nvPicPr>
        <p:blipFill>
          <a:blip r:embed="rId2"/>
          <a:stretch>
            <a:fillRect/>
          </a:stretch>
        </p:blipFill>
        <p:spPr>
          <a:xfrm>
            <a:off x="2800190" y="1408029"/>
            <a:ext cx="3558268" cy="4058650"/>
          </a:xfrm>
          <a:prstGeom prst="rect">
            <a:avLst/>
          </a:prstGeom>
        </p:spPr>
      </p:pic>
    </p:spTree>
    <p:extLst>
      <p:ext uri="{BB962C8B-B14F-4D97-AF65-F5344CB8AC3E}">
        <p14:creationId xmlns:p14="http://schemas.microsoft.com/office/powerpoint/2010/main" val="298147901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4088" y="1554163"/>
            <a:ext cx="3654425" cy="472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2" name="Title 1"/>
          <p:cNvSpPr>
            <a:spLocks noGrp="1"/>
          </p:cNvSpPr>
          <p:nvPr>
            <p:ph type="title"/>
          </p:nvPr>
        </p:nvSpPr>
        <p:spPr>
          <a:xfrm>
            <a:off x="0" y="411957"/>
            <a:ext cx="9144000" cy="639762"/>
          </a:xfrm>
        </p:spPr>
        <p:txBody>
          <a:bodyPr>
            <a:normAutofit fontScale="90000"/>
          </a:bodyPr>
          <a:lstStyle/>
          <a:p>
            <a:r>
              <a:rPr lang="en-US" sz="3200" b="1" dirty="0">
                <a:solidFill>
                  <a:srgbClr val="000090"/>
                </a:solidFill>
                <a:latin typeface="Verdana" charset="0"/>
                <a:ea typeface="MS PGothic" charset="0"/>
                <a:hlinkClick r:id="rId4"/>
              </a:rPr>
              <a:t>Elements of the Student Score Report</a:t>
            </a:r>
            <a:br>
              <a:rPr lang="en-US" sz="3200" b="1" dirty="0">
                <a:solidFill>
                  <a:srgbClr val="000090"/>
                </a:solidFill>
                <a:latin typeface="Verdana" charset="0"/>
                <a:ea typeface="MS PGothic" charset="0"/>
                <a:hlinkClick r:id="rId4"/>
              </a:rPr>
            </a:br>
            <a:endParaRPr lang="en-US" sz="1600" b="1" dirty="0">
              <a:solidFill>
                <a:srgbClr val="000090"/>
              </a:solidFill>
              <a:latin typeface="Verdana" charset="0"/>
              <a:ea typeface="MS PGothic" charset="0"/>
              <a:hlinkClick r:id="rId4"/>
            </a:endParaRPr>
          </a:p>
        </p:txBody>
      </p:sp>
      <p:sp>
        <p:nvSpPr>
          <p:cNvPr id="6" name="8-Point Star 5"/>
          <p:cNvSpPr>
            <a:spLocks noChangeArrowheads="1"/>
          </p:cNvSpPr>
          <p:nvPr/>
        </p:nvSpPr>
        <p:spPr bwMode="auto">
          <a:xfrm>
            <a:off x="893763" y="2406650"/>
            <a:ext cx="514350" cy="533400"/>
          </a:xfrm>
          <a:prstGeom prst="star8">
            <a:avLst>
              <a:gd name="adj" fmla="val 37500"/>
            </a:avLst>
          </a:prstGeom>
          <a:solidFill>
            <a:srgbClr val="4BACC6"/>
          </a:solidFill>
          <a:ln>
            <a:noFill/>
          </a:ln>
          <a:effectLst>
            <a:outerShdw blurRad="50800" dist="38100" dir="2700000" algn="tl" rotWithShape="0">
              <a:srgbClr val="000000">
                <a:alpha val="39999"/>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anchor="ctr"/>
          <a:lstStyle/>
          <a:p>
            <a:pPr algn="ctr">
              <a:defRPr/>
            </a:pPr>
            <a:r>
              <a:rPr lang="en-US" b="1" dirty="0">
                <a:solidFill>
                  <a:srgbClr val="FFFF00"/>
                </a:solidFill>
                <a:latin typeface="+mn-lt"/>
                <a:ea typeface="+mn-ea"/>
                <a:cs typeface="+mn-cs"/>
              </a:rPr>
              <a:t>1</a:t>
            </a:r>
          </a:p>
        </p:txBody>
      </p:sp>
      <p:sp>
        <p:nvSpPr>
          <p:cNvPr id="7" name="8-Point Star 6"/>
          <p:cNvSpPr>
            <a:spLocks noChangeArrowheads="1"/>
          </p:cNvSpPr>
          <p:nvPr/>
        </p:nvSpPr>
        <p:spPr bwMode="auto">
          <a:xfrm>
            <a:off x="3587750" y="2968625"/>
            <a:ext cx="514350" cy="533400"/>
          </a:xfrm>
          <a:prstGeom prst="star8">
            <a:avLst>
              <a:gd name="adj" fmla="val 37500"/>
            </a:avLst>
          </a:prstGeom>
          <a:solidFill>
            <a:srgbClr val="4BACC6"/>
          </a:solidFill>
          <a:ln>
            <a:noFill/>
          </a:ln>
          <a:effectLst>
            <a:outerShdw blurRad="50800" dist="38100" dir="2700000" algn="tl" rotWithShape="0">
              <a:srgbClr val="000000">
                <a:alpha val="39999"/>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anchor="ctr"/>
          <a:lstStyle/>
          <a:p>
            <a:pPr algn="ctr">
              <a:defRPr/>
            </a:pPr>
            <a:r>
              <a:rPr lang="en-US" b="1" dirty="0">
                <a:solidFill>
                  <a:srgbClr val="FFFF00"/>
                </a:solidFill>
                <a:latin typeface="+mn-lt"/>
                <a:ea typeface="+mn-ea"/>
                <a:cs typeface="+mn-cs"/>
              </a:rPr>
              <a:t>2</a:t>
            </a:r>
          </a:p>
        </p:txBody>
      </p:sp>
      <p:sp>
        <p:nvSpPr>
          <p:cNvPr id="8" name="8-Point Star 7"/>
          <p:cNvSpPr>
            <a:spLocks noChangeArrowheads="1"/>
          </p:cNvSpPr>
          <p:nvPr/>
        </p:nvSpPr>
        <p:spPr bwMode="auto">
          <a:xfrm>
            <a:off x="2266950" y="3651250"/>
            <a:ext cx="514350" cy="533400"/>
          </a:xfrm>
          <a:prstGeom prst="star8">
            <a:avLst>
              <a:gd name="adj" fmla="val 37500"/>
            </a:avLst>
          </a:prstGeom>
          <a:solidFill>
            <a:srgbClr val="4BACC6"/>
          </a:solidFill>
          <a:ln>
            <a:noFill/>
          </a:ln>
          <a:effectLst>
            <a:outerShdw blurRad="50800" dist="38100" dir="2700000" algn="tl" rotWithShape="0">
              <a:srgbClr val="000000">
                <a:alpha val="39999"/>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anchor="ctr"/>
          <a:lstStyle/>
          <a:p>
            <a:pPr algn="ctr">
              <a:defRPr/>
            </a:pPr>
            <a:r>
              <a:rPr lang="en-US" b="1" dirty="0">
                <a:solidFill>
                  <a:srgbClr val="FFFF00"/>
                </a:solidFill>
                <a:latin typeface="+mn-lt"/>
                <a:ea typeface="+mn-ea"/>
                <a:cs typeface="+mn-cs"/>
              </a:rPr>
              <a:t>3</a:t>
            </a:r>
          </a:p>
        </p:txBody>
      </p:sp>
      <p:sp>
        <p:nvSpPr>
          <p:cNvPr id="9" name="8-Point Star 8"/>
          <p:cNvSpPr>
            <a:spLocks noChangeArrowheads="1"/>
          </p:cNvSpPr>
          <p:nvPr/>
        </p:nvSpPr>
        <p:spPr bwMode="auto">
          <a:xfrm>
            <a:off x="3836988" y="4383088"/>
            <a:ext cx="514350" cy="533400"/>
          </a:xfrm>
          <a:prstGeom prst="star8">
            <a:avLst>
              <a:gd name="adj" fmla="val 37500"/>
            </a:avLst>
          </a:prstGeom>
          <a:solidFill>
            <a:srgbClr val="4BACC6"/>
          </a:solidFill>
          <a:ln>
            <a:noFill/>
          </a:ln>
          <a:effectLst>
            <a:outerShdw blurRad="50800" dist="38100" dir="2700000" algn="tl" rotWithShape="0">
              <a:srgbClr val="000000">
                <a:alpha val="39999"/>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anchor="ctr"/>
          <a:lstStyle/>
          <a:p>
            <a:pPr algn="ctr">
              <a:defRPr/>
            </a:pPr>
            <a:r>
              <a:rPr lang="en-US" b="1" dirty="0">
                <a:solidFill>
                  <a:srgbClr val="FFFF00"/>
                </a:solidFill>
                <a:latin typeface="+mn-lt"/>
                <a:ea typeface="+mn-ea"/>
                <a:cs typeface="+mn-cs"/>
              </a:rPr>
              <a:t>4</a:t>
            </a:r>
          </a:p>
        </p:txBody>
      </p:sp>
      <p:pic>
        <p:nvPicPr>
          <p:cNvPr id="56327"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668838" y="1554163"/>
            <a:ext cx="3892550"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8-Point Star 9"/>
          <p:cNvSpPr>
            <a:spLocks noChangeArrowheads="1"/>
          </p:cNvSpPr>
          <p:nvPr/>
        </p:nvSpPr>
        <p:spPr bwMode="auto">
          <a:xfrm>
            <a:off x="7512050" y="1873250"/>
            <a:ext cx="514350" cy="533400"/>
          </a:xfrm>
          <a:prstGeom prst="star8">
            <a:avLst>
              <a:gd name="adj" fmla="val 37500"/>
            </a:avLst>
          </a:prstGeom>
          <a:solidFill>
            <a:srgbClr val="4BACC6"/>
          </a:solidFill>
          <a:ln>
            <a:noFill/>
          </a:ln>
          <a:effectLst>
            <a:outerShdw blurRad="50800" dist="38100" dir="2700000" algn="tl" rotWithShape="0">
              <a:srgbClr val="000000">
                <a:alpha val="39999"/>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anchor="ctr"/>
          <a:lstStyle/>
          <a:p>
            <a:pPr algn="ctr">
              <a:defRPr/>
            </a:pPr>
            <a:r>
              <a:rPr lang="en-US" b="1" dirty="0">
                <a:solidFill>
                  <a:srgbClr val="FFFF00"/>
                </a:solidFill>
                <a:latin typeface="+mn-lt"/>
                <a:ea typeface="+mn-ea"/>
                <a:cs typeface="+mn-cs"/>
              </a:rPr>
              <a:t>5</a:t>
            </a:r>
          </a:p>
        </p:txBody>
      </p:sp>
      <p:sp>
        <p:nvSpPr>
          <p:cNvPr id="11" name="8-Point Star 10"/>
          <p:cNvSpPr>
            <a:spLocks noChangeArrowheads="1"/>
          </p:cNvSpPr>
          <p:nvPr/>
        </p:nvSpPr>
        <p:spPr bwMode="auto">
          <a:xfrm>
            <a:off x="4443413" y="3805238"/>
            <a:ext cx="514350" cy="533400"/>
          </a:xfrm>
          <a:prstGeom prst="star8">
            <a:avLst>
              <a:gd name="adj" fmla="val 37500"/>
            </a:avLst>
          </a:prstGeom>
          <a:solidFill>
            <a:srgbClr val="4BACC6"/>
          </a:solidFill>
          <a:ln>
            <a:noFill/>
          </a:ln>
          <a:effectLst>
            <a:outerShdw blurRad="50800" dist="38100" dir="2700000" algn="tl" rotWithShape="0">
              <a:srgbClr val="000000">
                <a:alpha val="39999"/>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anchor="ctr"/>
          <a:lstStyle/>
          <a:p>
            <a:pPr algn="ctr">
              <a:defRPr/>
            </a:pPr>
            <a:r>
              <a:rPr lang="en-US" b="1" dirty="0">
                <a:solidFill>
                  <a:srgbClr val="FFFF00"/>
                </a:solidFill>
                <a:latin typeface="+mn-lt"/>
                <a:ea typeface="+mn-ea"/>
                <a:cs typeface="+mn-cs"/>
              </a:rPr>
              <a:t>6</a:t>
            </a:r>
          </a:p>
        </p:txBody>
      </p:sp>
      <p:sp>
        <p:nvSpPr>
          <p:cNvPr id="12" name="8-Point Star 11"/>
          <p:cNvSpPr>
            <a:spLocks noChangeArrowheads="1"/>
          </p:cNvSpPr>
          <p:nvPr/>
        </p:nvSpPr>
        <p:spPr bwMode="auto">
          <a:xfrm>
            <a:off x="6270625" y="3811588"/>
            <a:ext cx="514350" cy="533400"/>
          </a:xfrm>
          <a:prstGeom prst="star8">
            <a:avLst>
              <a:gd name="adj" fmla="val 37500"/>
            </a:avLst>
          </a:prstGeom>
          <a:solidFill>
            <a:srgbClr val="4BACC6"/>
          </a:solidFill>
          <a:ln>
            <a:noFill/>
          </a:ln>
          <a:effectLst>
            <a:outerShdw blurRad="50800" dist="38100" dir="2700000" algn="tl" rotWithShape="0">
              <a:srgbClr val="000000">
                <a:alpha val="39999"/>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anchor="ctr"/>
          <a:lstStyle/>
          <a:p>
            <a:pPr algn="ctr">
              <a:defRPr/>
            </a:pPr>
            <a:r>
              <a:rPr lang="en-US" b="1" dirty="0">
                <a:solidFill>
                  <a:srgbClr val="FFFF00"/>
                </a:solidFill>
                <a:latin typeface="+mn-lt"/>
                <a:ea typeface="+mn-ea"/>
                <a:cs typeface="+mn-cs"/>
              </a:rPr>
              <a:t>7</a:t>
            </a:r>
          </a:p>
        </p:txBody>
      </p:sp>
      <p:sp>
        <p:nvSpPr>
          <p:cNvPr id="13" name="8-Point Star 12"/>
          <p:cNvSpPr>
            <a:spLocks noChangeArrowheads="1"/>
          </p:cNvSpPr>
          <p:nvPr/>
        </p:nvSpPr>
        <p:spPr bwMode="auto">
          <a:xfrm>
            <a:off x="6842125" y="5149850"/>
            <a:ext cx="514350" cy="533400"/>
          </a:xfrm>
          <a:prstGeom prst="star8">
            <a:avLst>
              <a:gd name="adj" fmla="val 37500"/>
            </a:avLst>
          </a:prstGeom>
          <a:solidFill>
            <a:srgbClr val="4BACC6"/>
          </a:solidFill>
          <a:ln>
            <a:noFill/>
          </a:ln>
          <a:effectLst>
            <a:outerShdw blurRad="50800" dist="38100" dir="2700000" algn="tl" rotWithShape="0">
              <a:srgbClr val="000000">
                <a:alpha val="39999"/>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anchor="ctr"/>
          <a:lstStyle/>
          <a:p>
            <a:pPr algn="ctr">
              <a:defRPr/>
            </a:pPr>
            <a:r>
              <a:rPr lang="en-US" b="1" dirty="0">
                <a:solidFill>
                  <a:srgbClr val="FFFF00"/>
                </a:solidFill>
                <a:latin typeface="+mn-lt"/>
                <a:ea typeface="+mn-ea"/>
                <a:cs typeface="+mn-cs"/>
              </a:rPr>
              <a:t>8</a:t>
            </a:r>
          </a:p>
        </p:txBody>
      </p:sp>
      <p:sp>
        <p:nvSpPr>
          <p:cNvPr id="56332" name="TextBox 9"/>
          <p:cNvSpPr txBox="1">
            <a:spLocks noChangeArrowheads="1"/>
          </p:cNvSpPr>
          <p:nvPr/>
        </p:nvSpPr>
        <p:spPr bwMode="auto">
          <a:xfrm>
            <a:off x="1703388" y="1216025"/>
            <a:ext cx="21558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600" dirty="0">
                <a:latin typeface="Verdana" charset="0"/>
                <a:cs typeface="Verdana" charset="0"/>
              </a:rPr>
              <a:t>Front Page</a:t>
            </a:r>
          </a:p>
        </p:txBody>
      </p:sp>
      <p:sp>
        <p:nvSpPr>
          <p:cNvPr id="56333" name="TextBox 9"/>
          <p:cNvSpPr txBox="1">
            <a:spLocks noChangeArrowheads="1"/>
          </p:cNvSpPr>
          <p:nvPr/>
        </p:nvSpPr>
        <p:spPr bwMode="auto">
          <a:xfrm>
            <a:off x="5537200" y="1201738"/>
            <a:ext cx="215741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600" dirty="0">
                <a:latin typeface="Verdana" charset="0"/>
                <a:cs typeface="Verdana" charset="0"/>
              </a:rPr>
              <a:t>Back Page</a:t>
            </a:r>
          </a:p>
        </p:txBody>
      </p:sp>
      <p:sp>
        <p:nvSpPr>
          <p:cNvPr id="2" name="TextBox 1"/>
          <p:cNvSpPr txBox="1"/>
          <p:nvPr/>
        </p:nvSpPr>
        <p:spPr>
          <a:xfrm>
            <a:off x="11947564" y="2862158"/>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97712063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p:cNvSpPr>
          <p:nvPr>
            <p:ph type="title"/>
          </p:nvPr>
        </p:nvSpPr>
        <p:spPr>
          <a:xfrm>
            <a:off x="0" y="731838"/>
            <a:ext cx="9144000" cy="1143000"/>
          </a:xfrm>
        </p:spPr>
        <p:txBody>
          <a:bodyPr>
            <a:normAutofit/>
          </a:bodyPr>
          <a:lstStyle/>
          <a:p>
            <a:r>
              <a:rPr lang="en-US" sz="3600" b="1" dirty="0">
                <a:solidFill>
                  <a:srgbClr val="000090"/>
                </a:solidFill>
                <a:latin typeface="Verdana" charset="0"/>
                <a:ea typeface="MS PGothic" charset="0"/>
              </a:rPr>
              <a:t>Timeline for Public Reporting </a:t>
            </a:r>
          </a:p>
        </p:txBody>
      </p:sp>
      <p:graphicFrame>
        <p:nvGraphicFramePr>
          <p:cNvPr id="4" name="Content Placeholder 3"/>
          <p:cNvGraphicFramePr>
            <a:graphicFrameLocks/>
          </p:cNvGraphicFramePr>
          <p:nvPr>
            <p:extLst>
              <p:ext uri="{D42A27DB-BD31-4B8C-83A1-F6EECF244321}">
                <p14:modId xmlns:p14="http://schemas.microsoft.com/office/powerpoint/2010/main" val="1894283937"/>
              </p:ext>
            </p:extLst>
          </p:nvPr>
        </p:nvGraphicFramePr>
        <p:xfrm>
          <a:off x="609600" y="1973262"/>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5402685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ontent Placeholder 18"/>
          <p:cNvSpPr>
            <a:spLocks noGrp="1"/>
          </p:cNvSpPr>
          <p:nvPr>
            <p:ph idx="1"/>
          </p:nvPr>
        </p:nvSpPr>
        <p:spPr>
          <a:xfrm>
            <a:off x="457200" y="638962"/>
            <a:ext cx="8229600" cy="5487201"/>
          </a:xfrm>
        </p:spPr>
        <p:txBody>
          <a:bodyPr>
            <a:normAutofit fontScale="70000" lnSpcReduction="20000"/>
          </a:bodyPr>
          <a:lstStyle/>
          <a:p>
            <a:pPr marL="0" indent="0" algn="ctr">
              <a:buNone/>
            </a:pPr>
            <a:r>
              <a:rPr lang="en-US" sz="5400" b="1" dirty="0" smtClean="0">
                <a:solidFill>
                  <a:srgbClr val="000090"/>
                </a:solidFill>
                <a:latin typeface="Verdana"/>
                <a:cs typeface="Verdana"/>
              </a:rPr>
              <a:t>Questions? </a:t>
            </a:r>
          </a:p>
          <a:p>
            <a:pPr marL="0" indent="0" algn="ctr">
              <a:buNone/>
            </a:pPr>
            <a:endParaRPr lang="en-US" sz="5400" b="1" dirty="0">
              <a:solidFill>
                <a:srgbClr val="000090"/>
              </a:solidFill>
              <a:latin typeface="Verdana"/>
              <a:cs typeface="Verdana"/>
            </a:endParaRPr>
          </a:p>
          <a:p>
            <a:pPr marL="0" indent="0" algn="ctr">
              <a:buNone/>
            </a:pPr>
            <a:endParaRPr lang="en-US" sz="5400" b="1" dirty="0" smtClean="0">
              <a:solidFill>
                <a:srgbClr val="000090"/>
              </a:solidFill>
              <a:latin typeface="Verdana"/>
              <a:cs typeface="Verdana"/>
            </a:endParaRPr>
          </a:p>
          <a:p>
            <a:pPr marL="0" indent="0" algn="ctr">
              <a:buNone/>
            </a:pPr>
            <a:endParaRPr lang="en-US" sz="5400" b="1" dirty="0">
              <a:solidFill>
                <a:srgbClr val="000090"/>
              </a:solidFill>
              <a:latin typeface="Verdana"/>
              <a:cs typeface="Verdana"/>
            </a:endParaRPr>
          </a:p>
          <a:p>
            <a:pPr marL="0" indent="0" algn="ctr">
              <a:buNone/>
            </a:pPr>
            <a:endParaRPr lang="en-US" sz="5400" b="1" dirty="0" smtClean="0">
              <a:solidFill>
                <a:srgbClr val="000090"/>
              </a:solidFill>
              <a:latin typeface="Verdana"/>
              <a:cs typeface="Verdana"/>
            </a:endParaRPr>
          </a:p>
          <a:p>
            <a:pPr marL="0" indent="0" algn="ctr">
              <a:buNone/>
            </a:pPr>
            <a:endParaRPr lang="en-US" sz="5400" b="1" dirty="0" smtClean="0">
              <a:solidFill>
                <a:srgbClr val="000090"/>
              </a:solidFill>
              <a:latin typeface="Verdana"/>
              <a:cs typeface="Verdana"/>
            </a:endParaRPr>
          </a:p>
          <a:p>
            <a:pPr marL="0" indent="0" algn="ctr">
              <a:buNone/>
            </a:pPr>
            <a:endParaRPr lang="en-US" sz="5400" b="1" dirty="0">
              <a:solidFill>
                <a:srgbClr val="000090"/>
              </a:solidFill>
              <a:latin typeface="Verdana"/>
              <a:cs typeface="Verdana"/>
            </a:endParaRPr>
          </a:p>
          <a:p>
            <a:pPr marL="0" indent="0" algn="ctr">
              <a:buNone/>
            </a:pPr>
            <a:r>
              <a:rPr lang="en-US" sz="5400" b="1" dirty="0" smtClean="0">
                <a:solidFill>
                  <a:srgbClr val="000090"/>
                </a:solidFill>
                <a:latin typeface="Verdana"/>
                <a:cs typeface="Verdana"/>
              </a:rPr>
              <a:t>Thank </a:t>
            </a:r>
            <a:r>
              <a:rPr lang="en-US" sz="5400" b="1" dirty="0">
                <a:solidFill>
                  <a:srgbClr val="000090"/>
                </a:solidFill>
                <a:latin typeface="Verdana"/>
                <a:cs typeface="Verdana"/>
              </a:rPr>
              <a:t>you!</a:t>
            </a:r>
          </a:p>
          <a:p>
            <a:pPr marL="0" indent="0" algn="ctr">
              <a:buNone/>
            </a:pPr>
            <a:r>
              <a:rPr lang="en-US" sz="5400" b="1" dirty="0" smtClean="0">
                <a:solidFill>
                  <a:srgbClr val="000090"/>
                </a:solidFill>
                <a:latin typeface="Verdana"/>
                <a:cs typeface="Verdana"/>
              </a:rPr>
              <a:t> </a:t>
            </a:r>
            <a:endParaRPr lang="en-US" sz="5400" b="1" dirty="0">
              <a:solidFill>
                <a:srgbClr val="000090"/>
              </a:solidFill>
              <a:latin typeface="Verdana"/>
              <a:cs typeface="Verdana"/>
            </a:endParaRPr>
          </a:p>
        </p:txBody>
      </p:sp>
      <p:pic>
        <p:nvPicPr>
          <p:cNvPr id="21" name="Picture 20"/>
          <p:cNvPicPr>
            <a:picLocks noChangeAspect="1"/>
          </p:cNvPicPr>
          <p:nvPr/>
        </p:nvPicPr>
        <p:blipFill>
          <a:blip r:embed="rId2"/>
          <a:stretch>
            <a:fillRect/>
          </a:stretch>
        </p:blipFill>
        <p:spPr>
          <a:xfrm>
            <a:off x="3175000" y="1562100"/>
            <a:ext cx="2781300" cy="2678596"/>
          </a:xfrm>
          <a:prstGeom prst="rect">
            <a:avLst/>
          </a:prstGeom>
        </p:spPr>
      </p:pic>
    </p:spTree>
    <p:extLst>
      <p:ext uri="{BB962C8B-B14F-4D97-AF65-F5344CB8AC3E}">
        <p14:creationId xmlns:p14="http://schemas.microsoft.com/office/powerpoint/2010/main" val="61419862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1539</TotalTime>
  <Words>544</Words>
  <Application>Microsoft Macintosh PowerPoint</Application>
  <PresentationFormat>On-screen Show (4:3)</PresentationFormat>
  <Paragraphs>100</Paragraphs>
  <Slides>13</Slides>
  <Notes>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Reflection on 2015 SBAC Testing </vt:lpstr>
      <vt:lpstr>SBAC Scores Cannot be Compared to CST</vt:lpstr>
      <vt:lpstr>How is the new SBAC Test different? </vt:lpstr>
      <vt:lpstr>Scores Will Look Different</vt:lpstr>
      <vt:lpstr>Achievement Levels</vt:lpstr>
      <vt:lpstr>Smarter Balanced Scale Score Ranges for ELA/Literacy</vt:lpstr>
      <vt:lpstr>Smarter Balanced Scale Score Ranges for Mathematics</vt:lpstr>
      <vt:lpstr>Looking at Test Scores through a Growth Mindset </vt:lpstr>
      <vt:lpstr>Understanding the Reports</vt:lpstr>
      <vt:lpstr>Elements of the Student Score Report </vt:lpstr>
      <vt:lpstr>Timeline for Public Reporting </vt:lpstr>
      <vt:lpstr>PowerPoint Presentation</vt:lpstr>
    </vt:vector>
  </TitlesOfParts>
  <Company>Lennox District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Lennox School District</dc:creator>
  <cp:lastModifiedBy>District  Staff</cp:lastModifiedBy>
  <cp:revision>47</cp:revision>
  <cp:lastPrinted>2015-07-14T20:23:46Z</cp:lastPrinted>
  <dcterms:created xsi:type="dcterms:W3CDTF">2015-06-05T17:37:59Z</dcterms:created>
  <dcterms:modified xsi:type="dcterms:W3CDTF">2015-07-14T21:03:44Z</dcterms:modified>
</cp:coreProperties>
</file>