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16"/>
  </p:notesMasterIdLst>
  <p:sldIdLst>
    <p:sldId id="256" r:id="rId2"/>
    <p:sldId id="257" r:id="rId3"/>
    <p:sldId id="258" r:id="rId4"/>
    <p:sldId id="282" r:id="rId5"/>
    <p:sldId id="259" r:id="rId6"/>
    <p:sldId id="261" r:id="rId7"/>
    <p:sldId id="263" r:id="rId8"/>
    <p:sldId id="262" r:id="rId9"/>
    <p:sldId id="264" r:id="rId10"/>
    <p:sldId id="265" r:id="rId11"/>
    <p:sldId id="280" r:id="rId12"/>
    <p:sldId id="269" r:id="rId13"/>
    <p:sldId id="281" r:id="rId14"/>
    <p:sldId id="279" r:id="rId15"/>
  </p:sldIdLst>
  <p:sldSz cx="9144000" cy="5143500" type="screen16x9"/>
  <p:notesSz cx="6858000" cy="9144000"/>
  <p:embeddedFontLst>
    <p:embeddedFont>
      <p:font typeface="Aptos Narrow" panose="020B0004020202020204" pitchFamily="34" charset="0"/>
      <p:regular r:id="rId17"/>
      <p:bold r:id="rId18"/>
      <p:italic r:id="rId19"/>
      <p:boldItalic r:id="rId20"/>
    </p:embeddedFont>
    <p:embeddedFont>
      <p:font typeface="Open Sans" panose="020B0606030504020204" pitchFamily="34" charset="0"/>
      <p:regular r:id="rId21"/>
      <p:bold r:id="rId22"/>
      <p:italic r:id="rId23"/>
      <p:boldItalic r:id="rId24"/>
    </p:embeddedFont>
    <p:embeddedFont>
      <p:font typeface="Raleway" pitchFamily="2" charset="0"/>
      <p:regular r:id="rId25"/>
      <p:bold r:id="rId26"/>
      <p:italic r:id="rId27"/>
      <p:boldItalic r:id="rId28"/>
    </p:embeddedFont>
    <p:embeddedFont>
      <p:font typeface="Raleway Black" pitchFamily="2" charset="0"/>
      <p:bold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56" autoAdjust="0"/>
  </p:normalViewPr>
  <p:slideViewPr>
    <p:cSldViewPr snapToGrid="0">
      <p:cViewPr varScale="1">
        <p:scale>
          <a:sx n="151" d="100"/>
          <a:sy n="151" d="100"/>
        </p:scale>
        <p:origin x="778"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8ab70bd961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8ab70bd96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022665ef2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022665ef2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a:extLst>
            <a:ext uri="{FF2B5EF4-FFF2-40B4-BE49-F238E27FC236}">
              <a16:creationId xmlns:a16="http://schemas.microsoft.com/office/drawing/2014/main" id="{A4D1B980-D90D-4F76-7F7D-4A0B6E3B2792}"/>
            </a:ext>
          </a:extLst>
        </p:cNvPr>
        <p:cNvGrpSpPr/>
        <p:nvPr/>
      </p:nvGrpSpPr>
      <p:grpSpPr>
        <a:xfrm>
          <a:off x="0" y="0"/>
          <a:ext cx="0" cy="0"/>
          <a:chOff x="0" y="0"/>
          <a:chExt cx="0" cy="0"/>
        </a:xfrm>
      </p:grpSpPr>
      <p:sp>
        <p:nvSpPr>
          <p:cNvPr id="72" name="Google Shape;72;g3022665ef2d_0_6:notes">
            <a:extLst>
              <a:ext uri="{FF2B5EF4-FFF2-40B4-BE49-F238E27FC236}">
                <a16:creationId xmlns:a16="http://schemas.microsoft.com/office/drawing/2014/main" id="{13837E92-96FC-0CCA-82EE-F1BFFE09DF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022665ef2d_0_6:notes">
            <a:extLst>
              <a:ext uri="{FF2B5EF4-FFF2-40B4-BE49-F238E27FC236}">
                <a16:creationId xmlns:a16="http://schemas.microsoft.com/office/drawing/2014/main" id="{A88FF4A4-6E28-28F3-5C89-05CF2AAAFDD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0928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8aa43d48f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8aa43d48f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1f4f1e0d0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1f4f1e0d0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1f4f1e0d0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1f4f1e0d0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1f4f1e0d0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1f4f1e0d0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Salary increase - $377k in negotiations, 3 new staff; ESP/Directors/Admin – planned $78k increase</a:t>
            </a:r>
          </a:p>
          <a:p>
            <a:pPr marL="0" lvl="0" indent="0" algn="l" rtl="0">
              <a:spcBef>
                <a:spcPts val="0"/>
              </a:spcBef>
              <a:spcAft>
                <a:spcPts val="0"/>
              </a:spcAft>
              <a:buNone/>
            </a:pPr>
            <a:r>
              <a:rPr lang="en-US" dirty="0"/>
              <a:t>Benefits – planned increase due to budgeting high for insurance rates</a:t>
            </a:r>
          </a:p>
          <a:p>
            <a:pPr marL="0" lvl="0" indent="0" algn="l" rtl="0">
              <a:spcBef>
                <a:spcPts val="0"/>
              </a:spcBef>
              <a:spcAft>
                <a:spcPts val="0"/>
              </a:spcAft>
              <a:buNone/>
            </a:pPr>
            <a:r>
              <a:rPr lang="en-US" dirty="0"/>
              <a:t>Purchased services – Decreases to referendum ($36k), summer mowing ($24k), LTFM ($78k) as well as adjusting custodial fees (Arnold’s) </a:t>
            </a:r>
          </a:p>
          <a:p>
            <a:pPr marL="0" lvl="0" indent="0" algn="l" rtl="0">
              <a:spcBef>
                <a:spcPts val="0"/>
              </a:spcBef>
              <a:spcAft>
                <a:spcPts val="0"/>
              </a:spcAft>
              <a:buNone/>
            </a:pPr>
            <a:r>
              <a:rPr lang="en-US" dirty="0"/>
              <a:t>Supplies &amp; Materials - $28.4k – referendum and LTFM supplies; other one-time items not budgeted (Impact Grant, </a:t>
            </a:r>
            <a:r>
              <a:rPr lang="en-US" dirty="0" err="1"/>
              <a:t>etc</a:t>
            </a:r>
            <a:r>
              <a:rPr lang="en-US" dirty="0"/>
              <a:t>)</a:t>
            </a:r>
          </a:p>
          <a:p>
            <a:pPr marL="0" lvl="0" indent="0" algn="l" rtl="0">
              <a:spcBef>
                <a:spcPts val="0"/>
              </a:spcBef>
              <a:spcAft>
                <a:spcPts val="0"/>
              </a:spcAft>
              <a:buNone/>
            </a:pPr>
            <a:r>
              <a:rPr lang="en-US" dirty="0"/>
              <a:t>Other Expenditures – not a significant change</a:t>
            </a:r>
          </a:p>
          <a:p>
            <a:pPr marL="0" lvl="0" indent="0" algn="l" rtl="0">
              <a:spcBef>
                <a:spcPts val="0"/>
              </a:spcBef>
              <a:spcAft>
                <a:spcPts val="0"/>
              </a:spcAft>
              <a:buNone/>
            </a:pPr>
            <a:r>
              <a:rPr lang="en-US" dirty="0"/>
              <a:t>Capital Expenditures – Tech levy lives here; Gymnastics building lease was over-budgeted ($40k);  Tech non-Instructional hardware not used in FY27 ($80k)</a:t>
            </a:r>
          </a:p>
          <a:p>
            <a:pPr marL="0" lvl="0" indent="0" algn="l" rtl="0">
              <a:spcBef>
                <a:spcPts val="0"/>
              </a:spcBef>
              <a:spcAft>
                <a:spcPts val="0"/>
              </a:spcAft>
              <a:buNone/>
            </a:pPr>
            <a:r>
              <a:rPr lang="en-US" dirty="0"/>
              <a:t>Debt Service – FY26 was aid anticipation costs</a:t>
            </a:r>
          </a:p>
          <a:p>
            <a:pPr marL="0" lvl="0" indent="0" algn="l" rtl="0">
              <a:spcBef>
                <a:spcPts val="0"/>
              </a:spcBef>
              <a:spcAft>
                <a:spcPts val="0"/>
              </a:spcAft>
              <a:buNone/>
            </a:pPr>
            <a:r>
              <a:rPr lang="en-US" dirty="0"/>
              <a:t>Other Financing – Food service transfer in FY26</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1f4f1e0d0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1f4f1e0d0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Restricted accounts include Operating Capital, Medical Assistance, LTFM, Literacy Incentive Aid and Student Activities.  Assigned Funds are the various fundraising accounts.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1f4f1e0d02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1f4f1e0d02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a:extLst>
            <a:ext uri="{FF2B5EF4-FFF2-40B4-BE49-F238E27FC236}">
              <a16:creationId xmlns:a16="http://schemas.microsoft.com/office/drawing/2014/main" id="{EF4BBE07-3C63-4C57-EE95-4D8E60F476BA}"/>
            </a:ext>
          </a:extLst>
        </p:cNvPr>
        <p:cNvGrpSpPr/>
        <p:nvPr/>
      </p:nvGrpSpPr>
      <p:grpSpPr>
        <a:xfrm>
          <a:off x="0" y="0"/>
          <a:ext cx="0" cy="0"/>
          <a:chOff x="0" y="0"/>
          <a:chExt cx="0" cy="0"/>
        </a:xfrm>
      </p:grpSpPr>
      <p:sp>
        <p:nvSpPr>
          <p:cNvPr id="124" name="Google Shape;124;g31f4f1e0d02_0_22:notes">
            <a:extLst>
              <a:ext uri="{FF2B5EF4-FFF2-40B4-BE49-F238E27FC236}">
                <a16:creationId xmlns:a16="http://schemas.microsoft.com/office/drawing/2014/main" id="{53FB2009-509E-4F44-1585-4A8F919C82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1f4f1e0d02_0_22:notes">
            <a:extLst>
              <a:ext uri="{FF2B5EF4-FFF2-40B4-BE49-F238E27FC236}">
                <a16:creationId xmlns:a16="http://schemas.microsoft.com/office/drawing/2014/main" id="{0AD0A7FA-DA63-83D5-81E7-57732C3ECF8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district had some funds remaining in the construction fund balance at the end of FY25.  These funds can be used for any facility improvement.  Debt service is operating exactly as it should.  </a:t>
            </a:r>
            <a:endParaRPr dirty="0"/>
          </a:p>
        </p:txBody>
      </p:sp>
    </p:spTree>
    <p:extLst>
      <p:ext uri="{BB962C8B-B14F-4D97-AF65-F5344CB8AC3E}">
        <p14:creationId xmlns:p14="http://schemas.microsoft.com/office/powerpoint/2010/main" val="3439587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022665ef2d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022665ef2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a:extLst>
            <a:ext uri="{FF2B5EF4-FFF2-40B4-BE49-F238E27FC236}">
              <a16:creationId xmlns:a16="http://schemas.microsoft.com/office/drawing/2014/main" id="{8BB05B99-B8EF-71DF-173C-7A6902E62CCD}"/>
            </a:ext>
          </a:extLst>
        </p:cNvPr>
        <p:cNvGrpSpPr/>
        <p:nvPr/>
      </p:nvGrpSpPr>
      <p:grpSpPr>
        <a:xfrm>
          <a:off x="0" y="0"/>
          <a:ext cx="0" cy="0"/>
          <a:chOff x="0" y="0"/>
          <a:chExt cx="0" cy="0"/>
        </a:xfrm>
      </p:grpSpPr>
      <p:sp>
        <p:nvSpPr>
          <p:cNvPr id="148" name="Google Shape;148;g3022665ef2d_0_61:notes">
            <a:extLst>
              <a:ext uri="{FF2B5EF4-FFF2-40B4-BE49-F238E27FC236}">
                <a16:creationId xmlns:a16="http://schemas.microsoft.com/office/drawing/2014/main" id="{86129D5F-5D55-4B77-F393-E0265B666C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022665ef2d_0_61:notes">
            <a:extLst>
              <a:ext uri="{FF2B5EF4-FFF2-40B4-BE49-F238E27FC236}">
                <a16:creationId xmlns:a16="http://schemas.microsoft.com/office/drawing/2014/main" id="{249875EF-F08D-C289-3389-201DA46546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57202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242cbaefc3_1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242cbaefc3_1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1"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Font typeface="Raleway Black"/>
              <a:buNone/>
              <a:defRPr sz="4800">
                <a:latin typeface="Raleway Black"/>
                <a:ea typeface="Raleway Black"/>
                <a:cs typeface="Raleway Black"/>
                <a:sym typeface="Raleway Black"/>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Font typeface="Raleway"/>
              <a:buNone/>
              <a:defRPr sz="2800" b="1">
                <a:latin typeface="Raleway"/>
                <a:ea typeface="Raleway"/>
                <a:cs typeface="Raleway"/>
                <a:sym typeface="Raleway"/>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Font typeface="Raleway Black"/>
              <a:buNone/>
              <a:defRPr sz="3600">
                <a:latin typeface="Raleway Black"/>
                <a:ea typeface="Raleway Black"/>
                <a:cs typeface="Raleway Black"/>
                <a:sym typeface="Raleway Black"/>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Font typeface="Raleway"/>
              <a:buNone/>
              <a:defRPr b="1">
                <a:latin typeface="Raleway"/>
                <a:ea typeface="Raleway"/>
                <a:cs typeface="Raleway"/>
                <a:sym typeface="Raleway"/>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3048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Font typeface="Open Sans"/>
              <a:buChar char="●"/>
              <a:defRPr>
                <a:latin typeface="Open Sans"/>
                <a:ea typeface="Open Sans"/>
                <a:cs typeface="Open Sans"/>
                <a:sym typeface="Open Sans"/>
              </a:defRPr>
            </a:lvl1pPr>
            <a:lvl2pPr marL="914400" lvl="1" indent="-317500">
              <a:spcBef>
                <a:spcPts val="1600"/>
              </a:spcBef>
              <a:spcAft>
                <a:spcPts val="0"/>
              </a:spcAft>
              <a:buSzPts val="1400"/>
              <a:buFont typeface="Open Sans"/>
              <a:buChar char="○"/>
              <a:defRPr>
                <a:latin typeface="Open Sans"/>
                <a:ea typeface="Open Sans"/>
                <a:cs typeface="Open Sans"/>
                <a:sym typeface="Open Sans"/>
              </a:defRPr>
            </a:lvl2pPr>
            <a:lvl3pPr marL="1371600" lvl="2" indent="-317500">
              <a:spcBef>
                <a:spcPts val="1600"/>
              </a:spcBef>
              <a:spcAft>
                <a:spcPts val="0"/>
              </a:spcAft>
              <a:buSzPts val="1400"/>
              <a:buFont typeface="Open Sans"/>
              <a:buChar char="■"/>
              <a:defRPr>
                <a:latin typeface="Open Sans"/>
                <a:ea typeface="Open Sans"/>
                <a:cs typeface="Open Sans"/>
                <a:sym typeface="Open Sans"/>
              </a:defRPr>
            </a:lvl3pPr>
            <a:lvl4pPr marL="1828800" lvl="3" indent="-317500">
              <a:spcBef>
                <a:spcPts val="1600"/>
              </a:spcBef>
              <a:spcAft>
                <a:spcPts val="0"/>
              </a:spcAft>
              <a:buSzPts val="1400"/>
              <a:buFont typeface="Raleway"/>
              <a:buChar char="●"/>
              <a:defRPr>
                <a:latin typeface="Raleway"/>
                <a:ea typeface="Raleway"/>
                <a:cs typeface="Raleway"/>
                <a:sym typeface="Raleway"/>
              </a:defRPr>
            </a:lvl4pPr>
            <a:lvl5pPr marL="2286000" lvl="4" indent="-317500">
              <a:spcBef>
                <a:spcPts val="1600"/>
              </a:spcBef>
              <a:spcAft>
                <a:spcPts val="0"/>
              </a:spcAft>
              <a:buSzPts val="1400"/>
              <a:buFont typeface="Open Sans"/>
              <a:buChar char="○"/>
              <a:defRPr>
                <a:latin typeface="Open Sans"/>
                <a:ea typeface="Open Sans"/>
                <a:cs typeface="Open Sans"/>
                <a:sym typeface="Open Sans"/>
              </a:defRPr>
            </a:lvl5pPr>
            <a:lvl6pPr marL="2743200" lvl="5" indent="-317500">
              <a:spcBef>
                <a:spcPts val="1600"/>
              </a:spcBef>
              <a:spcAft>
                <a:spcPts val="0"/>
              </a:spcAft>
              <a:buSzPts val="1400"/>
              <a:buFont typeface="Open Sans"/>
              <a:buChar char="■"/>
              <a:defRPr>
                <a:latin typeface="Open Sans"/>
                <a:ea typeface="Open Sans"/>
                <a:cs typeface="Open Sans"/>
                <a:sym typeface="Open Sans"/>
              </a:defRPr>
            </a:lvl6pPr>
            <a:lvl7pPr marL="3200400" lvl="6" indent="-317500">
              <a:spcBef>
                <a:spcPts val="1600"/>
              </a:spcBef>
              <a:spcAft>
                <a:spcPts val="0"/>
              </a:spcAft>
              <a:buSzPts val="1400"/>
              <a:buFont typeface="Open Sans"/>
              <a:buChar char="●"/>
              <a:defRPr>
                <a:latin typeface="Open Sans"/>
                <a:ea typeface="Open Sans"/>
                <a:cs typeface="Open Sans"/>
                <a:sym typeface="Open Sans"/>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257950" y="445025"/>
            <a:ext cx="75744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Font typeface="Raleway"/>
              <a:buNone/>
              <a:defRPr b="1">
                <a:latin typeface="Raleway"/>
                <a:ea typeface="Raleway"/>
                <a:cs typeface="Raleway"/>
                <a:sym typeface="Raleway"/>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3048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Font typeface="Open Sans"/>
              <a:buChar char="●"/>
              <a:defRPr sz="1400">
                <a:latin typeface="Open Sans"/>
                <a:ea typeface="Open Sans"/>
                <a:cs typeface="Open Sans"/>
                <a:sym typeface="Open Sans"/>
              </a:defRPr>
            </a:lvl1pPr>
            <a:lvl2pPr marL="914400" lvl="1" indent="-304800">
              <a:spcBef>
                <a:spcPts val="1600"/>
              </a:spcBef>
              <a:spcAft>
                <a:spcPts val="0"/>
              </a:spcAft>
              <a:buSzPts val="1200"/>
              <a:buFont typeface="Open Sans"/>
              <a:buChar char="○"/>
              <a:defRPr sz="1200">
                <a:latin typeface="Open Sans"/>
                <a:ea typeface="Open Sans"/>
                <a:cs typeface="Open Sans"/>
                <a:sym typeface="Open Sans"/>
              </a:defRPr>
            </a:lvl2pPr>
            <a:lvl3pPr marL="1371600" lvl="2" indent="-304800">
              <a:spcBef>
                <a:spcPts val="1600"/>
              </a:spcBef>
              <a:spcAft>
                <a:spcPts val="0"/>
              </a:spcAft>
              <a:buSzPts val="1200"/>
              <a:buFont typeface="Open Sans"/>
              <a:buChar char="■"/>
              <a:defRPr sz="1200">
                <a:latin typeface="Open Sans"/>
                <a:ea typeface="Open Sans"/>
                <a:cs typeface="Open Sans"/>
                <a:sym typeface="Open Sans"/>
              </a:defRPr>
            </a:lvl3pPr>
            <a:lvl4pPr marL="1828800" lvl="3" indent="-304800">
              <a:spcBef>
                <a:spcPts val="1600"/>
              </a:spcBef>
              <a:spcAft>
                <a:spcPts val="0"/>
              </a:spcAft>
              <a:buSzPts val="1200"/>
              <a:buFont typeface="Open Sans"/>
              <a:buChar char="●"/>
              <a:defRPr sz="1200">
                <a:latin typeface="Open Sans"/>
                <a:ea typeface="Open Sans"/>
                <a:cs typeface="Open Sans"/>
                <a:sym typeface="Open Sans"/>
              </a:defRPr>
            </a:lvl4pPr>
            <a:lvl5pPr marL="2286000" lvl="4" indent="-304800">
              <a:spcBef>
                <a:spcPts val="1600"/>
              </a:spcBef>
              <a:spcAft>
                <a:spcPts val="0"/>
              </a:spcAft>
              <a:buSzPts val="1200"/>
              <a:buFont typeface="Open Sans"/>
              <a:buChar char="○"/>
              <a:defRPr sz="1200">
                <a:latin typeface="Open Sans"/>
                <a:ea typeface="Open Sans"/>
                <a:cs typeface="Open Sans"/>
                <a:sym typeface="Open Sans"/>
              </a:defRPr>
            </a:lvl5pPr>
            <a:lvl6pPr marL="2743200" lvl="5" indent="-304800">
              <a:spcBef>
                <a:spcPts val="1600"/>
              </a:spcBef>
              <a:spcAft>
                <a:spcPts val="0"/>
              </a:spcAft>
              <a:buSzPts val="1200"/>
              <a:buFont typeface="Open Sans"/>
              <a:buChar char="■"/>
              <a:defRPr sz="1200">
                <a:latin typeface="Open Sans"/>
                <a:ea typeface="Open Sans"/>
                <a:cs typeface="Open Sans"/>
                <a:sym typeface="Open Sans"/>
              </a:defRPr>
            </a:lvl6pPr>
            <a:lvl7pPr marL="3200400" lvl="6" indent="-304800">
              <a:spcBef>
                <a:spcPts val="1600"/>
              </a:spcBef>
              <a:spcAft>
                <a:spcPts val="0"/>
              </a:spcAft>
              <a:buSzPts val="1200"/>
              <a:buFont typeface="Open Sans"/>
              <a:buChar char="●"/>
              <a:defRPr sz="1200">
                <a:latin typeface="Open Sans"/>
                <a:ea typeface="Open Sans"/>
                <a:cs typeface="Open Sans"/>
                <a:sym typeface="Open Sans"/>
              </a:defRPr>
            </a:lvl7pPr>
            <a:lvl8pPr marL="3657600" lvl="7" indent="-304800">
              <a:spcBef>
                <a:spcPts val="1600"/>
              </a:spcBef>
              <a:spcAft>
                <a:spcPts val="0"/>
              </a:spcAft>
              <a:buSzPts val="1200"/>
              <a:buFont typeface="Open Sans"/>
              <a:buChar char="○"/>
              <a:defRPr sz="1200">
                <a:latin typeface="Open Sans"/>
                <a:ea typeface="Open Sans"/>
                <a:cs typeface="Open Sans"/>
                <a:sym typeface="Open Sans"/>
              </a:defRPr>
            </a:lvl8pPr>
            <a:lvl9pPr marL="4114800" lvl="8" indent="-304800">
              <a:spcBef>
                <a:spcPts val="1600"/>
              </a:spcBef>
              <a:spcAft>
                <a:spcPts val="1600"/>
              </a:spcAft>
              <a:buSzPts val="1200"/>
              <a:buFont typeface="Open Sans"/>
              <a:buChar char="■"/>
              <a:defRPr sz="1200">
                <a:latin typeface="Open Sans"/>
                <a:ea typeface="Open Sans"/>
                <a:cs typeface="Open Sans"/>
                <a:sym typeface="Open Sans"/>
              </a:defRPr>
            </a:lvl9pPr>
          </a:lstStyle>
          <a:p>
            <a:endParaRPr/>
          </a:p>
        </p:txBody>
      </p:sp>
      <p:sp>
        <p:nvSpPr>
          <p:cNvPr id="23" name="Google Shape;23;p5"/>
          <p:cNvSpPr txBox="1">
            <a:spLocks noGrp="1"/>
          </p:cNvSpPr>
          <p:nvPr>
            <p:ph type="body" idx="2"/>
          </p:nvPr>
        </p:nvSpPr>
        <p:spPr>
          <a:xfrm>
            <a:off x="4832400" y="13048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Font typeface="Open Sans"/>
              <a:buChar char="●"/>
              <a:defRPr sz="1400">
                <a:latin typeface="Open Sans"/>
                <a:ea typeface="Open Sans"/>
                <a:cs typeface="Open Sans"/>
                <a:sym typeface="Open Sans"/>
              </a:defRPr>
            </a:lvl1pPr>
            <a:lvl2pPr marL="914400" lvl="1" indent="-304800">
              <a:spcBef>
                <a:spcPts val="1600"/>
              </a:spcBef>
              <a:spcAft>
                <a:spcPts val="0"/>
              </a:spcAft>
              <a:buSzPts val="1200"/>
              <a:buFont typeface="Open Sans"/>
              <a:buChar char="○"/>
              <a:defRPr sz="1200">
                <a:latin typeface="Open Sans"/>
                <a:ea typeface="Open Sans"/>
                <a:cs typeface="Open Sans"/>
                <a:sym typeface="Open Sans"/>
              </a:defRPr>
            </a:lvl2pPr>
            <a:lvl3pPr marL="1371600" lvl="2" indent="-304800">
              <a:spcBef>
                <a:spcPts val="1600"/>
              </a:spcBef>
              <a:spcAft>
                <a:spcPts val="0"/>
              </a:spcAft>
              <a:buSzPts val="1200"/>
              <a:buFont typeface="Open Sans"/>
              <a:buChar char="■"/>
              <a:defRPr sz="1200">
                <a:latin typeface="Open Sans"/>
                <a:ea typeface="Open Sans"/>
                <a:cs typeface="Open Sans"/>
                <a:sym typeface="Open Sans"/>
              </a:defRPr>
            </a:lvl3pPr>
            <a:lvl4pPr marL="1828800" lvl="3" indent="-304800">
              <a:spcBef>
                <a:spcPts val="1600"/>
              </a:spcBef>
              <a:spcAft>
                <a:spcPts val="0"/>
              </a:spcAft>
              <a:buSzPts val="1200"/>
              <a:buFont typeface="Open Sans"/>
              <a:buChar char="●"/>
              <a:defRPr sz="1200">
                <a:latin typeface="Open Sans"/>
                <a:ea typeface="Open Sans"/>
                <a:cs typeface="Open Sans"/>
                <a:sym typeface="Open Sans"/>
              </a:defRPr>
            </a:lvl4pPr>
            <a:lvl5pPr marL="2286000" lvl="4" indent="-304800">
              <a:spcBef>
                <a:spcPts val="1600"/>
              </a:spcBef>
              <a:spcAft>
                <a:spcPts val="0"/>
              </a:spcAft>
              <a:buSzPts val="1200"/>
              <a:buFont typeface="Open Sans"/>
              <a:buChar char="○"/>
              <a:defRPr sz="1200">
                <a:latin typeface="Open Sans"/>
                <a:ea typeface="Open Sans"/>
                <a:cs typeface="Open Sans"/>
                <a:sym typeface="Open Sans"/>
              </a:defRPr>
            </a:lvl5pPr>
            <a:lvl6pPr marL="2743200" lvl="5" indent="-304800">
              <a:spcBef>
                <a:spcPts val="1600"/>
              </a:spcBef>
              <a:spcAft>
                <a:spcPts val="0"/>
              </a:spcAft>
              <a:buSzPts val="1200"/>
              <a:buFont typeface="Open Sans"/>
              <a:buChar char="■"/>
              <a:defRPr sz="1200">
                <a:latin typeface="Open Sans"/>
                <a:ea typeface="Open Sans"/>
                <a:cs typeface="Open Sans"/>
                <a:sym typeface="Open Sans"/>
              </a:defRPr>
            </a:lvl6pPr>
            <a:lvl7pPr marL="3200400" lvl="6" indent="-304800">
              <a:spcBef>
                <a:spcPts val="1600"/>
              </a:spcBef>
              <a:spcAft>
                <a:spcPts val="0"/>
              </a:spcAft>
              <a:buSzPts val="1200"/>
              <a:buFont typeface="Open Sans"/>
              <a:buChar char="●"/>
              <a:defRPr sz="1200">
                <a:latin typeface="Open Sans"/>
                <a:ea typeface="Open Sans"/>
                <a:cs typeface="Open Sans"/>
                <a:sym typeface="Open Sans"/>
              </a:defRPr>
            </a:lvl7pPr>
            <a:lvl8pPr marL="3657600" lvl="7" indent="-304800">
              <a:spcBef>
                <a:spcPts val="1600"/>
              </a:spcBef>
              <a:spcAft>
                <a:spcPts val="0"/>
              </a:spcAft>
              <a:buSzPts val="1200"/>
              <a:buFont typeface="Open Sans"/>
              <a:buChar char="○"/>
              <a:defRPr sz="1200">
                <a:latin typeface="Open Sans"/>
                <a:ea typeface="Open Sans"/>
                <a:cs typeface="Open Sans"/>
                <a:sym typeface="Open Sans"/>
              </a:defRPr>
            </a:lvl8pPr>
            <a:lvl9pPr marL="4114800" lvl="8" indent="-304800">
              <a:spcBef>
                <a:spcPts val="1600"/>
              </a:spcBef>
              <a:spcAft>
                <a:spcPts val="1600"/>
              </a:spcAft>
              <a:buSzPts val="1200"/>
              <a:buFont typeface="Open Sans"/>
              <a:buChar char="■"/>
              <a:defRPr sz="1200">
                <a:latin typeface="Open Sans"/>
                <a:ea typeface="Open Sans"/>
                <a:cs typeface="Open Sans"/>
                <a:sym typeface="Open Sans"/>
              </a:defRPr>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296225" y="445025"/>
            <a:ext cx="75360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Font typeface="Raleway"/>
              <a:buNone/>
              <a:defRPr b="1">
                <a:latin typeface="Raleway"/>
                <a:ea typeface="Raleway"/>
                <a:cs typeface="Raleway"/>
                <a:sym typeface="Raleway"/>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357450" y="466350"/>
            <a:ext cx="6072900" cy="755700"/>
          </a:xfrm>
          <a:prstGeom prst="rect">
            <a:avLst/>
          </a:prstGeom>
        </p:spPr>
        <p:txBody>
          <a:bodyPr spcFirstLastPara="1" wrap="square" lIns="91425" tIns="91425" rIns="91425" bIns="91425" anchor="b" anchorCtr="0">
            <a:noAutofit/>
          </a:bodyPr>
          <a:lstStyle>
            <a:lvl1pPr lvl="0">
              <a:spcBef>
                <a:spcPts val="0"/>
              </a:spcBef>
              <a:spcAft>
                <a:spcPts val="0"/>
              </a:spcAft>
              <a:buSzPts val="3000"/>
              <a:buFont typeface="Raleway"/>
              <a:buNone/>
              <a:defRPr sz="3000" b="1">
                <a:latin typeface="Raleway"/>
                <a:ea typeface="Raleway"/>
                <a:cs typeface="Raleway"/>
                <a:sym typeface="Raleway"/>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0" name="Google Shape;30;p7"/>
          <p:cNvSpPr txBox="1">
            <a:spLocks noGrp="1"/>
          </p:cNvSpPr>
          <p:nvPr>
            <p:ph type="body" idx="1"/>
          </p:nvPr>
        </p:nvSpPr>
        <p:spPr>
          <a:xfrm>
            <a:off x="311700" y="1542000"/>
            <a:ext cx="2808000" cy="3179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Font typeface="Open Sans"/>
              <a:buChar char="●"/>
              <a:defRPr sz="1400">
                <a:latin typeface="Open Sans"/>
                <a:ea typeface="Open Sans"/>
                <a:cs typeface="Open Sans"/>
                <a:sym typeface="Open Sans"/>
              </a:defRPr>
            </a:lvl1pPr>
            <a:lvl2pPr marL="914400" lvl="1" indent="-317500">
              <a:spcBef>
                <a:spcPts val="1600"/>
              </a:spcBef>
              <a:spcAft>
                <a:spcPts val="0"/>
              </a:spcAft>
              <a:buSzPts val="1400"/>
              <a:buFont typeface="Open Sans"/>
              <a:buChar char="○"/>
              <a:defRPr>
                <a:latin typeface="Open Sans"/>
                <a:ea typeface="Open Sans"/>
                <a:cs typeface="Open Sans"/>
                <a:sym typeface="Open Sans"/>
              </a:defRPr>
            </a:lvl2pPr>
            <a:lvl3pPr marL="1371600" lvl="2" indent="-317500">
              <a:spcBef>
                <a:spcPts val="1600"/>
              </a:spcBef>
              <a:spcAft>
                <a:spcPts val="0"/>
              </a:spcAft>
              <a:buSzPts val="1400"/>
              <a:buFont typeface="Open Sans"/>
              <a:buChar char="■"/>
              <a:defRPr>
                <a:latin typeface="Open Sans"/>
                <a:ea typeface="Open Sans"/>
                <a:cs typeface="Open Sans"/>
                <a:sym typeface="Open Sans"/>
              </a:defRPr>
            </a:lvl3pPr>
            <a:lvl4pPr marL="1828800" lvl="3" indent="-317500">
              <a:spcBef>
                <a:spcPts val="1600"/>
              </a:spcBef>
              <a:spcAft>
                <a:spcPts val="0"/>
              </a:spcAft>
              <a:buSzPts val="1400"/>
              <a:buFont typeface="Open Sans"/>
              <a:buChar char="●"/>
              <a:defRPr>
                <a:latin typeface="Open Sans"/>
                <a:ea typeface="Open Sans"/>
                <a:cs typeface="Open Sans"/>
                <a:sym typeface="Open Sans"/>
              </a:defRPr>
            </a:lvl4pPr>
            <a:lvl5pPr marL="2286000" lvl="4" indent="-317500">
              <a:spcBef>
                <a:spcPts val="1600"/>
              </a:spcBef>
              <a:spcAft>
                <a:spcPts val="0"/>
              </a:spcAft>
              <a:buSzPts val="1400"/>
              <a:buFont typeface="Open Sans"/>
              <a:buChar char="○"/>
              <a:defRPr>
                <a:latin typeface="Open Sans"/>
                <a:ea typeface="Open Sans"/>
                <a:cs typeface="Open Sans"/>
                <a:sym typeface="Open Sans"/>
              </a:defRPr>
            </a:lvl5pPr>
            <a:lvl6pPr marL="2743200" lvl="5" indent="-317500">
              <a:spcBef>
                <a:spcPts val="1600"/>
              </a:spcBef>
              <a:spcAft>
                <a:spcPts val="0"/>
              </a:spcAft>
              <a:buSzPts val="1400"/>
              <a:buFont typeface="Open Sans"/>
              <a:buChar char="■"/>
              <a:defRPr>
                <a:latin typeface="Open Sans"/>
                <a:ea typeface="Open Sans"/>
                <a:cs typeface="Open Sans"/>
                <a:sym typeface="Open Sans"/>
              </a:defRPr>
            </a:lvl6pPr>
            <a:lvl7pPr marL="3200400" lvl="6" indent="-317500">
              <a:spcBef>
                <a:spcPts val="1600"/>
              </a:spcBef>
              <a:spcAft>
                <a:spcPts val="0"/>
              </a:spcAft>
              <a:buSzPts val="1400"/>
              <a:buFont typeface="Open Sans"/>
              <a:buChar char="●"/>
              <a:defRPr>
                <a:latin typeface="Open Sans"/>
                <a:ea typeface="Open Sans"/>
                <a:cs typeface="Open Sans"/>
                <a:sym typeface="Open Sans"/>
              </a:defRPr>
            </a:lvl7pPr>
            <a:lvl8pPr marL="3657600" lvl="7" indent="-317500">
              <a:spcBef>
                <a:spcPts val="1600"/>
              </a:spcBef>
              <a:spcAft>
                <a:spcPts val="0"/>
              </a:spcAft>
              <a:buSzPts val="1400"/>
              <a:buFont typeface="Open Sans"/>
              <a:buChar char="○"/>
              <a:defRPr>
                <a:latin typeface="Open Sans"/>
                <a:ea typeface="Open Sans"/>
                <a:cs typeface="Open Sans"/>
                <a:sym typeface="Open Sans"/>
              </a:defRPr>
            </a:lvl8pPr>
            <a:lvl9pPr marL="4114800" lvl="8" indent="-317500">
              <a:spcBef>
                <a:spcPts val="1600"/>
              </a:spcBef>
              <a:spcAft>
                <a:spcPts val="1600"/>
              </a:spcAft>
              <a:buSzPts val="1400"/>
              <a:buFont typeface="Open Sans"/>
              <a:buChar char="■"/>
              <a:defRPr>
                <a:latin typeface="Open Sans"/>
                <a:ea typeface="Open Sans"/>
                <a:cs typeface="Open Sans"/>
                <a:sym typeface="Open Sans"/>
              </a:defRPr>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2">
  <p:cSld name="MAIN_POINT_2">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37" name="Google Shape;37;p9"/>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Raleway"/>
              <a:buNone/>
              <a:defRPr b="1">
                <a:latin typeface="Raleway"/>
                <a:ea typeface="Raleway"/>
                <a:cs typeface="Raleway"/>
                <a:sym typeface="Raleway"/>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38" name="Google Shape;38;p9"/>
          <p:cNvPicPr preferRelativeResize="0"/>
          <p:nvPr/>
        </p:nvPicPr>
        <p:blipFill>
          <a:blip r:embed="rId3">
            <a:alphaModFix/>
          </a:blip>
          <a:stretch>
            <a:fillRect/>
          </a:stretch>
        </p:blipFill>
        <p:spPr>
          <a:xfrm>
            <a:off x="171100" y="174925"/>
            <a:ext cx="1091177" cy="11128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1">
  <p:cSld name="MAIN_POINT_1">
    <p:bg>
      <p:bgPr>
        <a:blipFill>
          <a:blip r:embed="rId2">
            <a:alphaModFix/>
          </a:blip>
          <a:stretch>
            <a:fillRect/>
          </a:stretch>
        </a:blipFill>
        <a:effectLst/>
      </p:bgPr>
    </p:bg>
    <p:spTree>
      <p:nvGrpSpPr>
        <p:cNvPr id="1" name="Shape 39"/>
        <p:cNvGrpSpPr/>
        <p:nvPr/>
      </p:nvGrpSpPr>
      <p:grpSpPr>
        <a:xfrm>
          <a:off x="0" y="0"/>
          <a:ext cx="0" cy="0"/>
          <a:chOff x="0" y="0"/>
          <a:chExt cx="0" cy="0"/>
        </a:xfrm>
      </p:grpSpPr>
      <p:pic>
        <p:nvPicPr>
          <p:cNvPr id="40" name="Google Shape;40;p10"/>
          <p:cNvPicPr preferRelativeResize="0"/>
          <p:nvPr/>
        </p:nvPicPr>
        <p:blipFill>
          <a:blip r:embed="rId3">
            <a:alphaModFix/>
          </a:blip>
          <a:stretch>
            <a:fillRect/>
          </a:stretch>
        </p:blipFill>
        <p:spPr>
          <a:xfrm>
            <a:off x="0" y="0"/>
            <a:ext cx="9144000" cy="5143500"/>
          </a:xfrm>
          <a:prstGeom prst="rect">
            <a:avLst/>
          </a:prstGeom>
          <a:noFill/>
          <a:ln>
            <a:noFill/>
          </a:ln>
        </p:spPr>
      </p:pic>
      <p:sp>
        <p:nvSpPr>
          <p:cNvPr id="41" name="Google Shape;41;p1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800"/>
              <a:buFont typeface="Raleway Black"/>
              <a:buNone/>
              <a:defRPr sz="4800">
                <a:solidFill>
                  <a:srgbClr val="FFFFFF"/>
                </a:solidFill>
                <a:latin typeface="Raleway Black"/>
                <a:ea typeface="Raleway Black"/>
                <a:cs typeface="Raleway Black"/>
                <a:sym typeface="Raleway Black"/>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42" name="Google Shape;4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2"/>
          <p:cNvSpPr txBox="1">
            <a:spLocks noGrp="1"/>
          </p:cNvSpPr>
          <p:nvPr>
            <p:ph type="body" idx="1"/>
          </p:nvPr>
        </p:nvSpPr>
        <p:spPr>
          <a:xfrm>
            <a:off x="298925" y="3924500"/>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52" name="Google Shape;52;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3"/>
        <p:cNvGrpSpPr/>
        <p:nvPr/>
      </p:nvGrpSpPr>
      <p:grpSpPr>
        <a:xfrm>
          <a:off x="0" y="0"/>
          <a:ext cx="0" cy="0"/>
          <a:chOff x="0" y="0"/>
          <a:chExt cx="0" cy="0"/>
        </a:xfrm>
      </p:grpSpPr>
      <p:sp>
        <p:nvSpPr>
          <p:cNvPr id="54" name="Google Shape;54;p1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Font typeface="Raleway Black"/>
              <a:buNone/>
              <a:defRPr sz="12000">
                <a:latin typeface="Raleway Black"/>
                <a:ea typeface="Raleway Black"/>
                <a:cs typeface="Raleway Black"/>
                <a:sym typeface="Raleway Black"/>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5" name="Google Shape;55;p1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Font typeface="Open Sans"/>
              <a:buChar char="●"/>
              <a:defRPr>
                <a:latin typeface="Open Sans"/>
                <a:ea typeface="Open Sans"/>
                <a:cs typeface="Open Sans"/>
                <a:sym typeface="Open Sans"/>
              </a:defRPr>
            </a:lvl1pPr>
            <a:lvl2pPr marL="914400" lvl="1" indent="-317500" algn="ctr">
              <a:spcBef>
                <a:spcPts val="1600"/>
              </a:spcBef>
              <a:spcAft>
                <a:spcPts val="0"/>
              </a:spcAft>
              <a:buSzPts val="1400"/>
              <a:buFont typeface="Open Sans"/>
              <a:buChar char="○"/>
              <a:defRPr>
                <a:latin typeface="Open Sans"/>
                <a:ea typeface="Open Sans"/>
                <a:cs typeface="Open Sans"/>
                <a:sym typeface="Open Sans"/>
              </a:defRPr>
            </a:lvl2pPr>
            <a:lvl3pPr marL="1371600" lvl="2" indent="-317500" algn="ctr">
              <a:spcBef>
                <a:spcPts val="1600"/>
              </a:spcBef>
              <a:spcAft>
                <a:spcPts val="0"/>
              </a:spcAft>
              <a:buSzPts val="1400"/>
              <a:buFont typeface="Open Sans"/>
              <a:buChar char="■"/>
              <a:defRPr>
                <a:latin typeface="Open Sans"/>
                <a:ea typeface="Open Sans"/>
                <a:cs typeface="Open Sans"/>
                <a:sym typeface="Open Sans"/>
              </a:defRPr>
            </a:lvl3pPr>
            <a:lvl4pPr marL="1828800" lvl="3" indent="-317500" algn="ctr">
              <a:spcBef>
                <a:spcPts val="1600"/>
              </a:spcBef>
              <a:spcAft>
                <a:spcPts val="0"/>
              </a:spcAft>
              <a:buSzPts val="1400"/>
              <a:buFont typeface="Open Sans"/>
              <a:buChar char="●"/>
              <a:defRPr>
                <a:latin typeface="Open Sans"/>
                <a:ea typeface="Open Sans"/>
                <a:cs typeface="Open Sans"/>
                <a:sym typeface="Open Sans"/>
              </a:defRPr>
            </a:lvl4pPr>
            <a:lvl5pPr marL="2286000" lvl="4" indent="-317500" algn="ctr">
              <a:spcBef>
                <a:spcPts val="1600"/>
              </a:spcBef>
              <a:spcAft>
                <a:spcPts val="0"/>
              </a:spcAft>
              <a:buSzPts val="1400"/>
              <a:buFont typeface="Open Sans"/>
              <a:buChar char="○"/>
              <a:defRPr>
                <a:latin typeface="Open Sans"/>
                <a:ea typeface="Open Sans"/>
                <a:cs typeface="Open Sans"/>
                <a:sym typeface="Open Sans"/>
              </a:defRPr>
            </a:lvl5pPr>
            <a:lvl6pPr marL="2743200" lvl="5" indent="-317500" algn="ctr">
              <a:spcBef>
                <a:spcPts val="1600"/>
              </a:spcBef>
              <a:spcAft>
                <a:spcPts val="0"/>
              </a:spcAft>
              <a:buSzPts val="1400"/>
              <a:buFont typeface="Open Sans"/>
              <a:buChar char="■"/>
              <a:defRPr>
                <a:latin typeface="Open Sans"/>
                <a:ea typeface="Open Sans"/>
                <a:cs typeface="Open Sans"/>
                <a:sym typeface="Open Sans"/>
              </a:defRPr>
            </a:lvl6pPr>
            <a:lvl7pPr marL="3200400" lvl="6" indent="-317500" algn="ctr">
              <a:spcBef>
                <a:spcPts val="1600"/>
              </a:spcBef>
              <a:spcAft>
                <a:spcPts val="0"/>
              </a:spcAft>
              <a:buSzPts val="1400"/>
              <a:buFont typeface="Open Sans"/>
              <a:buChar char="●"/>
              <a:defRPr>
                <a:latin typeface="Open Sans"/>
                <a:ea typeface="Open Sans"/>
                <a:cs typeface="Open Sans"/>
                <a:sym typeface="Open Sans"/>
              </a:defRPr>
            </a:lvl7pPr>
            <a:lvl8pPr marL="3657600" lvl="7" indent="-317500" algn="ctr">
              <a:spcBef>
                <a:spcPts val="1600"/>
              </a:spcBef>
              <a:spcAft>
                <a:spcPts val="0"/>
              </a:spcAft>
              <a:buSzPts val="1400"/>
              <a:buFont typeface="Open Sans"/>
              <a:buChar char="○"/>
              <a:defRPr>
                <a:latin typeface="Open Sans"/>
                <a:ea typeface="Open Sans"/>
                <a:cs typeface="Open Sans"/>
                <a:sym typeface="Open Sans"/>
              </a:defRPr>
            </a:lvl8pPr>
            <a:lvl9pPr marL="4114800" lvl="8" indent="-317500" algn="ctr">
              <a:spcBef>
                <a:spcPts val="1600"/>
              </a:spcBef>
              <a:spcAft>
                <a:spcPts val="1600"/>
              </a:spcAft>
              <a:buSzPts val="1400"/>
              <a:buFont typeface="Open Sans"/>
              <a:buChar char="■"/>
              <a:defRPr>
                <a:latin typeface="Open Sans"/>
                <a:ea typeface="Open Sans"/>
                <a:cs typeface="Open Sans"/>
                <a:sym typeface="Open Sans"/>
              </a:defRPr>
            </a:lvl9pPr>
          </a:lstStyle>
          <a:p>
            <a:endParaRPr/>
          </a:p>
        </p:txBody>
      </p:sp>
      <p:sp>
        <p:nvSpPr>
          <p:cNvPr id="56" name="Google Shape;56;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321725" y="445025"/>
            <a:ext cx="7510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aleway"/>
              <a:buNone/>
              <a:defRPr sz="2800" b="1">
                <a:solidFill>
                  <a:schemeClr val="dk1"/>
                </a:solidFill>
                <a:latin typeface="Raleway"/>
                <a:ea typeface="Raleway"/>
                <a:cs typeface="Raleway"/>
                <a:sym typeface="Ralewa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3048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6"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FY27 Preliminary Budget</a:t>
            </a:r>
            <a:endParaRPr dirty="0"/>
          </a:p>
        </p:txBody>
      </p:sp>
      <p:sp>
        <p:nvSpPr>
          <p:cNvPr id="64" name="Google Shape;64;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School Board Meeting</a:t>
            </a:r>
            <a:endParaRPr dirty="0"/>
          </a:p>
          <a:p>
            <a:pPr marL="0" lvl="0" indent="0" algn="ctr" rtl="0">
              <a:spcBef>
                <a:spcPts val="0"/>
              </a:spcBef>
              <a:spcAft>
                <a:spcPts val="0"/>
              </a:spcAft>
              <a:buNone/>
            </a:pPr>
            <a:r>
              <a:rPr lang="en-US" dirty="0"/>
              <a:t>June 15, 2026</a:t>
            </a:r>
            <a:endParaRPr dirty="0"/>
          </a:p>
          <a:p>
            <a:pPr marL="0" lvl="0" indent="0" algn="ctr" rtl="0">
              <a:spcBef>
                <a:spcPts val="0"/>
              </a:spcBef>
              <a:spcAft>
                <a:spcPts val="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Agenda</a:t>
            </a:r>
            <a:endParaRPr/>
          </a:p>
        </p:txBody>
      </p:sp>
      <p:sp>
        <p:nvSpPr>
          <p:cNvPr id="70" name="Google Shape;70;p16"/>
          <p:cNvSpPr txBox="1"/>
          <p:nvPr/>
        </p:nvSpPr>
        <p:spPr>
          <a:xfrm>
            <a:off x="399525" y="1339732"/>
            <a:ext cx="8432700" cy="26931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800"/>
              </a:spcBef>
              <a:spcAft>
                <a:spcPts val="0"/>
              </a:spcAft>
              <a:buClr>
                <a:schemeClr val="dk1"/>
              </a:buClr>
              <a:buSzPts val="2400"/>
              <a:buFont typeface="Calibri"/>
              <a:buChar char="●"/>
            </a:pPr>
            <a:r>
              <a:rPr lang="en" sz="2400" dirty="0">
                <a:solidFill>
                  <a:schemeClr val="dk1"/>
                </a:solidFill>
                <a:latin typeface="Calibri"/>
                <a:ea typeface="Calibri"/>
                <a:cs typeface="Calibri"/>
                <a:sym typeface="Calibri"/>
              </a:rPr>
              <a:t>Assumption review</a:t>
            </a:r>
            <a:endParaRPr sz="2400" dirty="0">
              <a:solidFill>
                <a:schemeClr val="dk1"/>
              </a:solidFill>
              <a:latin typeface="Calibri"/>
              <a:ea typeface="Calibri"/>
              <a:cs typeface="Calibri"/>
              <a:sym typeface="Calibri"/>
            </a:endParaRPr>
          </a:p>
          <a:p>
            <a:pPr marL="457200" lvl="0" indent="-381000" algn="l" rtl="0">
              <a:lnSpc>
                <a:spcPct val="115000"/>
              </a:lnSpc>
              <a:spcBef>
                <a:spcPts val="0"/>
              </a:spcBef>
              <a:spcAft>
                <a:spcPts val="0"/>
              </a:spcAft>
              <a:buClr>
                <a:schemeClr val="dk1"/>
              </a:buClr>
              <a:buSzPts val="2400"/>
              <a:buFont typeface="Calibri"/>
              <a:buChar char="●"/>
            </a:pPr>
            <a:r>
              <a:rPr lang="en" sz="2400" dirty="0">
                <a:solidFill>
                  <a:schemeClr val="dk1"/>
                </a:solidFill>
                <a:latin typeface="Calibri"/>
                <a:ea typeface="Calibri"/>
                <a:cs typeface="Calibri"/>
                <a:sym typeface="Calibri"/>
              </a:rPr>
              <a:t>Brief walk through of process</a:t>
            </a:r>
            <a:endParaRPr sz="2400" dirty="0">
              <a:solidFill>
                <a:schemeClr val="dk1"/>
              </a:solidFill>
              <a:latin typeface="Calibri"/>
              <a:ea typeface="Calibri"/>
              <a:cs typeface="Calibri"/>
              <a:sym typeface="Calibri"/>
            </a:endParaRPr>
          </a:p>
          <a:p>
            <a:pPr marL="457200" lvl="0" indent="-381000" algn="l" rtl="0">
              <a:lnSpc>
                <a:spcPct val="115000"/>
              </a:lnSpc>
              <a:spcBef>
                <a:spcPts val="0"/>
              </a:spcBef>
              <a:spcAft>
                <a:spcPts val="0"/>
              </a:spcAft>
              <a:buClr>
                <a:schemeClr val="dk1"/>
              </a:buClr>
              <a:buSzPts val="2400"/>
              <a:buFont typeface="Calibri"/>
              <a:buChar char="●"/>
            </a:pPr>
            <a:r>
              <a:rPr lang="en-US" sz="2400" dirty="0">
                <a:solidFill>
                  <a:schemeClr val="dk1"/>
                </a:solidFill>
                <a:latin typeface="Calibri"/>
                <a:ea typeface="Calibri"/>
                <a:cs typeface="Calibri"/>
                <a:sym typeface="Calibri"/>
              </a:rPr>
              <a:t>Full General Fund review</a:t>
            </a:r>
            <a:endParaRPr sz="2400" dirty="0">
              <a:solidFill>
                <a:schemeClr val="dk1"/>
              </a:solidFill>
              <a:latin typeface="Calibri"/>
              <a:ea typeface="Calibri"/>
              <a:cs typeface="Calibri"/>
              <a:sym typeface="Calibri"/>
            </a:endParaRPr>
          </a:p>
          <a:p>
            <a:pPr marL="457200" lvl="0" indent="-381000" algn="l" rtl="0">
              <a:lnSpc>
                <a:spcPct val="115000"/>
              </a:lnSpc>
              <a:spcBef>
                <a:spcPts val="0"/>
              </a:spcBef>
              <a:spcAft>
                <a:spcPts val="0"/>
              </a:spcAft>
              <a:buClr>
                <a:schemeClr val="dk1"/>
              </a:buClr>
              <a:buSzPts val="2400"/>
              <a:buFont typeface="Calibri"/>
              <a:buChar char="●"/>
            </a:pPr>
            <a:r>
              <a:rPr lang="en-US" sz="2400" dirty="0">
                <a:solidFill>
                  <a:schemeClr val="dk1"/>
                </a:solidFill>
                <a:latin typeface="Calibri"/>
                <a:ea typeface="Calibri"/>
                <a:cs typeface="Calibri"/>
                <a:sym typeface="Calibri"/>
              </a:rPr>
              <a:t>Unassigned General Fund balance review</a:t>
            </a:r>
          </a:p>
          <a:p>
            <a:pPr marL="457200" lvl="0" indent="-381000" algn="l" rtl="0">
              <a:lnSpc>
                <a:spcPct val="115000"/>
              </a:lnSpc>
              <a:spcBef>
                <a:spcPts val="0"/>
              </a:spcBef>
              <a:spcAft>
                <a:spcPts val="0"/>
              </a:spcAft>
              <a:buClr>
                <a:schemeClr val="dk1"/>
              </a:buClr>
              <a:buSzPts val="2400"/>
              <a:buFont typeface="Calibri"/>
              <a:buChar char="●"/>
            </a:pPr>
            <a:r>
              <a:rPr lang="en-US" sz="2400" dirty="0">
                <a:solidFill>
                  <a:schemeClr val="dk1"/>
                </a:solidFill>
                <a:latin typeface="Calibri"/>
                <a:ea typeface="Calibri"/>
                <a:cs typeface="Calibri"/>
                <a:sym typeface="Calibri"/>
              </a:rPr>
              <a:t>Food Service, Community Education, Construction and Debt Service funds Review</a:t>
            </a:r>
            <a:endParaRPr sz="2400" dirty="0">
              <a:solidFill>
                <a:schemeClr val="dk1"/>
              </a:solidFill>
              <a:latin typeface="Calibri"/>
              <a:ea typeface="Calibri"/>
              <a:cs typeface="Calibri"/>
              <a:sym typeface="Calibri"/>
            </a:endParaRPr>
          </a:p>
          <a:p>
            <a:pPr marL="457200" lvl="0" indent="0" algn="l" rtl="0">
              <a:lnSpc>
                <a:spcPct val="115000"/>
              </a:lnSpc>
              <a:spcBef>
                <a:spcPts val="800"/>
              </a:spcBef>
              <a:spcAft>
                <a:spcPts val="0"/>
              </a:spcAft>
              <a:buNone/>
            </a:pPr>
            <a:endParaRPr sz="3200"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Preliminary Budget Assumptions</a:t>
            </a:r>
            <a:endParaRPr dirty="0"/>
          </a:p>
        </p:txBody>
      </p:sp>
      <p:sp>
        <p:nvSpPr>
          <p:cNvPr id="2" name="TextBox 1">
            <a:extLst>
              <a:ext uri="{FF2B5EF4-FFF2-40B4-BE49-F238E27FC236}">
                <a16:creationId xmlns:a16="http://schemas.microsoft.com/office/drawing/2014/main" id="{C0DE84AF-CBBD-F14C-78A4-8FE3C49C15A7}"/>
              </a:ext>
            </a:extLst>
          </p:cNvPr>
          <p:cNvSpPr txBox="1"/>
          <p:nvPr/>
        </p:nvSpPr>
        <p:spPr>
          <a:xfrm>
            <a:off x="1381648" y="1190730"/>
            <a:ext cx="5521570" cy="1569660"/>
          </a:xfrm>
          <a:prstGeom prst="rect">
            <a:avLst/>
          </a:prstGeom>
          <a:noFill/>
        </p:spPr>
        <p:txBody>
          <a:bodyPr wrap="square" rtlCol="0">
            <a:spAutoFit/>
          </a:bodyPr>
          <a:lstStyle/>
          <a:p>
            <a:r>
              <a:rPr lang="en-US" sz="1200" dirty="0"/>
              <a:t>Nothing is as important to the budget process as enrollment.  Enrollment is THE key factor of the General Education revenue funding formula.  Assumptions made in the spring for the next year are based on many hours of analysis, including historical retention data, current enrollment and birth rate data obtained from Olmsted and Dodge counties.  Those assumptions provide a framework for the preliminary budget.  This budget was built with the initial projection of 107 Kindergarten students, to support a conservative approach to revenue budgeting. </a:t>
            </a:r>
          </a:p>
        </p:txBody>
      </p:sp>
      <p:graphicFrame>
        <p:nvGraphicFramePr>
          <p:cNvPr id="5" name="Table 4">
            <a:extLst>
              <a:ext uri="{FF2B5EF4-FFF2-40B4-BE49-F238E27FC236}">
                <a16:creationId xmlns:a16="http://schemas.microsoft.com/office/drawing/2014/main" id="{DEE107BE-D774-243C-BCD8-E4146AB598F5}"/>
              </a:ext>
            </a:extLst>
          </p:cNvPr>
          <p:cNvGraphicFramePr>
            <a:graphicFrameLocks noGrp="1"/>
          </p:cNvGraphicFramePr>
          <p:nvPr>
            <p:extLst>
              <p:ext uri="{D42A27DB-BD31-4B8C-83A1-F6EECF244321}">
                <p14:modId xmlns:p14="http://schemas.microsoft.com/office/powerpoint/2010/main" val="3133327024"/>
              </p:ext>
            </p:extLst>
          </p:nvPr>
        </p:nvGraphicFramePr>
        <p:xfrm>
          <a:off x="400050" y="2859237"/>
          <a:ext cx="8343900" cy="1314450"/>
        </p:xfrm>
        <a:graphic>
          <a:graphicData uri="http://schemas.openxmlformats.org/drawingml/2006/table">
            <a:tbl>
              <a:tblPr>
                <a:tableStyleId>{21E4AEA4-8DFA-4A89-87EB-49C32662AFE0}</a:tableStyleId>
              </a:tblPr>
              <a:tblGrid>
                <a:gridCol w="850900">
                  <a:extLst>
                    <a:ext uri="{9D8B030D-6E8A-4147-A177-3AD203B41FA5}">
                      <a16:colId xmlns:a16="http://schemas.microsoft.com/office/drawing/2014/main" val="753176574"/>
                    </a:ext>
                  </a:extLst>
                </a:gridCol>
                <a:gridCol w="850900">
                  <a:extLst>
                    <a:ext uri="{9D8B030D-6E8A-4147-A177-3AD203B41FA5}">
                      <a16:colId xmlns:a16="http://schemas.microsoft.com/office/drawing/2014/main" val="790796576"/>
                    </a:ext>
                  </a:extLst>
                </a:gridCol>
                <a:gridCol w="850900">
                  <a:extLst>
                    <a:ext uri="{9D8B030D-6E8A-4147-A177-3AD203B41FA5}">
                      <a16:colId xmlns:a16="http://schemas.microsoft.com/office/drawing/2014/main" val="2790114478"/>
                    </a:ext>
                  </a:extLst>
                </a:gridCol>
                <a:gridCol w="850900">
                  <a:extLst>
                    <a:ext uri="{9D8B030D-6E8A-4147-A177-3AD203B41FA5}">
                      <a16:colId xmlns:a16="http://schemas.microsoft.com/office/drawing/2014/main" val="2387064404"/>
                    </a:ext>
                  </a:extLst>
                </a:gridCol>
                <a:gridCol w="685800">
                  <a:extLst>
                    <a:ext uri="{9D8B030D-6E8A-4147-A177-3AD203B41FA5}">
                      <a16:colId xmlns:a16="http://schemas.microsoft.com/office/drawing/2014/main" val="3396871989"/>
                    </a:ext>
                  </a:extLst>
                </a:gridCol>
                <a:gridCol w="685800">
                  <a:extLst>
                    <a:ext uri="{9D8B030D-6E8A-4147-A177-3AD203B41FA5}">
                      <a16:colId xmlns:a16="http://schemas.microsoft.com/office/drawing/2014/main" val="2273611380"/>
                    </a:ext>
                  </a:extLst>
                </a:gridCol>
                <a:gridCol w="914400">
                  <a:extLst>
                    <a:ext uri="{9D8B030D-6E8A-4147-A177-3AD203B41FA5}">
                      <a16:colId xmlns:a16="http://schemas.microsoft.com/office/drawing/2014/main" val="4044262726"/>
                    </a:ext>
                  </a:extLst>
                </a:gridCol>
                <a:gridCol w="1308100">
                  <a:extLst>
                    <a:ext uri="{9D8B030D-6E8A-4147-A177-3AD203B41FA5}">
                      <a16:colId xmlns:a16="http://schemas.microsoft.com/office/drawing/2014/main" val="3134541663"/>
                    </a:ext>
                  </a:extLst>
                </a:gridCol>
                <a:gridCol w="673100">
                  <a:extLst>
                    <a:ext uri="{9D8B030D-6E8A-4147-A177-3AD203B41FA5}">
                      <a16:colId xmlns:a16="http://schemas.microsoft.com/office/drawing/2014/main" val="1282960848"/>
                    </a:ext>
                  </a:extLst>
                </a:gridCol>
                <a:gridCol w="673100">
                  <a:extLst>
                    <a:ext uri="{9D8B030D-6E8A-4147-A177-3AD203B41FA5}">
                      <a16:colId xmlns:a16="http://schemas.microsoft.com/office/drawing/2014/main" val="2983034460"/>
                    </a:ext>
                  </a:extLst>
                </a:gridCol>
              </a:tblGrid>
              <a:tr h="165100">
                <a:tc>
                  <a:txBody>
                    <a:bodyPr/>
                    <a:lstStyle/>
                    <a:p>
                      <a:pPr algn="l" fontAlgn="b">
                        <a:buNone/>
                      </a:pPr>
                      <a:endParaRPr lang="en-US" sz="1000" b="0" i="0" u="none" strike="noStrike">
                        <a:effectLst/>
                        <a:latin typeface="Arial" panose="020B0604020202020204" pitchFamily="34" charset="0"/>
                      </a:endParaRPr>
                    </a:p>
                  </a:txBody>
                  <a:tcPr marL="0" marR="0" marT="0" marB="0" anchor="b"/>
                </a:tc>
                <a:tc>
                  <a:txBody>
                    <a:bodyPr/>
                    <a:lstStyle/>
                    <a:p>
                      <a:pPr algn="l" fontAlgn="b">
                        <a:buNone/>
                      </a:pPr>
                      <a:endParaRPr lang="en-US" sz="1000" b="0"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FY23</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FY24</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FY25</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FY26</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Adopted FY27</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Current 2026-27</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FY28 </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FY29</a:t>
                      </a:r>
                      <a:endParaRPr lang="en-US" sz="1000" b="1"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481213736"/>
                  </a:ext>
                </a:extLst>
              </a:tr>
              <a:tr h="165100">
                <a:tc>
                  <a:txBody>
                    <a:bodyPr/>
                    <a:lstStyle/>
                    <a:p>
                      <a:pPr algn="l" fontAlgn="b">
                        <a:buNone/>
                      </a:pPr>
                      <a:r>
                        <a:rPr lang="en-US" sz="1000" u="none" strike="noStrike">
                          <a:effectLst/>
                        </a:rPr>
                        <a:t>Grades</a:t>
                      </a:r>
                      <a:endParaRPr lang="en-US" sz="1000" b="1" i="0" u="none" strike="noStrike">
                        <a:effectLst/>
                        <a:latin typeface="Arial" panose="020B0604020202020204" pitchFamily="34" charset="0"/>
                      </a:endParaRPr>
                    </a:p>
                  </a:txBody>
                  <a:tcPr marL="0" marR="0" marT="0" marB="0" anchor="b"/>
                </a:tc>
                <a:tc>
                  <a:txBody>
                    <a:bodyPr/>
                    <a:lstStyle/>
                    <a:p>
                      <a:pPr algn="l" fontAlgn="b">
                        <a:buNone/>
                      </a:pP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Actual</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Actual</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Actual</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Projection</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Projection</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Registered Students</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Projection</a:t>
                      </a:r>
                      <a:endParaRPr lang="en-US" sz="1000" b="1"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Projection</a:t>
                      </a:r>
                      <a:endParaRPr lang="en-US" sz="1000" b="1"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460797479"/>
                  </a:ext>
                </a:extLst>
              </a:tr>
              <a:tr h="165100">
                <a:tc>
                  <a:txBody>
                    <a:bodyPr/>
                    <a:lstStyle/>
                    <a:p>
                      <a:pPr algn="l" fontAlgn="b">
                        <a:buNone/>
                      </a:pPr>
                      <a:r>
                        <a:rPr lang="en-US" sz="1000" u="none" strike="noStrike" dirty="0">
                          <a:effectLst/>
                        </a:rPr>
                        <a:t>Pre-K</a:t>
                      </a:r>
                      <a:endParaRPr lang="en-US" sz="1000" b="1" i="0" u="none" strike="noStrike" dirty="0">
                        <a:effectLst/>
                        <a:latin typeface="Arial" panose="020B0604020202020204" pitchFamily="34" charset="0"/>
                      </a:endParaRPr>
                    </a:p>
                  </a:txBody>
                  <a:tcPr marL="0" marR="0" marT="0" marB="0" anchor="b"/>
                </a:tc>
                <a:tc>
                  <a:txBody>
                    <a:bodyPr/>
                    <a:lstStyle/>
                    <a:p>
                      <a:pPr algn="l" fontAlgn="b">
                        <a:buNone/>
                      </a:pPr>
                      <a:endParaRPr lang="en-US" sz="1000" b="1" i="0" u="none" strike="noStrike">
                        <a:effectLst/>
                        <a:latin typeface="Arial" panose="020B0604020202020204" pitchFamily="34" charset="0"/>
                      </a:endParaRPr>
                    </a:p>
                  </a:txBody>
                  <a:tcPr marL="0" marR="0" marT="0" marB="0" anchor="b"/>
                </a:tc>
                <a:tc>
                  <a:txBody>
                    <a:bodyPr/>
                    <a:lstStyle/>
                    <a:p>
                      <a:pPr algn="l" fontAlgn="b">
                        <a:buNone/>
                      </a:pPr>
                      <a:endParaRPr lang="en-US" sz="1000" b="1" i="0" u="none" strike="noStrike">
                        <a:effectLst/>
                        <a:latin typeface="Arial" panose="020B0604020202020204" pitchFamily="34" charset="0"/>
                      </a:endParaRPr>
                    </a:p>
                  </a:txBody>
                  <a:tcPr marL="0" marR="0" marT="0" marB="0" anchor="b"/>
                </a:tc>
                <a:tc>
                  <a:txBody>
                    <a:bodyPr/>
                    <a:lstStyle/>
                    <a:p>
                      <a:pPr algn="l" fontAlgn="b">
                        <a:buNone/>
                      </a:pPr>
                      <a:endParaRPr lang="en-US" sz="1000" b="1"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19</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42</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19</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19</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b="0" i="0" u="none" strike="noStrike" dirty="0">
                          <a:effectLst/>
                          <a:latin typeface="Arial" panose="020B0604020202020204" pitchFamily="34" charset="0"/>
                        </a:rPr>
                        <a:t>19</a:t>
                      </a:r>
                    </a:p>
                  </a:txBody>
                  <a:tcPr marL="0" marR="0" marT="0" marB="0" anchor="b"/>
                </a:tc>
                <a:tc>
                  <a:txBody>
                    <a:bodyPr/>
                    <a:lstStyle/>
                    <a:p>
                      <a:pPr algn="r" fontAlgn="b">
                        <a:buNone/>
                      </a:pPr>
                      <a:r>
                        <a:rPr lang="en-US" sz="1000" b="0" i="0" u="none" strike="noStrike" dirty="0">
                          <a:effectLst/>
                          <a:latin typeface="Arial" panose="020B0604020202020204" pitchFamily="34" charset="0"/>
                        </a:rPr>
                        <a:t>19</a:t>
                      </a:r>
                    </a:p>
                  </a:txBody>
                  <a:tcPr marL="0" marR="0" marT="0" marB="0" anchor="b"/>
                </a:tc>
                <a:extLst>
                  <a:ext uri="{0D108BD9-81ED-4DB2-BD59-A6C34878D82A}">
                    <a16:rowId xmlns:a16="http://schemas.microsoft.com/office/drawing/2014/main" val="4084796010"/>
                  </a:ext>
                </a:extLst>
              </a:tr>
              <a:tr h="165100">
                <a:tc>
                  <a:txBody>
                    <a:bodyPr/>
                    <a:lstStyle/>
                    <a:p>
                      <a:pPr algn="l" fontAlgn="b">
                        <a:buNone/>
                      </a:pPr>
                      <a:r>
                        <a:rPr lang="en-US" sz="1000" u="none" strike="noStrike">
                          <a:effectLst/>
                        </a:rPr>
                        <a:t>Kindergarten</a:t>
                      </a:r>
                      <a:endParaRPr lang="en-US" sz="1000" b="1" i="0" u="none" strike="noStrike">
                        <a:effectLst/>
                        <a:latin typeface="Arial" panose="020B0604020202020204" pitchFamily="34" charset="0"/>
                      </a:endParaRPr>
                    </a:p>
                  </a:txBody>
                  <a:tcPr marL="0" marR="0" marT="0" marB="0" anchor="b"/>
                </a:tc>
                <a:tc>
                  <a:txBody>
                    <a:bodyPr/>
                    <a:lstStyle/>
                    <a:p>
                      <a:pPr algn="l" fontAlgn="b">
                        <a:buNone/>
                      </a:pPr>
                      <a:endParaRPr lang="en-US" sz="1000" b="1"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161</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162</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148</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145</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107</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114</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100</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100</a:t>
                      </a:r>
                      <a:endParaRPr lang="en-US" sz="10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2357519128"/>
                  </a:ext>
                </a:extLst>
              </a:tr>
              <a:tr h="165100">
                <a:tc>
                  <a:txBody>
                    <a:bodyPr/>
                    <a:lstStyle/>
                    <a:p>
                      <a:pPr algn="l" fontAlgn="b">
                        <a:buNone/>
                      </a:pPr>
                      <a:r>
                        <a:rPr lang="en-US" sz="1000" u="none" strike="noStrike">
                          <a:effectLst/>
                        </a:rPr>
                        <a:t>Grades 1-3</a:t>
                      </a:r>
                      <a:endParaRPr lang="en-US" sz="1000" b="1" i="0" u="none" strike="noStrike">
                        <a:effectLst/>
                        <a:latin typeface="Arial" panose="020B0604020202020204" pitchFamily="34" charset="0"/>
                      </a:endParaRPr>
                    </a:p>
                  </a:txBody>
                  <a:tcPr marL="0" marR="0" marT="0" marB="0" anchor="b"/>
                </a:tc>
                <a:tc>
                  <a:txBody>
                    <a:bodyPr/>
                    <a:lstStyle/>
                    <a:p>
                      <a:pPr algn="l" fontAlgn="b">
                        <a:buNone/>
                      </a:pPr>
                      <a:endParaRPr lang="en-US" sz="1000" b="1"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540</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529</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511</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473</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450</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454</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394</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354</a:t>
                      </a:r>
                      <a:endParaRPr lang="en-US" sz="10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1495614402"/>
                  </a:ext>
                </a:extLst>
              </a:tr>
              <a:tr h="165100">
                <a:tc>
                  <a:txBody>
                    <a:bodyPr/>
                    <a:lstStyle/>
                    <a:p>
                      <a:pPr algn="l" fontAlgn="b">
                        <a:buNone/>
                      </a:pPr>
                      <a:r>
                        <a:rPr lang="en-US" sz="1000" u="none" strike="noStrike">
                          <a:effectLst/>
                        </a:rPr>
                        <a:t>Grades 4-6</a:t>
                      </a:r>
                      <a:endParaRPr lang="en-US" sz="1000" b="1" i="0" u="none" strike="noStrike">
                        <a:effectLst/>
                        <a:latin typeface="Arial" panose="020B0604020202020204" pitchFamily="34" charset="0"/>
                      </a:endParaRPr>
                    </a:p>
                  </a:txBody>
                  <a:tcPr marL="0" marR="0" marT="0" marB="0" anchor="b"/>
                </a:tc>
                <a:tc>
                  <a:txBody>
                    <a:bodyPr/>
                    <a:lstStyle/>
                    <a:p>
                      <a:pPr algn="l" fontAlgn="b">
                        <a:buNone/>
                      </a:pPr>
                      <a:endParaRPr lang="en-US" sz="1000" b="1"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553</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564</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581</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550</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530</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533</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a:effectLst/>
                        </a:rPr>
                        <a:t>521</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481</a:t>
                      </a:r>
                      <a:endParaRPr lang="en-US" sz="10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950140354"/>
                  </a:ext>
                </a:extLst>
              </a:tr>
              <a:tr h="165100">
                <a:tc>
                  <a:txBody>
                    <a:bodyPr/>
                    <a:lstStyle/>
                    <a:p>
                      <a:pPr algn="l" fontAlgn="b">
                        <a:buNone/>
                      </a:pPr>
                      <a:r>
                        <a:rPr lang="en-US" sz="1000" u="none" strike="noStrike">
                          <a:effectLst/>
                        </a:rPr>
                        <a:t>Grades 7-12</a:t>
                      </a:r>
                      <a:endParaRPr lang="en-US" sz="1000" b="1" i="0" u="none" strike="noStrike">
                        <a:effectLst/>
                        <a:latin typeface="Arial" panose="020B0604020202020204" pitchFamily="34" charset="0"/>
                      </a:endParaRPr>
                    </a:p>
                  </a:txBody>
                  <a:tcPr marL="0" marR="0" marT="0" marB="0" anchor="b"/>
                </a:tc>
                <a:tc>
                  <a:txBody>
                    <a:bodyPr/>
                    <a:lstStyle/>
                    <a:p>
                      <a:pPr algn="l" fontAlgn="b">
                        <a:buNone/>
                      </a:pPr>
                      <a:endParaRPr lang="en-US" sz="1000" b="1"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1026</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1066</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1071</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1100</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1130</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1133</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1146</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1145</a:t>
                      </a:r>
                      <a:endParaRPr lang="en-US" sz="10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258232686"/>
                  </a:ext>
                </a:extLst>
              </a:tr>
              <a:tr h="158750">
                <a:tc>
                  <a:txBody>
                    <a:bodyPr/>
                    <a:lstStyle/>
                    <a:p>
                      <a:pPr algn="l" fontAlgn="b">
                        <a:buNone/>
                      </a:pPr>
                      <a:endParaRPr lang="en-US" sz="1000" b="0" i="0" u="none" strike="noStrike">
                        <a:effectLst/>
                        <a:latin typeface="Arial" panose="020B0604020202020204" pitchFamily="34" charset="0"/>
                      </a:endParaRPr>
                    </a:p>
                  </a:txBody>
                  <a:tcPr marL="0" marR="0" marT="0" marB="0" anchor="b"/>
                </a:tc>
                <a:tc>
                  <a:txBody>
                    <a:bodyPr/>
                    <a:lstStyle/>
                    <a:p>
                      <a:pPr algn="l" fontAlgn="b">
                        <a:buNone/>
                      </a:pP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2280</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2321</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2330</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2310</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a:effectLst/>
                        </a:rPr>
                        <a:t>2236</a:t>
                      </a:r>
                      <a:endParaRPr lang="en-US" sz="1000" b="0" i="0" u="none" strike="noStrike">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2253</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2180</a:t>
                      </a:r>
                      <a:endParaRPr lang="en-US" sz="1000" b="0" i="0" u="none" strike="noStrike" dirty="0">
                        <a:effectLst/>
                        <a:latin typeface="Arial" panose="020B0604020202020204" pitchFamily="34" charset="0"/>
                      </a:endParaRPr>
                    </a:p>
                  </a:txBody>
                  <a:tcPr marL="0" marR="0" marT="0" marB="0" anchor="b"/>
                </a:tc>
                <a:tc>
                  <a:txBody>
                    <a:bodyPr/>
                    <a:lstStyle/>
                    <a:p>
                      <a:pPr algn="r" fontAlgn="b">
                        <a:buNone/>
                      </a:pPr>
                      <a:r>
                        <a:rPr lang="en-US" sz="1000" u="none" strike="noStrike" dirty="0">
                          <a:effectLst/>
                        </a:rPr>
                        <a:t>2099</a:t>
                      </a:r>
                      <a:endParaRPr lang="en-US" sz="10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24422419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a:extLst>
            <a:ext uri="{FF2B5EF4-FFF2-40B4-BE49-F238E27FC236}">
              <a16:creationId xmlns:a16="http://schemas.microsoft.com/office/drawing/2014/main" id="{5B97E0E4-57DC-9062-D8CA-9B67E5DB8842}"/>
            </a:ext>
          </a:extLst>
        </p:cNvPr>
        <p:cNvGrpSpPr/>
        <p:nvPr/>
      </p:nvGrpSpPr>
      <p:grpSpPr>
        <a:xfrm>
          <a:off x="0" y="0"/>
          <a:ext cx="0" cy="0"/>
          <a:chOff x="0" y="0"/>
          <a:chExt cx="0" cy="0"/>
        </a:xfrm>
      </p:grpSpPr>
      <p:sp>
        <p:nvSpPr>
          <p:cNvPr id="75" name="Google Shape;75;p17">
            <a:extLst>
              <a:ext uri="{FF2B5EF4-FFF2-40B4-BE49-F238E27FC236}">
                <a16:creationId xmlns:a16="http://schemas.microsoft.com/office/drawing/2014/main" id="{D69136BB-F41E-972D-22C2-7DD9CD17F96C}"/>
              </a:ext>
            </a:extLst>
          </p:cNvPr>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Preliminary Budget Assumptions</a:t>
            </a:r>
            <a:endParaRPr dirty="0"/>
          </a:p>
        </p:txBody>
      </p:sp>
      <p:sp>
        <p:nvSpPr>
          <p:cNvPr id="2" name="TextBox 1">
            <a:extLst>
              <a:ext uri="{FF2B5EF4-FFF2-40B4-BE49-F238E27FC236}">
                <a16:creationId xmlns:a16="http://schemas.microsoft.com/office/drawing/2014/main" id="{309FA3CF-D92A-6BFB-3FEC-69969A1813B8}"/>
              </a:ext>
            </a:extLst>
          </p:cNvPr>
          <p:cNvSpPr txBox="1"/>
          <p:nvPr/>
        </p:nvSpPr>
        <p:spPr>
          <a:xfrm>
            <a:off x="1381647" y="1190730"/>
            <a:ext cx="5973967" cy="2615781"/>
          </a:xfrm>
          <a:prstGeom prst="rect">
            <a:avLst/>
          </a:prstGeom>
          <a:noFill/>
        </p:spPr>
        <p:txBody>
          <a:bodyPr wrap="square" rtlCol="0">
            <a:spAutoFit/>
          </a:bodyPr>
          <a:lstStyle/>
          <a:p>
            <a:pPr marL="457200" indent="-381000">
              <a:lnSpc>
                <a:spcPct val="115000"/>
              </a:lnSpc>
              <a:buClr>
                <a:schemeClr val="dk1"/>
              </a:buClr>
              <a:buSzPts val="2400"/>
              <a:buFont typeface="Calibri"/>
              <a:buChar char="●"/>
            </a:pPr>
            <a:r>
              <a:rPr lang="en-US" sz="2400" dirty="0">
                <a:solidFill>
                  <a:schemeClr val="dk1"/>
                </a:solidFill>
                <a:latin typeface="Calibri"/>
                <a:ea typeface="Calibri"/>
                <a:cs typeface="Calibri"/>
              </a:rPr>
              <a:t>Added 3 teaching positions – SPED, HS Math and Ag</a:t>
            </a:r>
          </a:p>
          <a:p>
            <a:pPr marL="457200" indent="-381000">
              <a:lnSpc>
                <a:spcPct val="115000"/>
              </a:lnSpc>
              <a:buClr>
                <a:schemeClr val="dk1"/>
              </a:buClr>
              <a:buSzPts val="2400"/>
              <a:buFont typeface="Calibri"/>
              <a:buChar char="●"/>
            </a:pPr>
            <a:r>
              <a:rPr lang="en-US" sz="2400" dirty="0">
                <a:solidFill>
                  <a:schemeClr val="dk1"/>
                </a:solidFill>
                <a:latin typeface="Calibri"/>
                <a:ea typeface="Calibri"/>
                <a:cs typeface="Calibri"/>
              </a:rPr>
              <a:t>Added 5 coaching positions</a:t>
            </a:r>
          </a:p>
          <a:p>
            <a:pPr marL="457200" indent="-381000">
              <a:lnSpc>
                <a:spcPct val="115000"/>
              </a:lnSpc>
              <a:buClr>
                <a:schemeClr val="dk1"/>
              </a:buClr>
              <a:buSzPts val="2400"/>
              <a:buFont typeface="Calibri"/>
              <a:buChar char="●"/>
            </a:pPr>
            <a:r>
              <a:rPr lang="en-US" sz="2400" dirty="0">
                <a:solidFill>
                  <a:schemeClr val="dk1"/>
                </a:solidFill>
                <a:latin typeface="Calibri"/>
                <a:ea typeface="Calibri"/>
                <a:cs typeface="Calibri"/>
              </a:rPr>
              <a:t>Modest increases to curriculum budget</a:t>
            </a:r>
          </a:p>
          <a:p>
            <a:pPr marL="457200" indent="-381000">
              <a:lnSpc>
                <a:spcPct val="115000"/>
              </a:lnSpc>
              <a:buClr>
                <a:schemeClr val="dk1"/>
              </a:buClr>
              <a:buSzPts val="2400"/>
              <a:buFont typeface="Calibri"/>
              <a:buChar char="●"/>
            </a:pPr>
            <a:r>
              <a:rPr lang="en-US" sz="2400" dirty="0">
                <a:solidFill>
                  <a:schemeClr val="dk1"/>
                </a:solidFill>
                <a:latin typeface="Calibri"/>
                <a:ea typeface="Calibri"/>
                <a:cs typeface="Calibri"/>
              </a:rPr>
              <a:t>Partially restored athletic and activity supply budgets</a:t>
            </a:r>
          </a:p>
        </p:txBody>
      </p:sp>
    </p:spTree>
    <p:extLst>
      <p:ext uri="{BB962C8B-B14F-4D97-AF65-F5344CB8AC3E}">
        <p14:creationId xmlns:p14="http://schemas.microsoft.com/office/powerpoint/2010/main" val="1759220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Walk through of Process</a:t>
            </a:r>
            <a:endParaRPr dirty="0"/>
          </a:p>
        </p:txBody>
      </p:sp>
      <p:sp>
        <p:nvSpPr>
          <p:cNvPr id="91" name="Google Shape;91;p18"/>
          <p:cNvSpPr txBox="1">
            <a:spLocks noGrp="1"/>
          </p:cNvSpPr>
          <p:nvPr>
            <p:ph type="body" idx="1"/>
          </p:nvPr>
        </p:nvSpPr>
        <p:spPr>
          <a:xfrm>
            <a:off x="178800" y="1304875"/>
            <a:ext cx="8863200" cy="3416400"/>
          </a:xfrm>
          <a:prstGeom prst="rect">
            <a:avLst/>
          </a:prstGeom>
        </p:spPr>
        <p:txBody>
          <a:bodyPr spcFirstLastPara="1" wrap="square" lIns="91425" tIns="91425" rIns="91425" bIns="91425" anchor="ctr" anchorCtr="0">
            <a:noAutofit/>
          </a:bodyPr>
          <a:lstStyle/>
          <a:p>
            <a:pPr marL="342900">
              <a:spcBef>
                <a:spcPts val="700"/>
              </a:spcBef>
            </a:pPr>
            <a:r>
              <a:rPr lang="en" sz="1600" dirty="0">
                <a:solidFill>
                  <a:schemeClr val="dk1"/>
                </a:solidFill>
                <a:latin typeface="Calibri"/>
                <a:ea typeface="Calibri"/>
                <a:cs typeface="Calibri"/>
                <a:sym typeface="Calibri"/>
              </a:rPr>
              <a:t>Review Enrollment information</a:t>
            </a:r>
          </a:p>
          <a:p>
            <a:pPr marL="342900">
              <a:spcBef>
                <a:spcPts val="700"/>
              </a:spcBef>
            </a:pPr>
            <a:r>
              <a:rPr lang="en" sz="1600" dirty="0">
                <a:solidFill>
                  <a:schemeClr val="dk1"/>
                </a:solidFill>
                <a:latin typeface="Calibri"/>
                <a:ea typeface="Calibri"/>
                <a:cs typeface="Calibri"/>
                <a:sym typeface="Calibri"/>
              </a:rPr>
              <a:t>Enter enrollment information into MDE Revenue Projection Model</a:t>
            </a:r>
          </a:p>
          <a:p>
            <a:pPr marL="342900">
              <a:spcBef>
                <a:spcPts val="700"/>
              </a:spcBef>
            </a:pPr>
            <a:r>
              <a:rPr lang="en" sz="1600" dirty="0">
                <a:solidFill>
                  <a:schemeClr val="dk1"/>
                </a:solidFill>
                <a:latin typeface="Calibri"/>
                <a:ea typeface="Calibri"/>
                <a:cs typeface="Calibri"/>
                <a:sym typeface="Calibri"/>
              </a:rPr>
              <a:t>Download year to date revenues and expenditures, as well as 2 prior year’s data</a:t>
            </a:r>
          </a:p>
          <a:p>
            <a:pPr marL="342900">
              <a:spcBef>
                <a:spcPts val="700"/>
              </a:spcBef>
            </a:pPr>
            <a:r>
              <a:rPr lang="en" sz="1600" dirty="0">
                <a:solidFill>
                  <a:schemeClr val="dk1"/>
                </a:solidFill>
                <a:latin typeface="Calibri"/>
                <a:ea typeface="Calibri"/>
                <a:cs typeface="Calibri"/>
                <a:sym typeface="Calibri"/>
              </a:rPr>
              <a:t>Enter the revenues from the Revenue Projection Model</a:t>
            </a:r>
          </a:p>
          <a:p>
            <a:pPr marL="342900">
              <a:spcBef>
                <a:spcPts val="700"/>
              </a:spcBef>
            </a:pPr>
            <a:r>
              <a:rPr lang="en" sz="1600" dirty="0">
                <a:solidFill>
                  <a:schemeClr val="dk1"/>
                </a:solidFill>
                <a:latin typeface="Calibri"/>
                <a:ea typeface="Calibri"/>
                <a:cs typeface="Calibri"/>
                <a:sym typeface="Calibri"/>
              </a:rPr>
              <a:t>Enter all salaries and payroll liabilities based on recent settlements</a:t>
            </a:r>
          </a:p>
          <a:p>
            <a:pPr marL="342900">
              <a:spcBef>
                <a:spcPts val="700"/>
              </a:spcBef>
            </a:pPr>
            <a:r>
              <a:rPr lang="en" sz="1600" dirty="0">
                <a:solidFill>
                  <a:schemeClr val="dk1"/>
                </a:solidFill>
                <a:latin typeface="Calibri"/>
                <a:ea typeface="Calibri"/>
                <a:cs typeface="Calibri"/>
                <a:sym typeface="Calibri"/>
              </a:rPr>
              <a:t>Go line by line to ensure numbers look reasonable</a:t>
            </a:r>
          </a:p>
          <a:p>
            <a:pPr marL="342900">
              <a:spcBef>
                <a:spcPts val="700"/>
              </a:spcBef>
            </a:pPr>
            <a:r>
              <a:rPr lang="en" sz="1600" dirty="0">
                <a:solidFill>
                  <a:schemeClr val="dk1"/>
                </a:solidFill>
                <a:latin typeface="Calibri"/>
                <a:ea typeface="Calibri"/>
                <a:cs typeface="Calibri"/>
                <a:sym typeface="Calibri"/>
              </a:rPr>
              <a:t>Review t</a:t>
            </a:r>
            <a:r>
              <a:rPr lang="en-US" sz="1600" dirty="0">
                <a:solidFill>
                  <a:schemeClr val="dk1"/>
                </a:solidFill>
                <a:latin typeface="Calibri"/>
                <a:ea typeface="Calibri"/>
                <a:cs typeface="Calibri"/>
                <a:sym typeface="Calibri"/>
              </a:rPr>
              <a:t>he</a:t>
            </a:r>
            <a:r>
              <a:rPr lang="en" sz="1600" dirty="0">
                <a:solidFill>
                  <a:schemeClr val="dk1"/>
                </a:solidFill>
                <a:latin typeface="Calibri"/>
                <a:ea typeface="Calibri"/>
                <a:cs typeface="Calibri"/>
                <a:sym typeface="Calibri"/>
              </a:rPr>
              <a:t> entire budget and meet with Board Treasurer to go over the budget</a:t>
            </a:r>
          </a:p>
          <a:p>
            <a:pPr marL="342900">
              <a:spcBef>
                <a:spcPts val="700"/>
              </a:spcBef>
            </a:pPr>
            <a:r>
              <a:rPr lang="en" sz="1600" dirty="0">
                <a:solidFill>
                  <a:schemeClr val="dk1"/>
                </a:solidFill>
                <a:latin typeface="Calibri"/>
                <a:ea typeface="Calibri"/>
                <a:cs typeface="Calibri"/>
                <a:sym typeface="Calibri"/>
              </a:rPr>
              <a:t>Review the budget with the budget committee	</a:t>
            </a:r>
            <a:r>
              <a:rPr lang="en" sz="2400" dirty="0">
                <a:solidFill>
                  <a:schemeClr val="dk1"/>
                </a:solidFill>
                <a:latin typeface="Calibri"/>
                <a:ea typeface="Calibri"/>
                <a:cs typeface="Calibri"/>
                <a:sym typeface="Calibri"/>
              </a:rPr>
              <a:t>		</a:t>
            </a:r>
            <a:endParaRPr sz="2400" dirty="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General Fund Revenues</a:t>
            </a:r>
            <a:endParaRPr dirty="0"/>
          </a:p>
        </p:txBody>
      </p:sp>
      <p:sp>
        <p:nvSpPr>
          <p:cNvPr id="104" name="Google Shape;104;p20"/>
          <p:cNvSpPr txBox="1"/>
          <p:nvPr/>
        </p:nvSpPr>
        <p:spPr>
          <a:xfrm>
            <a:off x="399525" y="1516550"/>
            <a:ext cx="8432700" cy="2693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800"/>
              </a:spcBef>
              <a:spcAft>
                <a:spcPts val="0"/>
              </a:spcAft>
              <a:buNone/>
            </a:pPr>
            <a:r>
              <a:rPr lang="en" sz="2400" dirty="0">
                <a:solidFill>
                  <a:schemeClr val="dk1"/>
                </a:solidFill>
                <a:latin typeface="Calibri"/>
                <a:ea typeface="Calibri"/>
                <a:cs typeface="Calibri"/>
                <a:sym typeface="Calibri"/>
              </a:rPr>
              <a:t>	</a:t>
            </a:r>
            <a:endParaRPr sz="2400" dirty="0">
              <a:solidFill>
                <a:schemeClr val="dk1"/>
              </a:solidFill>
              <a:latin typeface="Calibri"/>
              <a:ea typeface="Calibri"/>
              <a:cs typeface="Calibri"/>
              <a:sym typeface="Calibri"/>
            </a:endParaRPr>
          </a:p>
          <a:p>
            <a:pPr marL="457200" lvl="0" indent="0" algn="l" rtl="0">
              <a:lnSpc>
                <a:spcPct val="115000"/>
              </a:lnSpc>
              <a:spcBef>
                <a:spcPts val="800"/>
              </a:spcBef>
              <a:spcAft>
                <a:spcPts val="0"/>
              </a:spcAft>
              <a:buNone/>
            </a:pPr>
            <a:endParaRPr sz="3200" dirty="0">
              <a:solidFill>
                <a:schemeClr val="dk1"/>
              </a:solidFill>
              <a:latin typeface="Calibri"/>
              <a:ea typeface="Calibri"/>
              <a:cs typeface="Calibri"/>
              <a:sym typeface="Calibri"/>
            </a:endParaRPr>
          </a:p>
        </p:txBody>
      </p:sp>
      <p:graphicFrame>
        <p:nvGraphicFramePr>
          <p:cNvPr id="3" name="Table 2">
            <a:extLst>
              <a:ext uri="{FF2B5EF4-FFF2-40B4-BE49-F238E27FC236}">
                <a16:creationId xmlns:a16="http://schemas.microsoft.com/office/drawing/2014/main" id="{FAD08E9B-4CE9-DD64-5786-AC246344CF59}"/>
              </a:ext>
            </a:extLst>
          </p:cNvPr>
          <p:cNvGraphicFramePr>
            <a:graphicFrameLocks noGrp="1"/>
          </p:cNvGraphicFramePr>
          <p:nvPr>
            <p:extLst>
              <p:ext uri="{D42A27DB-BD31-4B8C-83A1-F6EECF244321}">
                <p14:modId xmlns:p14="http://schemas.microsoft.com/office/powerpoint/2010/main" val="1724802542"/>
              </p:ext>
            </p:extLst>
          </p:nvPr>
        </p:nvGraphicFramePr>
        <p:xfrm>
          <a:off x="1711659" y="1017725"/>
          <a:ext cx="4457700" cy="3479800"/>
        </p:xfrm>
        <a:graphic>
          <a:graphicData uri="http://schemas.openxmlformats.org/drawingml/2006/table">
            <a:tbl>
              <a:tblPr firstRow="1">
                <a:tableStyleId>{073A0DAA-6AF3-43AB-8588-CEC1D06C72B9}</a:tableStyleId>
              </a:tblPr>
              <a:tblGrid>
                <a:gridCol w="1574800">
                  <a:extLst>
                    <a:ext uri="{9D8B030D-6E8A-4147-A177-3AD203B41FA5}">
                      <a16:colId xmlns:a16="http://schemas.microsoft.com/office/drawing/2014/main" val="3273203207"/>
                    </a:ext>
                  </a:extLst>
                </a:gridCol>
                <a:gridCol w="965200">
                  <a:extLst>
                    <a:ext uri="{9D8B030D-6E8A-4147-A177-3AD203B41FA5}">
                      <a16:colId xmlns:a16="http://schemas.microsoft.com/office/drawing/2014/main" val="2213565557"/>
                    </a:ext>
                  </a:extLst>
                </a:gridCol>
                <a:gridCol w="965200">
                  <a:extLst>
                    <a:ext uri="{9D8B030D-6E8A-4147-A177-3AD203B41FA5}">
                      <a16:colId xmlns:a16="http://schemas.microsoft.com/office/drawing/2014/main" val="2492596002"/>
                    </a:ext>
                  </a:extLst>
                </a:gridCol>
                <a:gridCol w="952500">
                  <a:extLst>
                    <a:ext uri="{9D8B030D-6E8A-4147-A177-3AD203B41FA5}">
                      <a16:colId xmlns:a16="http://schemas.microsoft.com/office/drawing/2014/main" val="2358129594"/>
                    </a:ext>
                  </a:extLst>
                </a:gridCol>
              </a:tblGrid>
              <a:tr h="158750">
                <a:tc>
                  <a:txBody>
                    <a:bodyPr/>
                    <a:lstStyle/>
                    <a:p>
                      <a:pPr algn="l" fontAlgn="b">
                        <a:buNone/>
                      </a:pP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dirty="0">
                          <a:effectLst/>
                        </a:rPr>
                        <a:t>FY26 Revised</a:t>
                      </a:r>
                      <a:endParaRPr lang="en-US" sz="1000" b="0" i="0" u="none" strike="noStrike" dirty="0">
                        <a:effectLst/>
                        <a:latin typeface="Arial" panose="020B0604020202020204" pitchFamily="34" charset="0"/>
                      </a:endParaRPr>
                    </a:p>
                  </a:txBody>
                  <a:tcPr marL="0" marR="0" marT="0" marB="0" anchor="b"/>
                </a:tc>
                <a:tc>
                  <a:txBody>
                    <a:bodyPr/>
                    <a:lstStyle/>
                    <a:p>
                      <a:pPr algn="l" fontAlgn="b">
                        <a:buNone/>
                      </a:pPr>
                      <a:r>
                        <a:rPr lang="en-US" sz="1000" b="1" i="0" u="none" strike="noStrike" dirty="0">
                          <a:effectLst/>
                          <a:latin typeface="Arial" panose="020B0604020202020204" pitchFamily="34" charset="0"/>
                        </a:rPr>
                        <a:t>FY27 Preliminary</a:t>
                      </a:r>
                    </a:p>
                  </a:txBody>
                  <a:tcPr marL="0" marR="0" marT="0" marB="0" anchor="b"/>
                </a:tc>
                <a:tc>
                  <a:txBody>
                    <a:bodyPr/>
                    <a:lstStyle/>
                    <a:p>
                      <a:pPr algn="l" fontAlgn="b">
                        <a:buNone/>
                      </a:pPr>
                      <a:r>
                        <a:rPr lang="en-US" sz="1000" u="none" strike="noStrike">
                          <a:effectLst/>
                        </a:rPr>
                        <a:t>Difference</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344709843"/>
                  </a:ext>
                </a:extLst>
              </a:tr>
              <a:tr h="158750">
                <a:tc>
                  <a:txBody>
                    <a:bodyPr/>
                    <a:lstStyle/>
                    <a:p>
                      <a:pPr algn="l" fontAlgn="b">
                        <a:buNone/>
                      </a:pPr>
                      <a:r>
                        <a:rPr lang="en-US" sz="1000" u="none" strike="noStrike">
                          <a:effectLst/>
                        </a:rPr>
                        <a:t>Unassigned</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26,256,612.28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27,626,973.02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1,370,360.74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273158220"/>
                  </a:ext>
                </a:extLst>
              </a:tr>
              <a:tr h="158750">
                <a:tc>
                  <a:txBody>
                    <a:bodyPr/>
                    <a:lstStyle/>
                    <a:p>
                      <a:pPr algn="l" fontAlgn="b">
                        <a:buNone/>
                      </a:pPr>
                      <a:r>
                        <a:rPr lang="en-US" sz="1000" u="none" strike="noStrike">
                          <a:effectLst/>
                        </a:rPr>
                        <a:t>Operating Capital</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553,944.88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1,056,814.75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502,869.87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057755494"/>
                  </a:ext>
                </a:extLst>
              </a:tr>
              <a:tr h="158750">
                <a:tc>
                  <a:txBody>
                    <a:bodyPr/>
                    <a:lstStyle/>
                    <a:p>
                      <a:pPr algn="l" fontAlgn="b">
                        <a:buNone/>
                      </a:pPr>
                      <a:r>
                        <a:rPr lang="en-US" sz="1000" u="none" strike="noStrike">
                          <a:effectLst/>
                        </a:rPr>
                        <a:t>Gifted &amp; Talented</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32,861.40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dirty="0">
                          <a:effectLst/>
                        </a:rPr>
                        <a:t>        32,006.00 </a:t>
                      </a:r>
                      <a:endParaRPr lang="en-US" sz="1000" b="0" i="0" u="none" strike="noStrike" dirty="0">
                        <a:effectLst/>
                        <a:latin typeface="Arial" panose="020B0604020202020204" pitchFamily="34" charset="0"/>
                      </a:endParaRPr>
                    </a:p>
                  </a:txBody>
                  <a:tcPr marL="0" marR="0" marT="0" marB="0" anchor="b"/>
                </a:tc>
                <a:tc>
                  <a:txBody>
                    <a:bodyPr/>
                    <a:lstStyle/>
                    <a:p>
                      <a:pPr algn="l" fontAlgn="b">
                        <a:buNone/>
                      </a:pPr>
                      <a:r>
                        <a:rPr lang="en-US" sz="1000" u="none" strike="noStrike">
                          <a:effectLst/>
                        </a:rPr>
                        <a:t>           (855.40)</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785129873"/>
                  </a:ext>
                </a:extLst>
              </a:tr>
              <a:tr h="158750">
                <a:tc>
                  <a:txBody>
                    <a:bodyPr/>
                    <a:lstStyle/>
                    <a:p>
                      <a:pPr algn="l" fontAlgn="b">
                        <a:buNone/>
                      </a:pPr>
                      <a:r>
                        <a:rPr lang="en-US" sz="1000" u="none" strike="noStrike">
                          <a:effectLst/>
                        </a:rPr>
                        <a:t>Medical Assistance</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75,000.00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80,000.00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5,000.00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070810304"/>
                  </a:ext>
                </a:extLst>
              </a:tr>
              <a:tr h="158750">
                <a:tc>
                  <a:txBody>
                    <a:bodyPr/>
                    <a:lstStyle/>
                    <a:p>
                      <a:pPr algn="l" fontAlgn="b">
                        <a:buNone/>
                      </a:pPr>
                      <a:r>
                        <a:rPr lang="en-US" sz="1000" u="none" strike="noStrike">
                          <a:effectLst/>
                        </a:rPr>
                        <a:t>Assigned Funds</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89,744.00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119,500.00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29,756.00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846890411"/>
                  </a:ext>
                </a:extLst>
              </a:tr>
              <a:tr h="158750">
                <a:tc>
                  <a:txBody>
                    <a:bodyPr/>
                    <a:lstStyle/>
                    <a:p>
                      <a:pPr algn="l" fontAlgn="b">
                        <a:buNone/>
                      </a:pPr>
                      <a:r>
                        <a:rPr lang="en-US" sz="1000" u="none" strike="noStrike">
                          <a:effectLst/>
                        </a:rPr>
                        <a:t>Staff Development</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378,209.44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378,310.92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101.48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412207849"/>
                  </a:ext>
                </a:extLst>
              </a:tr>
              <a:tr h="158750">
                <a:tc>
                  <a:txBody>
                    <a:bodyPr/>
                    <a:lstStyle/>
                    <a:p>
                      <a:pPr algn="l" fontAlgn="b">
                        <a:buNone/>
                      </a:pPr>
                      <a:r>
                        <a:rPr lang="en-US" sz="1000" u="none" strike="noStrike">
                          <a:effectLst/>
                        </a:rPr>
                        <a:t>Achievement &amp; Integration</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150,672.39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120,255.21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(30,417.18)</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118680508"/>
                  </a:ext>
                </a:extLst>
              </a:tr>
              <a:tr h="158750">
                <a:tc>
                  <a:txBody>
                    <a:bodyPr/>
                    <a:lstStyle/>
                    <a:p>
                      <a:pPr algn="l" fontAlgn="b">
                        <a:buNone/>
                      </a:pPr>
                      <a:r>
                        <a:rPr lang="en-US" sz="1000" u="none" strike="noStrike">
                          <a:effectLst/>
                        </a:rPr>
                        <a:t>Basic Skills</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224,300.34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280,068.68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55,768.34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305868829"/>
                  </a:ext>
                </a:extLst>
              </a:tr>
              <a:tr h="158750">
                <a:tc>
                  <a:txBody>
                    <a:bodyPr/>
                    <a:lstStyle/>
                    <a:p>
                      <a:pPr algn="l" fontAlgn="b">
                        <a:buNone/>
                      </a:pPr>
                      <a:r>
                        <a:rPr lang="en-US" sz="1000" u="none" strike="noStrike">
                          <a:effectLst/>
                        </a:rPr>
                        <a:t>Student Support Personnel</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75,701.96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75,273.55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(428.41)</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247995173"/>
                  </a:ext>
                </a:extLst>
              </a:tr>
              <a:tr h="158750">
                <a:tc>
                  <a:txBody>
                    <a:bodyPr/>
                    <a:lstStyle/>
                    <a:p>
                      <a:pPr algn="l" fontAlgn="b">
                        <a:buNone/>
                      </a:pPr>
                      <a:r>
                        <a:rPr lang="en-US" sz="1000" u="none" strike="noStrike">
                          <a:effectLst/>
                        </a:rPr>
                        <a:t>Safe Schools</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88,476.12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88,103.16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(372.96)</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670328924"/>
                  </a:ext>
                </a:extLst>
              </a:tr>
              <a:tr h="158750">
                <a:tc>
                  <a:txBody>
                    <a:bodyPr/>
                    <a:lstStyle/>
                    <a:p>
                      <a:pPr algn="l" fontAlgn="b">
                        <a:buNone/>
                      </a:pPr>
                      <a:r>
                        <a:rPr lang="en-US" sz="1000" u="none" strike="noStrike">
                          <a:effectLst/>
                        </a:rPr>
                        <a:t>LTFM</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635,144.27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419,382.52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(215,761.75)</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133903402"/>
                  </a:ext>
                </a:extLst>
              </a:tr>
              <a:tr h="158750">
                <a:tc>
                  <a:txBody>
                    <a:bodyPr/>
                    <a:lstStyle/>
                    <a:p>
                      <a:pPr algn="l" fontAlgn="b">
                        <a:buNone/>
                      </a:pPr>
                      <a:r>
                        <a:rPr lang="en-US" sz="1000" u="none" strike="noStrike">
                          <a:effectLst/>
                        </a:rPr>
                        <a:t>Learning &amp; Development</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513,969.00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481,813.00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(32,156.00)</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115874068"/>
                  </a:ext>
                </a:extLst>
              </a:tr>
              <a:tr h="158750">
                <a:tc>
                  <a:txBody>
                    <a:bodyPr/>
                    <a:lstStyle/>
                    <a:p>
                      <a:pPr algn="l" fontAlgn="b">
                        <a:buNone/>
                      </a:pPr>
                      <a:r>
                        <a:rPr lang="en-US" sz="1000" u="none" strike="noStrike">
                          <a:effectLst/>
                        </a:rPr>
                        <a:t>Library Aid</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25,620.15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25,620.15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888808191"/>
                  </a:ext>
                </a:extLst>
              </a:tr>
              <a:tr h="158750">
                <a:tc>
                  <a:txBody>
                    <a:bodyPr/>
                    <a:lstStyle/>
                    <a:p>
                      <a:pPr algn="l" fontAlgn="b">
                        <a:buNone/>
                      </a:pPr>
                      <a:r>
                        <a:rPr lang="en-US" sz="1000" u="none" strike="noStrike">
                          <a:effectLst/>
                        </a:rPr>
                        <a:t>Literacy Incentive Aid</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148,991.77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134,475.48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(14,516.29)</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199331457"/>
                  </a:ext>
                </a:extLst>
              </a:tr>
              <a:tr h="158750">
                <a:tc>
                  <a:txBody>
                    <a:bodyPr/>
                    <a:lstStyle/>
                    <a:p>
                      <a:pPr algn="l" fontAlgn="b">
                        <a:buNone/>
                      </a:pPr>
                      <a:r>
                        <a:rPr lang="en-US" sz="1000" u="none" strike="noStrike">
                          <a:effectLst/>
                        </a:rPr>
                        <a:t>Literacy Aid</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736155446"/>
                  </a:ext>
                </a:extLst>
              </a:tr>
              <a:tr h="158750">
                <a:tc>
                  <a:txBody>
                    <a:bodyPr/>
                    <a:lstStyle/>
                    <a:p>
                      <a:pPr algn="l" fontAlgn="b">
                        <a:buNone/>
                      </a:pPr>
                      <a:r>
                        <a:rPr lang="en-US" sz="1000" u="none" strike="noStrike">
                          <a:effectLst/>
                        </a:rPr>
                        <a:t>Read Act Training</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978465306"/>
                  </a:ext>
                </a:extLst>
              </a:tr>
              <a:tr h="158750">
                <a:tc>
                  <a:txBody>
                    <a:bodyPr/>
                    <a:lstStyle/>
                    <a:p>
                      <a:pPr algn="l" fontAlgn="b">
                        <a:buNone/>
                      </a:pPr>
                      <a:r>
                        <a:rPr lang="en-US" sz="1000" u="none" strike="noStrike">
                          <a:effectLst/>
                        </a:rPr>
                        <a:t>Student Activities</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33,732.00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24,500.00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(9,232.00)</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599658009"/>
                  </a:ext>
                </a:extLst>
              </a:tr>
              <a:tr h="158750">
                <a:tc>
                  <a:txBody>
                    <a:bodyPr/>
                    <a:lstStyle/>
                    <a:p>
                      <a:pPr algn="l" fontAlgn="b">
                        <a:buNone/>
                      </a:pPr>
                      <a:r>
                        <a:rPr lang="en-US" sz="1000" u="none" strike="noStrike">
                          <a:effectLst/>
                        </a:rPr>
                        <a:t>English Learner Aid</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25,091.92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36,287.50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11,195.58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192440265"/>
                  </a:ext>
                </a:extLst>
              </a:tr>
              <a:tr h="158750">
                <a:tc>
                  <a:txBody>
                    <a:bodyPr/>
                    <a:lstStyle/>
                    <a:p>
                      <a:pPr algn="l" fontAlgn="b">
                        <a:buNone/>
                      </a:pPr>
                      <a:r>
                        <a:rPr lang="en-US" sz="1000" u="none" strike="noStrike">
                          <a:effectLst/>
                        </a:rPr>
                        <a:t>Lease Levy</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953009107"/>
                  </a:ext>
                </a:extLst>
              </a:tr>
              <a:tr h="158750">
                <a:tc>
                  <a:txBody>
                    <a:bodyPr/>
                    <a:lstStyle/>
                    <a:p>
                      <a:pPr algn="l" fontAlgn="b">
                        <a:buNone/>
                      </a:pPr>
                      <a:r>
                        <a:rPr lang="en-US" sz="1000" u="none" strike="noStrike">
                          <a:effectLst/>
                        </a:rPr>
                        <a:t>Total</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29,308,071.92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30,979,383.94 </a:t>
                      </a:r>
                      <a:endParaRPr lang="en-US" sz="10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dirty="0">
                          <a:effectLst/>
                        </a:rPr>
                        <a:t>   1,671,312.02 </a:t>
                      </a:r>
                      <a:endParaRPr lang="en-US" sz="10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488167166"/>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General Fund Revenues, Cont.</a:t>
            </a:r>
            <a:endParaRPr dirty="0"/>
          </a:p>
        </p:txBody>
      </p:sp>
      <p:graphicFrame>
        <p:nvGraphicFramePr>
          <p:cNvPr id="3" name="Table 2">
            <a:extLst>
              <a:ext uri="{FF2B5EF4-FFF2-40B4-BE49-F238E27FC236}">
                <a16:creationId xmlns:a16="http://schemas.microsoft.com/office/drawing/2014/main" id="{CED4DC68-BD83-E25C-84B7-7C090702583E}"/>
              </a:ext>
            </a:extLst>
          </p:cNvPr>
          <p:cNvGraphicFramePr>
            <a:graphicFrameLocks noGrp="1"/>
          </p:cNvGraphicFramePr>
          <p:nvPr>
            <p:extLst>
              <p:ext uri="{D42A27DB-BD31-4B8C-83A1-F6EECF244321}">
                <p14:modId xmlns:p14="http://schemas.microsoft.com/office/powerpoint/2010/main" val="3159716265"/>
              </p:ext>
            </p:extLst>
          </p:nvPr>
        </p:nvGraphicFramePr>
        <p:xfrm>
          <a:off x="2374900" y="1644650"/>
          <a:ext cx="4394199" cy="1854200"/>
        </p:xfrm>
        <a:graphic>
          <a:graphicData uri="http://schemas.openxmlformats.org/drawingml/2006/table">
            <a:tbl>
              <a:tblPr firstRow="1">
                <a:tableStyleId>{21E4AEA4-8DFA-4A89-87EB-49C32662AFE0}</a:tableStyleId>
              </a:tblPr>
              <a:tblGrid>
                <a:gridCol w="1267741">
                  <a:extLst>
                    <a:ext uri="{9D8B030D-6E8A-4147-A177-3AD203B41FA5}">
                      <a16:colId xmlns:a16="http://schemas.microsoft.com/office/drawing/2014/main" val="1703784023"/>
                    </a:ext>
                  </a:extLst>
                </a:gridCol>
                <a:gridCol w="1143826">
                  <a:extLst>
                    <a:ext uri="{9D8B030D-6E8A-4147-A177-3AD203B41FA5}">
                      <a16:colId xmlns:a16="http://schemas.microsoft.com/office/drawing/2014/main" val="3687167090"/>
                    </a:ext>
                  </a:extLst>
                </a:gridCol>
                <a:gridCol w="981784">
                  <a:extLst>
                    <a:ext uri="{9D8B030D-6E8A-4147-A177-3AD203B41FA5}">
                      <a16:colId xmlns:a16="http://schemas.microsoft.com/office/drawing/2014/main" val="4040444158"/>
                    </a:ext>
                  </a:extLst>
                </a:gridCol>
                <a:gridCol w="1000848">
                  <a:extLst>
                    <a:ext uri="{9D8B030D-6E8A-4147-A177-3AD203B41FA5}">
                      <a16:colId xmlns:a16="http://schemas.microsoft.com/office/drawing/2014/main" val="3850235358"/>
                    </a:ext>
                  </a:extLst>
                </a:gridCol>
              </a:tblGrid>
              <a:tr h="165100">
                <a:tc gridSpan="4">
                  <a:txBody>
                    <a:bodyPr/>
                    <a:lstStyle/>
                    <a:p>
                      <a:pPr algn="ctr" fontAlgn="b">
                        <a:buNone/>
                      </a:pPr>
                      <a:r>
                        <a:rPr lang="en-US" sz="1000" u="none" strike="noStrike">
                          <a:effectLst/>
                        </a:rPr>
                        <a:t>General Fund Revenues by Source</a:t>
                      </a:r>
                      <a:endParaRPr lang="en-US" sz="1000" b="1" i="0" u="none" strike="noStrike">
                        <a:effectLst/>
                        <a:latin typeface="Aptos Narrow" panose="020B0004020202020204" pitchFamily="34" charset="0"/>
                      </a:endParaRPr>
                    </a:p>
                  </a:txBody>
                  <a:tcPr marL="0" marR="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683958"/>
                  </a:ext>
                </a:extLst>
              </a:tr>
              <a:tr h="165100">
                <a:tc>
                  <a:txBody>
                    <a:bodyPr/>
                    <a:lstStyle/>
                    <a:p>
                      <a:pPr algn="l" fontAlgn="b">
                        <a:buNone/>
                      </a:pPr>
                      <a:endParaRPr lang="en-US" sz="1000" b="1"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FY26 Revised</a:t>
                      </a:r>
                      <a:endParaRPr lang="en-US" sz="1000" b="1"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FY27 Preliminary</a:t>
                      </a:r>
                      <a:endParaRPr lang="en-US" sz="1000" b="1"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Difference</a:t>
                      </a:r>
                      <a:endParaRPr lang="en-US" sz="1000" b="1"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303586284"/>
                  </a:ext>
                </a:extLst>
              </a:tr>
              <a:tr h="165100">
                <a:tc>
                  <a:txBody>
                    <a:bodyPr/>
                    <a:lstStyle/>
                    <a:p>
                      <a:pPr algn="l" fontAlgn="b">
                        <a:buNone/>
                      </a:pPr>
                      <a:r>
                        <a:rPr lang="en-US" sz="800" u="none" strike="noStrike">
                          <a:effectLst/>
                        </a:rPr>
                        <a:t> Local Revenues</a:t>
                      </a:r>
                      <a:endParaRPr lang="en-US" sz="8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4,130,769.50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5,749,019.70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1,618,250.20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71016726"/>
                  </a:ext>
                </a:extLst>
              </a:tr>
              <a:tr h="165100">
                <a:tc>
                  <a:txBody>
                    <a:bodyPr/>
                    <a:lstStyle/>
                    <a:p>
                      <a:pPr algn="l" fontAlgn="b">
                        <a:buNone/>
                      </a:pPr>
                      <a:r>
                        <a:rPr lang="en-US" sz="800" u="none" strike="noStrike">
                          <a:effectLst/>
                        </a:rPr>
                        <a:t> State Revenues</a:t>
                      </a:r>
                      <a:endParaRPr lang="en-US" sz="8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25,035,230.42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25,095,764.24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60,533.82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2117227335"/>
                  </a:ext>
                </a:extLst>
              </a:tr>
              <a:tr h="165100">
                <a:tc>
                  <a:txBody>
                    <a:bodyPr/>
                    <a:lstStyle/>
                    <a:p>
                      <a:pPr algn="l" fontAlgn="b">
                        <a:buNone/>
                      </a:pPr>
                      <a:r>
                        <a:rPr lang="en-US" sz="800" u="none" strike="noStrike" dirty="0">
                          <a:effectLst/>
                        </a:rPr>
                        <a:t> Loc Sales, Ins </a:t>
                      </a:r>
                      <a:r>
                        <a:rPr lang="en-US" sz="800" u="none" strike="noStrike" dirty="0" err="1">
                          <a:effectLst/>
                        </a:rPr>
                        <a:t>Recov</a:t>
                      </a:r>
                      <a:r>
                        <a:rPr lang="en-US" sz="800" u="none" strike="noStrike" dirty="0">
                          <a:effectLst/>
                        </a:rPr>
                        <a:t> &amp; </a:t>
                      </a:r>
                      <a:r>
                        <a:rPr lang="en-US" sz="800" u="none" strike="noStrike" dirty="0" err="1">
                          <a:effectLst/>
                        </a:rPr>
                        <a:t>Jdgmnt</a:t>
                      </a:r>
                      <a:endParaRPr lang="en-US" sz="800" b="0" i="0" u="none" strike="noStrike" dirty="0">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13,577.00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29,600.00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16,023.00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4122001931"/>
                  </a:ext>
                </a:extLst>
              </a:tr>
              <a:tr h="165100">
                <a:tc>
                  <a:txBody>
                    <a:bodyPr/>
                    <a:lstStyle/>
                    <a:p>
                      <a:pPr algn="l" fontAlgn="b">
                        <a:buNone/>
                      </a:pPr>
                      <a:r>
                        <a:rPr lang="en-US" sz="800" u="none" strike="noStrike">
                          <a:effectLst/>
                        </a:rPr>
                        <a:t> Federal Revenues from State</a:t>
                      </a:r>
                      <a:endParaRPr lang="en-US" sz="800" b="0" i="0" u="none" strike="noStrike">
                        <a:effectLst/>
                        <a:latin typeface="Arial" panose="020B0604020202020204" pitchFamily="34" charset="0"/>
                      </a:endParaRPr>
                    </a:p>
                  </a:txBody>
                  <a:tcPr marL="0" marR="0" marT="0" marB="0" anchor="b"/>
                </a:tc>
                <a:tc>
                  <a:txBody>
                    <a:bodyPr/>
                    <a:lstStyle/>
                    <a:p>
                      <a:pPr algn="l" fontAlgn="b">
                        <a:buNone/>
                      </a:pPr>
                      <a:r>
                        <a:rPr lang="en-US" sz="1000" u="none" strike="noStrike">
                          <a:effectLst/>
                        </a:rPr>
                        <a:t>                   127,500.00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105,000.00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(22,500.00)</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929910642"/>
                  </a:ext>
                </a:extLst>
              </a:tr>
              <a:tr h="17145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29,307,076.92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30,979,383.94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dirty="0">
                          <a:effectLst/>
                        </a:rPr>
                        <a:t>          1,672,307.02 </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1668627417"/>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1"/>
          <p:cNvSpPr txBox="1">
            <a:spLocks noGrp="1"/>
          </p:cNvSpPr>
          <p:nvPr>
            <p:ph type="title"/>
          </p:nvPr>
        </p:nvSpPr>
        <p:spPr>
          <a:xfrm>
            <a:off x="1305397" y="436861"/>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dirty="0"/>
              <a:t>General Fund Expenditures</a:t>
            </a:r>
            <a:br>
              <a:rPr lang="en" sz="2700" dirty="0"/>
            </a:br>
            <a:endParaRPr dirty="0"/>
          </a:p>
        </p:txBody>
      </p:sp>
      <p:sp>
        <p:nvSpPr>
          <p:cNvPr id="110" name="Google Shape;110;p21"/>
          <p:cNvSpPr txBox="1"/>
          <p:nvPr/>
        </p:nvSpPr>
        <p:spPr>
          <a:xfrm>
            <a:off x="-1804832" y="723211"/>
            <a:ext cx="8432700" cy="2693100"/>
          </a:xfrm>
          <a:prstGeom prst="rect">
            <a:avLst/>
          </a:prstGeom>
          <a:noFill/>
          <a:ln>
            <a:noFill/>
          </a:ln>
        </p:spPr>
        <p:txBody>
          <a:bodyPr spcFirstLastPara="1" wrap="square" lIns="91425" tIns="91425" rIns="91425" bIns="91425" anchor="t" anchorCtr="0">
            <a:noAutofit/>
          </a:bodyPr>
          <a:lstStyle/>
          <a:p>
            <a:pPr marL="914400" lvl="0" indent="0" algn="l" rtl="0">
              <a:lnSpc>
                <a:spcPct val="115000"/>
              </a:lnSpc>
              <a:spcBef>
                <a:spcPts val="800"/>
              </a:spcBef>
              <a:spcAft>
                <a:spcPts val="0"/>
              </a:spcAft>
              <a:buNone/>
            </a:pPr>
            <a:endParaRPr sz="1900" dirty="0">
              <a:solidFill>
                <a:schemeClr val="dk1"/>
              </a:solidFill>
              <a:latin typeface="Calibri"/>
              <a:ea typeface="Calibri"/>
              <a:cs typeface="Calibri"/>
              <a:sym typeface="Calibri"/>
            </a:endParaRPr>
          </a:p>
          <a:p>
            <a:pPr marL="0" lvl="0" indent="0" algn="l" rtl="0">
              <a:lnSpc>
                <a:spcPct val="115000"/>
              </a:lnSpc>
              <a:spcBef>
                <a:spcPts val="800"/>
              </a:spcBef>
              <a:spcAft>
                <a:spcPts val="0"/>
              </a:spcAft>
              <a:buNone/>
            </a:pPr>
            <a:r>
              <a:rPr lang="en" sz="2400" dirty="0">
                <a:solidFill>
                  <a:schemeClr val="dk1"/>
                </a:solidFill>
                <a:latin typeface="Calibri"/>
                <a:ea typeface="Calibri"/>
                <a:cs typeface="Calibri"/>
                <a:sym typeface="Calibri"/>
              </a:rPr>
              <a:t>	</a:t>
            </a:r>
            <a:endParaRPr sz="2400" dirty="0">
              <a:solidFill>
                <a:schemeClr val="dk1"/>
              </a:solidFill>
              <a:latin typeface="Calibri"/>
              <a:ea typeface="Calibri"/>
              <a:cs typeface="Calibri"/>
              <a:sym typeface="Calibri"/>
            </a:endParaRPr>
          </a:p>
          <a:p>
            <a:pPr marL="457200" lvl="0" indent="0" algn="l" rtl="0">
              <a:lnSpc>
                <a:spcPct val="115000"/>
              </a:lnSpc>
              <a:spcBef>
                <a:spcPts val="800"/>
              </a:spcBef>
              <a:spcAft>
                <a:spcPts val="0"/>
              </a:spcAft>
              <a:buNone/>
            </a:pPr>
            <a:endParaRPr sz="3200" dirty="0">
              <a:solidFill>
                <a:schemeClr val="dk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9A3B21B7-381E-6F72-A47B-A71E685D8718}"/>
              </a:ext>
            </a:extLst>
          </p:cNvPr>
          <p:cNvGraphicFramePr>
            <a:graphicFrameLocks noGrp="1"/>
          </p:cNvGraphicFramePr>
          <p:nvPr>
            <p:extLst>
              <p:ext uri="{D42A27DB-BD31-4B8C-83A1-F6EECF244321}">
                <p14:modId xmlns:p14="http://schemas.microsoft.com/office/powerpoint/2010/main" val="2094763962"/>
              </p:ext>
            </p:extLst>
          </p:nvPr>
        </p:nvGraphicFramePr>
        <p:xfrm>
          <a:off x="1636147" y="1081545"/>
          <a:ext cx="4394199" cy="3073400"/>
        </p:xfrm>
        <a:graphic>
          <a:graphicData uri="http://schemas.openxmlformats.org/drawingml/2006/table">
            <a:tbl>
              <a:tblPr firstRow="1">
                <a:tableStyleId>{073A0DAA-6AF3-43AB-8588-CEC1D06C72B9}</a:tableStyleId>
              </a:tblPr>
              <a:tblGrid>
                <a:gridCol w="1267741">
                  <a:extLst>
                    <a:ext uri="{9D8B030D-6E8A-4147-A177-3AD203B41FA5}">
                      <a16:colId xmlns:a16="http://schemas.microsoft.com/office/drawing/2014/main" val="4179055383"/>
                    </a:ext>
                  </a:extLst>
                </a:gridCol>
                <a:gridCol w="1143826">
                  <a:extLst>
                    <a:ext uri="{9D8B030D-6E8A-4147-A177-3AD203B41FA5}">
                      <a16:colId xmlns:a16="http://schemas.microsoft.com/office/drawing/2014/main" val="2909105824"/>
                    </a:ext>
                  </a:extLst>
                </a:gridCol>
                <a:gridCol w="981784">
                  <a:extLst>
                    <a:ext uri="{9D8B030D-6E8A-4147-A177-3AD203B41FA5}">
                      <a16:colId xmlns:a16="http://schemas.microsoft.com/office/drawing/2014/main" val="2806381796"/>
                    </a:ext>
                  </a:extLst>
                </a:gridCol>
                <a:gridCol w="1000848">
                  <a:extLst>
                    <a:ext uri="{9D8B030D-6E8A-4147-A177-3AD203B41FA5}">
                      <a16:colId xmlns:a16="http://schemas.microsoft.com/office/drawing/2014/main" val="1675263056"/>
                    </a:ext>
                  </a:extLst>
                </a:gridCol>
              </a:tblGrid>
              <a:tr h="165100">
                <a:tc gridSpan="4">
                  <a:txBody>
                    <a:bodyPr/>
                    <a:lstStyle/>
                    <a:p>
                      <a:pPr algn="ctr" fontAlgn="b">
                        <a:buNone/>
                      </a:pPr>
                      <a:r>
                        <a:rPr lang="en-US" sz="1000" u="none" strike="noStrike">
                          <a:effectLst/>
                        </a:rPr>
                        <a:t>General Fund Expenditures by Use</a:t>
                      </a:r>
                      <a:endParaRPr lang="en-US" sz="1000" b="1" i="0" u="none" strike="noStrike">
                        <a:effectLst/>
                        <a:latin typeface="Aptos Narrow" panose="020B0004020202020204" pitchFamily="34" charset="0"/>
                      </a:endParaRPr>
                    </a:p>
                  </a:txBody>
                  <a:tcPr marL="0" marR="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698427"/>
                  </a:ext>
                </a:extLst>
              </a:tr>
              <a:tr h="165100">
                <a:tc>
                  <a:txBody>
                    <a:bodyPr/>
                    <a:lstStyle/>
                    <a:p>
                      <a:pPr algn="l" fontAlgn="b">
                        <a:buNone/>
                      </a:pPr>
                      <a:endParaRPr lang="en-US" sz="1000" b="1"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FY26 Revised</a:t>
                      </a:r>
                      <a:endParaRPr lang="en-US" sz="1000" b="1"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FY27 Preliminary</a:t>
                      </a:r>
                      <a:endParaRPr lang="en-US" sz="1000" b="1"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Difference</a:t>
                      </a:r>
                      <a:endParaRPr lang="en-US" sz="1000" b="1"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199727709"/>
                  </a:ext>
                </a:extLst>
              </a:tr>
              <a:tr h="165100">
                <a:tc>
                  <a:txBody>
                    <a:bodyPr/>
                    <a:lstStyle/>
                    <a:p>
                      <a:pPr algn="l" fontAlgn="b">
                        <a:buNone/>
                      </a:pPr>
                      <a:r>
                        <a:rPr lang="en-US" sz="800" u="none" strike="noStrike">
                          <a:effectLst/>
                        </a:rPr>
                        <a:t>Salaries &amp; Wages</a:t>
                      </a:r>
                      <a:endParaRPr lang="en-US" sz="800" b="0"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dirty="0">
                          <a:effectLst/>
                        </a:rPr>
                        <a:t>             15,859,142.82 </a:t>
                      </a:r>
                      <a:endParaRPr lang="en-US" sz="1000" b="0"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       16,487,057.40 </a:t>
                      </a: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              627,914.58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1603920608"/>
                  </a:ext>
                </a:extLst>
              </a:tr>
              <a:tr h="165100">
                <a:tc>
                  <a:txBody>
                    <a:bodyPr/>
                    <a:lstStyle/>
                    <a:p>
                      <a:pPr algn="l" fontAlgn="b">
                        <a:buNone/>
                      </a:pPr>
                      <a:r>
                        <a:rPr lang="en-US" sz="800" u="none" strike="noStrike">
                          <a:effectLst/>
                        </a:rPr>
                        <a:t>Employee Benefits</a:t>
                      </a:r>
                      <a:endParaRPr lang="en-US" sz="800" b="0"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dirty="0">
                          <a:effectLst/>
                        </a:rPr>
                        <a:t>                6,217,633.24 </a:t>
                      </a:r>
                      <a:endParaRPr lang="en-US" sz="1000" b="0"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         6,608,163.14 </a:t>
                      </a:r>
                      <a:endParaRPr lang="en-US" sz="1000" b="0"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390,529.90</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2662374196"/>
                  </a:ext>
                </a:extLst>
              </a:tr>
              <a:tr h="165100">
                <a:tc>
                  <a:txBody>
                    <a:bodyPr/>
                    <a:lstStyle/>
                    <a:p>
                      <a:pPr algn="l" fontAlgn="b">
                        <a:buNone/>
                      </a:pPr>
                      <a:r>
                        <a:rPr lang="en-US" sz="800" u="none" strike="noStrike">
                          <a:effectLst/>
                        </a:rPr>
                        <a:t>Purchased Services</a:t>
                      </a:r>
                      <a:endParaRPr lang="en-US" sz="800" b="0"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                3,976,404.94 </a:t>
                      </a: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         3,838,245.00 </a:t>
                      </a:r>
                      <a:endParaRPr lang="en-US" sz="1000" b="0"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            (138,159.94)</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1445741193"/>
                  </a:ext>
                </a:extLst>
              </a:tr>
              <a:tr h="165100">
                <a:tc>
                  <a:txBody>
                    <a:bodyPr/>
                    <a:lstStyle/>
                    <a:p>
                      <a:pPr algn="l" fontAlgn="b">
                        <a:buNone/>
                      </a:pPr>
                      <a:r>
                        <a:rPr lang="en-US" sz="800" u="none" strike="noStrike">
                          <a:effectLst/>
                        </a:rPr>
                        <a:t>Supplies &amp; Materials</a:t>
                      </a:r>
                      <a:endParaRPr lang="en-US" sz="800" b="0"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                1,363,077.06 </a:t>
                      </a: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         1,309,978.00 </a:t>
                      </a:r>
                      <a:endParaRPr lang="en-US" sz="1000" b="0"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              (53,099.06)</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1521445848"/>
                  </a:ext>
                </a:extLst>
              </a:tr>
              <a:tr h="165100">
                <a:tc>
                  <a:txBody>
                    <a:bodyPr/>
                    <a:lstStyle/>
                    <a:p>
                      <a:pPr algn="l" fontAlgn="b">
                        <a:buNone/>
                      </a:pPr>
                      <a:r>
                        <a:rPr lang="en-US" sz="800" u="none" strike="noStrike">
                          <a:effectLst/>
                        </a:rPr>
                        <a:t>Other Expenditures</a:t>
                      </a:r>
                      <a:endParaRPr lang="en-US" sz="800" b="0"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                   171,300.00 </a:t>
                      </a: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             173,925.00 </a:t>
                      </a:r>
                      <a:endParaRPr lang="en-US" sz="1000" b="0"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                   2,625.00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3813072"/>
                  </a:ext>
                </a:extLst>
              </a:tr>
              <a:tr h="165100">
                <a:tc>
                  <a:txBody>
                    <a:bodyPr/>
                    <a:lstStyle/>
                    <a:p>
                      <a:pPr algn="l" fontAlgn="b">
                        <a:buNone/>
                      </a:pPr>
                      <a:r>
                        <a:rPr lang="en-US" sz="800" u="none" strike="noStrike">
                          <a:effectLst/>
                        </a:rPr>
                        <a:t>Capital Expenditures</a:t>
                      </a:r>
                      <a:endParaRPr lang="en-US" sz="800" b="0"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                   851,659.00 </a:t>
                      </a: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             971,630.00 </a:t>
                      </a:r>
                      <a:endParaRPr lang="en-US" sz="1000" b="0"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              119,971.00 </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3752562149"/>
                  </a:ext>
                </a:extLst>
              </a:tr>
              <a:tr h="165100">
                <a:tc>
                  <a:txBody>
                    <a:bodyPr/>
                    <a:lstStyle/>
                    <a:p>
                      <a:pPr algn="l" fontAlgn="b">
                        <a:buNone/>
                      </a:pPr>
                      <a:r>
                        <a:rPr lang="en-US" sz="800" u="none" strike="noStrike">
                          <a:effectLst/>
                        </a:rPr>
                        <a:t>Debt Service</a:t>
                      </a:r>
                      <a:endParaRPr lang="en-US" sz="800" b="0"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a:effectLst/>
                        </a:rPr>
                        <a:t>                   107,877.00 </a:t>
                      </a: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            (107,877.00)</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2554156668"/>
                  </a:ext>
                </a:extLst>
              </a:tr>
              <a:tr h="165100">
                <a:tc>
                  <a:txBody>
                    <a:bodyPr/>
                    <a:lstStyle/>
                    <a:p>
                      <a:pPr algn="l" fontAlgn="b">
                        <a:buNone/>
                      </a:pPr>
                      <a:r>
                        <a:rPr lang="en-US" sz="800" u="none" strike="noStrike">
                          <a:effectLst/>
                        </a:rPr>
                        <a:t>Other Financing Uses</a:t>
                      </a:r>
                      <a:endParaRPr lang="en-US" sz="800" b="0" i="0" u="none" strike="noStrike">
                        <a:effectLst/>
                        <a:latin typeface="Arial" panose="020B0604020202020204" pitchFamily="34" charset="0"/>
                      </a:endParaRPr>
                    </a:p>
                  </a:txBody>
                  <a:tcPr marL="0" marR="0" marT="0" marB="0" anchor="b"/>
                </a:tc>
                <a:tc>
                  <a:txBody>
                    <a:bodyPr/>
                    <a:lstStyle/>
                    <a:p>
                      <a:pPr algn="ctr" fontAlgn="b">
                        <a:buNone/>
                      </a:pPr>
                      <a:r>
                        <a:rPr lang="en-US" sz="1000" u="none" strike="noStrike" dirty="0">
                          <a:effectLst/>
                        </a:rPr>
                        <a:t>                      49,370.00 </a:t>
                      </a:r>
                      <a:endParaRPr lang="en-US" sz="1000" b="0"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              (49,370.00)</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2284390931"/>
                  </a:ext>
                </a:extLst>
              </a:tr>
              <a:tr h="17145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             28,596,464.06 </a:t>
                      </a:r>
                      <a:endParaRPr lang="en-US" sz="10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       29,388,998.54 </a:t>
                      </a:r>
                      <a:endParaRPr lang="en-US" sz="1000" b="0" i="0" u="none" strike="noStrike" dirty="0">
                        <a:effectLst/>
                        <a:latin typeface="Aptos Narrow" panose="020B0004020202020204" pitchFamily="34" charset="0"/>
                      </a:endParaRPr>
                    </a:p>
                  </a:txBody>
                  <a:tcPr marL="0" marR="0" marT="0" marB="0" anchor="b"/>
                </a:tc>
                <a:tc>
                  <a:txBody>
                    <a:bodyPr/>
                    <a:lstStyle/>
                    <a:p>
                      <a:pPr algn="ctr" fontAlgn="b">
                        <a:buNone/>
                      </a:pPr>
                      <a:r>
                        <a:rPr lang="en-US" sz="1000" u="none" strike="noStrike" dirty="0">
                          <a:effectLst/>
                        </a:rPr>
                        <a:t>792,534.48</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290185507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3"/>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Unassigned General Fund Balance</a:t>
            </a:r>
            <a:endParaRPr dirty="0"/>
          </a:p>
        </p:txBody>
      </p:sp>
      <p:graphicFrame>
        <p:nvGraphicFramePr>
          <p:cNvPr id="2" name="Table 1">
            <a:extLst>
              <a:ext uri="{FF2B5EF4-FFF2-40B4-BE49-F238E27FC236}">
                <a16:creationId xmlns:a16="http://schemas.microsoft.com/office/drawing/2014/main" id="{B587484E-6423-02AE-0C84-FF41E9363325}"/>
              </a:ext>
            </a:extLst>
          </p:cNvPr>
          <p:cNvGraphicFramePr>
            <a:graphicFrameLocks noGrp="1"/>
          </p:cNvGraphicFramePr>
          <p:nvPr>
            <p:extLst>
              <p:ext uri="{D42A27DB-BD31-4B8C-83A1-F6EECF244321}">
                <p14:modId xmlns:p14="http://schemas.microsoft.com/office/powerpoint/2010/main" val="471034130"/>
              </p:ext>
            </p:extLst>
          </p:nvPr>
        </p:nvGraphicFramePr>
        <p:xfrm>
          <a:off x="869529" y="1339903"/>
          <a:ext cx="7556500" cy="2990850"/>
        </p:xfrm>
        <a:graphic>
          <a:graphicData uri="http://schemas.openxmlformats.org/drawingml/2006/table">
            <a:tbl>
              <a:tblPr>
                <a:tableStyleId>{073A0DAA-6AF3-43AB-8588-CEC1D06C72B9}</a:tableStyleId>
              </a:tblPr>
              <a:tblGrid>
                <a:gridCol w="883492">
                  <a:extLst>
                    <a:ext uri="{9D8B030D-6E8A-4147-A177-3AD203B41FA5}">
                      <a16:colId xmlns:a16="http://schemas.microsoft.com/office/drawing/2014/main" val="396755670"/>
                    </a:ext>
                  </a:extLst>
                </a:gridCol>
                <a:gridCol w="303116">
                  <a:extLst>
                    <a:ext uri="{9D8B030D-6E8A-4147-A177-3AD203B41FA5}">
                      <a16:colId xmlns:a16="http://schemas.microsoft.com/office/drawing/2014/main" val="3948175030"/>
                    </a:ext>
                  </a:extLst>
                </a:gridCol>
                <a:gridCol w="1030594">
                  <a:extLst>
                    <a:ext uri="{9D8B030D-6E8A-4147-A177-3AD203B41FA5}">
                      <a16:colId xmlns:a16="http://schemas.microsoft.com/office/drawing/2014/main" val="1066179240"/>
                    </a:ext>
                  </a:extLst>
                </a:gridCol>
                <a:gridCol w="1050802">
                  <a:extLst>
                    <a:ext uri="{9D8B030D-6E8A-4147-A177-3AD203B41FA5}">
                      <a16:colId xmlns:a16="http://schemas.microsoft.com/office/drawing/2014/main" val="340773714"/>
                    </a:ext>
                  </a:extLst>
                </a:gridCol>
                <a:gridCol w="363739">
                  <a:extLst>
                    <a:ext uri="{9D8B030D-6E8A-4147-A177-3AD203B41FA5}">
                      <a16:colId xmlns:a16="http://schemas.microsoft.com/office/drawing/2014/main" val="2823191233"/>
                    </a:ext>
                  </a:extLst>
                </a:gridCol>
                <a:gridCol w="1081114">
                  <a:extLst>
                    <a:ext uri="{9D8B030D-6E8A-4147-A177-3AD203B41FA5}">
                      <a16:colId xmlns:a16="http://schemas.microsoft.com/office/drawing/2014/main" val="1436090156"/>
                    </a:ext>
                  </a:extLst>
                </a:gridCol>
                <a:gridCol w="262701">
                  <a:extLst>
                    <a:ext uri="{9D8B030D-6E8A-4147-A177-3AD203B41FA5}">
                      <a16:colId xmlns:a16="http://schemas.microsoft.com/office/drawing/2014/main" val="1412621029"/>
                    </a:ext>
                  </a:extLst>
                </a:gridCol>
                <a:gridCol w="879036">
                  <a:extLst>
                    <a:ext uri="{9D8B030D-6E8A-4147-A177-3AD203B41FA5}">
                      <a16:colId xmlns:a16="http://schemas.microsoft.com/office/drawing/2014/main" val="1992721697"/>
                    </a:ext>
                  </a:extLst>
                </a:gridCol>
                <a:gridCol w="358688">
                  <a:extLst>
                    <a:ext uri="{9D8B030D-6E8A-4147-A177-3AD203B41FA5}">
                      <a16:colId xmlns:a16="http://schemas.microsoft.com/office/drawing/2014/main" val="3183738066"/>
                    </a:ext>
                  </a:extLst>
                </a:gridCol>
                <a:gridCol w="1343218">
                  <a:extLst>
                    <a:ext uri="{9D8B030D-6E8A-4147-A177-3AD203B41FA5}">
                      <a16:colId xmlns:a16="http://schemas.microsoft.com/office/drawing/2014/main" val="1959655168"/>
                    </a:ext>
                  </a:extLst>
                </a:gridCol>
              </a:tblGrid>
              <a:tr h="165100">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extLst>
                  <a:ext uri="{0D108BD9-81ED-4DB2-BD59-A6C34878D82A}">
                    <a16:rowId xmlns:a16="http://schemas.microsoft.com/office/drawing/2014/main" val="4276433629"/>
                  </a:ext>
                </a:extLst>
              </a:tr>
              <a:tr h="165100">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Projected Balance</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Preliminary</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Preliminary</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Projected Balance</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extLst>
                  <a:ext uri="{0D108BD9-81ED-4DB2-BD59-A6C34878D82A}">
                    <a16:rowId xmlns:a16="http://schemas.microsoft.com/office/drawing/2014/main" val="207505569"/>
                  </a:ext>
                </a:extLst>
              </a:tr>
              <a:tr h="171450">
                <a:tc>
                  <a:txBody>
                    <a:bodyPr/>
                    <a:lstStyle/>
                    <a:p>
                      <a:pPr algn="l" fontAlgn="b">
                        <a:buNone/>
                      </a:pPr>
                      <a:r>
                        <a:rPr lang="en-US" sz="1000" u="none" strike="noStrike">
                          <a:solidFill>
                            <a:schemeClr val="bg1"/>
                          </a:solidFill>
                          <a:effectLst/>
                        </a:rPr>
                        <a:t> </a:t>
                      </a: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r>
                        <a:rPr lang="en-US" sz="1000" u="none" strike="noStrike">
                          <a:solidFill>
                            <a:schemeClr val="bg1"/>
                          </a:solidFill>
                          <a:effectLst/>
                        </a:rPr>
                        <a:t> </a:t>
                      </a: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r>
                        <a:rPr lang="en-US" sz="1000" u="none" strike="noStrike">
                          <a:solidFill>
                            <a:schemeClr val="bg1"/>
                          </a:solidFill>
                          <a:effectLst/>
                        </a:rPr>
                        <a:t> </a:t>
                      </a: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6/30/2026</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Revenues</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Expenditures</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6/30/2027</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extLst>
                  <a:ext uri="{0D108BD9-81ED-4DB2-BD59-A6C34878D82A}">
                    <a16:rowId xmlns:a16="http://schemas.microsoft.com/office/drawing/2014/main" val="1501524026"/>
                  </a:ext>
                </a:extLst>
              </a:tr>
              <a:tr h="165100">
                <a:tc>
                  <a:txBody>
                    <a:bodyPr/>
                    <a:lstStyle/>
                    <a:p>
                      <a:pPr algn="l" fontAlgn="b">
                        <a:buNone/>
                      </a:pPr>
                      <a:r>
                        <a:rPr lang="en-US" sz="1000" u="none" strike="noStrike">
                          <a:effectLst/>
                        </a:rPr>
                        <a:t>General Fund</a:t>
                      </a:r>
                      <a:endParaRPr lang="en-US" sz="1000" b="1"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422</a:t>
                      </a: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Unassigned</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1,247,716.19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27,626,973.02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dirty="0">
                          <a:effectLst/>
                        </a:rPr>
                        <a:t>     26,265,384.44 </a:t>
                      </a:r>
                      <a:endParaRPr lang="en-US" sz="1000" b="0" i="0" u="none" strike="noStrike" dirty="0">
                        <a:effectLst/>
                        <a:latin typeface="Aptos Narrow" panose="020B0004020202020204" pitchFamily="34" charset="0"/>
                      </a:endParaRPr>
                    </a:p>
                  </a:txBody>
                  <a:tcPr marL="0" marR="0" marT="0" marB="0" anchor="b"/>
                </a:tc>
                <a:tc>
                  <a:txBody>
                    <a:bodyPr/>
                    <a:lstStyle/>
                    <a:p>
                      <a:pPr algn="l" fontAlgn="b">
                        <a:buNone/>
                      </a:pPr>
                      <a:endParaRPr lang="en-US" sz="1000" b="0" i="0" u="none" strike="noStrike" dirty="0">
                        <a:effectLst/>
                        <a:latin typeface="Aptos Narrow" panose="020B0004020202020204" pitchFamily="34" charset="0"/>
                      </a:endParaRPr>
                    </a:p>
                  </a:txBody>
                  <a:tcPr marL="0" marR="0" marT="0" marB="0" anchor="b"/>
                </a:tc>
                <a:tc>
                  <a:txBody>
                    <a:bodyPr/>
                    <a:lstStyle/>
                    <a:p>
                      <a:pPr algn="l" fontAlgn="b">
                        <a:buNone/>
                      </a:pPr>
                      <a:r>
                        <a:rPr lang="en-US" sz="1000" u="none" strike="noStrike" dirty="0">
                          <a:effectLst/>
                        </a:rPr>
                        <a:t>2,520,823.24</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2191676827"/>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4.85%</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dirty="0">
                          <a:effectLst/>
                        </a:rPr>
                        <a:t>9.60%</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3060786508"/>
                  </a:ext>
                </a:extLst>
              </a:tr>
              <a:tr h="165100">
                <a:tc>
                  <a:txBody>
                    <a:bodyPr/>
                    <a:lstStyle/>
                    <a:p>
                      <a:pPr algn="l" fontAlgn="b">
                        <a:buNone/>
                      </a:pPr>
                      <a:r>
                        <a:rPr lang="en-US" sz="1000" u="none" strike="noStrike">
                          <a:effectLst/>
                        </a:rPr>
                        <a:t>Restricted</a:t>
                      </a:r>
                      <a:endParaRPr lang="en-US" sz="1000" b="1"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dirty="0">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498649298"/>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gridSpan="2">
                  <a:txBody>
                    <a:bodyPr/>
                    <a:lstStyle/>
                    <a:p>
                      <a:pPr algn="l" fontAlgn="b">
                        <a:buNone/>
                      </a:pPr>
                      <a:r>
                        <a:rPr lang="en-US" sz="1000" u="none" strike="noStrike" dirty="0">
                          <a:effectLst/>
                        </a:rPr>
                        <a:t>Total Restricted</a:t>
                      </a:r>
                      <a:endParaRPr lang="en-US" sz="1000" b="1" i="0" u="none" strike="noStrike" dirty="0">
                        <a:effectLst/>
                        <a:latin typeface="Aptos Narrow" panose="020B0004020202020204" pitchFamily="34" charset="0"/>
                      </a:endParaRPr>
                    </a:p>
                  </a:txBody>
                  <a:tcPr marL="0" marR="0" marT="0" marB="0" anchor="b"/>
                </a:tc>
                <a:tc hMerge="1">
                  <a:txBody>
                    <a:bodyPr/>
                    <a:lstStyle/>
                    <a:p>
                      <a:endParaRPr lang="en-US"/>
                    </a:p>
                  </a:txBody>
                  <a:tcPr/>
                </a:tc>
                <a:tc>
                  <a:txBody>
                    <a:bodyPr/>
                    <a:lstStyle/>
                    <a:p>
                      <a:pPr algn="l" fontAlgn="b">
                        <a:buNone/>
                      </a:pPr>
                      <a:r>
                        <a:rPr lang="en-US" sz="1000" u="none" strike="noStrike">
                          <a:effectLst/>
                        </a:rPr>
                        <a:t>      (133,955.29)</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3,232,910.92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3,114,514.09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72,923.07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1027001584"/>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dirty="0">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563891892"/>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462</a:t>
                      </a: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Assigned Funds</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423,938.00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119,500.00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9,100.00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534,338.00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2648760729"/>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860081269"/>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Prepaids</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2296231217"/>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dirty="0">
                          <a:effectLst/>
                        </a:rPr>
                        <a:t>Inventory</a:t>
                      </a:r>
                      <a:endParaRPr lang="en-US" sz="1000" b="0" i="0" u="none" strike="noStrike" dirty="0">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2516216596"/>
                  </a:ext>
                </a:extLst>
              </a:tr>
              <a:tr h="17145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gridSpan="2">
                  <a:txBody>
                    <a:bodyPr/>
                    <a:lstStyle/>
                    <a:p>
                      <a:pPr algn="l" fontAlgn="b">
                        <a:buNone/>
                      </a:pPr>
                      <a:r>
                        <a:rPr lang="en-US" sz="1000" u="none" strike="noStrike">
                          <a:effectLst/>
                        </a:rPr>
                        <a:t>Total General Fund</a:t>
                      </a:r>
                      <a:endParaRPr lang="en-US" sz="1000" b="1" i="0" u="none" strike="noStrike">
                        <a:effectLst/>
                        <a:latin typeface="Aptos Narrow" panose="020B0004020202020204" pitchFamily="34" charset="0"/>
                      </a:endParaRPr>
                    </a:p>
                  </a:txBody>
                  <a:tcPr marL="0" marR="0" marT="0" marB="0" anchor="b"/>
                </a:tc>
                <a:tc hMerge="1">
                  <a:txBody>
                    <a:bodyPr/>
                    <a:lstStyle/>
                    <a:p>
                      <a:endParaRPr lang="en-US"/>
                    </a:p>
                  </a:txBody>
                  <a:tcPr/>
                </a:tc>
                <a:tc>
                  <a:txBody>
                    <a:bodyPr/>
                    <a:lstStyle/>
                    <a:p>
                      <a:pPr algn="l" fontAlgn="b">
                        <a:buNone/>
                      </a:pPr>
                      <a:r>
                        <a:rPr lang="en-US" sz="1000" u="none" strike="noStrike">
                          <a:effectLst/>
                        </a:rPr>
                        <a:t>    1,537,698.90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30,979,383.94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dirty="0">
                          <a:effectLst/>
                        </a:rPr>
                        <a:t>     29,388,998.54 </a:t>
                      </a:r>
                      <a:endParaRPr lang="en-US" sz="1000" b="0" i="0" u="none" strike="noStrike" dirty="0">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dirty="0">
                          <a:effectLst/>
                        </a:rPr>
                        <a:t>            3,128,084.30 </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253019826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dirty="0"/>
              <a:t>Food Service and Community Education</a:t>
            </a:r>
            <a:endParaRPr sz="2700" dirty="0"/>
          </a:p>
        </p:txBody>
      </p:sp>
      <p:graphicFrame>
        <p:nvGraphicFramePr>
          <p:cNvPr id="2" name="Table 1">
            <a:extLst>
              <a:ext uri="{FF2B5EF4-FFF2-40B4-BE49-F238E27FC236}">
                <a16:creationId xmlns:a16="http://schemas.microsoft.com/office/drawing/2014/main" id="{3EA8059D-B0A8-3C56-4453-F3E42236418C}"/>
              </a:ext>
            </a:extLst>
          </p:cNvPr>
          <p:cNvGraphicFramePr>
            <a:graphicFrameLocks noGrp="1"/>
          </p:cNvGraphicFramePr>
          <p:nvPr>
            <p:extLst>
              <p:ext uri="{D42A27DB-BD31-4B8C-83A1-F6EECF244321}">
                <p14:modId xmlns:p14="http://schemas.microsoft.com/office/powerpoint/2010/main" val="2299995344"/>
              </p:ext>
            </p:extLst>
          </p:nvPr>
        </p:nvGraphicFramePr>
        <p:xfrm>
          <a:off x="1147385" y="1071624"/>
          <a:ext cx="7556500" cy="3917950"/>
        </p:xfrm>
        <a:graphic>
          <a:graphicData uri="http://schemas.openxmlformats.org/drawingml/2006/table">
            <a:tbl>
              <a:tblPr>
                <a:tableStyleId>{073A0DAA-6AF3-43AB-8588-CEC1D06C72B9}</a:tableStyleId>
              </a:tblPr>
              <a:tblGrid>
                <a:gridCol w="1066800">
                  <a:extLst>
                    <a:ext uri="{9D8B030D-6E8A-4147-A177-3AD203B41FA5}">
                      <a16:colId xmlns:a16="http://schemas.microsoft.com/office/drawing/2014/main" val="2835242190"/>
                    </a:ext>
                  </a:extLst>
                </a:gridCol>
                <a:gridCol w="368300">
                  <a:extLst>
                    <a:ext uri="{9D8B030D-6E8A-4147-A177-3AD203B41FA5}">
                      <a16:colId xmlns:a16="http://schemas.microsoft.com/office/drawing/2014/main" val="2576137942"/>
                    </a:ext>
                  </a:extLst>
                </a:gridCol>
                <a:gridCol w="1498600">
                  <a:extLst>
                    <a:ext uri="{9D8B030D-6E8A-4147-A177-3AD203B41FA5}">
                      <a16:colId xmlns:a16="http://schemas.microsoft.com/office/drawing/2014/main" val="4067419512"/>
                    </a:ext>
                  </a:extLst>
                </a:gridCol>
                <a:gridCol w="850900">
                  <a:extLst>
                    <a:ext uri="{9D8B030D-6E8A-4147-A177-3AD203B41FA5}">
                      <a16:colId xmlns:a16="http://schemas.microsoft.com/office/drawing/2014/main" val="1935069616"/>
                    </a:ext>
                  </a:extLst>
                </a:gridCol>
                <a:gridCol w="292100">
                  <a:extLst>
                    <a:ext uri="{9D8B030D-6E8A-4147-A177-3AD203B41FA5}">
                      <a16:colId xmlns:a16="http://schemas.microsoft.com/office/drawing/2014/main" val="1713337512"/>
                    </a:ext>
                  </a:extLst>
                </a:gridCol>
                <a:gridCol w="927100">
                  <a:extLst>
                    <a:ext uri="{9D8B030D-6E8A-4147-A177-3AD203B41FA5}">
                      <a16:colId xmlns:a16="http://schemas.microsoft.com/office/drawing/2014/main" val="1722032270"/>
                    </a:ext>
                  </a:extLst>
                </a:gridCol>
                <a:gridCol w="292100">
                  <a:extLst>
                    <a:ext uri="{9D8B030D-6E8A-4147-A177-3AD203B41FA5}">
                      <a16:colId xmlns:a16="http://schemas.microsoft.com/office/drawing/2014/main" val="2582646515"/>
                    </a:ext>
                  </a:extLst>
                </a:gridCol>
                <a:gridCol w="927100">
                  <a:extLst>
                    <a:ext uri="{9D8B030D-6E8A-4147-A177-3AD203B41FA5}">
                      <a16:colId xmlns:a16="http://schemas.microsoft.com/office/drawing/2014/main" val="4101996506"/>
                    </a:ext>
                  </a:extLst>
                </a:gridCol>
                <a:gridCol w="292100">
                  <a:extLst>
                    <a:ext uri="{9D8B030D-6E8A-4147-A177-3AD203B41FA5}">
                      <a16:colId xmlns:a16="http://schemas.microsoft.com/office/drawing/2014/main" val="4079580597"/>
                    </a:ext>
                  </a:extLst>
                </a:gridCol>
                <a:gridCol w="1041400">
                  <a:extLst>
                    <a:ext uri="{9D8B030D-6E8A-4147-A177-3AD203B41FA5}">
                      <a16:colId xmlns:a16="http://schemas.microsoft.com/office/drawing/2014/main" val="3305118795"/>
                    </a:ext>
                  </a:extLst>
                </a:gridCol>
              </a:tblGrid>
              <a:tr h="165100">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extLst>
                  <a:ext uri="{0D108BD9-81ED-4DB2-BD59-A6C34878D82A}">
                    <a16:rowId xmlns:a16="http://schemas.microsoft.com/office/drawing/2014/main" val="619943565"/>
                  </a:ext>
                </a:extLst>
              </a:tr>
              <a:tr h="165100">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Projected Balance</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i="0" u="none" strike="noStrike" dirty="0">
                          <a:solidFill>
                            <a:schemeClr val="bg1"/>
                          </a:solidFill>
                          <a:effectLst/>
                          <a:latin typeface="Aptos Narrow" panose="020B0004020202020204" pitchFamily="34" charset="0"/>
                        </a:rPr>
                        <a:t>Preliminary</a:t>
                      </a:r>
                    </a:p>
                  </a:txBody>
                  <a:tcPr marL="0" marR="0" marT="0" marB="0" anchor="b">
                    <a:solidFill>
                      <a:schemeClr val="tx1"/>
                    </a:solidFill>
                  </a:tcPr>
                </a:tc>
                <a:tc>
                  <a:txBody>
                    <a:bodyPr/>
                    <a:lstStyle/>
                    <a:p>
                      <a:pPr algn="ctr" fontAlgn="b">
                        <a:buNone/>
                      </a:pP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Preliminary</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Projected Balance</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extLst>
                  <a:ext uri="{0D108BD9-81ED-4DB2-BD59-A6C34878D82A}">
                    <a16:rowId xmlns:a16="http://schemas.microsoft.com/office/drawing/2014/main" val="216158507"/>
                  </a:ext>
                </a:extLst>
              </a:tr>
              <a:tr h="171450">
                <a:tc>
                  <a:txBody>
                    <a:bodyPr/>
                    <a:lstStyle/>
                    <a:p>
                      <a:pPr algn="l" fontAlgn="b">
                        <a:buNone/>
                      </a:pPr>
                      <a:r>
                        <a:rPr lang="en-US" sz="1000" u="none" strike="noStrike">
                          <a:solidFill>
                            <a:schemeClr val="bg1"/>
                          </a:solidFill>
                          <a:effectLst/>
                        </a:rPr>
                        <a:t> </a:t>
                      </a: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r>
                        <a:rPr lang="en-US" sz="1000" u="none" strike="noStrike">
                          <a:solidFill>
                            <a:schemeClr val="bg1"/>
                          </a:solidFill>
                          <a:effectLst/>
                        </a:rPr>
                        <a:t> </a:t>
                      </a: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r>
                        <a:rPr lang="en-US" sz="1000" u="none" strike="noStrike">
                          <a:solidFill>
                            <a:schemeClr val="bg1"/>
                          </a:solidFill>
                          <a:effectLst/>
                        </a:rPr>
                        <a:t> </a:t>
                      </a:r>
                      <a:endParaRPr lang="en-US" sz="1000" b="0"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6/30/2026</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Revenues</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 </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Expenditures</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6/30/2027</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extLst>
                  <a:ext uri="{0D108BD9-81ED-4DB2-BD59-A6C34878D82A}">
                    <a16:rowId xmlns:a16="http://schemas.microsoft.com/office/drawing/2014/main" val="2027636899"/>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1099881924"/>
                  </a:ext>
                </a:extLst>
              </a:tr>
              <a:tr h="165100">
                <a:tc>
                  <a:txBody>
                    <a:bodyPr/>
                    <a:lstStyle/>
                    <a:p>
                      <a:pPr algn="l" fontAlgn="b">
                        <a:buNone/>
                      </a:pPr>
                      <a:r>
                        <a:rPr lang="en-US" sz="1000" u="none" strike="noStrike">
                          <a:effectLst/>
                        </a:rPr>
                        <a:t>Food Service</a:t>
                      </a:r>
                      <a:endParaRPr lang="en-US" sz="1000" b="1"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4260665837"/>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Inventory</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5,040.00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dirty="0">
                          <a:effectLst/>
                        </a:rPr>
                        <a:t>                    5,040.00 </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3770741947"/>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464</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Restricted</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253,283.00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1,834,600.00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1,690,000.00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397,883.00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876553937"/>
                  </a:ext>
                </a:extLst>
              </a:tr>
              <a:tr h="17145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gridSpan="2">
                  <a:txBody>
                    <a:bodyPr/>
                    <a:lstStyle/>
                    <a:p>
                      <a:pPr algn="l" fontAlgn="b">
                        <a:buNone/>
                      </a:pPr>
                      <a:r>
                        <a:rPr lang="en-US" sz="1000" u="none" strike="noStrike">
                          <a:effectLst/>
                        </a:rPr>
                        <a:t>Total Food Service</a:t>
                      </a:r>
                      <a:endParaRPr lang="en-US" sz="1000" b="1" i="0" u="none" strike="noStrike">
                        <a:effectLst/>
                        <a:latin typeface="Aptos Narrow" panose="020B0004020202020204" pitchFamily="34" charset="0"/>
                      </a:endParaRPr>
                    </a:p>
                  </a:txBody>
                  <a:tcPr marL="0" marR="0" marT="0" marB="0" anchor="b"/>
                </a:tc>
                <a:tc hMerge="1">
                  <a:txBody>
                    <a:bodyPr/>
                    <a:lstStyle/>
                    <a:p>
                      <a:endParaRPr lang="en-US"/>
                    </a:p>
                  </a:txBody>
                  <a:tcPr/>
                </a:tc>
                <a:tc>
                  <a:txBody>
                    <a:bodyPr/>
                    <a:lstStyle/>
                    <a:p>
                      <a:pPr algn="l" fontAlgn="b">
                        <a:buNone/>
                      </a:pPr>
                      <a:r>
                        <a:rPr lang="en-US" sz="1000" u="none" strike="noStrike">
                          <a:effectLst/>
                        </a:rPr>
                        <a:t>        258,323.00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1,834,600.00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1,690,000.00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402,923.00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1016144032"/>
                  </a:ext>
                </a:extLst>
              </a:tr>
              <a:tr h="177800">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1184143026"/>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09946384"/>
                  </a:ext>
                </a:extLst>
              </a:tr>
              <a:tr h="165100">
                <a:tc>
                  <a:txBody>
                    <a:bodyPr/>
                    <a:lstStyle/>
                    <a:p>
                      <a:pPr algn="l" fontAlgn="b">
                        <a:buNone/>
                      </a:pPr>
                      <a:r>
                        <a:rPr lang="en-US" sz="1000" u="none" strike="noStrike">
                          <a:effectLst/>
                        </a:rPr>
                        <a:t>Community Ed</a:t>
                      </a:r>
                      <a:endParaRPr lang="en-US" sz="1000" b="1"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2345993753"/>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431</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Community Education</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374,517.23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1,478,605.65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1,511,531.41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341,591.47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965244579"/>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432</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ECFE</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312,096.50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127,863.88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125,766.76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314,193.62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634152522"/>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444</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School Readiness</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31,137.79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427,804.32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468,901.47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(9,959.36)</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670425766"/>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464</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Restricted</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(70,922.06)</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9,533.44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9,103.54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(70,492.16)</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2933348870"/>
                  </a:ext>
                </a:extLst>
              </a:tr>
              <a:tr h="17145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gridSpan="2">
                  <a:txBody>
                    <a:bodyPr/>
                    <a:lstStyle/>
                    <a:p>
                      <a:pPr algn="l" fontAlgn="b">
                        <a:buNone/>
                      </a:pPr>
                      <a:r>
                        <a:rPr lang="en-US" sz="1000" u="none" strike="noStrike">
                          <a:effectLst/>
                        </a:rPr>
                        <a:t>Total Community Education</a:t>
                      </a:r>
                      <a:endParaRPr lang="en-US" sz="1000" b="1" i="0" u="none" strike="noStrike">
                        <a:effectLst/>
                        <a:latin typeface="Aptos Narrow" panose="020B0004020202020204" pitchFamily="34" charset="0"/>
                      </a:endParaRPr>
                    </a:p>
                  </a:txBody>
                  <a:tcPr marL="0" marR="0" marT="0" marB="0" anchor="b"/>
                </a:tc>
                <a:tc hMerge="1">
                  <a:txBody>
                    <a:bodyPr/>
                    <a:lstStyle/>
                    <a:p>
                      <a:endParaRPr lang="en-US"/>
                    </a:p>
                  </a:txBody>
                  <a:tcPr/>
                </a:tc>
                <a:tc>
                  <a:txBody>
                    <a:bodyPr/>
                    <a:lstStyle/>
                    <a:p>
                      <a:pPr algn="l" fontAlgn="b">
                        <a:buNone/>
                      </a:pPr>
                      <a:r>
                        <a:rPr lang="en-US" sz="1000" u="none" strike="noStrike">
                          <a:effectLst/>
                        </a:rPr>
                        <a:t>        646,829.46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2,043,807.29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2,115,303.18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dirty="0">
                          <a:effectLst/>
                        </a:rPr>
                        <a:t>               575,333.57 </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300889457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EF0BD9F8-D4ED-3F17-4B0C-82D54299A048}"/>
            </a:ext>
          </a:extLst>
        </p:cNvPr>
        <p:cNvGrpSpPr/>
        <p:nvPr/>
      </p:nvGrpSpPr>
      <p:grpSpPr>
        <a:xfrm>
          <a:off x="0" y="0"/>
          <a:ext cx="0" cy="0"/>
          <a:chOff x="0" y="0"/>
          <a:chExt cx="0" cy="0"/>
        </a:xfrm>
      </p:grpSpPr>
      <p:sp>
        <p:nvSpPr>
          <p:cNvPr id="127" name="Google Shape;127;p24">
            <a:extLst>
              <a:ext uri="{FF2B5EF4-FFF2-40B4-BE49-F238E27FC236}">
                <a16:creationId xmlns:a16="http://schemas.microsoft.com/office/drawing/2014/main" id="{130A9BA8-22F1-8F6B-BDB7-568D50F6D3A7}"/>
              </a:ext>
            </a:extLst>
          </p:cNvPr>
          <p:cNvSpPr txBox="1">
            <a:spLocks noGrp="1"/>
          </p:cNvSpPr>
          <p:nvPr>
            <p:ph type="title"/>
          </p:nvPr>
        </p:nvSpPr>
        <p:spPr>
          <a:xfrm>
            <a:off x="1321725" y="445025"/>
            <a:ext cx="7510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dirty="0"/>
              <a:t>Construction Fund and Debt Service</a:t>
            </a:r>
            <a:endParaRPr sz="2700" dirty="0"/>
          </a:p>
        </p:txBody>
      </p:sp>
      <p:graphicFrame>
        <p:nvGraphicFramePr>
          <p:cNvPr id="3" name="Table 2">
            <a:extLst>
              <a:ext uri="{FF2B5EF4-FFF2-40B4-BE49-F238E27FC236}">
                <a16:creationId xmlns:a16="http://schemas.microsoft.com/office/drawing/2014/main" id="{02A093CC-AC3E-FA5B-AADF-6998AB347EE1}"/>
              </a:ext>
            </a:extLst>
          </p:cNvPr>
          <p:cNvGraphicFramePr>
            <a:graphicFrameLocks noGrp="1"/>
          </p:cNvGraphicFramePr>
          <p:nvPr>
            <p:extLst>
              <p:ext uri="{D42A27DB-BD31-4B8C-83A1-F6EECF244321}">
                <p14:modId xmlns:p14="http://schemas.microsoft.com/office/powerpoint/2010/main" val="2219021445"/>
              </p:ext>
            </p:extLst>
          </p:nvPr>
        </p:nvGraphicFramePr>
        <p:xfrm>
          <a:off x="793750" y="1374775"/>
          <a:ext cx="7556500" cy="2533650"/>
        </p:xfrm>
        <a:graphic>
          <a:graphicData uri="http://schemas.openxmlformats.org/drawingml/2006/table">
            <a:tbl>
              <a:tblPr>
                <a:tableStyleId>{073A0DAA-6AF3-43AB-8588-CEC1D06C72B9}</a:tableStyleId>
              </a:tblPr>
              <a:tblGrid>
                <a:gridCol w="1066800">
                  <a:extLst>
                    <a:ext uri="{9D8B030D-6E8A-4147-A177-3AD203B41FA5}">
                      <a16:colId xmlns:a16="http://schemas.microsoft.com/office/drawing/2014/main" val="3395817541"/>
                    </a:ext>
                  </a:extLst>
                </a:gridCol>
                <a:gridCol w="368300">
                  <a:extLst>
                    <a:ext uri="{9D8B030D-6E8A-4147-A177-3AD203B41FA5}">
                      <a16:colId xmlns:a16="http://schemas.microsoft.com/office/drawing/2014/main" val="2359351704"/>
                    </a:ext>
                  </a:extLst>
                </a:gridCol>
                <a:gridCol w="1498600">
                  <a:extLst>
                    <a:ext uri="{9D8B030D-6E8A-4147-A177-3AD203B41FA5}">
                      <a16:colId xmlns:a16="http://schemas.microsoft.com/office/drawing/2014/main" val="320121732"/>
                    </a:ext>
                  </a:extLst>
                </a:gridCol>
                <a:gridCol w="850900">
                  <a:extLst>
                    <a:ext uri="{9D8B030D-6E8A-4147-A177-3AD203B41FA5}">
                      <a16:colId xmlns:a16="http://schemas.microsoft.com/office/drawing/2014/main" val="2403533205"/>
                    </a:ext>
                  </a:extLst>
                </a:gridCol>
                <a:gridCol w="292100">
                  <a:extLst>
                    <a:ext uri="{9D8B030D-6E8A-4147-A177-3AD203B41FA5}">
                      <a16:colId xmlns:a16="http://schemas.microsoft.com/office/drawing/2014/main" val="2908121261"/>
                    </a:ext>
                  </a:extLst>
                </a:gridCol>
                <a:gridCol w="927100">
                  <a:extLst>
                    <a:ext uri="{9D8B030D-6E8A-4147-A177-3AD203B41FA5}">
                      <a16:colId xmlns:a16="http://schemas.microsoft.com/office/drawing/2014/main" val="4282295207"/>
                    </a:ext>
                  </a:extLst>
                </a:gridCol>
                <a:gridCol w="292100">
                  <a:extLst>
                    <a:ext uri="{9D8B030D-6E8A-4147-A177-3AD203B41FA5}">
                      <a16:colId xmlns:a16="http://schemas.microsoft.com/office/drawing/2014/main" val="873448683"/>
                    </a:ext>
                  </a:extLst>
                </a:gridCol>
                <a:gridCol w="927100">
                  <a:extLst>
                    <a:ext uri="{9D8B030D-6E8A-4147-A177-3AD203B41FA5}">
                      <a16:colId xmlns:a16="http://schemas.microsoft.com/office/drawing/2014/main" val="3258705558"/>
                    </a:ext>
                  </a:extLst>
                </a:gridCol>
                <a:gridCol w="292100">
                  <a:extLst>
                    <a:ext uri="{9D8B030D-6E8A-4147-A177-3AD203B41FA5}">
                      <a16:colId xmlns:a16="http://schemas.microsoft.com/office/drawing/2014/main" val="2540153727"/>
                    </a:ext>
                  </a:extLst>
                </a:gridCol>
                <a:gridCol w="1041400">
                  <a:extLst>
                    <a:ext uri="{9D8B030D-6E8A-4147-A177-3AD203B41FA5}">
                      <a16:colId xmlns:a16="http://schemas.microsoft.com/office/drawing/2014/main" val="3414703848"/>
                    </a:ext>
                  </a:extLst>
                </a:gridCol>
              </a:tblGrid>
              <a:tr h="165100">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extLst>
                  <a:ext uri="{0D108BD9-81ED-4DB2-BD59-A6C34878D82A}">
                    <a16:rowId xmlns:a16="http://schemas.microsoft.com/office/drawing/2014/main" val="2152122406"/>
                  </a:ext>
                </a:extLst>
              </a:tr>
              <a:tr h="165100">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Projected Balance</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Preliminary</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Preliminary</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Projected Balance</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extLst>
                  <a:ext uri="{0D108BD9-81ED-4DB2-BD59-A6C34878D82A}">
                    <a16:rowId xmlns:a16="http://schemas.microsoft.com/office/drawing/2014/main" val="2547577081"/>
                  </a:ext>
                </a:extLst>
              </a:tr>
              <a:tr h="171450">
                <a:tc>
                  <a:txBody>
                    <a:bodyPr/>
                    <a:lstStyle/>
                    <a:p>
                      <a:pPr algn="l"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l"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6/30/2026</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Revenues</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Expenditures</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a:solidFill>
                            <a:schemeClr val="bg1"/>
                          </a:solidFill>
                          <a:effectLst/>
                        </a:rPr>
                        <a:t> </a:t>
                      </a:r>
                      <a:endParaRPr lang="en-US" sz="1000" b="1" i="0" u="none" strike="noStrike">
                        <a:solidFill>
                          <a:schemeClr val="bg1"/>
                        </a:solidFill>
                        <a:effectLst/>
                        <a:latin typeface="Aptos Narrow" panose="020B0004020202020204" pitchFamily="34" charset="0"/>
                      </a:endParaRPr>
                    </a:p>
                  </a:txBody>
                  <a:tcPr marL="0" marR="0" marT="0" marB="0" anchor="b">
                    <a:solidFill>
                      <a:schemeClr val="tx1"/>
                    </a:solidFill>
                  </a:tcPr>
                </a:tc>
                <a:tc>
                  <a:txBody>
                    <a:bodyPr/>
                    <a:lstStyle/>
                    <a:p>
                      <a:pPr algn="ctr" fontAlgn="b">
                        <a:buNone/>
                      </a:pPr>
                      <a:r>
                        <a:rPr lang="en-US" sz="1000" b="1" u="none" strike="noStrike" dirty="0">
                          <a:solidFill>
                            <a:schemeClr val="bg1"/>
                          </a:solidFill>
                          <a:effectLst/>
                        </a:rPr>
                        <a:t>6/30/2027</a:t>
                      </a:r>
                      <a:endParaRPr lang="en-US" sz="1000" b="1" i="0" u="none" strike="noStrike" dirty="0">
                        <a:solidFill>
                          <a:schemeClr val="bg1"/>
                        </a:solidFill>
                        <a:effectLst/>
                        <a:latin typeface="Aptos Narrow" panose="020B0004020202020204" pitchFamily="34" charset="0"/>
                      </a:endParaRPr>
                    </a:p>
                  </a:txBody>
                  <a:tcPr marL="0" marR="0" marT="0" marB="0" anchor="b">
                    <a:solidFill>
                      <a:schemeClr val="tx1"/>
                    </a:solidFill>
                  </a:tcPr>
                </a:tc>
                <a:extLst>
                  <a:ext uri="{0D108BD9-81ED-4DB2-BD59-A6C34878D82A}">
                    <a16:rowId xmlns:a16="http://schemas.microsoft.com/office/drawing/2014/main" val="639571733"/>
                  </a:ext>
                </a:extLst>
              </a:tr>
              <a:tr h="165100">
                <a:tc>
                  <a:txBody>
                    <a:bodyPr/>
                    <a:lstStyle/>
                    <a:p>
                      <a:pPr algn="l" fontAlgn="b">
                        <a:buNone/>
                      </a:pPr>
                      <a:r>
                        <a:rPr lang="en-US" sz="1000" u="none" strike="noStrike">
                          <a:effectLst/>
                        </a:rPr>
                        <a:t>Construction Fund</a:t>
                      </a:r>
                      <a:endParaRPr lang="en-US" sz="1000" b="1"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2176367016"/>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220,160.00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220,160.00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984883061"/>
                  </a:ext>
                </a:extLst>
              </a:tr>
              <a:tr h="17145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dirty="0">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220,160.00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220,160.00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60429435"/>
                  </a:ext>
                </a:extLst>
              </a:tr>
              <a:tr h="177800">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931958663"/>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36672299"/>
                  </a:ext>
                </a:extLst>
              </a:tr>
              <a:tr h="165100">
                <a:tc>
                  <a:txBody>
                    <a:bodyPr/>
                    <a:lstStyle/>
                    <a:p>
                      <a:pPr algn="l" fontAlgn="b">
                        <a:buNone/>
                      </a:pPr>
                      <a:r>
                        <a:rPr lang="en-US" sz="1000" u="none" strike="noStrike">
                          <a:effectLst/>
                        </a:rPr>
                        <a:t>Debt Service</a:t>
                      </a:r>
                      <a:endParaRPr lang="en-US" sz="1000" b="1"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1706027049"/>
                  </a:ext>
                </a:extLst>
              </a:tr>
              <a:tr h="16510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r" fontAlgn="b">
                        <a:buNone/>
                      </a:pPr>
                      <a:r>
                        <a:rPr lang="en-US" sz="1000" u="none" strike="noStrike">
                          <a:effectLst/>
                        </a:rPr>
                        <a:t>464</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Restricted</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1,508,485.94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6,448,229.94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6,380,430.00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1,576,285.88 </a:t>
                      </a:r>
                      <a:endParaRPr lang="en-US" sz="10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2193967186"/>
                  </a:ext>
                </a:extLst>
              </a:tr>
              <a:tr h="171450">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gridSpan="2">
                  <a:txBody>
                    <a:bodyPr/>
                    <a:lstStyle/>
                    <a:p>
                      <a:pPr algn="l" fontAlgn="b">
                        <a:buNone/>
                      </a:pPr>
                      <a:r>
                        <a:rPr lang="en-US" sz="1000" u="none" strike="noStrike">
                          <a:effectLst/>
                        </a:rPr>
                        <a:t>Total Debt Service</a:t>
                      </a:r>
                      <a:endParaRPr lang="en-US" sz="1000" b="1" i="0" u="none" strike="noStrike">
                        <a:effectLst/>
                        <a:latin typeface="Aptos Narrow" panose="020B0004020202020204" pitchFamily="34" charset="0"/>
                      </a:endParaRPr>
                    </a:p>
                  </a:txBody>
                  <a:tcPr marL="0" marR="0" marT="0" marB="0" anchor="b"/>
                </a:tc>
                <a:tc hMerge="1">
                  <a:txBody>
                    <a:bodyPr/>
                    <a:lstStyle/>
                    <a:p>
                      <a:endParaRPr lang="en-US"/>
                    </a:p>
                  </a:txBody>
                  <a:tcPr/>
                </a:tc>
                <a:tc>
                  <a:txBody>
                    <a:bodyPr/>
                    <a:lstStyle/>
                    <a:p>
                      <a:pPr algn="l" fontAlgn="b">
                        <a:buNone/>
                      </a:pPr>
                      <a:r>
                        <a:rPr lang="en-US" sz="1000" u="none" strike="noStrike">
                          <a:effectLst/>
                        </a:rPr>
                        <a:t>    1,508,485.94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6,448,229.94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a:effectLst/>
                        </a:rPr>
                        <a:t>       6,380,430.00 </a:t>
                      </a:r>
                      <a:endParaRPr lang="en-US" sz="1000" b="0" i="0" u="none" strike="noStrike">
                        <a:effectLst/>
                        <a:latin typeface="Aptos Narrow" panose="020B0004020202020204" pitchFamily="34" charset="0"/>
                      </a:endParaRPr>
                    </a:p>
                  </a:txBody>
                  <a:tcPr marL="0" marR="0" marT="0" marB="0" anchor="b"/>
                </a:tc>
                <a:tc>
                  <a:txBody>
                    <a:bodyPr/>
                    <a:lstStyle/>
                    <a:p>
                      <a:pPr algn="l" fontAlgn="b">
                        <a:buNone/>
                      </a:pPr>
                      <a:endParaRPr lang="en-US" sz="1000" b="0" i="0" u="none" strike="noStrike">
                        <a:effectLst/>
                        <a:latin typeface="Aptos Narrow" panose="020B0004020202020204" pitchFamily="34" charset="0"/>
                      </a:endParaRPr>
                    </a:p>
                  </a:txBody>
                  <a:tcPr marL="0" marR="0" marT="0" marB="0" anchor="b"/>
                </a:tc>
                <a:tc>
                  <a:txBody>
                    <a:bodyPr/>
                    <a:lstStyle/>
                    <a:p>
                      <a:pPr algn="l" fontAlgn="b">
                        <a:buNone/>
                      </a:pPr>
                      <a:r>
                        <a:rPr lang="en-US" sz="1000" u="none" strike="noStrike" dirty="0">
                          <a:effectLst/>
                        </a:rPr>
                        <a:t>            1,576,285.88 </a:t>
                      </a:r>
                      <a:endParaRPr lang="en-US" sz="10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797608297"/>
                  </a:ext>
                </a:extLst>
              </a:tr>
            </a:tbl>
          </a:graphicData>
        </a:graphic>
      </p:graphicFrame>
    </p:spTree>
    <p:extLst>
      <p:ext uri="{BB962C8B-B14F-4D97-AF65-F5344CB8AC3E}">
        <p14:creationId xmlns:p14="http://schemas.microsoft.com/office/powerpoint/2010/main" val="152709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8"/>
          <p:cNvSpPr txBox="1"/>
          <p:nvPr/>
        </p:nvSpPr>
        <p:spPr>
          <a:xfrm>
            <a:off x="2010670" y="486970"/>
            <a:ext cx="6097684" cy="5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b="1" dirty="0">
                <a:solidFill>
                  <a:schemeClr val="tx1"/>
                </a:solidFill>
                <a:latin typeface="Raleway" pitchFamily="2" charset="0"/>
                <a:ea typeface="Open Sans"/>
                <a:cs typeface="Open Sans"/>
                <a:sym typeface="Open Sans"/>
              </a:rPr>
              <a:t>Preliminary to Revised Comparison</a:t>
            </a:r>
            <a:endParaRPr sz="2700" b="1" dirty="0">
              <a:solidFill>
                <a:schemeClr val="tx1"/>
              </a:solidFill>
              <a:latin typeface="Raleway" pitchFamily="2" charset="0"/>
              <a:ea typeface="Open Sans"/>
              <a:cs typeface="Open Sans"/>
              <a:sym typeface="Open Sans"/>
            </a:endParaRPr>
          </a:p>
          <a:p>
            <a:pPr marL="0" lvl="0" indent="0" algn="l" rtl="0">
              <a:spcBef>
                <a:spcPts val="0"/>
              </a:spcBef>
              <a:spcAft>
                <a:spcPts val="0"/>
              </a:spcAft>
              <a:buNone/>
            </a:pPr>
            <a:endParaRPr sz="1800" dirty="0">
              <a:solidFill>
                <a:schemeClr val="dk2"/>
              </a:solidFill>
              <a:latin typeface="Open Sans"/>
              <a:ea typeface="Open Sans"/>
              <a:cs typeface="Open Sans"/>
              <a:sym typeface="Open Sans"/>
            </a:endParaRPr>
          </a:p>
        </p:txBody>
      </p:sp>
      <p:graphicFrame>
        <p:nvGraphicFramePr>
          <p:cNvPr id="2" name="Table 1">
            <a:extLst>
              <a:ext uri="{FF2B5EF4-FFF2-40B4-BE49-F238E27FC236}">
                <a16:creationId xmlns:a16="http://schemas.microsoft.com/office/drawing/2014/main" id="{22F3D8E1-413C-58CB-DECD-BF075938C47E}"/>
              </a:ext>
            </a:extLst>
          </p:cNvPr>
          <p:cNvGraphicFramePr>
            <a:graphicFrameLocks noGrp="1"/>
          </p:cNvGraphicFramePr>
          <p:nvPr>
            <p:extLst>
              <p:ext uri="{D42A27DB-BD31-4B8C-83A1-F6EECF244321}">
                <p14:modId xmlns:p14="http://schemas.microsoft.com/office/powerpoint/2010/main" val="2434215982"/>
              </p:ext>
            </p:extLst>
          </p:nvPr>
        </p:nvGraphicFramePr>
        <p:xfrm>
          <a:off x="1936379" y="951293"/>
          <a:ext cx="5196951" cy="3416292"/>
        </p:xfrm>
        <a:graphic>
          <a:graphicData uri="http://schemas.openxmlformats.org/drawingml/2006/table">
            <a:tbl>
              <a:tblPr>
                <a:tableStyleId>{21E4AEA4-8DFA-4A89-87EB-49C32662AFE0}</a:tableStyleId>
              </a:tblPr>
              <a:tblGrid>
                <a:gridCol w="788823">
                  <a:extLst>
                    <a:ext uri="{9D8B030D-6E8A-4147-A177-3AD203B41FA5}">
                      <a16:colId xmlns:a16="http://schemas.microsoft.com/office/drawing/2014/main" val="357789651"/>
                    </a:ext>
                  </a:extLst>
                </a:gridCol>
                <a:gridCol w="649490">
                  <a:extLst>
                    <a:ext uri="{9D8B030D-6E8A-4147-A177-3AD203B41FA5}">
                      <a16:colId xmlns:a16="http://schemas.microsoft.com/office/drawing/2014/main" val="1158115733"/>
                    </a:ext>
                  </a:extLst>
                </a:gridCol>
                <a:gridCol w="1194964">
                  <a:extLst>
                    <a:ext uri="{9D8B030D-6E8A-4147-A177-3AD203B41FA5}">
                      <a16:colId xmlns:a16="http://schemas.microsoft.com/office/drawing/2014/main" val="2698977480"/>
                    </a:ext>
                  </a:extLst>
                </a:gridCol>
                <a:gridCol w="290008">
                  <a:extLst>
                    <a:ext uri="{9D8B030D-6E8A-4147-A177-3AD203B41FA5}">
                      <a16:colId xmlns:a16="http://schemas.microsoft.com/office/drawing/2014/main" val="2801154210"/>
                    </a:ext>
                  </a:extLst>
                </a:gridCol>
                <a:gridCol w="823624">
                  <a:extLst>
                    <a:ext uri="{9D8B030D-6E8A-4147-A177-3AD203B41FA5}">
                      <a16:colId xmlns:a16="http://schemas.microsoft.com/office/drawing/2014/main" val="386104154"/>
                    </a:ext>
                  </a:extLst>
                </a:gridCol>
                <a:gridCol w="290008">
                  <a:extLst>
                    <a:ext uri="{9D8B030D-6E8A-4147-A177-3AD203B41FA5}">
                      <a16:colId xmlns:a16="http://schemas.microsoft.com/office/drawing/2014/main" val="830216440"/>
                    </a:ext>
                  </a:extLst>
                </a:gridCol>
                <a:gridCol w="1160034">
                  <a:extLst>
                    <a:ext uri="{9D8B030D-6E8A-4147-A177-3AD203B41FA5}">
                      <a16:colId xmlns:a16="http://schemas.microsoft.com/office/drawing/2014/main" val="3144196285"/>
                    </a:ext>
                  </a:extLst>
                </a:gridCol>
              </a:tblGrid>
              <a:tr h="150804">
                <a:tc>
                  <a:txBody>
                    <a:bodyPr/>
                    <a:lstStyle/>
                    <a:p>
                      <a:pPr algn="l" fontAlgn="b">
                        <a:buNone/>
                      </a:pPr>
                      <a:endParaRPr lang="en-US" sz="900" b="0" i="0" u="none" strike="noStrike" dirty="0">
                        <a:solidFill>
                          <a:schemeClr val="bg1"/>
                        </a:solidFill>
                        <a:effectLst/>
                        <a:latin typeface="Arial" panose="020B0604020202020204" pitchFamily="34" charset="0"/>
                      </a:endParaRPr>
                    </a:p>
                  </a:txBody>
                  <a:tcPr marL="0" marR="0" marT="0" marB="0" anchor="b">
                    <a:solidFill>
                      <a:schemeClr val="accent2"/>
                    </a:solidFill>
                  </a:tcPr>
                </a:tc>
                <a:tc>
                  <a:txBody>
                    <a:bodyPr/>
                    <a:lstStyle/>
                    <a:p>
                      <a:pPr algn="l" fontAlgn="b">
                        <a:buNone/>
                      </a:pPr>
                      <a:endParaRPr lang="en-US" sz="900" b="0" i="0" u="none" strike="noStrike" dirty="0">
                        <a:solidFill>
                          <a:schemeClr val="bg1"/>
                        </a:solidFill>
                        <a:effectLst/>
                        <a:latin typeface="Aptos Narrow" panose="020B0004020202020204" pitchFamily="34" charset="0"/>
                      </a:endParaRPr>
                    </a:p>
                  </a:txBody>
                  <a:tcPr marL="0" marR="0" marT="0" marB="0" anchor="b">
                    <a:solidFill>
                      <a:schemeClr val="accent2"/>
                    </a:solidFill>
                  </a:tcPr>
                </a:tc>
                <a:tc>
                  <a:txBody>
                    <a:bodyPr/>
                    <a:lstStyle/>
                    <a:p>
                      <a:pPr algn="l" fontAlgn="b">
                        <a:buNone/>
                      </a:pPr>
                      <a:r>
                        <a:rPr lang="en-US" sz="900" u="none" strike="noStrike" dirty="0">
                          <a:solidFill>
                            <a:schemeClr val="bg1"/>
                          </a:solidFill>
                          <a:effectLst/>
                        </a:rPr>
                        <a:t>General Fund</a:t>
                      </a:r>
                      <a:endParaRPr lang="en-US" sz="900" b="1" i="0" u="none" strike="noStrike" dirty="0">
                        <a:solidFill>
                          <a:schemeClr val="bg1"/>
                        </a:solidFill>
                        <a:effectLst/>
                        <a:latin typeface="Aptos Narrow" panose="020B0004020202020204" pitchFamily="34" charset="0"/>
                      </a:endParaRPr>
                    </a:p>
                  </a:txBody>
                  <a:tcPr marL="0" marR="0" marT="0" marB="0" anchor="b">
                    <a:solidFill>
                      <a:schemeClr val="accent2"/>
                    </a:solidFill>
                  </a:tcPr>
                </a:tc>
                <a:tc>
                  <a:txBody>
                    <a:bodyPr/>
                    <a:lstStyle/>
                    <a:p>
                      <a:pPr algn="l" fontAlgn="b">
                        <a:buNone/>
                      </a:pPr>
                      <a:endParaRPr lang="en-US" sz="900" b="0" i="0" u="none" strike="noStrike" dirty="0">
                        <a:solidFill>
                          <a:schemeClr val="bg1"/>
                        </a:solidFill>
                        <a:effectLst/>
                        <a:latin typeface="Aptos Narrow" panose="020B0004020202020204" pitchFamily="34" charset="0"/>
                      </a:endParaRPr>
                    </a:p>
                  </a:txBody>
                  <a:tcPr marL="0" marR="0" marT="0" marB="0" anchor="b">
                    <a:solidFill>
                      <a:schemeClr val="accent2"/>
                    </a:solidFill>
                  </a:tcPr>
                </a:tc>
                <a:tc>
                  <a:txBody>
                    <a:bodyPr/>
                    <a:lstStyle/>
                    <a:p>
                      <a:pPr algn="l" fontAlgn="b">
                        <a:buNone/>
                      </a:pPr>
                      <a:r>
                        <a:rPr lang="en-US" sz="900" u="none" strike="noStrike" dirty="0">
                          <a:solidFill>
                            <a:schemeClr val="bg1"/>
                          </a:solidFill>
                          <a:effectLst/>
                        </a:rPr>
                        <a:t>Food Service</a:t>
                      </a:r>
                      <a:endParaRPr lang="en-US" sz="900" b="1" i="0" u="none" strike="noStrike" dirty="0">
                        <a:solidFill>
                          <a:schemeClr val="bg1"/>
                        </a:solidFill>
                        <a:effectLst/>
                        <a:latin typeface="Aptos Narrow" panose="020B0004020202020204" pitchFamily="34" charset="0"/>
                      </a:endParaRPr>
                    </a:p>
                  </a:txBody>
                  <a:tcPr marL="0" marR="0" marT="0" marB="0" anchor="b">
                    <a:solidFill>
                      <a:schemeClr val="accent2"/>
                    </a:solidFill>
                  </a:tcPr>
                </a:tc>
                <a:tc>
                  <a:txBody>
                    <a:bodyPr/>
                    <a:lstStyle/>
                    <a:p>
                      <a:pPr algn="l" fontAlgn="b">
                        <a:buNone/>
                      </a:pPr>
                      <a:endParaRPr lang="en-US" sz="900" b="0" i="0" u="none" strike="noStrike" dirty="0">
                        <a:solidFill>
                          <a:schemeClr val="bg1"/>
                        </a:solidFill>
                        <a:effectLst/>
                        <a:latin typeface="Arial" panose="020B0604020202020204" pitchFamily="34" charset="0"/>
                      </a:endParaRPr>
                    </a:p>
                  </a:txBody>
                  <a:tcPr marL="0" marR="0" marT="0" marB="0" anchor="b">
                    <a:solidFill>
                      <a:schemeClr val="accent2"/>
                    </a:solidFill>
                  </a:tcPr>
                </a:tc>
                <a:tc>
                  <a:txBody>
                    <a:bodyPr/>
                    <a:lstStyle/>
                    <a:p>
                      <a:pPr algn="l" fontAlgn="b">
                        <a:buNone/>
                      </a:pPr>
                      <a:r>
                        <a:rPr lang="en-US" sz="900" u="none" strike="noStrike" dirty="0">
                          <a:solidFill>
                            <a:schemeClr val="bg1"/>
                          </a:solidFill>
                          <a:effectLst/>
                        </a:rPr>
                        <a:t>Community Education</a:t>
                      </a:r>
                      <a:endParaRPr lang="en-US" sz="900" b="1" i="0" u="none" strike="noStrike" dirty="0">
                        <a:solidFill>
                          <a:schemeClr val="bg1"/>
                        </a:solidFill>
                        <a:effectLst/>
                        <a:latin typeface="Aptos Narrow" panose="020B0004020202020204" pitchFamily="34" charset="0"/>
                      </a:endParaRPr>
                    </a:p>
                  </a:txBody>
                  <a:tcPr marL="0" marR="0" marT="0" marB="0" anchor="b">
                    <a:solidFill>
                      <a:schemeClr val="accent2"/>
                    </a:solidFill>
                  </a:tcPr>
                </a:tc>
                <a:extLst>
                  <a:ext uri="{0D108BD9-81ED-4DB2-BD59-A6C34878D82A}">
                    <a16:rowId xmlns:a16="http://schemas.microsoft.com/office/drawing/2014/main" val="2421741621"/>
                  </a:ext>
                </a:extLst>
              </a:tr>
              <a:tr h="150804">
                <a:tc>
                  <a:txBody>
                    <a:bodyPr/>
                    <a:lstStyle/>
                    <a:p>
                      <a:pPr algn="l" fontAlgn="b">
                        <a:buNone/>
                      </a:pPr>
                      <a:r>
                        <a:rPr lang="en-US" sz="900" u="none" strike="noStrike" dirty="0">
                          <a:effectLst/>
                        </a:rPr>
                        <a:t>Revenues</a:t>
                      </a:r>
                      <a:endParaRPr lang="en-US" sz="900" b="1" i="0" u="none" strike="noStrike" dirty="0">
                        <a:effectLst/>
                        <a:latin typeface="Aptos Narrow" panose="020B00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ptos Narrow" panose="020B0004020202020204" pitchFamily="34" charset="0"/>
                      </a:endParaRPr>
                    </a:p>
                  </a:txBody>
                  <a:tcPr marL="0" marR="0" marT="0" marB="0" anchor="b"/>
                </a:tc>
                <a:tc>
                  <a:txBody>
                    <a:bodyPr/>
                    <a:lstStyle/>
                    <a:p>
                      <a:pPr algn="l" fontAlgn="b">
                        <a:buNone/>
                      </a:pPr>
                      <a:endParaRPr lang="en-US" sz="900" b="0" i="0" u="none" strike="noStrike">
                        <a:effectLst/>
                        <a:latin typeface="Aptos Narrow" panose="020B0004020202020204" pitchFamily="34" charset="0"/>
                      </a:endParaRPr>
                    </a:p>
                  </a:txBody>
                  <a:tcPr marL="0" marR="0" marT="0" marB="0" anchor="b"/>
                </a:tc>
                <a:tc>
                  <a:txBody>
                    <a:bodyPr/>
                    <a:lstStyle/>
                    <a:p>
                      <a:pPr algn="l" fontAlgn="b">
                        <a:buNone/>
                      </a:pPr>
                      <a:endParaRPr lang="en-US" sz="900" b="0" i="0" u="none" strike="noStrike">
                        <a:effectLst/>
                        <a:latin typeface="Aptos Narrow" panose="020B0004020202020204" pitchFamily="34" charset="0"/>
                      </a:endParaRPr>
                    </a:p>
                  </a:txBody>
                  <a:tcPr marL="0" marR="0" marT="0" marB="0" anchor="b"/>
                </a:tc>
                <a:tc>
                  <a:txBody>
                    <a:bodyPr/>
                    <a:lstStyle/>
                    <a:p>
                      <a:pPr algn="l" fontAlgn="b">
                        <a:buNone/>
                      </a:pPr>
                      <a:endParaRPr lang="en-US" sz="900" b="0" i="0" u="none" strike="noStrike">
                        <a:effectLst/>
                        <a:latin typeface="Aptos Narrow" panose="020B0004020202020204" pitchFamily="34" charset="0"/>
                      </a:endParaRPr>
                    </a:p>
                  </a:txBody>
                  <a:tcPr marL="0" marR="0" marT="0" marB="0" anchor="b"/>
                </a:tc>
                <a:tc>
                  <a:txBody>
                    <a:bodyPr/>
                    <a:lstStyle/>
                    <a:p>
                      <a:pPr algn="l" fontAlgn="b">
                        <a:buNone/>
                      </a:pPr>
                      <a:endParaRPr lang="en-US" sz="9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3305414555"/>
                  </a:ext>
                </a:extLst>
              </a:tr>
              <a:tr h="1450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dirty="0">
                          <a:effectLst/>
                        </a:rPr>
                        <a:t>Preliminary</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30,979,383.94</a:t>
                      </a: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1,834,600.00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2,043,807.29 </a:t>
                      </a: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2024460102"/>
                  </a:ext>
                </a:extLst>
              </a:tr>
              <a:tr h="1450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a:effectLst/>
                        </a:rPr>
                        <a:t>Revised</a:t>
                      </a: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29,307,076.62 </a:t>
                      </a: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1,474,000.00</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2,003,419.00 </a:t>
                      </a: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73356850"/>
                  </a:ext>
                </a:extLst>
              </a:tr>
              <a:tr h="1508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a:effectLst/>
                        </a:rPr>
                        <a:t>Change</a:t>
                      </a: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1,672,307.02</a:t>
                      </a: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360,600.00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40,388.29 </a:t>
                      </a: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3571600271"/>
                  </a:ext>
                </a:extLst>
              </a:tr>
              <a:tr h="1508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2621340832"/>
                  </a:ext>
                </a:extLst>
              </a:tr>
              <a:tr h="150804">
                <a:tc>
                  <a:txBody>
                    <a:bodyPr/>
                    <a:lstStyle/>
                    <a:p>
                      <a:pPr algn="l" fontAlgn="b">
                        <a:buNone/>
                      </a:pPr>
                      <a:r>
                        <a:rPr lang="en-US" sz="900" u="none" strike="noStrike">
                          <a:effectLst/>
                        </a:rPr>
                        <a:t>Expenditures</a:t>
                      </a:r>
                      <a:endParaRPr lang="en-US" sz="900" b="1"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3060977199"/>
                  </a:ext>
                </a:extLst>
              </a:tr>
              <a:tr h="1450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b="0" i="0" u="none" strike="noStrike" dirty="0">
                          <a:effectLst/>
                          <a:latin typeface="Arial" panose="020B0604020202020204" pitchFamily="34" charset="0"/>
                        </a:rPr>
                        <a:t>Preliminary</a:t>
                      </a:r>
                    </a:p>
                  </a:txBody>
                  <a:tcPr marL="0" marR="0" marT="0" marB="0" anchor="b"/>
                </a:tc>
                <a:tc>
                  <a:txBody>
                    <a:bodyPr/>
                    <a:lstStyle/>
                    <a:p>
                      <a:pPr algn="l" fontAlgn="b">
                        <a:buNone/>
                      </a:pPr>
                      <a:r>
                        <a:rPr lang="en-US" sz="900" u="none" strike="noStrike" dirty="0">
                          <a:effectLst/>
                        </a:rPr>
                        <a:t>             29,388,998.54 </a:t>
                      </a: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1,690,000.00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2,115,303.18 </a:t>
                      </a: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1521817112"/>
                  </a:ext>
                </a:extLst>
              </a:tr>
              <a:tr h="1450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a:effectLst/>
                        </a:rPr>
                        <a:t>Revised</a:t>
                      </a: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dirty="0">
                          <a:effectLst/>
                        </a:rPr>
                        <a:t>             28,596,464.06 </a:t>
                      </a: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1,602,400.00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2,011,067.00 </a:t>
                      </a: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3401744781"/>
                  </a:ext>
                </a:extLst>
              </a:tr>
              <a:tr h="1508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a:effectLst/>
                        </a:rPr>
                        <a:t>Change</a:t>
                      </a: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dirty="0">
                          <a:effectLst/>
                        </a:rPr>
                        <a:t>                  792,534.48 </a:t>
                      </a: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87,600.00</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104,236.18 </a:t>
                      </a: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3443432637"/>
                  </a:ext>
                </a:extLst>
              </a:tr>
              <a:tr h="1508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2128804628"/>
                  </a:ext>
                </a:extLst>
              </a:tr>
              <a:tr h="1450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3348839897"/>
                  </a:ext>
                </a:extLst>
              </a:tr>
              <a:tr h="150804">
                <a:tc>
                  <a:txBody>
                    <a:bodyPr/>
                    <a:lstStyle/>
                    <a:p>
                      <a:pPr algn="l" fontAlgn="b">
                        <a:buNone/>
                      </a:pPr>
                      <a:endParaRPr lang="en-US" sz="900" b="0" i="0" u="none" strike="noStrike" dirty="0">
                        <a:solidFill>
                          <a:schemeClr val="bg1"/>
                        </a:solidFill>
                        <a:effectLst/>
                        <a:latin typeface="Arial" panose="020B0604020202020204" pitchFamily="34" charset="0"/>
                      </a:endParaRPr>
                    </a:p>
                  </a:txBody>
                  <a:tcPr marL="0" marR="0" marT="0" marB="0" anchor="b">
                    <a:solidFill>
                      <a:schemeClr val="accent2"/>
                    </a:solidFill>
                  </a:tcPr>
                </a:tc>
                <a:tc>
                  <a:txBody>
                    <a:bodyPr/>
                    <a:lstStyle/>
                    <a:p>
                      <a:pPr algn="l" fontAlgn="b">
                        <a:buNone/>
                      </a:pPr>
                      <a:endParaRPr lang="en-US" sz="900" b="0" i="0" u="none" strike="noStrike" dirty="0">
                        <a:solidFill>
                          <a:schemeClr val="bg1"/>
                        </a:solidFill>
                        <a:effectLst/>
                        <a:latin typeface="Arial" panose="020B0604020202020204" pitchFamily="34" charset="0"/>
                      </a:endParaRPr>
                    </a:p>
                  </a:txBody>
                  <a:tcPr marL="0" marR="0" marT="0" marB="0" anchor="b">
                    <a:solidFill>
                      <a:schemeClr val="accent2"/>
                    </a:solidFill>
                  </a:tcPr>
                </a:tc>
                <a:tc>
                  <a:txBody>
                    <a:bodyPr/>
                    <a:lstStyle/>
                    <a:p>
                      <a:pPr algn="l" fontAlgn="b">
                        <a:buNone/>
                      </a:pPr>
                      <a:r>
                        <a:rPr lang="en-US" sz="900" u="none" strike="noStrike" dirty="0">
                          <a:solidFill>
                            <a:schemeClr val="bg1"/>
                          </a:solidFill>
                          <a:effectLst/>
                        </a:rPr>
                        <a:t>Construction</a:t>
                      </a:r>
                      <a:endParaRPr lang="en-US" sz="900" b="1" i="0" u="none" strike="noStrike" dirty="0">
                        <a:solidFill>
                          <a:schemeClr val="bg1"/>
                        </a:solidFill>
                        <a:effectLst/>
                        <a:latin typeface="Aptos Narrow" panose="020B0004020202020204" pitchFamily="34" charset="0"/>
                      </a:endParaRPr>
                    </a:p>
                  </a:txBody>
                  <a:tcPr marL="0" marR="0" marT="0" marB="0" anchor="b">
                    <a:solidFill>
                      <a:schemeClr val="accent2"/>
                    </a:solidFill>
                  </a:tcPr>
                </a:tc>
                <a:tc>
                  <a:txBody>
                    <a:bodyPr/>
                    <a:lstStyle/>
                    <a:p>
                      <a:pPr algn="l" fontAlgn="b">
                        <a:buNone/>
                      </a:pPr>
                      <a:endParaRPr lang="en-US" sz="900" b="0" i="0" u="none" strike="noStrike" dirty="0">
                        <a:solidFill>
                          <a:schemeClr val="bg1"/>
                        </a:solidFill>
                        <a:effectLst/>
                        <a:latin typeface="Arial" panose="020B0604020202020204" pitchFamily="34" charset="0"/>
                      </a:endParaRPr>
                    </a:p>
                  </a:txBody>
                  <a:tcPr marL="0" marR="0" marT="0" marB="0" anchor="b">
                    <a:solidFill>
                      <a:schemeClr val="accent2"/>
                    </a:solidFill>
                  </a:tcPr>
                </a:tc>
                <a:tc>
                  <a:txBody>
                    <a:bodyPr/>
                    <a:lstStyle/>
                    <a:p>
                      <a:pPr algn="l" fontAlgn="b">
                        <a:buNone/>
                      </a:pPr>
                      <a:r>
                        <a:rPr lang="en-US" sz="900" u="none" strike="noStrike" dirty="0">
                          <a:solidFill>
                            <a:schemeClr val="bg1"/>
                          </a:solidFill>
                          <a:effectLst/>
                        </a:rPr>
                        <a:t>Debt Service</a:t>
                      </a:r>
                      <a:endParaRPr lang="en-US" sz="900" b="1" i="0" u="none" strike="noStrike" dirty="0">
                        <a:solidFill>
                          <a:schemeClr val="bg1"/>
                        </a:solidFill>
                        <a:effectLst/>
                        <a:latin typeface="Aptos Narrow" panose="020B0004020202020204" pitchFamily="34" charset="0"/>
                      </a:endParaRPr>
                    </a:p>
                  </a:txBody>
                  <a:tcPr marL="0" marR="0" marT="0" marB="0" anchor="b">
                    <a:solidFill>
                      <a:schemeClr val="accent2"/>
                    </a:solidFill>
                  </a:tcPr>
                </a:tc>
                <a:tc>
                  <a:txBody>
                    <a:bodyPr/>
                    <a:lstStyle/>
                    <a:p>
                      <a:pPr algn="l" fontAlgn="b">
                        <a:buNone/>
                      </a:pPr>
                      <a:endParaRPr lang="en-US" sz="900" b="0" i="0" u="none" strike="noStrike" dirty="0">
                        <a:solidFill>
                          <a:schemeClr val="bg1"/>
                        </a:solidFill>
                        <a:effectLst/>
                        <a:latin typeface="Aptos Narrow" panose="020B0004020202020204" pitchFamily="34" charset="0"/>
                      </a:endParaRPr>
                    </a:p>
                  </a:txBody>
                  <a:tcPr marL="0" marR="0" marT="0" marB="0" anchor="b">
                    <a:solidFill>
                      <a:schemeClr val="accent2"/>
                    </a:solidFill>
                  </a:tcPr>
                </a:tc>
                <a:tc>
                  <a:txBody>
                    <a:bodyPr/>
                    <a:lstStyle/>
                    <a:p>
                      <a:pPr algn="l" fontAlgn="b">
                        <a:buNone/>
                      </a:pPr>
                      <a:r>
                        <a:rPr lang="en-US" sz="900" u="none" strike="noStrike" dirty="0">
                          <a:solidFill>
                            <a:schemeClr val="bg1"/>
                          </a:solidFill>
                          <a:effectLst/>
                        </a:rPr>
                        <a:t>Internal Service </a:t>
                      </a:r>
                      <a:endParaRPr lang="en-US" sz="900" b="1" i="0" u="none" strike="noStrike" dirty="0">
                        <a:solidFill>
                          <a:schemeClr val="bg1"/>
                        </a:solidFill>
                        <a:effectLst/>
                        <a:latin typeface="Aptos Narrow" panose="020B0004020202020204" pitchFamily="34" charset="0"/>
                      </a:endParaRPr>
                    </a:p>
                  </a:txBody>
                  <a:tcPr marL="0" marR="0" marT="0" marB="0" anchor="b">
                    <a:solidFill>
                      <a:schemeClr val="accent2"/>
                    </a:solidFill>
                  </a:tcPr>
                </a:tc>
                <a:extLst>
                  <a:ext uri="{0D108BD9-81ED-4DB2-BD59-A6C34878D82A}">
                    <a16:rowId xmlns:a16="http://schemas.microsoft.com/office/drawing/2014/main" val="904458160"/>
                  </a:ext>
                </a:extLst>
              </a:tr>
              <a:tr h="150804">
                <a:tc>
                  <a:txBody>
                    <a:bodyPr/>
                    <a:lstStyle/>
                    <a:p>
                      <a:pPr algn="l" fontAlgn="b">
                        <a:buNone/>
                      </a:pPr>
                      <a:r>
                        <a:rPr lang="en-US" sz="900" u="none" strike="noStrike">
                          <a:effectLst/>
                        </a:rPr>
                        <a:t>Revenues</a:t>
                      </a:r>
                      <a:endParaRPr lang="en-US" sz="900" b="1" i="0" u="none" strike="noStrike">
                        <a:effectLst/>
                        <a:latin typeface="Aptos Narrow" panose="020B00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ptos Narrow" panose="020B00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ptos Narrow" panose="020B0004020202020204" pitchFamily="34" charset="0"/>
                      </a:endParaRPr>
                    </a:p>
                  </a:txBody>
                  <a:tcPr marL="0" marR="0" marT="0" marB="0" anchor="b"/>
                </a:tc>
                <a:tc>
                  <a:txBody>
                    <a:bodyPr/>
                    <a:lstStyle/>
                    <a:p>
                      <a:pPr algn="l" fontAlgn="b">
                        <a:buNone/>
                      </a:pPr>
                      <a:endParaRPr lang="en-US" sz="900" b="0" i="0" u="none" strike="noStrike" dirty="0">
                        <a:effectLst/>
                        <a:latin typeface="Aptos Narrow" panose="020B0004020202020204" pitchFamily="34" charset="0"/>
                      </a:endParaRPr>
                    </a:p>
                  </a:txBody>
                  <a:tcPr marL="0" marR="0" marT="0" marB="0" anchor="b"/>
                </a:tc>
                <a:tc>
                  <a:txBody>
                    <a:bodyPr/>
                    <a:lstStyle/>
                    <a:p>
                      <a:pPr algn="l" fontAlgn="b">
                        <a:buNone/>
                      </a:pPr>
                      <a:endParaRPr lang="en-US" sz="900" b="0" i="0" u="none" strike="noStrike" dirty="0">
                        <a:effectLst/>
                        <a:latin typeface="Aptos Narrow" panose="020B0004020202020204" pitchFamily="34" charset="0"/>
                      </a:endParaRPr>
                    </a:p>
                  </a:txBody>
                  <a:tcPr marL="0" marR="0" marT="0" marB="0" anchor="b"/>
                </a:tc>
                <a:extLst>
                  <a:ext uri="{0D108BD9-81ED-4DB2-BD59-A6C34878D82A}">
                    <a16:rowId xmlns:a16="http://schemas.microsoft.com/office/drawing/2014/main" val="1906028676"/>
                  </a:ext>
                </a:extLst>
              </a:tr>
              <a:tr h="1450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b="0" i="0" u="none" strike="noStrike" dirty="0">
                          <a:effectLst/>
                          <a:latin typeface="Arial" panose="020B0604020202020204" pitchFamily="34" charset="0"/>
                        </a:rPr>
                        <a:t>Preliminary</a:t>
                      </a: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6,448,229.94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r>
                        <a:rPr lang="en-US" sz="900" u="none" strike="noStrike">
                          <a:effectLst/>
                        </a:rPr>
                        <a:t>                90,000.00 </a:t>
                      </a:r>
                      <a:endParaRPr lang="en-US" sz="9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232131081"/>
                  </a:ext>
                </a:extLst>
              </a:tr>
              <a:tr h="1450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dirty="0">
                          <a:effectLst/>
                        </a:rPr>
                        <a:t>Revised</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6,614,826.00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r>
                        <a:rPr lang="en-US" sz="900" b="0" i="0" u="none" strike="noStrike" dirty="0">
                          <a:effectLst/>
                          <a:latin typeface="Arial" panose="020B0604020202020204" pitchFamily="34" charset="0"/>
                        </a:rPr>
                        <a:t>90,000.00</a:t>
                      </a:r>
                    </a:p>
                  </a:txBody>
                  <a:tcPr marL="0" marR="0" marT="0" marB="0" anchor="b"/>
                </a:tc>
                <a:extLst>
                  <a:ext uri="{0D108BD9-81ED-4DB2-BD59-A6C34878D82A}">
                    <a16:rowId xmlns:a16="http://schemas.microsoft.com/office/drawing/2014/main" val="2398992054"/>
                  </a:ext>
                </a:extLst>
              </a:tr>
              <a:tr h="1508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dirty="0">
                          <a:effectLst/>
                        </a:rPr>
                        <a:t>Change</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(166,596.06)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a:t>
                      </a: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2351184767"/>
                  </a:ext>
                </a:extLst>
              </a:tr>
              <a:tr h="1508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2867069029"/>
                  </a:ext>
                </a:extLst>
              </a:tr>
              <a:tr h="150804">
                <a:tc>
                  <a:txBody>
                    <a:bodyPr/>
                    <a:lstStyle/>
                    <a:p>
                      <a:pPr algn="l" fontAlgn="b">
                        <a:buNone/>
                      </a:pPr>
                      <a:r>
                        <a:rPr lang="en-US" sz="900" u="none" strike="noStrike">
                          <a:effectLst/>
                        </a:rPr>
                        <a:t>Expenditures</a:t>
                      </a:r>
                      <a:endParaRPr lang="en-US" sz="900" b="1"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4291358750"/>
                  </a:ext>
                </a:extLst>
              </a:tr>
              <a:tr h="1450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dirty="0">
                          <a:effectLst/>
                        </a:rPr>
                        <a:t>Preliminary</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220,160.00</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6,380,430.00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90,000.00</a:t>
                      </a: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1916739097"/>
                  </a:ext>
                </a:extLst>
              </a:tr>
              <a:tr h="1450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a:effectLst/>
                        </a:rPr>
                        <a:t>Revised</a:t>
                      </a: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147,816.00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6,259,133.00 </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b="0" i="0" u="none" strike="noStrike" dirty="0">
                          <a:effectLst/>
                          <a:latin typeface="Arial" panose="020B0604020202020204" pitchFamily="34" charset="0"/>
                        </a:rPr>
                        <a:t>90,000.00</a:t>
                      </a:r>
                    </a:p>
                  </a:txBody>
                  <a:tcPr marL="0" marR="0" marT="0" marB="0" anchor="b"/>
                </a:tc>
                <a:extLst>
                  <a:ext uri="{0D108BD9-81ED-4DB2-BD59-A6C34878D82A}">
                    <a16:rowId xmlns:a16="http://schemas.microsoft.com/office/drawing/2014/main" val="1719219358"/>
                  </a:ext>
                </a:extLst>
              </a:tr>
              <a:tr h="1508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r>
                        <a:rPr lang="en-US" sz="900" u="none" strike="noStrike">
                          <a:effectLst/>
                        </a:rPr>
                        <a:t>Change</a:t>
                      </a: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209,160.00</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r>
                        <a:rPr lang="en-US" sz="900" u="none" strike="noStrike" dirty="0">
                          <a:effectLst/>
                        </a:rPr>
                        <a:t>     121,297.00</a:t>
                      </a:r>
                      <a:endParaRPr lang="en-US" sz="900" b="0" i="0" u="none" strike="noStrike" dirty="0">
                        <a:effectLst/>
                        <a:latin typeface="Arial" panose="020B0604020202020204" pitchFamily="34" charset="0"/>
                      </a:endParaRPr>
                    </a:p>
                  </a:txBody>
                  <a:tcPr marL="0" marR="0" marT="0" marB="0" anchor="b"/>
                </a:tc>
                <a:tc>
                  <a:txBody>
                    <a:bodyPr/>
                    <a:lstStyle/>
                    <a:p>
                      <a:pPr algn="r" fontAlgn="b">
                        <a:buNone/>
                      </a:pPr>
                      <a:endParaRPr lang="en-US" sz="900" b="0" i="0" u="none" strike="noStrike">
                        <a:effectLst/>
                        <a:latin typeface="Arial" panose="020B0604020202020204" pitchFamily="34" charset="0"/>
                      </a:endParaRPr>
                    </a:p>
                  </a:txBody>
                  <a:tcPr marL="0" marR="0" marT="0" marB="0" anchor="b"/>
                </a:tc>
                <a:tc>
                  <a:txBody>
                    <a:bodyPr/>
                    <a:lstStyle/>
                    <a:p>
                      <a:pPr algn="r" fontAlgn="b">
                        <a:buNone/>
                      </a:pP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2269012861"/>
                  </a:ext>
                </a:extLst>
              </a:tr>
              <a:tr h="150804">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a:effectLst/>
                        <a:latin typeface="Arial" panose="020B0604020202020204" pitchFamily="34" charset="0"/>
                      </a:endParaRPr>
                    </a:p>
                  </a:txBody>
                  <a:tcPr marL="0" marR="0" marT="0" marB="0" anchor="b"/>
                </a:tc>
                <a:tc>
                  <a:txBody>
                    <a:bodyPr/>
                    <a:lstStyle/>
                    <a:p>
                      <a:pPr algn="l" fontAlgn="b">
                        <a:buNone/>
                      </a:pPr>
                      <a:endParaRPr lang="en-US" sz="900" b="0" i="0" u="none" strike="noStrike" dirty="0">
                        <a:effectLst/>
                        <a:latin typeface="Arial" panose="020B0604020202020204" pitchFamily="34" charset="0"/>
                      </a:endParaRPr>
                    </a:p>
                  </a:txBody>
                  <a:tcPr marL="0" marR="0" marT="0" marB="0" anchor="b"/>
                </a:tc>
                <a:extLst>
                  <a:ext uri="{0D108BD9-81ED-4DB2-BD59-A6C34878D82A}">
                    <a16:rowId xmlns:a16="http://schemas.microsoft.com/office/drawing/2014/main" val="1378978298"/>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a:extLst>
            <a:ext uri="{FF2B5EF4-FFF2-40B4-BE49-F238E27FC236}">
              <a16:creationId xmlns:a16="http://schemas.microsoft.com/office/drawing/2014/main" id="{5C7BF1E5-377A-F771-E41F-B2EC0142C310}"/>
            </a:ext>
          </a:extLst>
        </p:cNvPr>
        <p:cNvGrpSpPr/>
        <p:nvPr/>
      </p:nvGrpSpPr>
      <p:grpSpPr>
        <a:xfrm>
          <a:off x="0" y="0"/>
          <a:ext cx="0" cy="0"/>
          <a:chOff x="0" y="0"/>
          <a:chExt cx="0" cy="0"/>
        </a:xfrm>
      </p:grpSpPr>
      <p:sp>
        <p:nvSpPr>
          <p:cNvPr id="151" name="Google Shape;151;p28">
            <a:extLst>
              <a:ext uri="{FF2B5EF4-FFF2-40B4-BE49-F238E27FC236}">
                <a16:creationId xmlns:a16="http://schemas.microsoft.com/office/drawing/2014/main" id="{ED51D80F-091A-0B53-FDF3-26A39A2D7FBB}"/>
              </a:ext>
            </a:extLst>
          </p:cNvPr>
          <p:cNvSpPr txBox="1"/>
          <p:nvPr/>
        </p:nvSpPr>
        <p:spPr>
          <a:xfrm>
            <a:off x="2010670" y="486970"/>
            <a:ext cx="6097684" cy="5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b="1" dirty="0">
                <a:solidFill>
                  <a:schemeClr val="tx1"/>
                </a:solidFill>
                <a:latin typeface="Raleway" pitchFamily="2" charset="0"/>
                <a:ea typeface="Open Sans"/>
                <a:cs typeface="Open Sans"/>
                <a:sym typeface="Open Sans"/>
              </a:rPr>
              <a:t>Analysis of Preliminary Budget</a:t>
            </a:r>
            <a:endParaRPr sz="2700" b="1" dirty="0">
              <a:solidFill>
                <a:schemeClr val="tx1"/>
              </a:solidFill>
              <a:latin typeface="Raleway" pitchFamily="2" charset="0"/>
              <a:ea typeface="Open Sans"/>
              <a:cs typeface="Open Sans"/>
              <a:sym typeface="Open Sans"/>
            </a:endParaRPr>
          </a:p>
          <a:p>
            <a:pPr marL="0" lvl="0" indent="0" algn="l" rtl="0">
              <a:spcBef>
                <a:spcPts val="0"/>
              </a:spcBef>
              <a:spcAft>
                <a:spcPts val="0"/>
              </a:spcAft>
              <a:buNone/>
            </a:pPr>
            <a:endParaRPr sz="1800" dirty="0">
              <a:solidFill>
                <a:schemeClr val="dk2"/>
              </a:solidFill>
              <a:latin typeface="Open Sans"/>
              <a:ea typeface="Open Sans"/>
              <a:cs typeface="Open Sans"/>
              <a:sym typeface="Open Sans"/>
            </a:endParaRPr>
          </a:p>
        </p:txBody>
      </p:sp>
      <p:sp>
        <p:nvSpPr>
          <p:cNvPr id="3" name="TextBox 2">
            <a:extLst>
              <a:ext uri="{FF2B5EF4-FFF2-40B4-BE49-F238E27FC236}">
                <a16:creationId xmlns:a16="http://schemas.microsoft.com/office/drawing/2014/main" id="{EE2C1983-DBFB-EEC8-2314-D6B988761E8B}"/>
              </a:ext>
            </a:extLst>
          </p:cNvPr>
          <p:cNvSpPr txBox="1"/>
          <p:nvPr/>
        </p:nvSpPr>
        <p:spPr>
          <a:xfrm>
            <a:off x="1551214" y="1298121"/>
            <a:ext cx="6359979" cy="2893100"/>
          </a:xfrm>
          <a:prstGeom prst="rect">
            <a:avLst/>
          </a:prstGeom>
          <a:noFill/>
        </p:spPr>
        <p:txBody>
          <a:bodyPr wrap="square" rtlCol="0">
            <a:spAutoFit/>
          </a:bodyPr>
          <a:lstStyle/>
          <a:p>
            <a:pPr marL="285750" lvl="6" indent="-285750">
              <a:buFont typeface="Arial" panose="020B0604020202020204" pitchFamily="34" charset="0"/>
              <a:buChar char="•"/>
            </a:pPr>
            <a:r>
              <a:rPr lang="en-US" dirty="0"/>
              <a:t>The FY27 Preliminary Budget represents a significant strengthening of the district's financial position during the first year of voter-approved operating referendum revenue. Total expenditures increase by a modest 2.8%, while revenues support a projected operating surplus of approximately $1.59 million. The district is able to fund compensation increases, maintain educational programming, continue capital investments, and increase total General Fund balance from $1.54 million to $3.13 million. Unassigned fund balance grows from 4.85% to 9.60% of expenditures, placing the district within a range generally considered financially healthy by Minnesota school finance standards. Overall, the budget demonstrates prudent stewardship of taxpayer resources while improving the district's long-term fiscal sustainability.</a:t>
            </a:r>
          </a:p>
          <a:p>
            <a:pPr marL="285750" lvl="6" indent="-285750">
              <a:buFont typeface="Arial" panose="020B0604020202020204" pitchFamily="34" charset="0"/>
              <a:buChar char="•"/>
            </a:pPr>
            <a:r>
              <a:rPr lang="en-US" dirty="0"/>
              <a:t>This is especially relevant as we face declining enrollment in the near-term.</a:t>
            </a:r>
          </a:p>
        </p:txBody>
      </p:sp>
    </p:spTree>
    <p:extLst>
      <p:ext uri="{BB962C8B-B14F-4D97-AF65-F5344CB8AC3E}">
        <p14:creationId xmlns:p14="http://schemas.microsoft.com/office/powerpoint/2010/main" val="2542352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8"/>
          <p:cNvSpPr txBox="1"/>
          <p:nvPr/>
        </p:nvSpPr>
        <p:spPr>
          <a:xfrm>
            <a:off x="1918150" y="1774575"/>
            <a:ext cx="5872200" cy="137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0" dirty="0">
                <a:solidFill>
                  <a:schemeClr val="dk2"/>
                </a:solidFill>
                <a:latin typeface="Open Sans"/>
                <a:ea typeface="Open Sans"/>
                <a:cs typeface="Open Sans"/>
                <a:sym typeface="Open Sans"/>
              </a:rPr>
              <a:t>Questions?</a:t>
            </a:r>
            <a:endParaRPr sz="7000" dirty="0">
              <a:solidFill>
                <a:schemeClr val="dk2"/>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Byron Template">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1017</TotalTime>
  <Words>1370</Words>
  <Application>Microsoft Office PowerPoint</Application>
  <PresentationFormat>On-screen Show (16:9)</PresentationFormat>
  <Paragraphs>477</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Raleway Black</vt:lpstr>
      <vt:lpstr>Raleway</vt:lpstr>
      <vt:lpstr>Arial</vt:lpstr>
      <vt:lpstr>Calibri</vt:lpstr>
      <vt:lpstr>Aptos Narrow</vt:lpstr>
      <vt:lpstr>Open Sans</vt:lpstr>
      <vt:lpstr>Byron Template</vt:lpstr>
      <vt:lpstr>FY27 Preliminary Budget</vt:lpstr>
      <vt:lpstr>Agenda</vt:lpstr>
      <vt:lpstr>Preliminary Budget Assumptions</vt:lpstr>
      <vt:lpstr>Preliminary Budget Assumptions</vt:lpstr>
      <vt:lpstr>Walk through of Process</vt:lpstr>
      <vt:lpstr>General Fund Revenues</vt:lpstr>
      <vt:lpstr>General Fund Revenues, Cont.</vt:lpstr>
      <vt:lpstr>General Fund Expenditures </vt:lpstr>
      <vt:lpstr>Unassigned General Fund Balance</vt:lpstr>
      <vt:lpstr>Food Service and Community Education</vt:lpstr>
      <vt:lpstr>Construction Fund and Debt Service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Shawn Elsbury</dc:creator>
  <cp:lastModifiedBy>Shawn Elsbury</cp:lastModifiedBy>
  <cp:revision>12</cp:revision>
  <dcterms:modified xsi:type="dcterms:W3CDTF">2026-06-22T16:17:15Z</dcterms:modified>
</cp:coreProperties>
</file>