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6"/>
  </p:notesMasterIdLst>
  <p:sldIdLst>
    <p:sldId id="256" r:id="rId2"/>
    <p:sldId id="561" r:id="rId3"/>
    <p:sldId id="560" r:id="rId4"/>
    <p:sldId id="562" r:id="rId5"/>
    <p:sldId id="566" r:id="rId6"/>
    <p:sldId id="575" r:id="rId7"/>
    <p:sldId id="565" r:id="rId8"/>
    <p:sldId id="569" r:id="rId9"/>
    <p:sldId id="576" r:id="rId10"/>
    <p:sldId id="567" r:id="rId11"/>
    <p:sldId id="568" r:id="rId12"/>
    <p:sldId id="573" r:id="rId13"/>
    <p:sldId id="570" r:id="rId14"/>
    <p:sldId id="571" r:id="rId15"/>
    <p:sldId id="572" r:id="rId16"/>
    <p:sldId id="296" r:id="rId17"/>
    <p:sldId id="556" r:id="rId18"/>
    <p:sldId id="277" r:id="rId19"/>
    <p:sldId id="297" r:id="rId20"/>
    <p:sldId id="557" r:id="rId21"/>
    <p:sldId id="272" r:id="rId22"/>
    <p:sldId id="558" r:id="rId23"/>
    <p:sldId id="559" r:id="rId24"/>
    <p:sldId id="517" r:id="rId25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8181"/>
    <a:srgbClr val="F49974"/>
    <a:srgbClr val="A7D6E3"/>
    <a:srgbClr val="FFE36D"/>
    <a:srgbClr val="C4E59F"/>
    <a:srgbClr val="F8C05A"/>
    <a:srgbClr val="FAD28A"/>
    <a:srgbClr val="FABD8A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25" autoAdjust="0"/>
    <p:restoredTop sz="76017" autoAdjust="0"/>
  </p:normalViewPr>
  <p:slideViewPr>
    <p:cSldViewPr snapToGrid="0" showGuides="1">
      <p:cViewPr varScale="1">
        <p:scale>
          <a:sx n="162" d="100"/>
          <a:sy n="162" d="100"/>
        </p:scale>
        <p:origin x="1662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8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BBEB49-7B24-48AA-A0EA-CBCE05325B97}" type="doc">
      <dgm:prSet loTypeId="urn:microsoft.com/office/officeart/2005/8/layout/StepDownProcess" loCatId="process" qsTypeId="urn:microsoft.com/office/officeart/2005/8/quickstyle/simple4" qsCatId="simple" csTypeId="urn:microsoft.com/office/officeart/2005/8/colors/accent2_2" csCatId="accent2" phldr="1"/>
      <dgm:spPr/>
    </dgm:pt>
    <dgm:pt modelId="{64ABBBB5-FBF9-40E3-BE6F-8B706F2E4516}" type="pres">
      <dgm:prSet presAssocID="{B9BBEB49-7B24-48AA-A0EA-CBCE05325B97}" presName="rootnode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F78A9E30-EB50-4E5D-BB29-282547364D85}" type="presOf" srcId="{B9BBEB49-7B24-48AA-A0EA-CBCE05325B97}" destId="{64ABBBB5-FBF9-40E3-BE6F-8B706F2E4516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BBEB49-7B24-48AA-A0EA-CBCE05325B97}" type="doc">
      <dgm:prSet loTypeId="urn:microsoft.com/office/officeart/2005/8/layout/StepDownProcess" loCatId="process" qsTypeId="urn:microsoft.com/office/officeart/2005/8/quickstyle/simple4" qsCatId="simple" csTypeId="urn:microsoft.com/office/officeart/2005/8/colors/accent2_2" csCatId="accent2" phldr="1"/>
      <dgm:spPr/>
    </dgm:pt>
    <dgm:pt modelId="{64ABBBB5-FBF9-40E3-BE6F-8B706F2E4516}" type="pres">
      <dgm:prSet presAssocID="{B9BBEB49-7B24-48AA-A0EA-CBCE05325B97}" presName="rootnode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F78A9E30-EB50-4E5D-BB29-282547364D85}" type="presOf" srcId="{B9BBEB49-7B24-48AA-A0EA-CBCE05325B97}" destId="{64ABBBB5-FBF9-40E3-BE6F-8B706F2E4516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BBEB49-7B24-48AA-A0EA-CBCE05325B97}" type="doc">
      <dgm:prSet loTypeId="urn:microsoft.com/office/officeart/2005/8/layout/StepDownProcess" loCatId="process" qsTypeId="urn:microsoft.com/office/officeart/2005/8/quickstyle/simple4" qsCatId="simple" csTypeId="urn:microsoft.com/office/officeart/2005/8/colors/accent2_2" csCatId="accent2" phldr="1"/>
      <dgm:spPr/>
    </dgm:pt>
    <dgm:pt modelId="{64ABBBB5-FBF9-40E3-BE6F-8B706F2E4516}" type="pres">
      <dgm:prSet presAssocID="{B9BBEB49-7B24-48AA-A0EA-CBCE05325B97}" presName="rootnode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F78A9E30-EB50-4E5D-BB29-282547364D85}" type="presOf" srcId="{B9BBEB49-7B24-48AA-A0EA-CBCE05325B97}" destId="{64ABBBB5-FBF9-40E3-BE6F-8B706F2E4516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CBE9CD7-D4A2-402A-8627-381736E31878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D8DEF1-DCE7-47E8-A10B-155FBA1A18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77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681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097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Biggest Risks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Energy-price shocks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Weaker consumer spending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Tighter financial conditions from higher interest rates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394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Economic Drivers					updated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Automotive manufacturing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Advanced manufacturing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Skilled trades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Logistics and distribution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Manufacturing softness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 transition uncertainty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 operating costs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Housing affordability concerns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Skilled labor demand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Infrastructure investment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Healthcare expansion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Growth in West Michigan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Workforce Challenges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Talent shortages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Competition for workers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Rising labor costs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38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Regional Risks				updated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Manufacturing slowdown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Housing affordability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Workforce shortages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Infrastructure strain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20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782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GF exp increases</a:t>
            </a:r>
          </a:p>
          <a:p>
            <a:r>
              <a:rPr lang="en-US" dirty="0"/>
              <a:t>Fed:  Medicaid SNAP, increase every year thru 32 &gt; Getting less so have to pay more</a:t>
            </a:r>
          </a:p>
          <a:p>
            <a:r>
              <a:rPr lang="en-US" dirty="0"/>
              <a:t>Early estimates are $450M more this year for Medicaid and $100M more for SNAP</a:t>
            </a:r>
          </a:p>
          <a:p>
            <a:r>
              <a:rPr lang="en-US" dirty="0"/>
              <a:t>Medicaid is state’s largest single expenditure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478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HFA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lines adjusted per today’s CREC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$20.993.2 is baseline, no increases, FG or otherwise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Could very well see an increase to the amount of SAF dollars going to higher ed. 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GF/GP: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CREC revision leave current &amp; next year with negative balances.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need $1B just to make budget whole, not including Medicaid changes coming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length of time gas prices are elevated will really determine if we see a much worse situation at the next CREC.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810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$1,399 per pupil = $3,217,700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599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06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998AC-31AA-4B0F-8951-B00591C810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86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E7EF0-530F-46BA-9480-CA31FE3205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14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C67C1-E267-4DE9-BE8E-943B7A351A0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00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C67C1-E267-4DE9-BE8E-943B7A351A0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54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C67C1-E267-4DE9-BE8E-943B7A351A0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80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C67C1-E267-4DE9-BE8E-943B7A351A0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818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8DEF1-DCE7-47E8-A10B-155FBA1A182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56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CA6F34-850F-05CB-D3EB-2C87ABAB7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7" y="0"/>
            <a:ext cx="9138924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4824" y="920772"/>
            <a:ext cx="6715126" cy="322790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75000"/>
              </a:lnSpc>
              <a:defRPr lang="en-US" sz="6000" b="0" i="0" dirty="0">
                <a:solidFill>
                  <a:schemeClr val="bg1"/>
                </a:solidFill>
                <a:latin typeface="+mj-lt"/>
                <a:cs typeface="Circular Pro Black" panose="020B0A04020101010102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825" y="4399477"/>
            <a:ext cx="4267200" cy="3619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000" b="1" dirty="0">
                <a:solidFill>
                  <a:schemeClr val="bg1"/>
                </a:solidFill>
                <a:latin typeface="Avenir LT Std 55 Roman" panose="020B0703020203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9160D9-D8B0-44BF-9BCD-D390E5D5CBFB}"/>
              </a:ext>
            </a:extLst>
          </p:cNvPr>
          <p:cNvSpPr/>
          <p:nvPr userDrawn="1"/>
        </p:nvSpPr>
        <p:spPr>
          <a:xfrm>
            <a:off x="504824" y="4248150"/>
            <a:ext cx="4676776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075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ille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3563"/>
            <a:ext cx="8229600" cy="6243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37260"/>
            <a:ext cx="8229600" cy="375094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ts val="2600"/>
              </a:lnSpc>
              <a:spcBef>
                <a:spcPts val="60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spcBef>
                <a:spcPts val="30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1143000" indent="-228600">
              <a:spcBef>
                <a:spcPts val="30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543050" indent="-171450">
              <a:spcBef>
                <a:spcPts val="60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spcBef>
                <a:spcPts val="60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72E5AF-DC94-482D-AD28-42271796948A}"/>
              </a:ext>
            </a:extLst>
          </p:cNvPr>
          <p:cNvSpPr/>
          <p:nvPr userDrawn="1"/>
        </p:nvSpPr>
        <p:spPr>
          <a:xfrm>
            <a:off x="0" y="4930140"/>
            <a:ext cx="7848600" cy="61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92C50925-FC19-0DB1-83DB-8094A5309B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782950"/>
            <a:ext cx="1008893" cy="2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5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652" y="514350"/>
            <a:ext cx="5370039" cy="9910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28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3653" y="1665471"/>
            <a:ext cx="5370040" cy="27808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2000" b="0">
                <a:latin typeface="+mn-lt"/>
              </a:defRPr>
            </a:lvl1pPr>
            <a:lvl2pPr marL="6858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800" b="0">
                <a:latin typeface="+mn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600" b="0">
                <a:latin typeface="+mn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400" b="0">
                <a:latin typeface="+mn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400" b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F1E39B0-151D-4E2F-9BF6-024C6B4F7C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429000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A895AE-B42D-8E49-145F-0FE524D3DE20}"/>
              </a:ext>
            </a:extLst>
          </p:cNvPr>
          <p:cNvSpPr/>
          <p:nvPr userDrawn="1"/>
        </p:nvSpPr>
        <p:spPr>
          <a:xfrm>
            <a:off x="0" y="4930140"/>
            <a:ext cx="7848600" cy="61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967EEE7-66C4-BDEC-FB5E-7403317DC0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782950"/>
            <a:ext cx="1008893" cy="2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36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lle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3AA115-14D4-C7B1-6CF0-5AE149F7D3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41"/>
          <a:stretch/>
        </p:blipFill>
        <p:spPr>
          <a:xfrm>
            <a:off x="2537" y="0"/>
            <a:ext cx="3350263" cy="51435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B4536B0-3CCF-27E1-1930-C23E17D0339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71451" y="214313"/>
            <a:ext cx="3028949" cy="48053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25000"/>
              <a:buFont typeface="Arial" pitchFamily="34" charset="0"/>
              <a:buChar char="•"/>
              <a:defRPr sz="2000" b="0">
                <a:solidFill>
                  <a:schemeClr val="bg1"/>
                </a:solidFill>
                <a:latin typeface="+mn-lt"/>
              </a:defRPr>
            </a:lvl1pPr>
            <a:lvl2pPr marL="6858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SzPct val="125000"/>
              <a:buFont typeface="Arial" pitchFamily="34" charset="0"/>
              <a:buChar char="•"/>
              <a:defRPr sz="1800" b="0">
                <a:solidFill>
                  <a:schemeClr val="bg1"/>
                </a:solidFill>
                <a:latin typeface="+mn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SzPct val="125000"/>
              <a:buFont typeface="Arial" pitchFamily="34" charset="0"/>
              <a:buChar char="•"/>
              <a:defRPr sz="1600" b="0">
                <a:solidFill>
                  <a:schemeClr val="bg1"/>
                </a:solidFill>
                <a:latin typeface="+mn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25000"/>
              <a:buFont typeface="Arial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Pct val="125000"/>
              <a:buFont typeface="Arial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652" y="590550"/>
            <a:ext cx="5370039" cy="91480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28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3653" y="1665471"/>
            <a:ext cx="5370040" cy="27808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2000" b="0">
                <a:latin typeface="+mn-lt"/>
              </a:defRPr>
            </a:lvl1pPr>
            <a:lvl2pPr marL="6858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800" b="0">
                <a:latin typeface="+mn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600" b="0">
                <a:latin typeface="+mn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400" b="0">
                <a:latin typeface="+mn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400" b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A895AE-B42D-8E49-145F-0FE524D3DE20}"/>
              </a:ext>
            </a:extLst>
          </p:cNvPr>
          <p:cNvSpPr/>
          <p:nvPr userDrawn="1"/>
        </p:nvSpPr>
        <p:spPr>
          <a:xfrm>
            <a:off x="0" y="4930140"/>
            <a:ext cx="7848600" cy="61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967EEE7-66C4-BDEC-FB5E-7403317DC0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782950"/>
            <a:ext cx="1008893" cy="2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73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ille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220" y="310337"/>
            <a:ext cx="2228850" cy="78462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28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0"/>
            <a:ext cx="2228850" cy="333902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2000" b="0">
                <a:latin typeface="+mn-lt"/>
              </a:defRPr>
            </a:lvl1pPr>
            <a:lvl2pPr marL="6858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800" b="0">
                <a:latin typeface="+mn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600" b="0">
                <a:latin typeface="+mj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4EE44B-1ED3-4679-AA3D-15EAF198A7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7" r="-28"/>
          <a:stretch/>
        </p:blipFill>
        <p:spPr>
          <a:xfrm>
            <a:off x="2893061" y="0"/>
            <a:ext cx="6248401" cy="51435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02EF02D-0168-4EDE-A538-9145BE866A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28976" y="514350"/>
            <a:ext cx="1767206" cy="41338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F5492CC0-9700-43D1-8B90-B4166E5393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33658" y="514350"/>
            <a:ext cx="1767206" cy="41338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F59AFBA0-BB5F-4E94-B8A6-A5D9AEAAB1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49134" y="514350"/>
            <a:ext cx="1767206" cy="41338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3DDA01-5B16-3D94-92A2-6370CE7EA770}"/>
              </a:ext>
            </a:extLst>
          </p:cNvPr>
          <p:cNvSpPr/>
          <p:nvPr userDrawn="1"/>
        </p:nvSpPr>
        <p:spPr>
          <a:xfrm>
            <a:off x="0" y="4930140"/>
            <a:ext cx="7848600" cy="61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49CF28B3-B121-0346-F7D5-96607FE1E4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782950"/>
            <a:ext cx="1008893" cy="2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96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ille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7725" y="1218479"/>
            <a:ext cx="4248150" cy="78462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28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7725" y="2108550"/>
            <a:ext cx="4248149" cy="25205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2000" b="0">
                <a:latin typeface="+mn-lt"/>
              </a:defRPr>
            </a:lvl1pPr>
            <a:lvl2pPr marL="6858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 sz="1800" b="0">
                <a:latin typeface="+mn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600" b="0">
                <a:latin typeface="+mj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F59AFBA0-BB5F-4E94-B8A6-A5D9AEAAB1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86966" y="514350"/>
            <a:ext cx="1929765" cy="14382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6C4A4EA2-D762-4D7E-84F2-B56CCE779B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86966" y="1952625"/>
            <a:ext cx="1929765" cy="14382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62F0449-A90C-4C18-BCDD-90848500B7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386966" y="3390900"/>
            <a:ext cx="1929765" cy="14382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A020658-B657-4655-BF41-EAF7D21A028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" y="514350"/>
            <a:ext cx="1929765" cy="14382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52D39328-E2B2-493B-900D-2348A3C8F74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" y="1952625"/>
            <a:ext cx="1929765" cy="14382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6072C179-DF84-44C2-89D9-C939227F407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" y="3390900"/>
            <a:ext cx="1929765" cy="14382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4F7D31-EA4B-D15F-E3D3-12404EA294BB}"/>
              </a:ext>
            </a:extLst>
          </p:cNvPr>
          <p:cNvSpPr/>
          <p:nvPr userDrawn="1"/>
        </p:nvSpPr>
        <p:spPr>
          <a:xfrm>
            <a:off x="0" y="4930140"/>
            <a:ext cx="7848600" cy="61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D44D0B41-0BAB-BADD-F2FF-A92C3CF702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782950"/>
            <a:ext cx="1008893" cy="2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11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ille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9FF9A6-5C53-4710-8F6C-E02FECF87E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7" r="-28"/>
          <a:stretch/>
        </p:blipFill>
        <p:spPr>
          <a:xfrm>
            <a:off x="2893061" y="0"/>
            <a:ext cx="624840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9950" y="2237703"/>
            <a:ext cx="5295900" cy="81989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9950" y="3153447"/>
            <a:ext cx="5295900" cy="17349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None/>
              <a:defRPr sz="1800" b="0">
                <a:solidFill>
                  <a:schemeClr val="bg1"/>
                </a:solidFill>
                <a:latin typeface="+mj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600" b="0">
                <a:latin typeface="+mj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8994861-F9A3-4171-B1B1-9CF5517274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89242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1DC9B1-17E4-FEC4-D158-2461A307685A}"/>
              </a:ext>
            </a:extLst>
          </p:cNvPr>
          <p:cNvSpPr/>
          <p:nvPr userDrawn="1"/>
        </p:nvSpPr>
        <p:spPr>
          <a:xfrm>
            <a:off x="0" y="4930140"/>
            <a:ext cx="7848600" cy="61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6C62789C-E44A-2A69-639B-21F6FA698E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782950"/>
            <a:ext cx="1008893" cy="2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45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Fille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9FF9A6-5C53-4710-8F6C-E02FECF87E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8" r="-28"/>
          <a:stretch/>
        </p:blipFill>
        <p:spPr>
          <a:xfrm>
            <a:off x="4572000" y="0"/>
            <a:ext cx="4569462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09875"/>
            <a:ext cx="3886200" cy="29527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20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297591"/>
            <a:ext cx="3886199" cy="16554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457200" indent="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None/>
              <a:defRPr sz="1800" b="0">
                <a:solidFill>
                  <a:schemeClr val="bg1"/>
                </a:solidFill>
                <a:latin typeface="+mj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600" b="0">
                <a:latin typeface="+mj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8994861-F9A3-4171-B1B1-9CF5517274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82700" y="708025"/>
            <a:ext cx="1898650" cy="1898650"/>
          </a:xfrm>
          <a:prstGeom prst="ellipse">
            <a:avLst/>
          </a:prstGeom>
          <a:ln w="47625">
            <a:solidFill>
              <a:srgbClr val="FF0000"/>
            </a:solidFill>
          </a:ln>
        </p:spPr>
        <p:txBody>
          <a:bodyPr anchor="ctr"/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3AE3D67-C510-473D-9E3C-B429A084B73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981574" y="3297591"/>
            <a:ext cx="3886199" cy="16554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None/>
              <a:defRPr sz="1800" b="0">
                <a:solidFill>
                  <a:schemeClr val="bg1"/>
                </a:solidFill>
                <a:latin typeface="+mj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600" b="0">
                <a:latin typeface="+mj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B7CFEB-310C-4BA7-821F-9C9AAE2913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574" y="2809876"/>
            <a:ext cx="3997325" cy="392164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75000"/>
              </a:lnSpc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7FF2500-4BDC-4047-9C09-02C01031F2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75348" y="708025"/>
            <a:ext cx="1898650" cy="1898650"/>
          </a:xfrm>
          <a:prstGeom prst="ellipse">
            <a:avLst/>
          </a:prstGeom>
          <a:ln w="47625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8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AEEE22-0521-6AD8-CE07-AF7A6604621C}"/>
              </a:ext>
            </a:extLst>
          </p:cNvPr>
          <p:cNvSpPr/>
          <p:nvPr userDrawn="1"/>
        </p:nvSpPr>
        <p:spPr>
          <a:xfrm>
            <a:off x="0" y="4930140"/>
            <a:ext cx="7848600" cy="61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F5849D60-B591-4B1A-D644-F04D4031D0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782950"/>
            <a:ext cx="1008893" cy="2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36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iller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9FF9A6-5C53-4710-8F6C-E02FECF87E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72" b="56"/>
          <a:stretch/>
        </p:blipFill>
        <p:spPr>
          <a:xfrm>
            <a:off x="-2537" y="2571750"/>
            <a:ext cx="9143999" cy="2571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27782"/>
            <a:ext cx="8420100" cy="81989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3709"/>
            <a:ext cx="8420100" cy="138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None/>
              <a:defRPr sz="1800" b="0">
                <a:solidFill>
                  <a:schemeClr val="bg1"/>
                </a:solidFill>
                <a:latin typeface="+mj-lt"/>
              </a:defRPr>
            </a:lvl2pPr>
            <a:lvl3pPr marL="1143000" indent="-228600">
              <a:lnSpc>
                <a:spcPct val="75000"/>
              </a:lnSpc>
              <a:spcBef>
                <a:spcPts val="3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600" b="0">
                <a:latin typeface="+mj-lt"/>
              </a:defRPr>
            </a:lvl3pPr>
            <a:lvl4pPr marL="15430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4pPr>
            <a:lvl5pPr marL="2000250" indent="-171450"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  <a:buClr>
                <a:srgbClr val="2E3192"/>
              </a:buClr>
              <a:buSzPct val="125000"/>
              <a:buFont typeface="Arial" pitchFamily="34" charset="0"/>
              <a:buChar char="•"/>
              <a:defRPr sz="1400" b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8994861-F9A3-4171-B1B1-9CF5517274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5717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517829-78E0-A228-D330-168AEE998F19}"/>
              </a:ext>
            </a:extLst>
          </p:cNvPr>
          <p:cNvSpPr/>
          <p:nvPr userDrawn="1"/>
        </p:nvSpPr>
        <p:spPr>
          <a:xfrm>
            <a:off x="0" y="4930140"/>
            <a:ext cx="7848600" cy="61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FD495CCE-550B-5A2D-1047-D5EBD34E44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782950"/>
            <a:ext cx="1008893" cy="2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4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942B708-06A8-42BE-AD60-188794A495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0"/>
            <a:ext cx="8229600" cy="5905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D37729D-6070-4A0C-A10A-B12423AE053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200" y="816811"/>
            <a:ext cx="4267200" cy="4191000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800100" indent="-34290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2000">
                <a:latin typeface="+mj-lt"/>
              </a:defRPr>
            </a:lvl2pPr>
            <a:lvl3pPr marL="1257300" indent="-34290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1800">
                <a:latin typeface="+mj-lt"/>
              </a:defRPr>
            </a:lvl3pPr>
            <a:lvl4pPr marL="1657350" indent="-28575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1600">
                <a:latin typeface="+mj-lt"/>
              </a:defRPr>
            </a:lvl4pPr>
            <a:lvl5pPr marL="2114550" indent="-28575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1600">
                <a:latin typeface="+mj-lt"/>
              </a:defRPr>
            </a:lvl5pPr>
          </a:lstStyle>
          <a:p>
            <a:pPr marL="457200" lvl="0" indent="-457200" algn="l" defTabSz="914400" rtl="0" eaLnBrk="1" latinLnBrk="0" hangingPunct="1">
              <a:lnSpc>
                <a:spcPts val="2400"/>
              </a:lnSpc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669687-1D37-4EC1-B18F-17109F5584C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04800" y="819150"/>
            <a:ext cx="3733800" cy="4191000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lnSpc>
                <a:spcPts val="2400"/>
              </a:lnSpc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2400">
                <a:latin typeface="+mj-lt"/>
              </a:defRPr>
            </a:lvl1pPr>
            <a:lvl2pPr marL="800100" indent="-34290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2000">
                <a:latin typeface="+mj-lt"/>
              </a:defRPr>
            </a:lvl2pPr>
            <a:lvl3pPr marL="1257300" indent="-34290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1800">
                <a:latin typeface="+mj-lt"/>
              </a:defRPr>
            </a:lvl3pPr>
            <a:lvl4pPr marL="1657350" indent="-28575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1600">
                <a:latin typeface="+mj-lt"/>
              </a:defRPr>
            </a:lvl4pPr>
            <a:lvl5pPr marL="2114550" indent="-285750">
              <a:spcBef>
                <a:spcPts val="600"/>
              </a:spcBef>
              <a:buClr>
                <a:srgbClr val="CBAC2D"/>
              </a:buClr>
              <a:buSzPct val="125000"/>
              <a:buFont typeface="Arial" pitchFamily="34" charset="0"/>
              <a:buChar char="•"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283C1-CFD2-4EF5-BA28-9572267063E6}"/>
              </a:ext>
            </a:extLst>
          </p:cNvPr>
          <p:cNvSpPr/>
          <p:nvPr userDrawn="1"/>
        </p:nvSpPr>
        <p:spPr>
          <a:xfrm>
            <a:off x="0" y="590550"/>
            <a:ext cx="1524000" cy="76200"/>
          </a:xfrm>
          <a:prstGeom prst="rect">
            <a:avLst/>
          </a:prstGeom>
          <a:solidFill>
            <a:srgbClr val="D6B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F455C-B409-4BA4-9A5D-5ED9FA4B24BF}"/>
              </a:ext>
            </a:extLst>
          </p:cNvPr>
          <p:cNvSpPr/>
          <p:nvPr userDrawn="1"/>
        </p:nvSpPr>
        <p:spPr>
          <a:xfrm>
            <a:off x="0" y="4966335"/>
            <a:ext cx="9144000" cy="177165"/>
          </a:xfrm>
          <a:prstGeom prst="rect">
            <a:avLst/>
          </a:prstGeom>
          <a:solidFill>
            <a:srgbClr val="D6B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80C0A3-30DD-4E00-94ED-49A91C63B4B1}"/>
              </a:ext>
            </a:extLst>
          </p:cNvPr>
          <p:cNvSpPr txBox="1"/>
          <p:nvPr userDrawn="1"/>
        </p:nvSpPr>
        <p:spPr>
          <a:xfrm>
            <a:off x="4114800" y="4945618"/>
            <a:ext cx="502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1">
                <a:solidFill>
                  <a:schemeClr val="bg1"/>
                </a:solidFill>
              </a:rPr>
              <a:t>Facilities Review Committee  </a:t>
            </a:r>
            <a:r>
              <a:rPr lang="en-US" sz="900" b="0" i="0">
                <a:solidFill>
                  <a:schemeClr val="bg1"/>
                </a:solidFill>
              </a:rPr>
              <a:t>|</a:t>
            </a:r>
            <a:r>
              <a:rPr lang="en-US" sz="900" b="0" i="1">
                <a:solidFill>
                  <a:schemeClr val="bg1"/>
                </a:solidFill>
              </a:rPr>
              <a:t>  </a:t>
            </a:r>
            <a:fld id="{165DF7BF-403F-404F-9AEC-22429CFA1DEE}" type="slidenum">
              <a:rPr lang="en-US" sz="900" smtClean="0">
                <a:solidFill>
                  <a:schemeClr val="bg1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>
              <a:solidFill>
                <a:schemeClr val="bg1"/>
              </a:solidFill>
            </a:endParaRPr>
          </a:p>
          <a:p>
            <a:pPr lvl="0" algn="r"/>
            <a:endParaRPr lang="en-US" sz="900" b="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034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June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FCEF7-9042-48A6-BFEF-163FA46680DA}" type="slidenum">
              <a:rPr lang="es-ES" altLang="en-US" smtClean="0"/>
              <a:pPr>
                <a:defRPr/>
              </a:pPr>
              <a:t>‹#›</a:t>
            </a:fld>
            <a:endParaRPr lang="es-ES" altLang="en-US" dirty="0"/>
          </a:p>
        </p:txBody>
      </p:sp>
    </p:spTree>
    <p:extLst>
      <p:ext uri="{BB962C8B-B14F-4D97-AF65-F5344CB8AC3E}">
        <p14:creationId xmlns:p14="http://schemas.microsoft.com/office/powerpoint/2010/main" val="154168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7C5FF-E5E8-619D-E16D-30196F574C2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7" y="0"/>
            <a:ext cx="9138924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4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77" r:id="rId4"/>
    <p:sldLayoutId id="2147483669" r:id="rId5"/>
    <p:sldLayoutId id="2147483670" r:id="rId6"/>
    <p:sldLayoutId id="2147483674" r:id="rId7"/>
    <p:sldLayoutId id="2147483675" r:id="rId8"/>
    <p:sldLayoutId id="2147483676" r:id="rId9"/>
    <p:sldLayoutId id="2147483678" r:id="rId10"/>
    <p:sldLayoutId id="214748367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2B8A-D6E6-0E6E-2AFB-6AC172784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24" y="920772"/>
            <a:ext cx="7347586" cy="3227902"/>
          </a:xfrm>
        </p:spPr>
        <p:txBody>
          <a:bodyPr/>
          <a:lstStyle/>
          <a:p>
            <a:r>
              <a:rPr lang="en-US" sz="4000" b="1" dirty="0">
                <a:latin typeface="Montserrat" panose="00000500000000000000" pitchFamily="2" charset="0"/>
              </a:rPr>
              <a:t>2026-27</a:t>
            </a:r>
            <a:br>
              <a:rPr lang="en-US" sz="4000" b="1" dirty="0">
                <a:latin typeface="Montserrat" panose="00000500000000000000" pitchFamily="2" charset="0"/>
              </a:rPr>
            </a:br>
            <a:r>
              <a:rPr lang="en-US" sz="4000" b="1" dirty="0">
                <a:latin typeface="Montserrat" panose="00000500000000000000" pitchFamily="2" charset="0"/>
              </a:rPr>
              <a:t>Budget and </a:t>
            </a:r>
            <a:br>
              <a:rPr lang="en-US" sz="4000" b="1" dirty="0">
                <a:latin typeface="Montserrat" panose="00000500000000000000" pitchFamily="2" charset="0"/>
              </a:rPr>
            </a:br>
            <a:r>
              <a:rPr lang="en-US" sz="4000" b="1" dirty="0">
                <a:latin typeface="Montserrat" panose="00000500000000000000" pitchFamily="2" charset="0"/>
              </a:rPr>
              <a:t>Truth-In-Taxation Hearing</a:t>
            </a:r>
            <a:br>
              <a:rPr lang="en-US" sz="4000" b="1" dirty="0">
                <a:latin typeface="Montserrat" panose="00000500000000000000" pitchFamily="2" charset="0"/>
              </a:rPr>
            </a:br>
            <a:br>
              <a:rPr lang="en-US" sz="4000" b="1" dirty="0">
                <a:latin typeface="Montserrat" panose="00000500000000000000" pitchFamily="2" charset="0"/>
              </a:rPr>
            </a:br>
            <a:r>
              <a:rPr lang="en-US" sz="2500" b="1" dirty="0">
                <a:latin typeface="Montserrat" panose="00000500000000000000" pitchFamily="2" charset="0"/>
              </a:rPr>
              <a:t>June 15, 2026</a:t>
            </a:r>
            <a:endParaRPr lang="en-US" sz="40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673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2B8A-D6E6-0E6E-2AFB-6AC172784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24" y="920772"/>
            <a:ext cx="7347586" cy="3227902"/>
          </a:xfrm>
        </p:spPr>
        <p:txBody>
          <a:bodyPr/>
          <a:lstStyle/>
          <a:p>
            <a:r>
              <a:rPr lang="en-US" sz="4000" b="1" dirty="0">
                <a:latin typeface="Montserrat" panose="00000500000000000000" pitchFamily="2" charset="0"/>
              </a:rPr>
              <a:t>Economic Update</a:t>
            </a:r>
          </a:p>
        </p:txBody>
      </p:sp>
    </p:spTree>
    <p:extLst>
      <p:ext uri="{BB962C8B-B14F-4D97-AF65-F5344CB8AC3E}">
        <p14:creationId xmlns:p14="http://schemas.microsoft.com/office/powerpoint/2010/main" val="323751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C00000"/>
                </a:solidFill>
                <a:latin typeface="Montserrat" panose="00000500000000000000" pitchFamily="2" charset="0"/>
              </a:rPr>
              <a:t>United States Economic Overview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6CE30-116A-472C-B9AA-3191D85C8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en-US" sz="2000" b="1" dirty="0">
                <a:latin typeface="Montserrat" panose="00000500000000000000" pitchFamily="2" charset="0"/>
              </a:rPr>
              <a:t>Growth Outl</a:t>
            </a:r>
            <a:r>
              <a:rPr lang="en-US" b="1" dirty="0">
                <a:latin typeface="Montserrat" panose="00000500000000000000" pitchFamily="2" charset="0"/>
              </a:rPr>
              <a:t>ook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GDP Growth 2.0% to 2.2%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Inflation 3.4% to 3.9%  (May 2026 4.2%)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Unemployment 4.3% to 4.5%</a:t>
            </a:r>
          </a:p>
          <a:p>
            <a:pPr marL="688975" lvl="1" indent="-231775">
              <a:buClr>
                <a:srgbClr val="C00000"/>
              </a:buClr>
            </a:pPr>
            <a:endParaRPr lang="en-US" sz="1600" i="1" dirty="0">
              <a:latin typeface="Montserrat" panose="00000500000000000000" pitchFamily="2" charset="0"/>
            </a:endParaRPr>
          </a:p>
          <a:p>
            <a:pPr marL="231775" indent="-231775">
              <a:buClr>
                <a:srgbClr val="C00000"/>
              </a:buClr>
            </a:pPr>
            <a:r>
              <a:rPr lang="en-US" b="1" dirty="0">
                <a:latin typeface="Montserrat" panose="00000500000000000000" pitchFamily="2" charset="0"/>
              </a:rPr>
              <a:t>Growth Outlook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National economy remains resilient, with consumer demand/spending supporting growth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Households are strained, elevated credit card debt, record debt levels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Business investment slowing modestly 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Economy is stable but cooling as inflation pressures have emerged</a:t>
            </a:r>
          </a:p>
          <a:p>
            <a:pPr marL="231775" indent="-231775">
              <a:buClr>
                <a:srgbClr val="C00000"/>
              </a:buClr>
            </a:pPr>
            <a:endParaRPr lang="en-US" sz="1800" i="1" dirty="0">
              <a:latin typeface="Montserrat" panose="00000500000000000000" pitchFamily="2" charset="0"/>
            </a:endParaRPr>
          </a:p>
          <a:p>
            <a:pPr lvl="1">
              <a:buClr>
                <a:srgbClr val="C00000"/>
              </a:buClr>
            </a:pPr>
            <a:endParaRPr lang="en-US" b="1" dirty="0">
              <a:latin typeface="Montserrat" panose="000005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31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Montserrat" panose="00000500000000000000" pitchFamily="2" charset="0"/>
              </a:rPr>
              <a:t>Michigan </a:t>
            </a:r>
            <a:r>
              <a:rPr lang="en-US" sz="2800" dirty="0">
                <a:solidFill>
                  <a:srgbClr val="C00000"/>
                </a:solidFill>
                <a:latin typeface="Montserrat" panose="00000500000000000000" pitchFamily="2" charset="0"/>
              </a:rPr>
              <a:t>Economic Overview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6CE30-116A-472C-B9AA-3191D85C8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982132"/>
            <a:ext cx="8729133" cy="3437467"/>
          </a:xfrm>
        </p:spPr>
        <p:txBody>
          <a:bodyPr>
            <a:normAutofit fontScale="47500" lnSpcReduction="20000"/>
          </a:bodyPr>
          <a:lstStyle/>
          <a:p>
            <a:pPr>
              <a:buClr>
                <a:srgbClr val="C00000"/>
              </a:buClr>
            </a:pPr>
            <a:r>
              <a:rPr lang="en-US" sz="4800" b="1" dirty="0">
                <a:latin typeface="Montserrat" panose="00000500000000000000" pitchFamily="2" charset="0"/>
              </a:rPr>
              <a:t>Growth Outlook: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4000" i="1" dirty="0">
                <a:latin typeface="Montserrat" panose="00000500000000000000" pitchFamily="2" charset="0"/>
              </a:rPr>
              <a:t>Growth remains moderate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4000" i="1" dirty="0">
                <a:latin typeface="Montserrat" panose="00000500000000000000" pitchFamily="2" charset="0"/>
              </a:rPr>
              <a:t>Manufacturing continues to dominate 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4000" i="1" dirty="0">
                <a:latin typeface="Montserrat" panose="00000500000000000000" pitchFamily="2" charset="0"/>
              </a:rPr>
              <a:t>Auto industry transition remains major factor </a:t>
            </a:r>
          </a:p>
          <a:p>
            <a:pPr marL="457200" lvl="1" indent="0">
              <a:buClr>
                <a:srgbClr val="C00000"/>
              </a:buClr>
              <a:buNone/>
            </a:pPr>
            <a:endParaRPr lang="en-US" sz="4000" i="1" dirty="0">
              <a:latin typeface="Montserrat" panose="00000500000000000000" pitchFamily="2" charset="0"/>
            </a:endParaRPr>
          </a:p>
          <a:p>
            <a:pPr>
              <a:buClr>
                <a:srgbClr val="C00000"/>
              </a:buClr>
            </a:pPr>
            <a:r>
              <a:rPr lang="en-US" sz="4800" b="1" dirty="0">
                <a:latin typeface="Montserrat" panose="00000500000000000000" pitchFamily="2" charset="0"/>
              </a:rPr>
              <a:t>Current Conditions: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4000" i="1" dirty="0">
                <a:latin typeface="Montserrat" panose="00000500000000000000" pitchFamily="2" charset="0"/>
              </a:rPr>
              <a:t>Home prices remain elevated with limited inventory in many regions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4000" i="1" dirty="0">
                <a:latin typeface="Montserrat" panose="00000500000000000000" pitchFamily="2" charset="0"/>
              </a:rPr>
              <a:t>Businesses dealing with higher operating costs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4000" i="1" dirty="0">
                <a:latin typeface="Montserrat" panose="00000500000000000000" pitchFamily="2" charset="0"/>
              </a:rPr>
              <a:t>Wage pressures increasing for employers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4000" i="1" dirty="0">
                <a:latin typeface="Montserrat" panose="00000500000000000000" pitchFamily="2" charset="0"/>
              </a:rPr>
              <a:t>Skilled labor &amp; healthcare workers remain in high demand</a:t>
            </a:r>
          </a:p>
          <a:p>
            <a:pPr marL="688975" lvl="1" indent="-231775">
              <a:buClr>
                <a:srgbClr val="C00000"/>
              </a:buClr>
            </a:pPr>
            <a:endParaRPr lang="en-US" sz="4900" i="1" dirty="0">
              <a:latin typeface="Montserrat" panose="00000500000000000000" pitchFamily="2" charset="0"/>
            </a:endParaRPr>
          </a:p>
          <a:p>
            <a:pPr lvl="1">
              <a:buClr>
                <a:srgbClr val="C00000"/>
              </a:buClr>
            </a:pPr>
            <a:endParaRPr lang="en-US" b="1" dirty="0">
              <a:latin typeface="Montserrat" panose="000005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309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Montserrat" panose="00000500000000000000" pitchFamily="2" charset="0"/>
              </a:rPr>
              <a:t>Ottawa County </a:t>
            </a:r>
            <a:r>
              <a:rPr lang="en-US" sz="2800" dirty="0">
                <a:solidFill>
                  <a:srgbClr val="C00000"/>
                </a:solidFill>
                <a:latin typeface="Montserrat" panose="00000500000000000000" pitchFamily="2" charset="0"/>
              </a:rPr>
              <a:t>Economic Overview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6CE30-116A-472C-B9AA-3191D85C8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en-US" b="1" dirty="0">
                <a:latin typeface="Montserrat" panose="00000500000000000000" pitchFamily="2" charset="0"/>
              </a:rPr>
              <a:t>Growth Outlook:</a:t>
            </a:r>
          </a:p>
          <a:p>
            <a:pPr lvl="1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Commercial growth along lakeshore corridor  </a:t>
            </a:r>
          </a:p>
          <a:p>
            <a:pPr lvl="1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One of Michigan’s strongest economies</a:t>
            </a:r>
          </a:p>
          <a:p>
            <a:pPr lvl="1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Growth likely to outpace state average</a:t>
            </a:r>
          </a:p>
          <a:p>
            <a:pPr lvl="1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Continue to see population growth </a:t>
            </a:r>
          </a:p>
          <a:p>
            <a:pPr marL="457200" lvl="1" indent="0">
              <a:buClr>
                <a:srgbClr val="C00000"/>
              </a:buClr>
              <a:buNone/>
            </a:pPr>
            <a:endParaRPr lang="en-US" sz="1600" i="1" dirty="0">
              <a:latin typeface="Montserrat" panose="00000500000000000000" pitchFamily="2" charset="0"/>
            </a:endParaRP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en-US" b="1" dirty="0">
                <a:latin typeface="Montserrat" panose="00000500000000000000" pitchFamily="2" charset="0"/>
              </a:rPr>
              <a:t>Current Conditions:</a:t>
            </a:r>
          </a:p>
          <a:p>
            <a:pPr lvl="1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Increased traffic and service demand </a:t>
            </a:r>
          </a:p>
          <a:p>
            <a:pPr lvl="1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Strong small-business environment with access to logistics</a:t>
            </a:r>
          </a:p>
          <a:p>
            <a:pPr lvl="1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Housing shortage with affordability issues</a:t>
            </a:r>
          </a:p>
          <a:p>
            <a:pPr lvl="1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Infrastructure expansion needed </a:t>
            </a:r>
          </a:p>
          <a:p>
            <a:pPr lvl="1">
              <a:buClr>
                <a:srgbClr val="C00000"/>
              </a:buClr>
            </a:pPr>
            <a:endParaRPr lang="en-US" sz="1600" i="1" dirty="0">
              <a:latin typeface="Montserrat" panose="00000500000000000000" pitchFamily="2" charset="0"/>
            </a:endParaRPr>
          </a:p>
          <a:p>
            <a:pPr marL="457200" lvl="1" indent="0">
              <a:buClr>
                <a:srgbClr val="C00000"/>
              </a:buClr>
              <a:buNone/>
            </a:pPr>
            <a:endParaRPr lang="en-US" b="1" dirty="0">
              <a:latin typeface="Montserrat" panose="000005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685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2B8A-D6E6-0E6E-2AFB-6AC172784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24" y="920772"/>
            <a:ext cx="7347586" cy="3227902"/>
          </a:xfrm>
        </p:spPr>
        <p:txBody>
          <a:bodyPr/>
          <a:lstStyle/>
          <a:p>
            <a:r>
              <a:rPr lang="en-US" sz="4000" b="1" dirty="0">
                <a:latin typeface="Montserrat" panose="00000500000000000000" pitchFamily="2" charset="0"/>
              </a:rPr>
              <a:t>Updates:  </a:t>
            </a:r>
            <a:br>
              <a:rPr lang="en-US" sz="4000" b="1" dirty="0">
                <a:latin typeface="Montserrat" panose="00000500000000000000" pitchFamily="2" charset="0"/>
              </a:rPr>
            </a:br>
            <a:r>
              <a:rPr lang="en-US" sz="4000" b="1" dirty="0">
                <a:latin typeface="Montserrat" panose="00000500000000000000" pitchFamily="2" charset="0"/>
              </a:rPr>
              <a:t>School Aid Fund (SAF) &amp;  Consensus Revenue Estimating Conference</a:t>
            </a:r>
          </a:p>
        </p:txBody>
      </p:sp>
    </p:spTree>
    <p:extLst>
      <p:ext uri="{BB962C8B-B14F-4D97-AF65-F5344CB8AC3E}">
        <p14:creationId xmlns:p14="http://schemas.microsoft.com/office/powerpoint/2010/main" val="218249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AF6AD-A2CB-4AF8-91EE-D4B49ED9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067" y="0"/>
            <a:ext cx="8229600" cy="540596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School Aid Fund Overview – FY 2025/26</a:t>
            </a:r>
            <a:endParaRPr lang="en-US" sz="280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58376F-02B1-4D8F-8D97-34B3C7336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395" y="512878"/>
            <a:ext cx="5695883" cy="438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74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030"/>
            <a:ext cx="9144000" cy="560704"/>
          </a:xfrm>
        </p:spPr>
        <p:txBody>
          <a:bodyPr/>
          <a:lstStyle/>
          <a:p>
            <a:r>
              <a:rPr lang="en-US" sz="2600" dirty="0">
                <a:solidFill>
                  <a:srgbClr val="C00000"/>
                </a:solidFill>
                <a:latin typeface="Montserrat" panose="00000500000000000000" pitchFamily="2" charset="0"/>
              </a:rPr>
              <a:t>School Aid Appropriations – FY 2025/26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04328A-4641-48C0-89AC-04F2042B7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729" y="575734"/>
            <a:ext cx="6076541" cy="431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0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0704"/>
          </a:xfrm>
        </p:spPr>
        <p:txBody>
          <a:bodyPr/>
          <a:lstStyle/>
          <a:p>
            <a:r>
              <a:rPr lang="en-US" sz="2600" dirty="0">
                <a:solidFill>
                  <a:srgbClr val="C00000"/>
                </a:solidFill>
                <a:latin typeface="Montserrat" panose="00000500000000000000" pitchFamily="2" charset="0"/>
              </a:rPr>
              <a:t>School Aid Appropriations – FY 2025/26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04328A-4641-48C0-89AC-04F2042B7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730" y="560704"/>
            <a:ext cx="6076541" cy="431550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56F4DE0-D71D-4B52-8C66-3A9C6B047D0E}"/>
              </a:ext>
            </a:extLst>
          </p:cNvPr>
          <p:cNvSpPr/>
          <p:nvPr/>
        </p:nvSpPr>
        <p:spPr>
          <a:xfrm>
            <a:off x="0" y="2716848"/>
            <a:ext cx="1964267" cy="812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Down from 64% in FY 2019/20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05C8F4-4151-4364-9178-31ECCE3220B2}"/>
              </a:ext>
            </a:extLst>
          </p:cNvPr>
          <p:cNvCxnSpPr>
            <a:cxnSpLocks/>
          </p:cNvCxnSpPr>
          <p:nvPr/>
        </p:nvCxnSpPr>
        <p:spPr>
          <a:xfrm>
            <a:off x="1533729" y="3529648"/>
            <a:ext cx="913138" cy="3170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F82306FF-26B6-423D-AC64-32D7B29C8C1E}"/>
              </a:ext>
            </a:extLst>
          </p:cNvPr>
          <p:cNvSpPr/>
          <p:nvPr/>
        </p:nvSpPr>
        <p:spPr>
          <a:xfrm>
            <a:off x="5562600" y="3687233"/>
            <a:ext cx="973667" cy="5672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68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697"/>
            <a:ext cx="9144000" cy="560704"/>
          </a:xfrm>
        </p:spPr>
        <p:txBody>
          <a:bodyPr/>
          <a:lstStyle/>
          <a:p>
            <a:r>
              <a:rPr lang="en-US" sz="2600" dirty="0">
                <a:solidFill>
                  <a:srgbClr val="C00000"/>
                </a:solidFill>
                <a:latin typeface="Montserrat" panose="00000500000000000000" pitchFamily="2" charset="0"/>
              </a:rPr>
              <a:t>School Aid Appropriations History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E06450-42E3-4DB9-86DC-80C988D4E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210" y="660401"/>
            <a:ext cx="5953580" cy="423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77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697"/>
            <a:ext cx="9144000" cy="560704"/>
          </a:xfrm>
        </p:spPr>
        <p:txBody>
          <a:bodyPr/>
          <a:lstStyle/>
          <a:p>
            <a:r>
              <a:rPr lang="en-US" sz="2600" dirty="0">
                <a:solidFill>
                  <a:srgbClr val="C00000"/>
                </a:solidFill>
                <a:latin typeface="Montserrat" panose="00000500000000000000" pitchFamily="2" charset="0"/>
              </a:rPr>
              <a:t>Consensus Revenue Estimating Conference (CREC)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CBB96EB-CFDA-4447-BB52-D65F12FDF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78720"/>
            <a:ext cx="8229600" cy="3750945"/>
          </a:xfrm>
        </p:spPr>
        <p:txBody>
          <a:bodyPr>
            <a:normAutofit lnSpcReduction="10000"/>
          </a:bodyPr>
          <a:lstStyle/>
          <a:p>
            <a:pPr marL="457200" lvl="1" indent="0">
              <a:buClr>
                <a:srgbClr val="C00000"/>
              </a:buClr>
              <a:buNone/>
            </a:pPr>
            <a:endParaRPr lang="en-US" sz="1600" i="1" dirty="0">
              <a:latin typeface="Montserrat" panose="00000500000000000000" pitchFamily="2" charset="0"/>
            </a:endParaRPr>
          </a:p>
          <a:p>
            <a:pPr>
              <a:buClr>
                <a:srgbClr val="C00000"/>
              </a:buClr>
            </a:pPr>
            <a:r>
              <a:rPr lang="en-US" sz="1800" b="1" dirty="0">
                <a:latin typeface="Montserrat" panose="00000500000000000000" pitchFamily="2" charset="0"/>
              </a:rPr>
              <a:t>May 2026 CREC – some good news and positive revenue adjustments, however there are many reasons for caution</a:t>
            </a:r>
          </a:p>
          <a:p>
            <a:pPr lvl="1">
              <a:buClr>
                <a:srgbClr val="C00000"/>
              </a:buClr>
            </a:pPr>
            <a:endParaRPr lang="en-US" sz="1600" i="1" dirty="0">
              <a:latin typeface="Montserrat" panose="00000500000000000000" pitchFamily="2" charset="0"/>
            </a:endParaRPr>
          </a:p>
          <a:p>
            <a:pPr>
              <a:buClr>
                <a:srgbClr val="C00000"/>
              </a:buClr>
            </a:pPr>
            <a:r>
              <a:rPr lang="en-US" sz="1800" b="1" dirty="0">
                <a:latin typeface="Montserrat" panose="00000500000000000000" pitchFamily="2" charset="0"/>
              </a:rPr>
              <a:t>Both the General Fund (GF/GP) and School Aid Fund (SAF) are seeing slight increases to revenues, however due to significant expenditure increases, the GF/GP will start 26-27 with a baseline deficit of $1B</a:t>
            </a:r>
          </a:p>
          <a:p>
            <a:pPr lvl="1">
              <a:buClr>
                <a:srgbClr val="C00000"/>
              </a:buClr>
            </a:pPr>
            <a:endParaRPr lang="en-US" sz="1600" i="1" dirty="0">
              <a:latin typeface="Montserrat" panose="00000500000000000000" pitchFamily="2" charset="0"/>
            </a:endParaRPr>
          </a:p>
          <a:p>
            <a:pPr>
              <a:buClr>
                <a:srgbClr val="C00000"/>
              </a:buClr>
            </a:pPr>
            <a:r>
              <a:rPr lang="en-US" sz="1800" b="1" dirty="0">
                <a:latin typeface="Montserrat" panose="00000500000000000000" pitchFamily="2" charset="0"/>
              </a:rPr>
              <a:t>GF/GP pressures have already resulted in budget proposals that recommend significant expenditure shifts from GF/GP to SAF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06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697"/>
            <a:ext cx="9144000" cy="560704"/>
          </a:xfrm>
        </p:spPr>
        <p:txBody>
          <a:bodyPr/>
          <a:lstStyle/>
          <a:p>
            <a:r>
              <a:rPr lang="en-US" sz="2600" dirty="0">
                <a:solidFill>
                  <a:srgbClr val="C00000"/>
                </a:solidFill>
                <a:latin typeface="Montserrat" panose="00000500000000000000" pitchFamily="2" charset="0"/>
              </a:rPr>
              <a:t>Consensus Revenue Estimating Conference (CREC)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1915A4C-1635-4CBA-85D0-68E005BDA8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733" y="911739"/>
            <a:ext cx="8536534" cy="2678128"/>
          </a:xfr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36D640A0-96CC-4EDB-9667-2343A1416A00}"/>
              </a:ext>
            </a:extLst>
          </p:cNvPr>
          <p:cNvSpPr/>
          <p:nvPr/>
        </p:nvSpPr>
        <p:spPr>
          <a:xfrm rot="10800000">
            <a:off x="3691465" y="3262329"/>
            <a:ext cx="397933" cy="6550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AA1F15C-2F1A-4BE5-A9F4-B4B90DB8ADD6}"/>
              </a:ext>
            </a:extLst>
          </p:cNvPr>
          <p:cNvSpPr/>
          <p:nvPr/>
        </p:nvSpPr>
        <p:spPr>
          <a:xfrm rot="10800000">
            <a:off x="5960532" y="3262329"/>
            <a:ext cx="397933" cy="6550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83F434A5-7687-495D-A96E-0864E97AD67C}"/>
              </a:ext>
            </a:extLst>
          </p:cNvPr>
          <p:cNvSpPr/>
          <p:nvPr/>
        </p:nvSpPr>
        <p:spPr>
          <a:xfrm rot="10800000">
            <a:off x="8229600" y="3186129"/>
            <a:ext cx="397933" cy="6550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19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697"/>
            <a:ext cx="9144000" cy="560704"/>
          </a:xfrm>
        </p:spPr>
        <p:txBody>
          <a:bodyPr/>
          <a:lstStyle/>
          <a:p>
            <a:r>
              <a:rPr lang="en-US" sz="2600" dirty="0">
                <a:solidFill>
                  <a:srgbClr val="C00000"/>
                </a:solidFill>
                <a:latin typeface="Montserrat" panose="00000500000000000000" pitchFamily="2" charset="0"/>
              </a:rPr>
              <a:t>FY 2026/27 Baseline (Balance Sheets)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A99B81-C73C-4D73-B9FC-96775DA63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14548"/>
            <a:ext cx="4576843" cy="34151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931DB0-0207-483A-99C5-9310682E2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07090"/>
            <a:ext cx="4558657" cy="32300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B1AE38-3981-4CC5-9847-B73BB4BDB4C4}"/>
              </a:ext>
            </a:extLst>
          </p:cNvPr>
          <p:cNvSpPr/>
          <p:nvPr/>
        </p:nvSpPr>
        <p:spPr>
          <a:xfrm>
            <a:off x="13343" y="1114548"/>
            <a:ext cx="2831457" cy="276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School Aid Fund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89E4C9-E38B-4B8F-AB60-4E582147F743}"/>
              </a:ext>
            </a:extLst>
          </p:cNvPr>
          <p:cNvSpPr/>
          <p:nvPr/>
        </p:nvSpPr>
        <p:spPr>
          <a:xfrm>
            <a:off x="4572000" y="1243958"/>
            <a:ext cx="2831457" cy="276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 Fund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AC26FE2-B504-4B49-B7E7-FAF112016F41}"/>
              </a:ext>
            </a:extLst>
          </p:cNvPr>
          <p:cNvSpPr/>
          <p:nvPr/>
        </p:nvSpPr>
        <p:spPr>
          <a:xfrm>
            <a:off x="-1" y="4172164"/>
            <a:ext cx="4576843" cy="56070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93881F2-B971-42B6-AC94-37FED16F2EEE}"/>
              </a:ext>
            </a:extLst>
          </p:cNvPr>
          <p:cNvSpPr/>
          <p:nvPr/>
        </p:nvSpPr>
        <p:spPr>
          <a:xfrm>
            <a:off x="7603067" y="4061506"/>
            <a:ext cx="1527590" cy="56070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1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6753-3630-4750-9BFA-566A0ECE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964"/>
            <a:ext cx="9144000" cy="560704"/>
          </a:xfrm>
        </p:spPr>
        <p:txBody>
          <a:bodyPr/>
          <a:lstStyle/>
          <a:p>
            <a:r>
              <a:rPr lang="en-US" sz="2600" dirty="0">
                <a:solidFill>
                  <a:srgbClr val="C00000"/>
                </a:solidFill>
                <a:latin typeface="Montserrat" panose="00000500000000000000" pitchFamily="2" charset="0"/>
              </a:rPr>
              <a:t>Community College &amp; University Funding Paid by the School Aid Fund</a:t>
            </a:r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5E078810-B9E6-4827-8C1C-C189D187E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690519"/>
              </p:ext>
            </p:extLst>
          </p:nvPr>
        </p:nvGraphicFramePr>
        <p:xfrm>
          <a:off x="1219200" y="1382816"/>
          <a:ext cx="6705600" cy="3474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41120">
                  <a:extLst>
                    <a:ext uri="{9D8B030D-6E8A-4147-A177-3AD203B41FA5}">
                      <a16:colId xmlns:a16="http://schemas.microsoft.com/office/drawing/2014/main" val="2942991028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4081933091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3687409323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526558638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453025649"/>
                    </a:ext>
                  </a:extLst>
                </a:gridCol>
              </a:tblGrid>
              <a:tr h="54021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Year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Community Colleges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Universities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Per K12 Student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81004060"/>
                  </a:ext>
                </a:extLst>
              </a:tr>
              <a:tr h="30869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2010-11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87462445"/>
                  </a:ext>
                </a:extLst>
              </a:tr>
              <a:tr h="30869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2013-14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197.6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200.6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398.2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262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27870560"/>
                  </a:ext>
                </a:extLst>
              </a:tr>
              <a:tr h="30869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2016-17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260.4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237.1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497.5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334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16942594"/>
                  </a:ext>
                </a:extLst>
              </a:tr>
              <a:tr h="30869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378.4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185.7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564.1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386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724214"/>
                  </a:ext>
                </a:extLst>
              </a:tr>
              <a:tr h="30869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2022-23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448.6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547.9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996.5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712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84485925"/>
                  </a:ext>
                </a:extLst>
              </a:tr>
              <a:tr h="30869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2025-26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493.0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850.8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1,348.8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980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62348543"/>
                  </a:ext>
                </a:extLst>
              </a:tr>
              <a:tr h="54021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26-27 Proposed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525.4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1,379.4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1,904.8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1,399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1332182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22E113B-B99F-4C49-9CEE-4A6E4177FC61}"/>
              </a:ext>
            </a:extLst>
          </p:cNvPr>
          <p:cNvSpPr txBox="1"/>
          <p:nvPr/>
        </p:nvSpPr>
        <p:spPr>
          <a:xfrm>
            <a:off x="3903133" y="930076"/>
            <a:ext cx="1337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" panose="00000500000000000000" pitchFamily="2" charset="0"/>
              </a:rPr>
              <a:t>(Millions)</a:t>
            </a:r>
          </a:p>
        </p:txBody>
      </p:sp>
    </p:spTree>
    <p:extLst>
      <p:ext uri="{BB962C8B-B14F-4D97-AF65-F5344CB8AC3E}">
        <p14:creationId xmlns:p14="http://schemas.microsoft.com/office/powerpoint/2010/main" val="2844144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2B8A-D6E6-0E6E-2AFB-6AC172784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24" y="920772"/>
            <a:ext cx="7347586" cy="3227902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 presentation of the 2026-27 </a:t>
            </a:r>
            <a:br>
              <a:rPr lang="en-US" sz="2800" b="1" dirty="0">
                <a:solidFill>
                  <a:schemeClr val="bg1"/>
                </a:solidFill>
                <a:latin typeface="Montserrat" panose="00000500000000000000" pitchFamily="2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proposed budget and property tax millage rate proposed to be levied to support the budget is included in the remaining portion of this hearing</a:t>
            </a:r>
            <a:endParaRPr lang="en-US" sz="28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30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400" dirty="0">
                <a:solidFill>
                  <a:srgbClr val="C00000"/>
                </a:solidFill>
                <a:latin typeface="Montserrat" panose="00000500000000000000" pitchFamily="2" charset="0"/>
              </a:rPr>
              <a:t>Wrapping Up the 2024-25 School Year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819150"/>
            <a:ext cx="8229600" cy="4038600"/>
          </a:xfrm>
        </p:spPr>
        <p:txBody>
          <a:bodyPr lIns="91440" tIns="45720" rIns="91440" bIns="45720" anchor="t">
            <a:normAutofit/>
          </a:bodyPr>
          <a:lstStyle/>
          <a:p>
            <a:pPr marL="231775" indent="-231775">
              <a:lnSpc>
                <a:spcPct val="100000"/>
              </a:lnSpc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Updating the current year budget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A Factor that sheds light on the upcoming year</a:t>
            </a:r>
          </a:p>
          <a:p>
            <a:pPr marL="688975" lvl="1" indent="-231775">
              <a:buClr>
                <a:srgbClr val="C00000"/>
              </a:buClr>
            </a:pPr>
            <a:endParaRPr lang="en-US" sz="1600" b="1" i="1" dirty="0">
              <a:latin typeface="Montserrat" panose="00000500000000000000" pitchFamily="2" charset="0"/>
            </a:endParaRPr>
          </a:p>
          <a:p>
            <a:pPr marL="231775" indent="-231775"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Overall budget stability leads slightly favorable changes from January’s amendment, inclusive of: 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Increased Act 18 and Medicaid revenues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Staffing adjustments and retirements</a:t>
            </a:r>
          </a:p>
          <a:p>
            <a:pPr marL="688975" lvl="1" indent="-231775"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Decreased Operations and Transportation costs</a:t>
            </a:r>
          </a:p>
          <a:p>
            <a:pPr marL="457200" lvl="1" indent="0">
              <a:buClr>
                <a:srgbClr val="C00000"/>
              </a:buClr>
              <a:buNone/>
            </a:pPr>
            <a:endParaRPr lang="en-US" sz="1600" i="1" dirty="0">
              <a:latin typeface="Montserrat" panose="00000500000000000000" pitchFamily="2" charset="0"/>
            </a:endParaRPr>
          </a:p>
          <a:p>
            <a:pPr marL="231775" indent="-231775">
              <a:buClr>
                <a:srgbClr val="C00000"/>
              </a:buClr>
            </a:pPr>
            <a:r>
              <a:rPr lang="en-US" sz="2100" b="1" dirty="0">
                <a:latin typeface="Montserrat" panose="00000500000000000000" pitchFamily="2" charset="0"/>
              </a:rPr>
              <a:t>While the fund balance remains strong, the District needs to continue keeping an eye on enrollment trends and uncertainty in school funding</a:t>
            </a:r>
            <a:endParaRPr lang="en-US" b="1" dirty="0">
              <a:latin typeface="Montserrat" panose="00000500000000000000" pitchFamily="2" charset="0"/>
            </a:endParaRPr>
          </a:p>
          <a:p>
            <a:pPr marL="231775" indent="-231775"/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231775" indent="-231775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59129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B3BA8C-4519-4344-A0E5-5E2D14E9A1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6730738"/>
              </p:ext>
            </p:extLst>
          </p:nvPr>
        </p:nvGraphicFramePr>
        <p:xfrm>
          <a:off x="206477" y="111016"/>
          <a:ext cx="8719247" cy="4637966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5197332">
                  <a:extLst>
                    <a:ext uri="{9D8B030D-6E8A-4147-A177-3AD203B41FA5}">
                      <a16:colId xmlns:a16="http://schemas.microsoft.com/office/drawing/2014/main" val="2910127634"/>
                    </a:ext>
                  </a:extLst>
                </a:gridCol>
                <a:gridCol w="1799303">
                  <a:extLst>
                    <a:ext uri="{9D8B030D-6E8A-4147-A177-3AD203B41FA5}">
                      <a16:colId xmlns:a16="http://schemas.microsoft.com/office/drawing/2014/main" val="3597917673"/>
                    </a:ext>
                  </a:extLst>
                </a:gridCol>
                <a:gridCol w="1722612">
                  <a:extLst>
                    <a:ext uri="{9D8B030D-6E8A-4147-A177-3AD203B41FA5}">
                      <a16:colId xmlns:a16="http://schemas.microsoft.com/office/drawing/2014/main" val="301309840"/>
                    </a:ext>
                  </a:extLst>
                </a:gridCol>
              </a:tblGrid>
              <a:tr h="7066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Montserrat" panose="00000500000000000000" pitchFamily="2" charset="0"/>
                        </a:rPr>
                        <a:t>FY 2025-26 Budget Update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Montserrat" panose="00000500000000000000" pitchFamily="2" charset="0"/>
                        </a:rPr>
                        <a:t>Current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Montserrat" panose="00000500000000000000" pitchFamily="2" charset="0"/>
                        </a:rPr>
                        <a:t>  Proposed         Amendment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261474"/>
                  </a:ext>
                </a:extLst>
              </a:tr>
              <a:tr h="50393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Revenues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38,794,200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38,977,900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438237"/>
                  </a:ext>
                </a:extLst>
              </a:tr>
              <a:tr h="50393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Expenditures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38,667,100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38,738,200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011772"/>
                  </a:ext>
                </a:extLst>
              </a:tr>
              <a:tr h="403795">
                <a:tc>
                  <a:txBody>
                    <a:bodyPr/>
                    <a:lstStyle/>
                    <a:p>
                      <a:pPr lvl="0"/>
                      <a:r>
                        <a:rPr lang="en-US" sz="1400" dirty="0">
                          <a:latin typeface="Montserrat" panose="00000500000000000000" pitchFamily="2" charset="0"/>
                        </a:rPr>
                        <a:t>  Excess Revenues (Expenditures) - </a:t>
                      </a:r>
                      <a:r>
                        <a:rPr lang="en-US" sz="1400" i="1" dirty="0">
                          <a:latin typeface="Montserrat" panose="00000500000000000000" pitchFamily="2" charset="0"/>
                        </a:rPr>
                        <a:t>(non-recurring)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B050"/>
                          </a:solidFill>
                          <a:latin typeface="Montserrat" panose="00000500000000000000" pitchFamily="2" charset="0"/>
                        </a:rPr>
                        <a:t>304,200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B050"/>
                          </a:solidFill>
                          <a:latin typeface="Montserrat" panose="00000500000000000000" pitchFamily="2" charset="0"/>
                        </a:rPr>
                        <a:t>277,500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990362"/>
                  </a:ext>
                </a:extLst>
              </a:tr>
              <a:tr h="503933">
                <a:tc>
                  <a:txBody>
                    <a:bodyPr/>
                    <a:lstStyle/>
                    <a:p>
                      <a:pPr lvl="0"/>
                      <a:r>
                        <a:rPr lang="en-US" sz="1400" dirty="0">
                          <a:latin typeface="Montserrat" panose="00000500000000000000" pitchFamily="2" charset="0"/>
                        </a:rPr>
                        <a:t>  Excess Revenues (Expenditures) - </a:t>
                      </a:r>
                      <a:r>
                        <a:rPr lang="en-US" sz="1400" i="1" dirty="0">
                          <a:latin typeface="Montserrat" panose="00000500000000000000" pitchFamily="2" charset="0"/>
                        </a:rPr>
                        <a:t>(recurring)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u="sng" dirty="0">
                          <a:solidFill>
                            <a:srgbClr val="FF0000"/>
                          </a:solidFill>
                          <a:latin typeface="Montserrat" panose="00000500000000000000" pitchFamily="2" charset="0"/>
                        </a:rPr>
                        <a:t>(177,100)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u="sng" dirty="0">
                          <a:solidFill>
                            <a:srgbClr val="FF0000"/>
                          </a:solidFill>
                          <a:latin typeface="Montserrat" panose="00000500000000000000" pitchFamily="2" charset="0"/>
                        </a:rPr>
                        <a:t>(41,800)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711331"/>
                  </a:ext>
                </a:extLst>
              </a:tr>
              <a:tr h="503933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Montserrat" panose="00000500000000000000" pitchFamily="2" charset="0"/>
                        </a:rPr>
                        <a:t>Net Excess Revenues (Expenditures)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Montserrat" panose="00000500000000000000" pitchFamily="2" charset="0"/>
                        </a:rPr>
                        <a:t>127,100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Montserrat" panose="00000500000000000000" pitchFamily="2" charset="0"/>
                        </a:rPr>
                        <a:t>235,700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769144"/>
                  </a:ext>
                </a:extLst>
              </a:tr>
              <a:tr h="50393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Audited July 1, 2025 Fund Balance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7,180,783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Montserrat" panose="00000500000000000000" pitchFamily="2" charset="0"/>
                        </a:rPr>
                        <a:t>7,180,783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89344"/>
                  </a:ext>
                </a:extLst>
              </a:tr>
              <a:tr h="50393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Projected June 30, 2026 Fund Balance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Montserrat" panose="00000500000000000000" pitchFamily="2" charset="0"/>
                        </a:rPr>
                        <a:t>7,307,883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Montserrat" panose="00000500000000000000" pitchFamily="2" charset="0"/>
                        </a:rPr>
                        <a:t>7,416,483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736539"/>
                  </a:ext>
                </a:extLst>
              </a:tr>
              <a:tr h="50393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Projected Fund Balance Percentage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u="sng" dirty="0">
                          <a:latin typeface="Montserrat" panose="00000500000000000000" pitchFamily="2" charset="0"/>
                        </a:rPr>
                        <a:t>18.90%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dirty="0">
                          <a:latin typeface="Montserrat" panose="00000500000000000000" pitchFamily="2" charset="0"/>
                        </a:rPr>
                        <a:t>19.15%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479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8915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400" dirty="0">
                <a:solidFill>
                  <a:srgbClr val="C00000"/>
                </a:solidFill>
                <a:latin typeface="Montserrat" panose="00000500000000000000" pitchFamily="2" charset="0"/>
              </a:rPr>
              <a:t>FY 2026-27 Notable Revenue Assumptions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04800" y="757928"/>
            <a:ext cx="8229600" cy="3930277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Blended enrollment of 2,293 student FTE (decrease of 10 FTE)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endParaRPr lang="en-US" sz="1900" b="1" dirty="0">
              <a:latin typeface="Montserrat" panose="00000500000000000000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Without finalization of the School Aid Budget, using Governor’s proposal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$250 increase in per-pupil funding ($10,300 per pupil)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Net decrease in State categorical funding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endParaRPr lang="en-US" i="1" dirty="0">
              <a:latin typeface="Montserrat" panose="00000500000000000000" pitchFamily="2" charset="0"/>
            </a:endParaRPr>
          </a:p>
          <a:p>
            <a:pPr>
              <a:spcBef>
                <a:spcPts val="0"/>
              </a:spcBef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Enhancement Millage funding estimated at $880,000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Year 8 of 10</a:t>
            </a:r>
          </a:p>
          <a:p>
            <a:pPr lvl="1">
              <a:spcBef>
                <a:spcPts val="0"/>
              </a:spcBef>
              <a:buClr>
                <a:srgbClr val="C00000"/>
              </a:buClr>
            </a:pPr>
            <a:endParaRPr lang="en-US" sz="1600" i="1" dirty="0">
              <a:latin typeface="Montserrat" panose="00000500000000000000" pitchFamily="2" charset="0"/>
            </a:endParaRPr>
          </a:p>
          <a:p>
            <a:pPr>
              <a:spcBef>
                <a:spcPts val="0"/>
              </a:spcBef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Indirect cost subsidy of $75,000 from the Food Service Fund</a:t>
            </a:r>
          </a:p>
        </p:txBody>
      </p:sp>
    </p:spTree>
    <p:extLst>
      <p:ext uri="{BB962C8B-B14F-4D97-AF65-F5344CB8AC3E}">
        <p14:creationId xmlns:p14="http://schemas.microsoft.com/office/powerpoint/2010/main" val="2311404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133563"/>
            <a:ext cx="8792005" cy="624365"/>
          </a:xfrm>
        </p:spPr>
        <p:txBody>
          <a:bodyPr anchor="ctr"/>
          <a:lstStyle/>
          <a:p>
            <a:r>
              <a:rPr lang="en-US" sz="2400" dirty="0">
                <a:solidFill>
                  <a:srgbClr val="C00000"/>
                </a:solidFill>
                <a:latin typeface="Montserrat" panose="00000500000000000000" pitchFamily="2" charset="0"/>
              </a:rPr>
              <a:t>FY 2026-27 Notable Expenditure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364" y="878266"/>
            <a:ext cx="8483272" cy="375094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Employee Compensation Assumptions: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Wages per negotiated contracts and other employment agreements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Employer retirement contribution rate of 27.91%, effective October 2026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sz="1600" i="1" dirty="0">
                <a:latin typeface="Montserrat" panose="00000500000000000000" pitchFamily="2" charset="0"/>
              </a:rPr>
              <a:t>Health insurance State-mandated hard cap increase of 3.00%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Impact of staff retirements/resignations and replacements; new programming to meet student needs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Inflationary increases to utilities and contracted services</a:t>
            </a:r>
          </a:p>
        </p:txBody>
      </p:sp>
    </p:spTree>
    <p:extLst>
      <p:ext uri="{BB962C8B-B14F-4D97-AF65-F5344CB8AC3E}">
        <p14:creationId xmlns:p14="http://schemas.microsoft.com/office/powerpoint/2010/main" val="3722163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B3BA8C-4519-4344-A0E5-5E2D14E9A1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218133"/>
              </p:ext>
            </p:extLst>
          </p:nvPr>
        </p:nvGraphicFramePr>
        <p:xfrm>
          <a:off x="135684" y="72142"/>
          <a:ext cx="8790040" cy="461707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5179635">
                  <a:extLst>
                    <a:ext uri="{9D8B030D-6E8A-4147-A177-3AD203B41FA5}">
                      <a16:colId xmlns:a16="http://schemas.microsoft.com/office/drawing/2014/main" val="2910127634"/>
                    </a:ext>
                  </a:extLst>
                </a:gridCol>
                <a:gridCol w="1893693">
                  <a:extLst>
                    <a:ext uri="{9D8B030D-6E8A-4147-A177-3AD203B41FA5}">
                      <a16:colId xmlns:a16="http://schemas.microsoft.com/office/drawing/2014/main" val="3597917673"/>
                    </a:ext>
                  </a:extLst>
                </a:gridCol>
                <a:gridCol w="1716712">
                  <a:extLst>
                    <a:ext uri="{9D8B030D-6E8A-4147-A177-3AD203B41FA5}">
                      <a16:colId xmlns:a16="http://schemas.microsoft.com/office/drawing/2014/main" val="301309840"/>
                    </a:ext>
                  </a:extLst>
                </a:gridCol>
              </a:tblGrid>
              <a:tr h="830459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Montserrat" panose="00000500000000000000" pitchFamily="2" charset="0"/>
                        </a:rPr>
                        <a:t>FY 2026-27 General Fund Proposed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Montserrat" panose="00000500000000000000" pitchFamily="2" charset="0"/>
                        </a:rPr>
                        <a:t>FY 2025-26         </a:t>
                      </a:r>
                    </a:p>
                    <a:p>
                      <a:pPr algn="r"/>
                      <a:r>
                        <a:rPr lang="en-US" sz="1600" dirty="0">
                          <a:latin typeface="Montserrat" panose="00000500000000000000" pitchFamily="2" charset="0"/>
                        </a:rPr>
                        <a:t>Final Amended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Montserrat" panose="00000500000000000000" pitchFamily="2" charset="0"/>
                        </a:rPr>
                        <a:t>FY 2026-27 Proposed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261474"/>
                  </a:ext>
                </a:extLst>
              </a:tr>
              <a:tr h="48538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Revenues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38,973,900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39,298,300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438237"/>
                  </a:ext>
                </a:extLst>
              </a:tr>
              <a:tr h="48538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Expenditures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38,703,400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Montserrat" panose="00000500000000000000" pitchFamily="2" charset="0"/>
                        </a:rPr>
                        <a:t>39,116,900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011772"/>
                  </a:ext>
                </a:extLst>
              </a:tr>
              <a:tr h="388932">
                <a:tc>
                  <a:txBody>
                    <a:bodyPr/>
                    <a:lstStyle/>
                    <a:p>
                      <a:pPr lvl="0"/>
                      <a:r>
                        <a:rPr lang="en-US" sz="1400" dirty="0">
                          <a:latin typeface="Montserrat" panose="00000500000000000000" pitchFamily="2" charset="0"/>
                        </a:rPr>
                        <a:t>  Excess Revenues (Expenditures) - </a:t>
                      </a:r>
                      <a:r>
                        <a:rPr lang="en-US" sz="1400" i="1" dirty="0">
                          <a:latin typeface="Montserrat" panose="00000500000000000000" pitchFamily="2" charset="0"/>
                        </a:rPr>
                        <a:t>(non-recurring)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B050"/>
                          </a:solidFill>
                          <a:latin typeface="Montserrat" panose="00000500000000000000" pitchFamily="2" charset="0"/>
                        </a:rPr>
                        <a:t>277,500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00B050"/>
                          </a:solidFill>
                          <a:latin typeface="Montserrat" panose="00000500000000000000" pitchFamily="2" charset="0"/>
                        </a:rPr>
                        <a:t>606,600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990362"/>
                  </a:ext>
                </a:extLst>
              </a:tr>
              <a:tr h="485384">
                <a:tc>
                  <a:txBody>
                    <a:bodyPr/>
                    <a:lstStyle/>
                    <a:p>
                      <a:pPr lvl="0"/>
                      <a:r>
                        <a:rPr lang="en-US" sz="1400" dirty="0">
                          <a:latin typeface="Montserrat" panose="00000500000000000000" pitchFamily="2" charset="0"/>
                        </a:rPr>
                        <a:t>  Excess Revenues (Expenditures) - </a:t>
                      </a:r>
                      <a:r>
                        <a:rPr lang="en-US" sz="1400" i="1" dirty="0">
                          <a:latin typeface="Montserrat" panose="00000500000000000000" pitchFamily="2" charset="0"/>
                        </a:rPr>
                        <a:t>(recurring)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u="sng" dirty="0">
                          <a:solidFill>
                            <a:srgbClr val="FF0000"/>
                          </a:solidFill>
                          <a:latin typeface="Montserrat" panose="00000500000000000000" pitchFamily="2" charset="0"/>
                        </a:rPr>
                        <a:t>(41,800)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u="sng" dirty="0">
                          <a:solidFill>
                            <a:srgbClr val="FF0000"/>
                          </a:solidFill>
                          <a:latin typeface="Montserrat" panose="00000500000000000000" pitchFamily="2" charset="0"/>
                        </a:rPr>
                        <a:t>(425,200)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711331"/>
                  </a:ext>
                </a:extLst>
              </a:tr>
              <a:tr h="485384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Montserrat" panose="00000500000000000000" pitchFamily="2" charset="0"/>
                        </a:rPr>
                        <a:t>Net Excess Revenues (Expenditures)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Montserrat" panose="00000500000000000000" pitchFamily="2" charset="0"/>
                        </a:rPr>
                        <a:t>235,700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Montserrat" panose="00000500000000000000" pitchFamily="2" charset="0"/>
                        </a:rPr>
                        <a:t>181,400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769144"/>
                  </a:ext>
                </a:extLst>
              </a:tr>
              <a:tr h="48538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Projected Beginning Fund Balance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Montserrat" panose="00000500000000000000" pitchFamily="2" charset="0"/>
                        </a:rPr>
                        <a:t>7,180,783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Montserrat" panose="00000500000000000000" pitchFamily="2" charset="0"/>
                        </a:rPr>
                        <a:t>7,416,483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89344"/>
                  </a:ext>
                </a:extLst>
              </a:tr>
              <a:tr h="48538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Projected Ending Fund Balance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Montserrat" panose="00000500000000000000" pitchFamily="2" charset="0"/>
                        </a:rPr>
                        <a:t>7,416,483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Montserrat" panose="00000500000000000000" pitchFamily="2" charset="0"/>
                        </a:rPr>
                        <a:t>7,597,883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736539"/>
                  </a:ext>
                </a:extLst>
              </a:tr>
              <a:tr h="48538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Montserrat" panose="00000500000000000000" pitchFamily="2" charset="0"/>
                        </a:rPr>
                        <a:t>Projected Fund Balance Percentage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dirty="0">
                          <a:latin typeface="Montserrat" panose="00000500000000000000" pitchFamily="2" charset="0"/>
                        </a:rPr>
                        <a:t>19.15%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dirty="0">
                          <a:latin typeface="Montserrat" panose="00000500000000000000" pitchFamily="2" charset="0"/>
                        </a:rPr>
                        <a:t>19.42%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479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693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400" dirty="0">
                <a:solidFill>
                  <a:srgbClr val="C00000"/>
                </a:solidFill>
                <a:latin typeface="Montserrat" panose="00000500000000000000" pitchFamily="2" charset="0"/>
              </a:rPr>
              <a:t>2026-27 Proposed Operating Tax Levy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25186638"/>
              </p:ext>
            </p:extLst>
          </p:nvPr>
        </p:nvGraphicFramePr>
        <p:xfrm>
          <a:off x="0" y="742950"/>
          <a:ext cx="5571652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368651" y="2266950"/>
            <a:ext cx="5595426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1775" indent="-231775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Clr>
                <a:srgbClr val="C00000"/>
              </a:buClr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9D90A9-138C-4BB3-B9CB-2A8DC6E2A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937260"/>
            <a:ext cx="8659277" cy="381172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en-US" sz="1900" b="1" dirty="0">
                <a:latin typeface="Montserrat" panose="00000500000000000000" pitchFamily="2" charset="0"/>
              </a:rPr>
              <a:t>Voters approved a two year, 18.4894-mill levy for operations in May 2026. The 0.4894 mills in excess of the 18-mill cap on operational levies was approved as a hedge against potential Headlee rollbacks.</a:t>
            </a:r>
          </a:p>
          <a:p>
            <a:pPr lvl="1">
              <a:buClr>
                <a:srgbClr val="C00000"/>
              </a:buClr>
            </a:pPr>
            <a:r>
              <a:rPr lang="en-US" altLang="en-US" sz="1600" i="1" dirty="0">
                <a:latin typeface="Montserrat" panose="00000500000000000000" pitchFamily="2" charset="0"/>
              </a:rPr>
              <a:t>As such, Spring Lake Public Schools will be levying the full 18.00 mills on non-homestead properties for the upcoming year.</a:t>
            </a:r>
          </a:p>
          <a:p>
            <a:pPr>
              <a:buClr>
                <a:srgbClr val="C00000"/>
              </a:buClr>
            </a:pPr>
            <a:endParaRPr lang="en-US" sz="2100" b="1" i="1" dirty="0">
              <a:latin typeface="Montserrat" panose="00000500000000000000" pitchFamily="2" charset="0"/>
            </a:endParaRPr>
          </a:p>
          <a:p>
            <a:pPr>
              <a:buClr>
                <a:srgbClr val="C00000"/>
              </a:buClr>
            </a:pPr>
            <a:r>
              <a:rPr lang="en-US" sz="2100" b="1" dirty="0">
                <a:latin typeface="Montserrat" panose="00000500000000000000" pitchFamily="2" charset="0"/>
              </a:rPr>
              <a:t>The current authorization for levying the operating millage runs through </a:t>
            </a:r>
            <a:r>
              <a:rPr lang="en-US" sz="2100" b="1">
                <a:latin typeface="Montserrat" panose="00000500000000000000" pitchFamily="2" charset="0"/>
              </a:rPr>
              <a:t>December 2028.</a:t>
            </a:r>
            <a:endParaRPr lang="en-US" sz="2100" b="1" dirty="0"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68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400" dirty="0">
                <a:solidFill>
                  <a:srgbClr val="C00000"/>
                </a:solidFill>
                <a:latin typeface="Montserrat" panose="00000500000000000000" pitchFamily="2" charset="0"/>
              </a:rPr>
              <a:t>2026-27 Proposed Debt Tax Levy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0" y="742950"/>
          <a:ext cx="5571652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368651" y="2266950"/>
            <a:ext cx="5595426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1775" indent="-231775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Clr>
                <a:srgbClr val="C00000"/>
              </a:buClr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9D90A9-138C-4BB3-B9CB-2A8DC6E2A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pPr>
              <a:buClr>
                <a:srgbClr val="C00000"/>
              </a:buClr>
            </a:pPr>
            <a:r>
              <a:rPr lang="en-US" altLang="en-US" sz="1900" b="1" dirty="0">
                <a:latin typeface="Montserrat" panose="00000500000000000000" pitchFamily="2" charset="0"/>
              </a:rPr>
              <a:t>When bonds are approved, voters agree to tax themselves enough to repay the debt over a prescribed number of years.</a:t>
            </a:r>
          </a:p>
          <a:p>
            <a:pPr marL="0" indent="0">
              <a:buFontTx/>
              <a:buNone/>
            </a:pPr>
            <a:endParaRPr lang="en-US" altLang="en-US" sz="1900" dirty="0">
              <a:latin typeface="Montserrat" panose="00000500000000000000" pitchFamily="2" charset="0"/>
            </a:endParaRPr>
          </a:p>
          <a:p>
            <a:pPr>
              <a:buClr>
                <a:srgbClr val="C00000"/>
              </a:buClr>
            </a:pPr>
            <a:r>
              <a:rPr lang="en-US" altLang="en-US" sz="1900" b="1" dirty="0">
                <a:latin typeface="Montserrat" panose="00000500000000000000" pitchFamily="2" charset="0"/>
              </a:rPr>
              <a:t>Based on the Department of Treasury’s annually-required calculation, the District will levy 7.00 mills for the upcoming year, the same rate that was levied for the current tax year.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333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400" dirty="0">
                <a:solidFill>
                  <a:srgbClr val="C00000"/>
                </a:solidFill>
                <a:latin typeface="Montserrat" panose="00000500000000000000" pitchFamily="2" charset="0"/>
              </a:rPr>
              <a:t>Next Steps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0" y="742950"/>
          <a:ext cx="5571652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368651" y="2266950"/>
            <a:ext cx="5595426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1775" indent="-231775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4CB050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Clr>
                <a:srgbClr val="C00000"/>
              </a:buClr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9D90A9-138C-4BB3-B9CB-2A8DC6E2A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37260"/>
            <a:ext cx="8526534" cy="3768090"/>
          </a:xfrm>
        </p:spPr>
        <p:txBody>
          <a:bodyPr>
            <a:normAutofit/>
          </a:bodyPr>
          <a:lstStyle/>
          <a:p>
            <a:endParaRPr lang="en-US" altLang="en-US" dirty="0"/>
          </a:p>
          <a:p>
            <a:pPr marL="0" indent="0">
              <a:buFontTx/>
              <a:buNone/>
            </a:pPr>
            <a:r>
              <a:rPr lang="en-US" altLang="en-US" sz="1900" b="1" dirty="0">
                <a:latin typeface="Montserrat" panose="00000500000000000000" pitchFamily="2" charset="0"/>
              </a:rPr>
              <a:t>At its regular meeting tonight, the Board will take action on:</a:t>
            </a:r>
          </a:p>
          <a:p>
            <a:pPr lvl="1">
              <a:buClr>
                <a:srgbClr val="C00000"/>
              </a:buClr>
            </a:pPr>
            <a:r>
              <a:rPr lang="en-US" altLang="en-US" sz="1600" dirty="0">
                <a:latin typeface="Montserrat" panose="00000500000000000000" pitchFamily="2" charset="0"/>
              </a:rPr>
              <a:t>2026-27 Original Budget Resolution</a:t>
            </a:r>
            <a:endParaRPr lang="en-US" altLang="en-US" sz="1600" b="1" dirty="0">
              <a:latin typeface="Montserrat" panose="00000500000000000000" pitchFamily="2" charset="0"/>
            </a:endParaRPr>
          </a:p>
          <a:p>
            <a:pPr lvl="1">
              <a:buClr>
                <a:srgbClr val="C00000"/>
              </a:buClr>
            </a:pPr>
            <a:r>
              <a:rPr lang="en-US" altLang="en-US" sz="1600" dirty="0">
                <a:latin typeface="Montserrat" panose="00000500000000000000" pitchFamily="2" charset="0"/>
              </a:rPr>
              <a:t>2026 Operating Tax Levy</a:t>
            </a:r>
          </a:p>
          <a:p>
            <a:pPr lvl="1">
              <a:buClr>
                <a:srgbClr val="C00000"/>
              </a:buClr>
            </a:pPr>
            <a:r>
              <a:rPr lang="en-US" altLang="en-US" sz="1600" dirty="0">
                <a:latin typeface="Montserrat" panose="00000500000000000000" pitchFamily="2" charset="0"/>
              </a:rPr>
              <a:t>2026 Debt Tax Levy</a:t>
            </a:r>
          </a:p>
          <a:p>
            <a:pPr marL="0" indent="0">
              <a:buNone/>
            </a:pPr>
            <a:endParaRPr lang="en-US" altLang="en-US" sz="1900" dirty="0"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en-US" altLang="en-US" sz="1900" dirty="0">
              <a:latin typeface="Montserrat" panose="00000500000000000000" pitchFamily="2" charset="0"/>
            </a:endParaRPr>
          </a:p>
          <a:p>
            <a:pPr marL="0" indent="0">
              <a:buNone/>
            </a:pPr>
            <a:r>
              <a:rPr lang="en-US" sz="1500" i="1" dirty="0">
                <a:latin typeface="Montserrat" panose="00000500000000000000" pitchFamily="2" charset="0"/>
              </a:rPr>
              <a:t>This presentation will be available on the District’s website beginning June 17, 2025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826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B3AB4-E34A-4BC5-A9B1-E01205DDFD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331103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27474</TotalTime>
  <Words>1199</Words>
  <Application>Microsoft Office PowerPoint</Application>
  <PresentationFormat>On-screen Show (16:9)</PresentationFormat>
  <Paragraphs>263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Arial Rounded MT Bold</vt:lpstr>
      <vt:lpstr>Avenir LT Std 55 Roman</vt:lpstr>
      <vt:lpstr>Calibri</vt:lpstr>
      <vt:lpstr>Calibri Light</vt:lpstr>
      <vt:lpstr>Montserrat</vt:lpstr>
      <vt:lpstr>Symbol</vt:lpstr>
      <vt:lpstr>Times New Roman</vt:lpstr>
      <vt:lpstr>Wingdings</vt:lpstr>
      <vt:lpstr>Office Theme</vt:lpstr>
      <vt:lpstr>2026-27 Budget and  Truth-In-Taxation Hearing  June 15, 2026</vt:lpstr>
      <vt:lpstr>Economic Update</vt:lpstr>
      <vt:lpstr>United States Economic Overview</vt:lpstr>
      <vt:lpstr>Michigan Economic Overview</vt:lpstr>
      <vt:lpstr>Ottawa County Economic Overview</vt:lpstr>
      <vt:lpstr>Updates:   School Aid Fund (SAF) &amp;  Consensus Revenue Estimating Conference</vt:lpstr>
      <vt:lpstr>School Aid Fund Overview – FY 2025/26</vt:lpstr>
      <vt:lpstr>School Aid Appropriations – FY 2025/26</vt:lpstr>
      <vt:lpstr>School Aid Appropriations – FY 2025/26</vt:lpstr>
      <vt:lpstr>School Aid Appropriations History</vt:lpstr>
      <vt:lpstr>Consensus Revenue Estimating Conference (CREC)</vt:lpstr>
      <vt:lpstr>Consensus Revenue Estimating Conference (CREC)</vt:lpstr>
      <vt:lpstr>FY 2026/27 Baseline (Balance Sheets)</vt:lpstr>
      <vt:lpstr>Community College &amp; University Funding Paid by the School Aid Fund</vt:lpstr>
      <vt:lpstr>A presentation of the 2026-27  proposed budget and property tax millage rate proposed to be levied to support the budget is included in the remaining portion of this hearing</vt:lpstr>
      <vt:lpstr>Wrapping Up the 2024-25 School Year</vt:lpstr>
      <vt:lpstr>PowerPoint Presentation</vt:lpstr>
      <vt:lpstr>FY 2026-27 Notable Revenue Assumptions</vt:lpstr>
      <vt:lpstr>FY 2026-27 Notable Expenditure Assumptions</vt:lpstr>
      <vt:lpstr>PowerPoint Presentation</vt:lpstr>
      <vt:lpstr>2026-27 Proposed Operating Tax Levy</vt:lpstr>
      <vt:lpstr>2026-27 Proposed Debt Tax Levy</vt:lpstr>
      <vt:lpstr>Next Steps</vt:lpstr>
      <vt:lpstr>Thank you!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Allevato, Gail (SVP)</dc:creator>
  <cp:lastModifiedBy>Brad VanDe Vusse</cp:lastModifiedBy>
  <cp:revision>538</cp:revision>
  <cp:lastPrinted>2026-06-15T20:24:23Z</cp:lastPrinted>
  <dcterms:created xsi:type="dcterms:W3CDTF">2019-02-07T20:58:52Z</dcterms:created>
  <dcterms:modified xsi:type="dcterms:W3CDTF">2026-06-16T19:38:30Z</dcterms:modified>
</cp:coreProperties>
</file>