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4"/>
  </p:sldMasterIdLst>
  <p:notesMasterIdLst>
    <p:notesMasterId r:id="rId43"/>
  </p:notesMasterIdLst>
  <p:handoutMasterIdLst>
    <p:handoutMasterId r:id="rId44"/>
  </p:handoutMasterIdLst>
  <p:sldIdLst>
    <p:sldId id="256" r:id="rId5"/>
    <p:sldId id="260" r:id="rId6"/>
    <p:sldId id="267" r:id="rId7"/>
    <p:sldId id="269" r:id="rId8"/>
    <p:sldId id="261" r:id="rId9"/>
    <p:sldId id="271" r:id="rId10"/>
    <p:sldId id="265" r:id="rId11"/>
    <p:sldId id="301" r:id="rId12"/>
    <p:sldId id="270" r:id="rId13"/>
    <p:sldId id="264" r:id="rId14"/>
    <p:sldId id="283" r:id="rId15"/>
    <p:sldId id="286" r:id="rId16"/>
    <p:sldId id="284" r:id="rId17"/>
    <p:sldId id="285" r:id="rId18"/>
    <p:sldId id="305" r:id="rId19"/>
    <p:sldId id="306" r:id="rId20"/>
    <p:sldId id="302" r:id="rId21"/>
    <p:sldId id="299" r:id="rId22"/>
    <p:sldId id="275" r:id="rId23"/>
    <p:sldId id="276" r:id="rId24"/>
    <p:sldId id="277" r:id="rId25"/>
    <p:sldId id="278" r:id="rId26"/>
    <p:sldId id="279" r:id="rId27"/>
    <p:sldId id="280" r:id="rId28"/>
    <p:sldId id="282" r:id="rId29"/>
    <p:sldId id="290" r:id="rId30"/>
    <p:sldId id="298" r:id="rId31"/>
    <p:sldId id="273" r:id="rId32"/>
    <p:sldId id="304" r:id="rId33"/>
    <p:sldId id="274" r:id="rId34"/>
    <p:sldId id="268" r:id="rId35"/>
    <p:sldId id="287" r:id="rId36"/>
    <p:sldId id="291" r:id="rId37"/>
    <p:sldId id="303" r:id="rId38"/>
    <p:sldId id="292" r:id="rId39"/>
    <p:sldId id="293" r:id="rId40"/>
    <p:sldId id="300" r:id="rId41"/>
    <p:sldId id="272"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4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D53F0A-4A98-40FE-B611-A116F15A6CF9}"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D9F9509-E7CC-46AA-9DB6-57254C8389B3}">
      <dgm:prSet/>
      <dgm:spPr/>
      <dgm:t>
        <a:bodyPr/>
        <a:lstStyle/>
        <a:p>
          <a:pPr algn="l">
            <a:lnSpc>
              <a:spcPct val="90000"/>
            </a:lnSpc>
          </a:pPr>
          <a:r>
            <a:rPr lang="en-US" sz="6400" b="0" i="0" dirty="0" err="1">
              <a:solidFill>
                <a:srgbClr val="FFFFFF"/>
              </a:solidFill>
              <a:latin typeface="Plantagenet Cherokee" panose="02020602070100000000" pitchFamily="18" charset="0"/>
              <a:ea typeface="+mn-ea"/>
              <a:cs typeface="+mn-cs"/>
            </a:rPr>
            <a:t>Clubes</a:t>
          </a:r>
          <a:endParaRPr lang="en-US" sz="6400" dirty="0">
            <a:solidFill>
              <a:srgbClr val="FFFFFF"/>
            </a:solidFill>
            <a:latin typeface="Plantagenet Cherokee" panose="02020602070100000000" pitchFamily="18" charset="0"/>
            <a:ea typeface="+mn-ea"/>
            <a:cs typeface="+mn-cs"/>
          </a:endParaRPr>
        </a:p>
      </dgm:t>
    </dgm:pt>
    <dgm:pt modelId="{BFCADF6E-12AF-47C1-A60B-006405434CBC}" type="parTrans" cxnId="{C8CED588-B563-4D10-B68D-C2D7AB5A6D48}">
      <dgm:prSet/>
      <dgm:spPr/>
      <dgm:t>
        <a:bodyPr/>
        <a:lstStyle/>
        <a:p>
          <a:endParaRPr lang="en-US"/>
        </a:p>
      </dgm:t>
    </dgm:pt>
    <dgm:pt modelId="{D6137AB4-C512-4BA0-83D0-B1EA16594A82}" type="sibTrans" cxnId="{C8CED588-B563-4D10-B68D-C2D7AB5A6D48}">
      <dgm:prSet/>
      <dgm:spPr/>
      <dgm:t>
        <a:bodyPr/>
        <a:lstStyle/>
        <a:p>
          <a:endParaRPr lang="en-US"/>
        </a:p>
      </dgm:t>
    </dgm:pt>
    <dgm:pt modelId="{EF331884-F484-4CB7-8245-466523D57396}">
      <dgm:prSet phldr="0"/>
      <dgm:spPr/>
      <dgm:t>
        <a:bodyPr/>
        <a:lstStyle/>
        <a:p>
          <a:pPr algn="l">
            <a:lnSpc>
              <a:spcPct val="90000"/>
            </a:lnSpc>
          </a:pPr>
          <a:r>
            <a:rPr lang="en-US" sz="6400" dirty="0">
              <a:solidFill>
                <a:srgbClr val="FFFFFF"/>
              </a:solidFill>
              <a:latin typeface="Plantagenet Cherokee"/>
              <a:ea typeface="+mn-ea"/>
              <a:cs typeface="+mn-cs"/>
            </a:rPr>
            <a:t>Deportes</a:t>
          </a:r>
        </a:p>
      </dgm:t>
    </dgm:pt>
    <dgm:pt modelId="{4E6572C3-4119-4B47-9240-E68D309636DB}" type="parTrans" cxnId="{F1E5A66B-6BF9-4159-91D7-CE725F0E1AC0}">
      <dgm:prSet/>
      <dgm:spPr/>
      <dgm:t>
        <a:bodyPr/>
        <a:lstStyle/>
        <a:p>
          <a:endParaRPr lang="en-US"/>
        </a:p>
      </dgm:t>
    </dgm:pt>
    <dgm:pt modelId="{8844B7EC-9653-413F-9B91-D0776BE51067}" type="sibTrans" cxnId="{F1E5A66B-6BF9-4159-91D7-CE725F0E1AC0}">
      <dgm:prSet/>
      <dgm:spPr/>
      <dgm:t>
        <a:bodyPr/>
        <a:lstStyle/>
        <a:p>
          <a:endParaRPr lang="en-US"/>
        </a:p>
      </dgm:t>
    </dgm:pt>
    <dgm:pt modelId="{73D7DA9A-1FE2-4914-B479-5F259AC1166E}">
      <dgm:prSet phldr="0"/>
      <dgm:spPr/>
      <dgm:t>
        <a:bodyPr/>
        <a:lstStyle/>
        <a:p>
          <a:pPr algn="l" rtl="0">
            <a:lnSpc>
              <a:spcPct val="90000"/>
            </a:lnSpc>
          </a:pPr>
          <a:r>
            <a:rPr lang="en-US" sz="6400" dirty="0" err="1">
              <a:solidFill>
                <a:srgbClr val="FFFFFF"/>
              </a:solidFill>
              <a:latin typeface="Plantagenet Cherokee"/>
              <a:ea typeface="+mn-ea"/>
              <a:cs typeface="+mn-cs"/>
            </a:rPr>
            <a:t>Grupos</a:t>
          </a:r>
          <a:r>
            <a:rPr lang="en-US" sz="6400" dirty="0">
              <a:solidFill>
                <a:srgbClr val="FFFFFF"/>
              </a:solidFill>
              <a:latin typeface="Plantagenet Cherokee"/>
              <a:ea typeface="+mn-ea"/>
              <a:cs typeface="+mn-cs"/>
            </a:rPr>
            <a:t> musicales</a:t>
          </a:r>
        </a:p>
      </dgm:t>
    </dgm:pt>
    <dgm:pt modelId="{3CF3A748-7F79-4B52-8356-2DDBF0580550}" type="parTrans" cxnId="{B1C08CD0-C354-43CE-8B2A-B891E184D44C}">
      <dgm:prSet/>
      <dgm:spPr/>
      <dgm:t>
        <a:bodyPr/>
        <a:lstStyle/>
        <a:p>
          <a:endParaRPr lang="en-US"/>
        </a:p>
      </dgm:t>
    </dgm:pt>
    <dgm:pt modelId="{69F5595E-015E-411D-8F27-946215C695B3}" type="sibTrans" cxnId="{B1C08CD0-C354-43CE-8B2A-B891E184D44C}">
      <dgm:prSet/>
      <dgm:spPr/>
      <dgm:t>
        <a:bodyPr/>
        <a:lstStyle/>
        <a:p>
          <a:endParaRPr lang="en-US"/>
        </a:p>
      </dgm:t>
    </dgm:pt>
    <dgm:pt modelId="{3D7D1DAD-57DC-4AA2-A39B-981DDF6D54A7}" type="pres">
      <dgm:prSet presAssocID="{FBD53F0A-4A98-40FE-B611-A116F15A6CF9}" presName="linear" presStyleCnt="0">
        <dgm:presLayoutVars>
          <dgm:animLvl val="lvl"/>
          <dgm:resizeHandles val="exact"/>
        </dgm:presLayoutVars>
      </dgm:prSet>
      <dgm:spPr/>
    </dgm:pt>
    <dgm:pt modelId="{19F6784F-196A-48FD-8E33-DA0C0E5BE7B8}" type="pres">
      <dgm:prSet presAssocID="{3D9F9509-E7CC-46AA-9DB6-57254C8389B3}" presName="parentText" presStyleLbl="node1" presStyleIdx="0" presStyleCnt="3" custLinFactY="16192" custLinFactNeighborX="-83" custLinFactNeighborY="100000">
        <dgm:presLayoutVars>
          <dgm:chMax val="0"/>
          <dgm:bulletEnabled val="1"/>
        </dgm:presLayoutVars>
      </dgm:prSet>
      <dgm:spPr/>
    </dgm:pt>
    <dgm:pt modelId="{D665193A-EAE3-4319-8338-462E97CEB32C}" type="pres">
      <dgm:prSet presAssocID="{D6137AB4-C512-4BA0-83D0-B1EA16594A82}" presName="spacer" presStyleCnt="0"/>
      <dgm:spPr/>
    </dgm:pt>
    <dgm:pt modelId="{3D91A261-2F7B-4287-B216-1FFD27A99934}" type="pres">
      <dgm:prSet presAssocID="{EF331884-F484-4CB7-8245-466523D57396}" presName="parentText" presStyleLbl="node1" presStyleIdx="1" presStyleCnt="3" custLinFactY="4743" custLinFactNeighborX="-83" custLinFactNeighborY="100000">
        <dgm:presLayoutVars>
          <dgm:chMax val="0"/>
          <dgm:bulletEnabled val="1"/>
        </dgm:presLayoutVars>
      </dgm:prSet>
      <dgm:spPr/>
    </dgm:pt>
    <dgm:pt modelId="{F5DC5E57-42E1-49DB-A14C-7290830C316E}" type="pres">
      <dgm:prSet presAssocID="{8844B7EC-9653-413F-9B91-D0776BE51067}" presName="spacer" presStyleCnt="0"/>
      <dgm:spPr/>
    </dgm:pt>
    <dgm:pt modelId="{0AB1EC0D-FB58-402E-BD18-C48059FF4DD2}" type="pres">
      <dgm:prSet presAssocID="{73D7DA9A-1FE2-4914-B479-5F259AC1166E}" presName="parentText" presStyleLbl="node1" presStyleIdx="2" presStyleCnt="3" custLinFactY="11097" custLinFactNeighborX="-803" custLinFactNeighborY="100000">
        <dgm:presLayoutVars>
          <dgm:chMax val="0"/>
          <dgm:bulletEnabled val="1"/>
        </dgm:presLayoutVars>
      </dgm:prSet>
      <dgm:spPr/>
    </dgm:pt>
  </dgm:ptLst>
  <dgm:cxnLst>
    <dgm:cxn modelId="{96E94D0E-2C7A-4F5B-B104-DC0A0D5DE092}" type="presOf" srcId="{EF331884-F484-4CB7-8245-466523D57396}" destId="{3D91A261-2F7B-4287-B216-1FFD27A99934}" srcOrd="0" destOrd="0" presId="urn:microsoft.com/office/officeart/2005/8/layout/vList2"/>
    <dgm:cxn modelId="{967ACE2E-5430-4F5C-8879-494E1D2B0261}" type="presOf" srcId="{FBD53F0A-4A98-40FE-B611-A116F15A6CF9}" destId="{3D7D1DAD-57DC-4AA2-A39B-981DDF6D54A7}" srcOrd="0" destOrd="0" presId="urn:microsoft.com/office/officeart/2005/8/layout/vList2"/>
    <dgm:cxn modelId="{F1E5A66B-6BF9-4159-91D7-CE725F0E1AC0}" srcId="{FBD53F0A-4A98-40FE-B611-A116F15A6CF9}" destId="{EF331884-F484-4CB7-8245-466523D57396}" srcOrd="1" destOrd="0" parTransId="{4E6572C3-4119-4B47-9240-E68D309636DB}" sibTransId="{8844B7EC-9653-413F-9B91-D0776BE51067}"/>
    <dgm:cxn modelId="{3D40A14E-1180-443A-B1C7-AFB828718CCE}" type="presOf" srcId="{73D7DA9A-1FE2-4914-B479-5F259AC1166E}" destId="{0AB1EC0D-FB58-402E-BD18-C48059FF4DD2}" srcOrd="0" destOrd="0" presId="urn:microsoft.com/office/officeart/2005/8/layout/vList2"/>
    <dgm:cxn modelId="{C8CED588-B563-4D10-B68D-C2D7AB5A6D48}" srcId="{FBD53F0A-4A98-40FE-B611-A116F15A6CF9}" destId="{3D9F9509-E7CC-46AA-9DB6-57254C8389B3}" srcOrd="0" destOrd="0" parTransId="{BFCADF6E-12AF-47C1-A60B-006405434CBC}" sibTransId="{D6137AB4-C512-4BA0-83D0-B1EA16594A82}"/>
    <dgm:cxn modelId="{923B349C-877E-4CC6-881C-011098EA6A72}" type="presOf" srcId="{3D9F9509-E7CC-46AA-9DB6-57254C8389B3}" destId="{19F6784F-196A-48FD-8E33-DA0C0E5BE7B8}" srcOrd="0" destOrd="0" presId="urn:microsoft.com/office/officeart/2005/8/layout/vList2"/>
    <dgm:cxn modelId="{B1C08CD0-C354-43CE-8B2A-B891E184D44C}" srcId="{FBD53F0A-4A98-40FE-B611-A116F15A6CF9}" destId="{73D7DA9A-1FE2-4914-B479-5F259AC1166E}" srcOrd="2" destOrd="0" parTransId="{3CF3A748-7F79-4B52-8356-2DDBF0580550}" sibTransId="{69F5595E-015E-411D-8F27-946215C695B3}"/>
    <dgm:cxn modelId="{BAA23068-88F6-4DFB-8280-9FD17727A9F7}" type="presParOf" srcId="{3D7D1DAD-57DC-4AA2-A39B-981DDF6D54A7}" destId="{19F6784F-196A-48FD-8E33-DA0C0E5BE7B8}" srcOrd="0" destOrd="0" presId="urn:microsoft.com/office/officeart/2005/8/layout/vList2"/>
    <dgm:cxn modelId="{8E66473C-B1DF-4A4E-BE67-44FE984E5446}" type="presParOf" srcId="{3D7D1DAD-57DC-4AA2-A39B-981DDF6D54A7}" destId="{D665193A-EAE3-4319-8338-462E97CEB32C}" srcOrd="1" destOrd="0" presId="urn:microsoft.com/office/officeart/2005/8/layout/vList2"/>
    <dgm:cxn modelId="{383C5039-FB3D-4D74-92BD-6FE1A1743356}" type="presParOf" srcId="{3D7D1DAD-57DC-4AA2-A39B-981DDF6D54A7}" destId="{3D91A261-2F7B-4287-B216-1FFD27A99934}" srcOrd="2" destOrd="0" presId="urn:microsoft.com/office/officeart/2005/8/layout/vList2"/>
    <dgm:cxn modelId="{02925949-6D89-40CB-8E47-9E0304E77CB4}" type="presParOf" srcId="{3D7D1DAD-57DC-4AA2-A39B-981DDF6D54A7}" destId="{F5DC5E57-42E1-49DB-A14C-7290830C316E}" srcOrd="3" destOrd="0" presId="urn:microsoft.com/office/officeart/2005/8/layout/vList2"/>
    <dgm:cxn modelId="{F5D71FA1-4336-4586-8BBA-82FAC567EA30}" type="presParOf" srcId="{3D7D1DAD-57DC-4AA2-A39B-981DDF6D54A7}" destId="{0AB1EC0D-FB58-402E-BD18-C48059FF4DD2}"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6784F-196A-48FD-8E33-DA0C0E5BE7B8}">
      <dsp:nvSpPr>
        <dsp:cNvPr id="0" name=""/>
        <dsp:cNvSpPr/>
      </dsp:nvSpPr>
      <dsp:spPr>
        <a:xfrm>
          <a:off x="0" y="704757"/>
          <a:ext cx="6391275" cy="1433835"/>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US" sz="5700" b="0" i="0" kern="1200" dirty="0" err="1">
              <a:solidFill>
                <a:srgbClr val="FFFFFF"/>
              </a:solidFill>
              <a:latin typeface="Plantagenet Cherokee" panose="02020602070100000000" pitchFamily="18" charset="0"/>
              <a:ea typeface="+mn-ea"/>
              <a:cs typeface="+mn-cs"/>
            </a:rPr>
            <a:t>Clubes</a:t>
          </a:r>
          <a:endParaRPr lang="en-US" sz="5700" kern="1200" dirty="0">
            <a:solidFill>
              <a:srgbClr val="FFFFFF"/>
            </a:solidFill>
            <a:latin typeface="Plantagenet Cherokee" panose="02020602070100000000" pitchFamily="18" charset="0"/>
            <a:ea typeface="+mn-ea"/>
            <a:cs typeface="+mn-cs"/>
          </a:endParaRPr>
        </a:p>
      </dsp:txBody>
      <dsp:txXfrm>
        <a:off x="69994" y="774751"/>
        <a:ext cx="6251287" cy="1293847"/>
      </dsp:txXfrm>
    </dsp:sp>
    <dsp:sp modelId="{3D91A261-2F7B-4287-B216-1FFD27A99934}">
      <dsp:nvSpPr>
        <dsp:cNvPr id="0" name=""/>
        <dsp:cNvSpPr/>
      </dsp:nvSpPr>
      <dsp:spPr>
        <a:xfrm>
          <a:off x="0" y="2138592"/>
          <a:ext cx="6391275" cy="1433835"/>
        </a:xfrm>
        <a:prstGeom prst="roundRect">
          <a:avLst/>
        </a:prstGeom>
        <a:solidFill>
          <a:schemeClr val="accent2">
            <a:hueOff val="-419062"/>
            <a:satOff val="-4829"/>
            <a:lumOff val="107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n-US" sz="5700" kern="1200" dirty="0">
              <a:solidFill>
                <a:srgbClr val="FFFFFF"/>
              </a:solidFill>
              <a:latin typeface="Plantagenet Cherokee"/>
              <a:ea typeface="+mn-ea"/>
              <a:cs typeface="+mn-cs"/>
            </a:rPr>
            <a:t>Deportes</a:t>
          </a:r>
        </a:p>
      </dsp:txBody>
      <dsp:txXfrm>
        <a:off x="69994" y="2208586"/>
        <a:ext cx="6251287" cy="1293847"/>
      </dsp:txXfrm>
    </dsp:sp>
    <dsp:sp modelId="{0AB1EC0D-FB58-402E-BD18-C48059FF4DD2}">
      <dsp:nvSpPr>
        <dsp:cNvPr id="0" name=""/>
        <dsp:cNvSpPr/>
      </dsp:nvSpPr>
      <dsp:spPr>
        <a:xfrm>
          <a:off x="0" y="3812852"/>
          <a:ext cx="6391275" cy="1433835"/>
        </a:xfrm>
        <a:prstGeom prst="roundRect">
          <a:avLst/>
        </a:prstGeom>
        <a:solidFill>
          <a:schemeClr val="accent2">
            <a:hueOff val="-838123"/>
            <a:satOff val="-9658"/>
            <a:lumOff val="215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rtl="0">
            <a:lnSpc>
              <a:spcPct val="90000"/>
            </a:lnSpc>
            <a:spcBef>
              <a:spcPct val="0"/>
            </a:spcBef>
            <a:spcAft>
              <a:spcPct val="35000"/>
            </a:spcAft>
            <a:buNone/>
          </a:pPr>
          <a:r>
            <a:rPr lang="en-US" sz="5700" kern="1200" dirty="0" err="1">
              <a:solidFill>
                <a:srgbClr val="FFFFFF"/>
              </a:solidFill>
              <a:latin typeface="Plantagenet Cherokee"/>
              <a:ea typeface="+mn-ea"/>
              <a:cs typeface="+mn-cs"/>
            </a:rPr>
            <a:t>Grupos</a:t>
          </a:r>
          <a:r>
            <a:rPr lang="en-US" sz="5700" kern="1200" dirty="0">
              <a:solidFill>
                <a:srgbClr val="FFFFFF"/>
              </a:solidFill>
              <a:latin typeface="Plantagenet Cherokee"/>
              <a:ea typeface="+mn-ea"/>
              <a:cs typeface="+mn-cs"/>
            </a:rPr>
            <a:t> musicales</a:t>
          </a:r>
        </a:p>
      </dsp:txBody>
      <dsp:txXfrm>
        <a:off x="69994" y="3882846"/>
        <a:ext cx="6251287" cy="12938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0B7FD6-6B50-4C58-994F-82DC621427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5CC7F2D-6B16-4B88-A4F8-ABD5316B47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51DC69-60C3-4CF7-A135-6E702ECCE0F0}" type="datetimeFigureOut">
              <a:rPr lang="en-US" smtClean="0"/>
              <a:t>6/16/2026</a:t>
            </a:fld>
            <a:endParaRPr lang="en-US"/>
          </a:p>
        </p:txBody>
      </p:sp>
      <p:sp>
        <p:nvSpPr>
          <p:cNvPr id="4" name="Footer Placeholder 3">
            <a:extLst>
              <a:ext uri="{FF2B5EF4-FFF2-40B4-BE49-F238E27FC236}">
                <a16:creationId xmlns:a16="http://schemas.microsoft.com/office/drawing/2014/main" id="{F94CEF1E-1ACC-48D0-92B3-CB3D4FED50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5F188B4-83B8-4C82-AFAC-DC1E415458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A9FFBD-F123-4881-BC93-591827BC61E0}" type="slidenum">
              <a:rPr lang="en-US" smtClean="0"/>
              <a:t>‹#›</a:t>
            </a:fld>
            <a:endParaRPr lang="en-US"/>
          </a:p>
        </p:txBody>
      </p:sp>
    </p:spTree>
    <p:extLst>
      <p:ext uri="{BB962C8B-B14F-4D97-AF65-F5344CB8AC3E}">
        <p14:creationId xmlns:p14="http://schemas.microsoft.com/office/powerpoint/2010/main" val="1736621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3EC7B-6C72-4FBB-87DF-2BD2CB7DC1E6}" type="datetimeFigureOut">
              <a:rPr lang="en-US" smtClean="0"/>
              <a:t>6/16/2026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62A795-6F94-4A96-B820-B9038480D048}" type="slidenum">
              <a:rPr lang="en-US" smtClean="0"/>
              <a:t>‹#›</a:t>
            </a:fld>
            <a:endParaRPr lang="en-US"/>
          </a:p>
        </p:txBody>
      </p:sp>
    </p:spTree>
    <p:extLst>
      <p:ext uri="{BB962C8B-B14F-4D97-AF65-F5344CB8AC3E}">
        <p14:creationId xmlns:p14="http://schemas.microsoft.com/office/powerpoint/2010/main" val="966495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Tahoma" panose="020B0604030504040204" pitchFamily="34" charset="0"/>
                <a:ea typeface="Tahoma" panose="020B0604030504040204" pitchFamily="34" charset="0"/>
                <a:cs typeface="Tahoma" panose="020B0604030504040204" pitchFamily="34" charset="0"/>
              </a:rPr>
              <a:t>Are your classroom colors different than what you see in this template? That’s OK! Click on Design -&gt; Variants (the down arrow) -&gt; Pick the color scheme that works for you!</a:t>
            </a:r>
          </a:p>
          <a:p>
            <a:endParaRPr lang="en-US">
              <a:latin typeface="Tahoma" panose="020B0604030504040204" pitchFamily="34" charset="0"/>
              <a:ea typeface="Tahoma" panose="020B0604030504040204" pitchFamily="34" charset="0"/>
              <a:cs typeface="Tahoma" panose="020B0604030504040204" pitchFamily="34" charset="0"/>
            </a:endParaRPr>
          </a:p>
          <a:p>
            <a:r>
              <a:rPr lang="en-US">
                <a:latin typeface="Tahoma" panose="020B0604030504040204" pitchFamily="34" charset="0"/>
                <a:ea typeface="Tahoma" panose="020B0604030504040204" pitchFamily="34" charset="0"/>
                <a:cs typeface="Tahoma" panose="020B0604030504040204" pitchFamily="34" charset="0"/>
              </a:rPr>
              <a:t>Feel free to change any “You will…” and “I will…” statements to ensure they align with your classroom procedures and rules!</a:t>
            </a:r>
          </a:p>
        </p:txBody>
      </p:sp>
      <p:sp>
        <p:nvSpPr>
          <p:cNvPr id="4" name="Slide Number Placeholder 3"/>
          <p:cNvSpPr>
            <a:spLocks noGrp="1"/>
          </p:cNvSpPr>
          <p:nvPr>
            <p:ph type="sldNum" sz="quarter" idx="10"/>
          </p:nvPr>
        </p:nvSpPr>
        <p:spPr/>
        <p:txBody>
          <a:bodyPr/>
          <a:lstStyle/>
          <a:p>
            <a:fld id="{B262A795-6F94-4A96-B820-B9038480D048}" type="slidenum">
              <a:rPr lang="en-US" smtClean="0"/>
              <a:t>1</a:t>
            </a:fld>
            <a:endParaRPr lang="en-US"/>
          </a:p>
        </p:txBody>
      </p:sp>
    </p:spTree>
    <p:extLst>
      <p:ext uri="{BB962C8B-B14F-4D97-AF65-F5344CB8AC3E}">
        <p14:creationId xmlns:p14="http://schemas.microsoft.com/office/powerpoint/2010/main" val="3642546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3</a:t>
            </a:fld>
            <a:endParaRPr lang="en-US"/>
          </a:p>
        </p:txBody>
      </p:sp>
    </p:spTree>
    <p:extLst>
      <p:ext uri="{BB962C8B-B14F-4D97-AF65-F5344CB8AC3E}">
        <p14:creationId xmlns:p14="http://schemas.microsoft.com/office/powerpoint/2010/main" val="2348091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4</a:t>
            </a:fld>
            <a:endParaRPr lang="en-US"/>
          </a:p>
        </p:txBody>
      </p:sp>
    </p:spTree>
    <p:extLst>
      <p:ext uri="{BB962C8B-B14F-4D97-AF65-F5344CB8AC3E}">
        <p14:creationId xmlns:p14="http://schemas.microsoft.com/office/powerpoint/2010/main" val="3996676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6</a:t>
            </a:fld>
            <a:endParaRPr lang="en-US"/>
          </a:p>
        </p:txBody>
      </p:sp>
    </p:spTree>
    <p:extLst>
      <p:ext uri="{BB962C8B-B14F-4D97-AF65-F5344CB8AC3E}">
        <p14:creationId xmlns:p14="http://schemas.microsoft.com/office/powerpoint/2010/main" val="3340476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17</a:t>
            </a:fld>
            <a:endParaRPr lang="en-US"/>
          </a:p>
        </p:txBody>
      </p:sp>
    </p:spTree>
    <p:extLst>
      <p:ext uri="{BB962C8B-B14F-4D97-AF65-F5344CB8AC3E}">
        <p14:creationId xmlns:p14="http://schemas.microsoft.com/office/powerpoint/2010/main" val="25062439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8A87A34-81AB-432B-8DAE-1953F412C126}" type="datetimeFigureOut">
              <a:rPr lang="en-US" smtClean="0"/>
              <a:t>6/16/2026</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Slide Number Placeholder 5"/>
          <p:cNvSpPr>
            <a:spLocks noGrp="1"/>
          </p:cNvSpPr>
          <p:nvPr>
            <p:ph type="sldNum" sz="quarter" idx="12"/>
          </p:nvPr>
        </p:nvSpPr>
        <p:spPr>
          <a:xfrm>
            <a:off x="10352540" y="295729"/>
            <a:ext cx="838199" cy="767687"/>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495338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268779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076487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6/16/2026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5445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6/16/2026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943861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6/16/2026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665711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6/16/2026</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65519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6/16/2026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899839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6/16/2026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4651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6/16/2026</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748051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050031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284426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6/16/2026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448384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6/16/2026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416905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6/16/2026</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604987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48A87A34-81AB-432B-8DAE-1953F412C126}"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416396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48A87A34-81AB-432B-8DAE-1953F412C126}" type="datetimeFigureOut">
              <a:rPr lang="en-US" smtClean="0"/>
              <a:t>6/16/2026</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683589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8A87A34-81AB-432B-8DAE-1953F412C126}" type="datetimeFigureOut">
              <a:rPr lang="en-US" smtClean="0"/>
              <a:pPr/>
              <a:t>6/16/2026</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23976877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hyperlink" Target="https://www.media4math.com/library/math-clip-art-clock-art-clock-face-showing-74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hyperlink" Target="https://www.publicdomainpictures.net/view-image.php?image=261630&amp;picture=blue-lock-blue-wall-background"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1.bin"/><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s://www.walmart.com/ip/60-People-Fine-Silverware-Set-60-ea-Fork-Knife-Spoon-Wedding-Disposable-Utensils/177909169" TargetMode="External"/><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www.ragan.com/why-great-writing-starts-with-tempering-your-expectations/" TargetMode="External"/><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hyperlink" Target="https://freepngimg.com/png/23131-sports-ball-image" TargetMode="Externa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hyperlink" Target="https://freepngimg.com/png/23131-sports-ball-image" TargetMode="Externa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hyperlink" Target="https://freepngimg.com/png/23131-sports-ball-image" TargetMode="Externa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hyperlink" Target="https://freepngimg.com/png/23131-sports-ball-image" TargetMode="External"/><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6.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F489-B701-4C74-9747-27C8656A89CC}"/>
              </a:ext>
            </a:extLst>
          </p:cNvPr>
          <p:cNvSpPr>
            <a:spLocks noGrp="1"/>
          </p:cNvSpPr>
          <p:nvPr>
            <p:ph type="ctrTitle"/>
          </p:nvPr>
        </p:nvSpPr>
        <p:spPr>
          <a:xfrm>
            <a:off x="1530771" y="222896"/>
            <a:ext cx="8825658" cy="2677648"/>
          </a:xfrm>
        </p:spPr>
        <p:txBody>
          <a:bodyPr>
            <a:normAutofit/>
          </a:bodyPr>
          <a:lstStyle/>
          <a:p>
            <a:pPr algn="ctr"/>
            <a:r>
              <a:rPr lang="es-ES" dirty="0">
                <a:latin typeface="Rockwell" panose="02060603020205020403" pitchFamily="18" charset="0"/>
              </a:rPr>
              <a:t>Bienvenidos a la Escuela Media de Great Valley</a:t>
            </a:r>
            <a:endParaRPr lang="en-US" dirty="0">
              <a:latin typeface="Rockwell" panose="02060603020205020403" pitchFamily="18" charset="0"/>
            </a:endParaRPr>
          </a:p>
        </p:txBody>
      </p:sp>
      <p:sp>
        <p:nvSpPr>
          <p:cNvPr id="3" name="AutoShape 2" descr="Profile for Great Valley School District">
            <a:extLst>
              <a:ext uri="{FF2B5EF4-FFF2-40B4-BE49-F238E27FC236}">
                <a16:creationId xmlns:a16="http://schemas.microsoft.com/office/drawing/2014/main" id="{05B43EE5-D1E9-57EB-BB3D-0900ED74B81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pic>
        <p:nvPicPr>
          <p:cNvPr id="2060" name="Picture 12" descr="Inside Great Valley Middle School's ...">
            <a:extLst>
              <a:ext uri="{FF2B5EF4-FFF2-40B4-BE49-F238E27FC236}">
                <a16:creationId xmlns:a16="http://schemas.microsoft.com/office/drawing/2014/main" id="{D2070EF8-0D1B-1C62-9A6A-259C3522CB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3872" y="3125643"/>
            <a:ext cx="4709831" cy="3134179"/>
          </a:xfrm>
          <a:prstGeom prst="rect">
            <a:avLst/>
          </a:prstGeom>
          <a:noFill/>
          <a:ln>
            <a:noFill/>
          </a:ln>
          <a:effectLst>
            <a:softEdge rad="76200"/>
          </a:effectLst>
          <a:extLst>
            <a:ext uri="{909E8E84-426E-40DD-AFC4-6F175D3DCCD1}">
              <a14:hiddenFill xmlns:a14="http://schemas.microsoft.com/office/drawing/2010/main">
                <a:solidFill>
                  <a:srgbClr val="FFFFFF"/>
                </a:solidFill>
              </a14:hiddenFill>
            </a:ext>
          </a:extLst>
        </p:spPr>
      </p:pic>
      <p:pic>
        <p:nvPicPr>
          <p:cNvPr id="4" name="Picture 10" descr="Great Valley School District">
            <a:extLst>
              <a:ext uri="{FF2B5EF4-FFF2-40B4-BE49-F238E27FC236}">
                <a16:creationId xmlns:a16="http://schemas.microsoft.com/office/drawing/2014/main" id="{BB468FC6-71C9-F44E-6483-DACA769350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1690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140144" y="231140"/>
            <a:ext cx="9875520" cy="1356360"/>
          </a:xfrm>
        </p:spPr>
        <p:txBody>
          <a:bodyPr>
            <a:normAutofit/>
          </a:bodyPr>
          <a:lstStyle/>
          <a:p>
            <a:pPr algn="ctr"/>
            <a:r>
              <a:rPr lang="en-US" sz="5000" dirty="0">
                <a:latin typeface="Plantagenet Cherokee" panose="020F0502020204030204" pitchFamily="18" charset="0"/>
              </a:rPr>
              <a:t>A </a:t>
            </a:r>
            <a:r>
              <a:rPr lang="en-US" sz="5000" dirty="0" err="1">
                <a:latin typeface="Plantagenet Cherokee" panose="020F0502020204030204" pitchFamily="18" charset="0"/>
              </a:rPr>
              <a:t>llegar</a:t>
            </a:r>
            <a:r>
              <a:rPr lang="en-US" sz="5000" dirty="0">
                <a:latin typeface="Plantagenet Cherokee" panose="020F0502020204030204" pitchFamily="18" charset="0"/>
              </a:rPr>
              <a:t> de GVMS</a:t>
            </a:r>
          </a:p>
        </p:txBody>
      </p:sp>
      <p:sp>
        <p:nvSpPr>
          <p:cNvPr id="5" name="Content Placeholder 4">
            <a:extLst>
              <a:ext uri="{FF2B5EF4-FFF2-40B4-BE49-F238E27FC236}">
                <a16:creationId xmlns:a16="http://schemas.microsoft.com/office/drawing/2014/main" id="{58BB6838-A3F7-5C14-F943-4B0CEEE6DD6A}"/>
              </a:ext>
            </a:extLst>
          </p:cNvPr>
          <p:cNvSpPr>
            <a:spLocks noGrp="1"/>
          </p:cNvSpPr>
          <p:nvPr>
            <p:ph idx="1"/>
          </p:nvPr>
        </p:nvSpPr>
        <p:spPr>
          <a:xfrm>
            <a:off x="289069" y="1448808"/>
            <a:ext cx="11609930" cy="5178051"/>
          </a:xfrm>
        </p:spPr>
        <p:txBody>
          <a:bodyPr vert="horz" lIns="91440" tIns="45720" rIns="91440" bIns="45720" rtlCol="0" anchor="t">
            <a:normAutofit fontScale="92500" lnSpcReduction="10000"/>
          </a:bodyPr>
          <a:lstStyle/>
          <a:p>
            <a:pPr marL="45720" indent="0" algn="ctr">
              <a:buNone/>
            </a:pPr>
            <a:r>
              <a:rPr lang="es-ES" sz="5200" b="1" dirty="0">
                <a:solidFill>
                  <a:schemeClr val="bg2">
                    <a:lumMod val="75000"/>
                  </a:schemeClr>
                </a:solidFill>
                <a:latin typeface="Plantagenet Cherokee" panose="02020602070100000000" pitchFamily="18" charset="0"/>
              </a:rPr>
              <a:t>Nuestra hora oficial de inicio empieza a las 7:40 de la mañana</a:t>
            </a:r>
            <a:endParaRPr lang="en-US" sz="3000" b="1" u="sng" dirty="0">
              <a:solidFill>
                <a:schemeClr val="bg2">
                  <a:lumMod val="50000"/>
                </a:schemeClr>
              </a:solidFill>
              <a:latin typeface="Plantagenet Cherokee" panose="02020602070100000000" pitchFamily="18" charset="0"/>
            </a:endParaRPr>
          </a:p>
          <a:p>
            <a:pPr marL="45720" indent="0">
              <a:buNone/>
            </a:pPr>
            <a:r>
              <a:rPr lang="en-US" sz="3000" b="1" u="sng" dirty="0" err="1">
                <a:solidFill>
                  <a:srgbClr val="00B0F0"/>
                </a:solidFill>
                <a:latin typeface="Plantagenet Cherokee" panose="02020602070100000000" pitchFamily="18" charset="0"/>
              </a:rPr>
              <a:t>Procedimientos</a:t>
            </a:r>
            <a:r>
              <a:rPr lang="en-US" sz="3000" b="1" u="sng" dirty="0">
                <a:solidFill>
                  <a:srgbClr val="00B0F0"/>
                </a:solidFill>
                <a:latin typeface="Plantagenet Cherokee" panose="02020602070100000000" pitchFamily="18" charset="0"/>
              </a:rPr>
              <a:t> de Entrega</a:t>
            </a:r>
          </a:p>
          <a:p>
            <a:pPr marL="331470" indent="-285750"/>
            <a:r>
              <a:rPr lang="es-ES" b="1" dirty="0">
                <a:solidFill>
                  <a:srgbClr val="0070C0"/>
                </a:solidFill>
                <a:latin typeface="Plantagenet Cherokee" panose="02020602070100000000" pitchFamily="18" charset="0"/>
              </a:rPr>
              <a:t>Los autobuses dejan en la acera lateral del edificio</a:t>
            </a:r>
          </a:p>
          <a:p>
            <a:pPr marL="331470" indent="-285750"/>
            <a:r>
              <a:rPr lang="es-ES" b="1" dirty="0">
                <a:solidFill>
                  <a:srgbClr val="0070C0"/>
                </a:solidFill>
                <a:latin typeface="Plantagenet Cherokee"/>
              </a:rPr>
              <a:t>Si usas la entrada principal del GVMS, puede que te indiquen que vayas a la izquierda o derecha en la parte superior del disco. Cualquiera de las dos opciones te permitirá dejar a tu hijo de secundaria.</a:t>
            </a:r>
            <a:endParaRPr lang="en-US" dirty="0">
              <a:solidFill>
                <a:schemeClr val="bg2">
                  <a:lumMod val="75000"/>
                </a:schemeClr>
              </a:solidFill>
              <a:latin typeface="Plantagenet Cherokee" panose="02020602070100000000" pitchFamily="18" charset="0"/>
            </a:endParaRPr>
          </a:p>
          <a:p>
            <a:pPr marL="45720" indent="0">
              <a:buNone/>
            </a:pPr>
            <a:r>
              <a:rPr lang="en-US" sz="3000" b="1" u="sng" dirty="0" err="1">
                <a:solidFill>
                  <a:srgbClr val="00B0F0"/>
                </a:solidFill>
                <a:latin typeface="Plantagenet Cherokee" panose="02020602070100000000" pitchFamily="18" charset="0"/>
              </a:rPr>
              <a:t>Llegada</a:t>
            </a:r>
            <a:r>
              <a:rPr lang="en-US" sz="3000" b="1" u="sng" dirty="0">
                <a:solidFill>
                  <a:srgbClr val="00B0F0"/>
                </a:solidFill>
                <a:latin typeface="Plantagenet Cherokee" panose="02020602070100000000" pitchFamily="18" charset="0"/>
              </a:rPr>
              <a:t> al interior</a:t>
            </a:r>
          </a:p>
          <a:p>
            <a:pPr marL="331470" indent="-285750"/>
            <a:r>
              <a:rPr lang="es-ES" b="1" dirty="0">
                <a:solidFill>
                  <a:srgbClr val="0070C0"/>
                </a:solidFill>
                <a:latin typeface="Plantagenet Cherokee"/>
              </a:rPr>
              <a:t>Guarda los móviles antes de que entren en el edificio.
El desayuno se sirve en el comedor.
Los estudiantes que terminen de comer o que decidan no comer serán alojados en el gimnasio (espacio más ruidoso) o en la biblioteca (espacio más tranquilo) hasta que puedan salir a su clase inicial (</a:t>
            </a:r>
            <a:r>
              <a:rPr lang="es-ES" b="1" dirty="0" err="1">
                <a:solidFill>
                  <a:srgbClr val="0070C0"/>
                </a:solidFill>
                <a:latin typeface="Plantagenet Cherokee"/>
              </a:rPr>
              <a:t>advocacy</a:t>
            </a:r>
            <a:r>
              <a:rPr lang="es-ES" b="1" dirty="0">
                <a:solidFill>
                  <a:srgbClr val="0070C0"/>
                </a:solidFill>
                <a:latin typeface="Plantagenet Cherokee"/>
              </a:rPr>
              <a:t>) a las 7:30 de la mañana.</a:t>
            </a:r>
            <a:endParaRPr lang="en-US" b="1" dirty="0">
              <a:solidFill>
                <a:srgbClr val="0070C0"/>
              </a:solidFill>
              <a:latin typeface="Plantagenet Cherokee" panose="02020602070100000000" pitchFamily="18" charset="0"/>
            </a:endParaRPr>
          </a:p>
        </p:txBody>
      </p:sp>
      <p:pic>
        <p:nvPicPr>
          <p:cNvPr id="6" name="Picture 10" descr="Great Valley School District">
            <a:extLst>
              <a:ext uri="{FF2B5EF4-FFF2-40B4-BE49-F238E27FC236}">
                <a16:creationId xmlns:a16="http://schemas.microsoft.com/office/drawing/2014/main" id="{462FE916-6D46-57CD-759C-486B164B51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524077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083887" y="602617"/>
            <a:ext cx="9875520" cy="1356360"/>
          </a:xfrm>
        </p:spPr>
        <p:txBody>
          <a:bodyPr/>
          <a:lstStyle/>
          <a:p>
            <a:pPr algn="ctr"/>
            <a:r>
              <a:rPr lang="en-US" sz="5000" dirty="0">
                <a:latin typeface="Plantagenet Cherokee" panose="02020602070100000000" pitchFamily="18" charset="0"/>
              </a:rPr>
              <a:t>A </a:t>
            </a:r>
            <a:r>
              <a:rPr lang="en-US" sz="5000" dirty="0" err="1">
                <a:latin typeface="Plantagenet Cherokee" panose="02020602070100000000" pitchFamily="18" charset="0"/>
              </a:rPr>
              <a:t>despedir</a:t>
            </a:r>
            <a:r>
              <a:rPr lang="en-US" sz="5000" dirty="0">
                <a:latin typeface="Plantagenet Cherokee" panose="02020602070100000000" pitchFamily="18" charset="0"/>
              </a:rPr>
              <a:t> de GVMS</a:t>
            </a:r>
          </a:p>
        </p:txBody>
      </p:sp>
      <p:sp>
        <p:nvSpPr>
          <p:cNvPr id="6" name="Content Placeholder 5">
            <a:extLst>
              <a:ext uri="{FF2B5EF4-FFF2-40B4-BE49-F238E27FC236}">
                <a16:creationId xmlns:a16="http://schemas.microsoft.com/office/drawing/2014/main" id="{A0A07335-8646-1CD8-4106-D4AE5EEB2E18}"/>
              </a:ext>
            </a:extLst>
          </p:cNvPr>
          <p:cNvSpPr>
            <a:spLocks noGrp="1"/>
          </p:cNvSpPr>
          <p:nvPr>
            <p:ph idx="1"/>
          </p:nvPr>
        </p:nvSpPr>
        <p:spPr>
          <a:xfrm>
            <a:off x="357809" y="2160104"/>
            <a:ext cx="11403495" cy="4552122"/>
          </a:xfrm>
        </p:spPr>
        <p:txBody>
          <a:bodyPr>
            <a:normAutofit fontScale="92500" lnSpcReduction="10000"/>
          </a:bodyPr>
          <a:lstStyle/>
          <a:p>
            <a:pPr>
              <a:lnSpc>
                <a:spcPct val="150000"/>
              </a:lnSpc>
              <a:buFont typeface="STKaiti" panose="02010600040101010101" pitchFamily="2" charset="-122"/>
              <a:buChar char="★"/>
            </a:pPr>
            <a:r>
              <a:rPr lang="es-ES" sz="2500" b="1" dirty="0">
                <a:solidFill>
                  <a:srgbClr val="0070C0"/>
                </a:solidFill>
                <a:latin typeface="Plantagenet Cherokee" panose="02020602070100000000" pitchFamily="18" charset="0"/>
              </a:rPr>
              <a:t>El día escolar termina a las 14:30. 
La recogida de los padres no comienza hasta que los autobuses han salido del campus, aproximadamente a las 14:38.
Se pide a los padres que eviten llegar al campus hasta las 14:38. El tráfico de carros fluirá en dos líneas paralelas desde la entrada de GVHS hacia GVMS. Si entras por la entrada principal de GVMS, SOLO podrás girar a la IZQUIERDA cuando llegues a la parte superior de la unidad principal.
Los estudiantes pueden salir a casa con sus hermanos en GVHS que conducen.</a:t>
            </a:r>
            <a:endParaRPr lang="en-US" sz="2500" b="1" dirty="0">
              <a:solidFill>
                <a:srgbClr val="0070C0"/>
              </a:solidFill>
              <a:latin typeface="Plantagenet Cherokee" panose="02020602070100000000" pitchFamily="18" charset="0"/>
            </a:endParaRPr>
          </a:p>
        </p:txBody>
      </p:sp>
      <p:pic>
        <p:nvPicPr>
          <p:cNvPr id="7" name="Picture 10" descr="Great Valley School District">
            <a:extLst>
              <a:ext uri="{FF2B5EF4-FFF2-40B4-BE49-F238E27FC236}">
                <a16:creationId xmlns:a16="http://schemas.microsoft.com/office/drawing/2014/main" id="{37F6E21A-0FC3-C8F9-617E-57BE0AD9E9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683279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7C31A-6F25-0DA0-E9DB-AD83940FC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E30C7D-B1F8-7AFC-6FF4-87D5D4ACB67B}"/>
              </a:ext>
            </a:extLst>
          </p:cNvPr>
          <p:cNvSpPr>
            <a:spLocks noGrp="1"/>
          </p:cNvSpPr>
          <p:nvPr>
            <p:ph type="title"/>
          </p:nvPr>
        </p:nvSpPr>
        <p:spPr>
          <a:xfrm>
            <a:off x="1143000" y="508410"/>
            <a:ext cx="9875520" cy="1356360"/>
          </a:xfrm>
        </p:spPr>
        <p:txBody>
          <a:bodyPr>
            <a:normAutofit/>
          </a:bodyPr>
          <a:lstStyle/>
          <a:p>
            <a:pPr algn="ctr"/>
            <a:r>
              <a:rPr lang="en-US" sz="5000" dirty="0" err="1">
                <a:latin typeface="Plantagenet Cherokee" panose="020F0502020204030204" pitchFamily="18" charset="0"/>
              </a:rPr>
              <a:t>Información</a:t>
            </a:r>
            <a:r>
              <a:rPr lang="en-US" sz="5000" dirty="0">
                <a:latin typeface="Plantagenet Cherokee" panose="020F0502020204030204" pitchFamily="18" charset="0"/>
              </a:rPr>
              <a:t> </a:t>
            </a:r>
            <a:r>
              <a:rPr lang="en-US" sz="5000" dirty="0" err="1">
                <a:latin typeface="Plantagenet Cherokee" panose="020F0502020204030204" pitchFamily="18" charset="0"/>
              </a:rPr>
              <a:t>Importante</a:t>
            </a:r>
            <a:endParaRPr lang="en-US" sz="5000" dirty="0">
              <a:latin typeface="Plantagenet Cherokee" panose="020F0502020204030204" pitchFamily="18" charset="0"/>
            </a:endParaRPr>
          </a:p>
        </p:txBody>
      </p:sp>
      <p:sp>
        <p:nvSpPr>
          <p:cNvPr id="5" name="Content Placeholder 4">
            <a:extLst>
              <a:ext uri="{FF2B5EF4-FFF2-40B4-BE49-F238E27FC236}">
                <a16:creationId xmlns:a16="http://schemas.microsoft.com/office/drawing/2014/main" id="{8B9A4D6E-82BB-7FB4-CBB5-A127384ACBA6}"/>
              </a:ext>
            </a:extLst>
          </p:cNvPr>
          <p:cNvSpPr>
            <a:spLocks noGrp="1"/>
          </p:cNvSpPr>
          <p:nvPr>
            <p:ph idx="1"/>
          </p:nvPr>
        </p:nvSpPr>
        <p:spPr>
          <a:xfrm>
            <a:off x="0" y="1970385"/>
            <a:ext cx="12306054" cy="4843370"/>
          </a:xfrm>
        </p:spPr>
        <p:txBody>
          <a:bodyPr vert="horz" lIns="91440" tIns="45720" rIns="91440" bIns="45720" rtlCol="0" anchor="t">
            <a:normAutofit fontScale="70000" lnSpcReduction="20000"/>
          </a:bodyPr>
          <a:lstStyle/>
          <a:p>
            <a:pPr marL="45720" indent="0">
              <a:buNone/>
            </a:pPr>
            <a:r>
              <a:rPr lang="en-US" sz="3500" b="1" u="sng" dirty="0">
                <a:solidFill>
                  <a:srgbClr val="00B0F0"/>
                </a:solidFill>
                <a:latin typeface="Plantagenet Cherokee"/>
              </a:rPr>
              <a:t>Asistencia</a:t>
            </a:r>
            <a:endParaRPr lang="en-US" sz="2900" b="1" i="0" dirty="0">
              <a:solidFill>
                <a:srgbClr val="0070C0"/>
              </a:solidFill>
              <a:effectLst/>
              <a:latin typeface="Plantagenet Cherokee"/>
            </a:endParaRPr>
          </a:p>
          <a:p>
            <a:pPr marL="502920" indent="-457200"/>
            <a:r>
              <a:rPr lang="es-ES" sz="2900" b="1" dirty="0">
                <a:solidFill>
                  <a:srgbClr val="0070C0"/>
                </a:solidFill>
                <a:latin typeface="Plantagenet Cherokee"/>
              </a:rPr>
              <a:t>En caso de que su hijo esté ausente y/o salga de la escuela antes del tiempo, por favor utilice Patrulla de Recogida o envíe un correo electrónico a gvmsattendance@gvsd.org</a:t>
            </a:r>
            <a:endParaRPr lang="en-US" sz="2900" b="1" dirty="0">
              <a:solidFill>
                <a:srgbClr val="0070C0"/>
              </a:solidFill>
              <a:latin typeface="Plantagenet Cherokee" panose="02020602070100000000" pitchFamily="18" charset="0"/>
            </a:endParaRPr>
          </a:p>
          <a:p>
            <a:r>
              <a:rPr lang="en-US" sz="2900" b="1" dirty="0">
                <a:solidFill>
                  <a:srgbClr val="0070C0"/>
                </a:solidFill>
                <a:latin typeface="Plantagenet Cherokee"/>
              </a:rPr>
              <a:t>Por favor, </a:t>
            </a:r>
            <a:r>
              <a:rPr lang="en-US" sz="2900" b="1" dirty="0" err="1">
                <a:solidFill>
                  <a:srgbClr val="0070C0"/>
                </a:solidFill>
                <a:latin typeface="Plantagenet Cherokee"/>
              </a:rPr>
              <a:t>recuerda</a:t>
            </a:r>
            <a:r>
              <a:rPr lang="en-US" sz="2900" b="1" dirty="0">
                <a:solidFill>
                  <a:srgbClr val="0070C0"/>
                </a:solidFill>
                <a:latin typeface="Plantagenet Cherokee"/>
              </a:rPr>
              <a:t> </a:t>
            </a:r>
            <a:r>
              <a:rPr lang="en-US" sz="2900" b="1" dirty="0" err="1">
                <a:solidFill>
                  <a:srgbClr val="0070C0"/>
                </a:solidFill>
                <a:latin typeface="Plantagenet Cherokee"/>
              </a:rPr>
              <a:t>proporcionar</a:t>
            </a:r>
            <a:r>
              <a:rPr lang="en-US" sz="2900" b="1" dirty="0">
                <a:solidFill>
                  <a:srgbClr val="0070C0"/>
                </a:solidFill>
                <a:latin typeface="Plantagenet Cherokee"/>
              </a:rPr>
              <a:t> </a:t>
            </a:r>
            <a:r>
              <a:rPr lang="en-US" sz="2900" b="1" dirty="0" err="1">
                <a:solidFill>
                  <a:srgbClr val="0070C0"/>
                </a:solidFill>
                <a:latin typeface="Plantagenet Cherokee"/>
              </a:rPr>
              <a:t>notas</a:t>
            </a:r>
            <a:r>
              <a:rPr lang="en-US" sz="2900" b="1" dirty="0">
                <a:solidFill>
                  <a:srgbClr val="0070C0"/>
                </a:solidFill>
                <a:latin typeface="Plantagenet Cherokee"/>
              </a:rPr>
              <a:t> de </a:t>
            </a:r>
            <a:r>
              <a:rPr lang="en-US" sz="2900" b="1" dirty="0" err="1">
                <a:solidFill>
                  <a:srgbClr val="0070C0"/>
                </a:solidFill>
                <a:latin typeface="Plantagenet Cherokee"/>
              </a:rPr>
              <a:t>excusa</a:t>
            </a:r>
            <a:r>
              <a:rPr lang="en-US" sz="2900" b="1" dirty="0">
                <a:solidFill>
                  <a:srgbClr val="0070C0"/>
                </a:solidFill>
                <a:latin typeface="Plantagenet Cherokee"/>
              </a:rPr>
              <a:t> de </a:t>
            </a:r>
            <a:r>
              <a:rPr lang="en-US" sz="2900" b="1" dirty="0" err="1">
                <a:solidFill>
                  <a:srgbClr val="0070C0"/>
                </a:solidFill>
                <a:latin typeface="Plantagenet Cherokee"/>
              </a:rPr>
              <a:t>los</a:t>
            </a:r>
            <a:r>
              <a:rPr lang="en-US" sz="2900" b="1" dirty="0">
                <a:solidFill>
                  <a:srgbClr val="0070C0"/>
                </a:solidFill>
                <a:latin typeface="Plantagenet Cherokee"/>
              </a:rPr>
              <a:t> padres (hasta 10 </a:t>
            </a:r>
            <a:r>
              <a:rPr lang="en-US" sz="2900" b="1" dirty="0" err="1">
                <a:solidFill>
                  <a:srgbClr val="0070C0"/>
                </a:solidFill>
                <a:latin typeface="Plantagenet Cherokee"/>
              </a:rPr>
              <a:t>por</a:t>
            </a:r>
            <a:r>
              <a:rPr lang="en-US" sz="2900" b="1" dirty="0">
                <a:solidFill>
                  <a:srgbClr val="0070C0"/>
                </a:solidFill>
                <a:latin typeface="Plantagenet Cherokee"/>
              </a:rPr>
              <a:t> </a:t>
            </a:r>
            <a:r>
              <a:rPr lang="en-US" sz="2900" b="1" dirty="0" err="1">
                <a:solidFill>
                  <a:srgbClr val="0070C0"/>
                </a:solidFill>
                <a:latin typeface="Plantagenet Cherokee"/>
              </a:rPr>
              <a:t>curso</a:t>
            </a:r>
            <a:r>
              <a:rPr lang="en-US" sz="2900" b="1" dirty="0">
                <a:solidFill>
                  <a:srgbClr val="0070C0"/>
                </a:solidFill>
                <a:latin typeface="Plantagenet Cherokee"/>
              </a:rPr>
              <a:t> escolar) o </a:t>
            </a:r>
            <a:r>
              <a:rPr lang="en-US" sz="2900" b="1" dirty="0" err="1">
                <a:solidFill>
                  <a:srgbClr val="0070C0"/>
                </a:solidFill>
                <a:latin typeface="Plantagenet Cherokee"/>
              </a:rPr>
              <a:t>notas</a:t>
            </a:r>
            <a:r>
              <a:rPr lang="en-US" sz="2900" b="1" dirty="0">
                <a:solidFill>
                  <a:srgbClr val="0070C0"/>
                </a:solidFill>
                <a:latin typeface="Plantagenet Cherokee"/>
              </a:rPr>
              <a:t> </a:t>
            </a:r>
            <a:r>
              <a:rPr lang="en-US" sz="2900" b="1" dirty="0" err="1">
                <a:solidFill>
                  <a:srgbClr val="0070C0"/>
                </a:solidFill>
                <a:latin typeface="Plantagenet Cherokee"/>
              </a:rPr>
              <a:t>médicas</a:t>
            </a:r>
            <a:r>
              <a:rPr lang="en-US" sz="2900" b="1" dirty="0">
                <a:solidFill>
                  <a:srgbClr val="0070C0"/>
                </a:solidFill>
                <a:latin typeface="Plantagenet Cherokee"/>
              </a:rPr>
              <a:t> </a:t>
            </a:r>
            <a:r>
              <a:rPr lang="en-US" sz="2900" b="1" dirty="0" err="1">
                <a:solidFill>
                  <a:srgbClr val="0070C0"/>
                </a:solidFill>
                <a:latin typeface="Plantagenet Cherokee"/>
              </a:rPr>
              <a:t>tras</a:t>
            </a:r>
            <a:r>
              <a:rPr lang="en-US" sz="2900" b="1" dirty="0">
                <a:solidFill>
                  <a:srgbClr val="0070C0"/>
                </a:solidFill>
                <a:latin typeface="Plantagenet Cherokee"/>
              </a:rPr>
              <a:t> </a:t>
            </a:r>
            <a:r>
              <a:rPr lang="en-US" sz="2900" b="1" dirty="0" err="1">
                <a:solidFill>
                  <a:srgbClr val="0070C0"/>
                </a:solidFill>
                <a:latin typeface="Plantagenet Cherokee"/>
              </a:rPr>
              <a:t>una</a:t>
            </a:r>
            <a:r>
              <a:rPr lang="en-US" sz="2900" b="1" dirty="0">
                <a:solidFill>
                  <a:srgbClr val="0070C0"/>
                </a:solidFill>
                <a:latin typeface="Plantagenet Cherokee"/>
              </a:rPr>
              <a:t> </a:t>
            </a:r>
            <a:r>
              <a:rPr lang="en-US" sz="2900" b="1" dirty="0" err="1">
                <a:solidFill>
                  <a:srgbClr val="0070C0"/>
                </a:solidFill>
                <a:latin typeface="Plantagenet Cherokee"/>
              </a:rPr>
              <a:t>ausencia</a:t>
            </a:r>
            <a:r>
              <a:rPr lang="en-US" sz="2900" b="1" dirty="0">
                <a:solidFill>
                  <a:srgbClr val="0070C0"/>
                </a:solidFill>
                <a:latin typeface="Plantagenet Cherokee"/>
              </a:rPr>
              <a:t>.</a:t>
            </a:r>
            <a:endParaRPr lang="en-US" sz="2300" dirty="0">
              <a:solidFill>
                <a:schemeClr val="bg2">
                  <a:lumMod val="75000"/>
                </a:schemeClr>
              </a:solidFill>
              <a:latin typeface="Plantagenet Cherokee" panose="02020602070100000000" pitchFamily="18" charset="0"/>
            </a:endParaRPr>
          </a:p>
          <a:p>
            <a:pPr marL="45720" indent="0">
              <a:buNone/>
            </a:pPr>
            <a:r>
              <a:rPr lang="en-US" sz="3500" b="1" u="sng" dirty="0" err="1">
                <a:solidFill>
                  <a:srgbClr val="00B0F0"/>
                </a:solidFill>
                <a:latin typeface="Plantagenet Cherokee"/>
              </a:rPr>
              <a:t>Ausencia</a:t>
            </a:r>
            <a:r>
              <a:rPr lang="en-US" sz="3500" b="1" u="sng" dirty="0">
                <a:solidFill>
                  <a:srgbClr val="00B0F0"/>
                </a:solidFill>
                <a:latin typeface="Plantagenet Cherokee"/>
              </a:rPr>
              <a:t> </a:t>
            </a:r>
            <a:r>
              <a:rPr lang="en-US" sz="3500" b="1" u="sng" dirty="0" err="1">
                <a:solidFill>
                  <a:srgbClr val="00B0F0"/>
                </a:solidFill>
                <a:latin typeface="Plantagenet Cherokee"/>
              </a:rPr>
              <a:t>prolongada</a:t>
            </a:r>
            <a:r>
              <a:rPr lang="en-US" sz="3500" b="1" u="sng" dirty="0">
                <a:solidFill>
                  <a:srgbClr val="00B0F0"/>
                </a:solidFill>
                <a:latin typeface="Plantagenet Cherokee"/>
              </a:rPr>
              <a:t> (</a:t>
            </a:r>
            <a:r>
              <a:rPr lang="en-US" sz="3500" b="1" u="sng" dirty="0" err="1">
                <a:solidFill>
                  <a:srgbClr val="00B0F0"/>
                </a:solidFill>
                <a:latin typeface="Plantagenet Cherokee"/>
              </a:rPr>
              <a:t>viaje</a:t>
            </a:r>
            <a:r>
              <a:rPr lang="en-US" sz="3500" b="1" u="sng" dirty="0">
                <a:solidFill>
                  <a:srgbClr val="00B0F0"/>
                </a:solidFill>
                <a:latin typeface="Plantagenet Cherokee"/>
              </a:rPr>
              <a:t> familiar)</a:t>
            </a:r>
          </a:p>
          <a:p>
            <a:pPr marL="502920" indent="-457200"/>
            <a:r>
              <a:rPr lang="es-ES" sz="2900" b="1" dirty="0">
                <a:solidFill>
                  <a:srgbClr val="0070C0"/>
                </a:solidFill>
                <a:latin typeface="Plantagenet Cherokee"/>
              </a:rPr>
              <a:t>Debes completar el formulario educativo de viaje y presentarlo a la asistencia con un mínimo de dos semanas de antelación a tu viaje.</a:t>
            </a:r>
          </a:p>
          <a:p>
            <a:pPr marL="502920" indent="-457200"/>
            <a:r>
              <a:rPr lang="es-ES" sz="2900" b="1" dirty="0">
                <a:solidFill>
                  <a:srgbClr val="0070C0"/>
                </a:solidFill>
                <a:latin typeface="Plantagenet Cherokee"/>
              </a:rPr>
              <a:t>Por favor, ten en cuenta: si un estudiante falta 10+ días consecutivos de clase, será eliminado de nuestro registro y tendrás que inscribirlo de nuevo cuando regreses de tu viaje. Las calificaciones de los estudiantes de los cursos realizados antes de tu viaje se restablecerán al volver a matricularse.</a:t>
            </a:r>
          </a:p>
          <a:p>
            <a:pPr marL="45720" indent="0">
              <a:buNone/>
            </a:pPr>
            <a:r>
              <a:rPr lang="es-ES" sz="3500" b="1" u="sng" dirty="0">
                <a:solidFill>
                  <a:srgbClr val="00B0F0"/>
                </a:solidFill>
                <a:latin typeface="Plantagenet Cherokee"/>
              </a:rPr>
              <a:t>¡Ups, mi alumno se ha olvidado de algo en casa!</a:t>
            </a:r>
          </a:p>
          <a:p>
            <a:pPr marL="45720" indent="0">
              <a:buNone/>
            </a:pPr>
            <a:r>
              <a:rPr lang="es-ES" sz="2900" b="1" dirty="0">
                <a:solidFill>
                  <a:srgbClr val="0070C0"/>
                </a:solidFill>
                <a:latin typeface="Plantagenet Cherokee"/>
              </a:rPr>
              <a:t>No dudes en dejar los artículos de los estudiantes en la oficina principal. Asegúrate de etiquetar los artículos con el nombre del estudiante.</a:t>
            </a:r>
            <a:endParaRPr lang="en-US" sz="2900" b="1" dirty="0">
              <a:solidFill>
                <a:srgbClr val="0070C0"/>
              </a:solidFill>
              <a:latin typeface="Plantagenet Cherokee"/>
            </a:endParaRPr>
          </a:p>
        </p:txBody>
      </p:sp>
      <p:pic>
        <p:nvPicPr>
          <p:cNvPr id="6" name="Picture 10" descr="Great Valley School District">
            <a:extLst>
              <a:ext uri="{FF2B5EF4-FFF2-40B4-BE49-F238E27FC236}">
                <a16:creationId xmlns:a16="http://schemas.microsoft.com/office/drawing/2014/main" id="{1DA78881-70F4-76DC-C970-127F94991B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02726"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406996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4" name="Rectangle 2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Oval 2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Oval 2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Oval 2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Oval 2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Oval 2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3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3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34" name="Rectangle 3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154954" y="973668"/>
            <a:ext cx="8761413" cy="706964"/>
          </a:xfrm>
        </p:spPr>
        <p:txBody>
          <a:bodyPr vert="horz" lIns="91440" tIns="45720" rIns="91440" bIns="45720" rtlCol="0" anchor="ctr">
            <a:noAutofit/>
          </a:bodyPr>
          <a:lstStyle/>
          <a:p>
            <a:pPr algn="ctr"/>
            <a:r>
              <a:rPr lang="en-US" sz="5000" b="0" i="0" kern="1200" dirty="0">
                <a:solidFill>
                  <a:srgbClr val="EBEBEB"/>
                </a:solidFill>
                <a:latin typeface="Plantagenet Cherokee" panose="02020602070100000000" pitchFamily="18" charset="0"/>
              </a:rPr>
              <a:t>La </a:t>
            </a:r>
            <a:r>
              <a:rPr lang="en-US" sz="5000" b="0" i="0" kern="1200" dirty="0" err="1">
                <a:solidFill>
                  <a:srgbClr val="EBEBEB"/>
                </a:solidFill>
                <a:latin typeface="Plantagenet Cherokee" panose="02020602070100000000" pitchFamily="18" charset="0"/>
              </a:rPr>
              <a:t>clase</a:t>
            </a:r>
            <a:r>
              <a:rPr lang="en-US" sz="5000" b="0" i="0" kern="1200" dirty="0">
                <a:solidFill>
                  <a:srgbClr val="EBEBEB"/>
                </a:solidFill>
                <a:latin typeface="Plantagenet Cherokee" panose="02020602070100000000" pitchFamily="18" charset="0"/>
              </a:rPr>
              <a:t> </a:t>
            </a:r>
            <a:r>
              <a:rPr lang="en-US" sz="5000" b="0" i="0" kern="1200" dirty="0" err="1">
                <a:solidFill>
                  <a:srgbClr val="EBEBEB"/>
                </a:solidFill>
                <a:latin typeface="Plantagenet Cherokee" panose="02020602070100000000" pitchFamily="18" charset="0"/>
              </a:rPr>
              <a:t>inicial</a:t>
            </a:r>
            <a:endParaRPr lang="en-US" sz="5000" b="0" i="0" kern="1200" dirty="0">
              <a:solidFill>
                <a:srgbClr val="EBEBEB"/>
              </a:solidFill>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4E385E1F-D89E-CA98-AF99-4C6075B566ED}"/>
              </a:ext>
            </a:extLst>
          </p:cNvPr>
          <p:cNvSpPr>
            <a:spLocks noGrp="1"/>
          </p:cNvSpPr>
          <p:nvPr>
            <p:ph sz="half" idx="1"/>
          </p:nvPr>
        </p:nvSpPr>
        <p:spPr>
          <a:xfrm>
            <a:off x="961616" y="2409259"/>
            <a:ext cx="7581657" cy="4322237"/>
          </a:xfrm>
        </p:spPr>
        <p:txBody>
          <a:bodyPr vert="horz" lIns="91440" tIns="45720" rIns="91440" bIns="45720" rtlCol="0" anchor="ctr">
            <a:normAutofit lnSpcReduction="10000"/>
          </a:bodyPr>
          <a:lstStyle/>
          <a:p>
            <a:pPr>
              <a:lnSpc>
                <a:spcPct val="90000"/>
              </a:lnSpc>
              <a:buFont typeface="STKaiti" panose="02010600040101010101" pitchFamily="2" charset="-122"/>
              <a:buChar char="★"/>
            </a:pPr>
            <a:r>
              <a:rPr lang="es-ES" sz="2000" b="1" dirty="0">
                <a:solidFill>
                  <a:srgbClr val="00B0F0"/>
                </a:solidFill>
              </a:rPr>
              <a:t>Comienza a las 7:40 de la mañana y termina a las 7:50, pero se extenderá durante los dos primeros días de clase.</a:t>
            </a:r>
          </a:p>
          <a:p>
            <a:pPr>
              <a:lnSpc>
                <a:spcPct val="90000"/>
              </a:lnSpc>
              <a:buFont typeface="STKaiti" panose="02010600040101010101" pitchFamily="2" charset="-122"/>
              <a:buChar char="★"/>
            </a:pPr>
            <a:r>
              <a:rPr lang="es-ES" sz="2000" b="1" dirty="0">
                <a:solidFill>
                  <a:srgbClr val="0070C0"/>
                </a:solidFill>
              </a:rPr>
              <a:t>Los estudiantes visitan los casilleros antes de la clase inicial.</a:t>
            </a:r>
          </a:p>
          <a:p>
            <a:pPr>
              <a:lnSpc>
                <a:spcPct val="90000"/>
              </a:lnSpc>
              <a:buFont typeface="STKaiti" panose="02010600040101010101" pitchFamily="2" charset="-122"/>
              <a:buChar char="★"/>
            </a:pPr>
            <a:r>
              <a:rPr lang="es-ES" sz="2000" b="1" dirty="0">
                <a:solidFill>
                  <a:srgbClr val="00B0F0"/>
                </a:solidFill>
              </a:rPr>
              <a:t>Todos los maestros tienen esta clase inicial que suelen estar formadas por 15 o menos alumnos.</a:t>
            </a:r>
          </a:p>
          <a:p>
            <a:pPr>
              <a:lnSpc>
                <a:spcPct val="90000"/>
              </a:lnSpc>
              <a:buFont typeface="STKaiti" panose="02010600040101010101" pitchFamily="2" charset="-122"/>
              <a:buChar char="★"/>
            </a:pPr>
            <a:r>
              <a:rPr lang="es-ES" sz="2000" b="1" dirty="0">
                <a:solidFill>
                  <a:srgbClr val="0070C0"/>
                </a:solidFill>
              </a:rPr>
              <a:t>El informativo matutino se emitirá cada mañana y se emitirá en todas las aulas.</a:t>
            </a:r>
          </a:p>
          <a:p>
            <a:pPr>
              <a:lnSpc>
                <a:spcPct val="90000"/>
              </a:lnSpc>
              <a:buFont typeface="STKaiti" panose="02010600040101010101" pitchFamily="2" charset="-122"/>
              <a:buChar char="★"/>
            </a:pPr>
            <a:r>
              <a:rPr lang="es-ES" sz="2000" b="1" dirty="0">
                <a:solidFill>
                  <a:srgbClr val="00B0F0"/>
                </a:solidFill>
              </a:rPr>
              <a:t>Aproximadamente cada mes organizamos un Día del Orgullo Patriota. La clase inicial se amplía y gestionamos un horario diario modificado. Las actividades de Patriot Pride se centran en el aprendizaje socioemocional, la integración en equipo, etc. Algunas actividades son facilitadas por nuestros líderes estudiantiles Patriot Pal.</a:t>
            </a:r>
            <a:endParaRPr lang="en-US" sz="1700" dirty="0"/>
          </a:p>
        </p:txBody>
      </p:sp>
      <p:pic>
        <p:nvPicPr>
          <p:cNvPr id="18" name="Picture 17" descr="A clock with a black and white face&#10;&#10;AI-generated content may be incorrect.">
            <a:extLst>
              <a:ext uri="{FF2B5EF4-FFF2-40B4-BE49-F238E27FC236}">
                <a16:creationId xmlns:a16="http://schemas.microsoft.com/office/drawing/2014/main" id="{040FE96A-2070-1892-E161-C3443FD819F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930724" y="2488748"/>
            <a:ext cx="3067163" cy="3067163"/>
          </a:xfrm>
          <a:prstGeom prst="roundRect">
            <a:avLst>
              <a:gd name="adj" fmla="val 1858"/>
            </a:avLst>
          </a:prstGeom>
          <a:effectLst>
            <a:outerShdw blurRad="50800" dist="50800" dir="5400000" algn="tl" rotWithShape="0">
              <a:srgbClr val="000000">
                <a:alpha val="43000"/>
              </a:srgbClr>
            </a:outerShdw>
          </a:effectLst>
        </p:spPr>
      </p:pic>
      <p:pic>
        <p:nvPicPr>
          <p:cNvPr id="8" name="Picture 10" descr="Great Valley School District">
            <a:extLst>
              <a:ext uri="{FF2B5EF4-FFF2-40B4-BE49-F238E27FC236}">
                <a16:creationId xmlns:a16="http://schemas.microsoft.com/office/drawing/2014/main" id="{04A0B44B-D82B-94C3-2411-B4CF4A2F18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94240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1C0F062-B5E5-2115-CB1E-6F4089AC35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07B8A6-E5EB-3E6A-4E8E-61581764DAD5}"/>
              </a:ext>
            </a:extLst>
          </p:cNvPr>
          <p:cNvSpPr>
            <a:spLocks noGrp="1"/>
          </p:cNvSpPr>
          <p:nvPr>
            <p:ph type="title"/>
          </p:nvPr>
        </p:nvSpPr>
        <p:spPr/>
        <p:txBody>
          <a:bodyPr anchor="ctr">
            <a:noAutofit/>
          </a:bodyPr>
          <a:lstStyle/>
          <a:p>
            <a:pPr algn="ctr"/>
            <a:r>
              <a:rPr lang="en-US" sz="5000" dirty="0" err="1">
                <a:latin typeface="Plantagenet Cherokee" panose="02020602070100000000" pitchFamily="18" charset="0"/>
              </a:rPr>
              <a:t>Casilleros</a:t>
            </a:r>
            <a:endParaRPr lang="en-US" sz="500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9413703F-3804-2046-3D1E-1E5439D8E972}"/>
              </a:ext>
            </a:extLst>
          </p:cNvPr>
          <p:cNvSpPr>
            <a:spLocks noGrp="1"/>
          </p:cNvSpPr>
          <p:nvPr>
            <p:ph sz="half" idx="1"/>
          </p:nvPr>
        </p:nvSpPr>
        <p:spPr>
          <a:xfrm>
            <a:off x="5215030" y="2786380"/>
            <a:ext cx="6781640" cy="3865558"/>
          </a:xfrm>
        </p:spPr>
        <p:txBody>
          <a:bodyPr>
            <a:normAutofit lnSpcReduction="10000"/>
          </a:bodyPr>
          <a:lstStyle/>
          <a:p>
            <a:pPr>
              <a:buFont typeface="STKaiti" panose="02010600040101010101" pitchFamily="2" charset="-122"/>
              <a:buChar char="★"/>
            </a:pPr>
            <a:r>
              <a:rPr lang="es-ES" sz="2500" b="1" dirty="0">
                <a:solidFill>
                  <a:srgbClr val="0070C0"/>
                </a:solidFill>
              </a:rPr>
              <a:t>Se espera que los estudiantes guarden ropa exterior, incluyendo gorras, mochilas, bolsos, teléfonos móviles, etc., en sus casilleros asignados.</a:t>
            </a:r>
            <a:endParaRPr lang="en-US" sz="2500" b="1" dirty="0">
              <a:solidFill>
                <a:srgbClr val="0070C0"/>
              </a:solidFill>
            </a:endParaRPr>
          </a:p>
          <a:p>
            <a:pPr>
              <a:buFont typeface="STKaiti" panose="02010600040101010101" pitchFamily="2" charset="-122"/>
              <a:buChar char="★"/>
            </a:pPr>
            <a:r>
              <a:rPr lang="es-ES" sz="2500" b="1" dirty="0">
                <a:solidFill>
                  <a:srgbClr val="0070C0"/>
                </a:solidFill>
              </a:rPr>
              <a:t>Los estudiantes pueden visitar sus casilleros entre clases, según sea necesario. Normalmente, los estudiantes visitan antes de la clase inicial, antes y después de comer, y durante la salida.</a:t>
            </a:r>
            <a:endParaRPr lang="en-US" sz="1700" dirty="0"/>
          </a:p>
          <a:p>
            <a:pPr marL="45720" indent="0">
              <a:buNone/>
            </a:pPr>
            <a:endParaRPr lang="en-US" sz="1700" dirty="0"/>
          </a:p>
        </p:txBody>
      </p:sp>
      <p:pic>
        <p:nvPicPr>
          <p:cNvPr id="5" name="Picture 4" descr="A blue lockers with open doors&#10;&#10;AI-generated content may be incorrect.">
            <a:extLst>
              <a:ext uri="{FF2B5EF4-FFF2-40B4-BE49-F238E27FC236}">
                <a16:creationId xmlns:a16="http://schemas.microsoft.com/office/drawing/2014/main" id="{BB1A0828-0C62-E2F9-D8A7-2E913CCDBFC0}"/>
              </a:ext>
            </a:extLst>
          </p:cNvPr>
          <p:cNvPicPr>
            <a:picLocks noChangeAspect="1"/>
          </p:cNvPicPr>
          <p:nvPr/>
        </p:nvPicPr>
        <p:blipFill>
          <a:blip r:embed="rId3">
            <a:extLst>
              <a:ext uri="{837473B0-CC2E-450A-ABE3-18F120FF3D39}">
                <a1611:picAttrSrcUrl xmlns:a1611="http://schemas.microsoft.com/office/drawing/2016/11/main" r:id="rId4"/>
              </a:ext>
            </a:extLst>
          </a:blip>
          <a:srcRect l="12486" r="13382" b="1"/>
          <a:stretch/>
        </p:blipFill>
        <p:spPr>
          <a:xfrm>
            <a:off x="664028" y="2285999"/>
            <a:ext cx="4287453" cy="3627845"/>
          </a:xfrm>
          <a:prstGeom prst="rect">
            <a:avLst/>
          </a:prstGeom>
          <a:noFill/>
        </p:spPr>
      </p:pic>
      <p:pic>
        <p:nvPicPr>
          <p:cNvPr id="7" name="Picture 10" descr="Great Valley School District">
            <a:extLst>
              <a:ext uri="{FF2B5EF4-FFF2-40B4-BE49-F238E27FC236}">
                <a16:creationId xmlns:a16="http://schemas.microsoft.com/office/drawing/2014/main" id="{0757D68E-4EF4-FC48-8D55-9E55E555A8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87896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480738" y="527054"/>
            <a:ext cx="9875520" cy="1356360"/>
          </a:xfrm>
        </p:spPr>
        <p:txBody>
          <a:bodyPr anchor="ctr">
            <a:normAutofit/>
          </a:bodyPr>
          <a:lstStyle/>
          <a:p>
            <a:pPr algn="ctr"/>
            <a:r>
              <a:rPr lang="en-US" sz="5000" dirty="0" err="1">
                <a:latin typeface="Plantagenet Cherokee" panose="02020602070100000000" pitchFamily="18" charset="0"/>
              </a:rPr>
              <a:t>Horario</a:t>
            </a:r>
            <a:endParaRPr lang="en-US" sz="5000" dirty="0">
              <a:latin typeface="Plantagenet Cherokee" panose="02020602070100000000" pitchFamily="18" charset="0"/>
            </a:endParaRPr>
          </a:p>
        </p:txBody>
      </p:sp>
      <p:sp>
        <p:nvSpPr>
          <p:cNvPr id="5" name="Content Placeholder 4">
            <a:extLst>
              <a:ext uri="{FF2B5EF4-FFF2-40B4-BE49-F238E27FC236}">
                <a16:creationId xmlns:a16="http://schemas.microsoft.com/office/drawing/2014/main" id="{B68C792A-F69E-59BC-1BA6-1B418E3A18DD}"/>
              </a:ext>
            </a:extLst>
          </p:cNvPr>
          <p:cNvSpPr>
            <a:spLocks noGrp="1"/>
          </p:cNvSpPr>
          <p:nvPr>
            <p:ph sz="half" idx="1"/>
          </p:nvPr>
        </p:nvSpPr>
        <p:spPr>
          <a:xfrm>
            <a:off x="182879" y="2379011"/>
            <a:ext cx="12099577" cy="5790985"/>
          </a:xfrm>
        </p:spPr>
        <p:txBody>
          <a:bodyPr>
            <a:normAutofit/>
          </a:bodyPr>
          <a:lstStyle/>
          <a:p>
            <a:pPr algn="ctr">
              <a:buFont typeface="STKaiti" panose="02010600040101010101" pitchFamily="2" charset="-122"/>
              <a:buChar char="★"/>
            </a:pPr>
            <a:r>
              <a:rPr lang="es-ES" sz="2000" dirty="0">
                <a:latin typeface="Plantagenet Cherokee" panose="02020602070100000000" pitchFamily="18" charset="0"/>
              </a:rPr>
              <a:t>Sigue un ciclo de 6 días 
La clase inicial (10 minutos) 
7 clases (49 minutos cada una)</a:t>
            </a:r>
          </a:p>
          <a:p>
            <a:pPr marL="0" indent="0" algn="ctr">
              <a:buNone/>
            </a:pPr>
            <a:r>
              <a:rPr lang="es-ES" sz="2800" b="1" u="sng" dirty="0">
                <a:solidFill>
                  <a:srgbClr val="002060"/>
                </a:solidFill>
                <a:latin typeface="Plantagenet Cherokee" panose="02020602070100000000" pitchFamily="18" charset="0"/>
              </a:rPr>
              <a:t>Reuniones de clase por ciclo de 6 días:</a:t>
            </a:r>
          </a:p>
          <a:p>
            <a:pPr algn="ctr">
              <a:buFont typeface="STKaiti" panose="02010600040101010101" pitchFamily="2" charset="-122"/>
              <a:buChar char="★"/>
            </a:pPr>
            <a:r>
              <a:rPr lang="en-US" b="1" dirty="0">
                <a:solidFill>
                  <a:srgbClr val="0070C0"/>
                </a:solidFill>
                <a:latin typeface="Plantagenet Cherokee" panose="02020602070100000000" pitchFamily="18" charset="0"/>
              </a:rPr>
              <a:t>SIX Meets- </a:t>
            </a:r>
            <a:r>
              <a:rPr lang="es-ES" dirty="0">
                <a:latin typeface="Plantagenet Cherokee" panose="02020602070100000000" pitchFamily="18" charset="0"/>
              </a:rPr>
              <a:t>Lengua Inglesa, Matemáticas, Ciencias, Estudios Sociales y Lenguas Extranjeras</a:t>
            </a:r>
          </a:p>
          <a:p>
            <a:pPr algn="ctr">
              <a:buFont typeface="STKaiti" panose="02010600040101010101" pitchFamily="2" charset="-122"/>
              <a:buChar char="★"/>
            </a:pPr>
            <a:r>
              <a:rPr lang="en-US" b="1" dirty="0">
                <a:solidFill>
                  <a:srgbClr val="0070C0"/>
                </a:solidFill>
                <a:latin typeface="Plantagenet Cherokee" panose="02020602070100000000" pitchFamily="18" charset="0"/>
              </a:rPr>
              <a:t>TWO Meets- </a:t>
            </a:r>
            <a:r>
              <a:rPr lang="es-ES" dirty="0">
                <a:latin typeface="Plantagenet Cherokee" panose="02020602070100000000" pitchFamily="18" charset="0"/>
              </a:rPr>
              <a:t>Optativas de Ciencias, Optativas de Estudios Sociales, Optativa de Música General, Salud/Educación Física, STEAM, Banda, Orquesta y Coro</a:t>
            </a:r>
          </a:p>
          <a:p>
            <a:pPr>
              <a:buFont typeface="STKaiti" panose="02010600040101010101" pitchFamily="2" charset="-122"/>
              <a:buChar char="★"/>
            </a:pPr>
            <a:r>
              <a:rPr lang="en-US" b="1" dirty="0">
                <a:solidFill>
                  <a:srgbClr val="0070C0"/>
                </a:solidFill>
                <a:latin typeface="Plantagenet Cherokee" panose="02020602070100000000" pitchFamily="18" charset="0"/>
              </a:rPr>
              <a:t>ONE</a:t>
            </a:r>
            <a:r>
              <a:rPr lang="en-US" dirty="0">
                <a:solidFill>
                  <a:srgbClr val="0070C0"/>
                </a:solidFill>
                <a:latin typeface="Plantagenet Cherokee" panose="02020602070100000000" pitchFamily="18" charset="0"/>
              </a:rPr>
              <a:t> </a:t>
            </a:r>
            <a:r>
              <a:rPr lang="en-US" b="1" dirty="0">
                <a:solidFill>
                  <a:srgbClr val="0070C0"/>
                </a:solidFill>
                <a:latin typeface="Plantagenet Cherokee" panose="02020602070100000000" pitchFamily="18" charset="0"/>
              </a:rPr>
              <a:t>Meet- </a:t>
            </a:r>
            <a:r>
              <a:rPr lang="en-US" dirty="0">
                <a:latin typeface="Plantagenet Cherokee" panose="02020602070100000000" pitchFamily="18" charset="0"/>
              </a:rPr>
              <a:t>Elevate U y Arte</a:t>
            </a:r>
          </a:p>
          <a:p>
            <a:pPr marL="0" indent="0">
              <a:buNone/>
            </a:pPr>
            <a:endParaRPr lang="en-US" b="1" dirty="0">
              <a:solidFill>
                <a:srgbClr val="C00000"/>
              </a:solidFill>
              <a:latin typeface="Plantagenet Cherokee" panose="02020602070100000000" pitchFamily="18" charset="0"/>
            </a:endParaRPr>
          </a:p>
          <a:p>
            <a:pPr marL="0" indent="0">
              <a:buNone/>
            </a:pPr>
            <a:r>
              <a:rPr lang="en-US" b="1" dirty="0">
                <a:solidFill>
                  <a:srgbClr val="C00000"/>
                </a:solidFill>
                <a:latin typeface="Plantagenet Cherokee" panose="02020602070100000000" pitchFamily="18" charset="0"/>
              </a:rPr>
              <a:t>**Meets for ELA and Math Core Extension may vary. </a:t>
            </a:r>
          </a:p>
          <a:p>
            <a:pPr marL="45720" indent="0">
              <a:buNone/>
            </a:pPr>
            <a:endParaRPr lang="en-US" sz="1500" dirty="0"/>
          </a:p>
          <a:p>
            <a:pPr marL="45720" indent="0">
              <a:buNone/>
            </a:pPr>
            <a:endParaRPr lang="en-US" sz="1500" dirty="0"/>
          </a:p>
          <a:p>
            <a:pPr marL="45720" indent="0">
              <a:buNone/>
            </a:pPr>
            <a:endParaRPr lang="en-US" sz="1500" dirty="0"/>
          </a:p>
        </p:txBody>
      </p:sp>
      <p:pic>
        <p:nvPicPr>
          <p:cNvPr id="9" name="Picture 10" descr="Great Valley School District">
            <a:extLst>
              <a:ext uri="{FF2B5EF4-FFF2-40B4-BE49-F238E27FC236}">
                <a16:creationId xmlns:a16="http://schemas.microsoft.com/office/drawing/2014/main" id="{CFD1E445-F8E1-D797-4DF8-5A1EDFBE3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71586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A9D39-0597-ABF8-7EC1-015DC802E25C}"/>
              </a:ext>
            </a:extLst>
          </p:cNvPr>
          <p:cNvSpPr>
            <a:spLocks noGrp="1"/>
          </p:cNvSpPr>
          <p:nvPr>
            <p:ph type="title"/>
          </p:nvPr>
        </p:nvSpPr>
        <p:spPr/>
        <p:txBody>
          <a:bodyPr/>
          <a:lstStyle/>
          <a:p>
            <a:r>
              <a:rPr lang="en-US"/>
              <a:t>Schedule Overview</a:t>
            </a:r>
          </a:p>
        </p:txBody>
      </p:sp>
      <p:graphicFrame>
        <p:nvGraphicFramePr>
          <p:cNvPr id="4" name="Content Placeholder 3">
            <a:extLst>
              <a:ext uri="{FF2B5EF4-FFF2-40B4-BE49-F238E27FC236}">
                <a16:creationId xmlns:a16="http://schemas.microsoft.com/office/drawing/2014/main" id="{A61177AD-4706-F388-64AE-BFAA82A54D18}"/>
              </a:ext>
            </a:extLst>
          </p:cNvPr>
          <p:cNvGraphicFramePr>
            <a:graphicFrameLocks noChangeAspect="1"/>
          </p:cNvGraphicFramePr>
          <p:nvPr>
            <p:extLst>
              <p:ext uri="{D42A27DB-BD31-4B8C-83A1-F6EECF244321}">
                <p14:modId xmlns:p14="http://schemas.microsoft.com/office/powerpoint/2010/main" val="2706619991"/>
              </p:ext>
            </p:extLst>
          </p:nvPr>
        </p:nvGraphicFramePr>
        <p:xfrm>
          <a:off x="480426" y="1848638"/>
          <a:ext cx="3710309" cy="4801314"/>
        </p:xfrm>
        <a:graphic>
          <a:graphicData uri="http://schemas.openxmlformats.org/presentationml/2006/ole">
            <mc:AlternateContent xmlns:mc="http://schemas.openxmlformats.org/markup-compatibility/2006">
              <mc:Choice xmlns:v="urn:schemas-microsoft-com:vml" Requires="v">
                <p:oleObj name="Acrobat Document" r:id="rId2" imgW="2914400" imgH="3771525" progId="Acrobat.Document.DC">
                  <p:embed/>
                </p:oleObj>
              </mc:Choice>
              <mc:Fallback>
                <p:oleObj name="Acrobat Document" r:id="rId2" imgW="2914400" imgH="3771525" progId="Acrobat.Document.DC">
                  <p:embed/>
                  <p:pic>
                    <p:nvPicPr>
                      <p:cNvPr id="4" name="Content Placeholder 3">
                        <a:extLst>
                          <a:ext uri="{FF2B5EF4-FFF2-40B4-BE49-F238E27FC236}">
                            <a16:creationId xmlns:a16="http://schemas.microsoft.com/office/drawing/2014/main" id="{A61177AD-4706-F388-64AE-BFAA82A54D18}"/>
                          </a:ext>
                        </a:extLst>
                      </p:cNvPr>
                      <p:cNvPicPr/>
                      <p:nvPr/>
                    </p:nvPicPr>
                    <p:blipFill>
                      <a:blip r:embed="rId3"/>
                      <a:stretch>
                        <a:fillRect/>
                      </a:stretch>
                    </p:blipFill>
                    <p:spPr>
                      <a:xfrm>
                        <a:off x="480426" y="1848638"/>
                        <a:ext cx="3710309" cy="4801314"/>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D01A2329-3CC6-E8CF-9999-1E77FDF4EAE5}"/>
              </a:ext>
            </a:extLst>
          </p:cNvPr>
          <p:cNvSpPr txBox="1"/>
          <p:nvPr/>
        </p:nvSpPr>
        <p:spPr>
          <a:xfrm>
            <a:off x="5535660" y="2188073"/>
            <a:ext cx="6097088" cy="4801314"/>
          </a:xfrm>
          <a:prstGeom prst="rect">
            <a:avLst/>
          </a:prstGeom>
          <a:noFill/>
        </p:spPr>
        <p:txBody>
          <a:bodyPr wrap="square">
            <a:spAutoFit/>
          </a:bodyPr>
          <a:lstStyle/>
          <a:p>
            <a:r>
              <a:rPr lang="en-US" dirty="0" err="1">
                <a:solidFill>
                  <a:srgbClr val="00B0F0"/>
                </a:solidFill>
                <a:latin typeface="Plantagenet Cherokee" panose="02020602070100000000" pitchFamily="18" charset="0"/>
              </a:rPr>
              <a:t>Periodos</a:t>
            </a:r>
            <a:r>
              <a:rPr lang="en-US" dirty="0">
                <a:solidFill>
                  <a:srgbClr val="00B0F0"/>
                </a:solidFill>
                <a:latin typeface="Plantagenet Cherokee" panose="02020602070100000000" pitchFamily="18" charset="0"/>
              </a:rPr>
              <a:t> 1-4</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Inglés</a:t>
            </a:r>
          </a:p>
          <a:p>
            <a:pPr marL="285750" indent="-285750">
              <a:buFont typeface="Wingdings" panose="05000000000000000000" pitchFamily="2" charset="2"/>
              <a:buChar char="Ø"/>
            </a:pPr>
            <a:r>
              <a:rPr lang="en-US" dirty="0" err="1">
                <a:solidFill>
                  <a:srgbClr val="0070C0"/>
                </a:solidFill>
                <a:latin typeface="Plantagenet Cherokee" panose="02020602070100000000" pitchFamily="18" charset="0"/>
              </a:rPr>
              <a:t>Matemáticas</a:t>
            </a:r>
            <a:endParaRPr lang="en-US" dirty="0">
              <a:solidFill>
                <a:srgbClr val="0070C0"/>
              </a:solidFill>
              <a:latin typeface="Plantagenet Cherokee" panose="02020602070100000000" pitchFamily="18" charset="0"/>
            </a:endParaRP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CIENCIA</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ESTUDIOS SOCIALES </a:t>
            </a:r>
          </a:p>
          <a:p>
            <a:endParaRPr lang="en-US" dirty="0">
              <a:solidFill>
                <a:srgbClr val="0070C0"/>
              </a:solidFill>
              <a:latin typeface="Plantagenet Cherokee" panose="02020602070100000000" pitchFamily="18" charset="0"/>
            </a:endParaRPr>
          </a:p>
          <a:p>
            <a:r>
              <a:rPr lang="en-US" dirty="0" err="1">
                <a:solidFill>
                  <a:srgbClr val="00B0F0"/>
                </a:solidFill>
                <a:latin typeface="Plantagenet Cherokee" panose="02020602070100000000" pitchFamily="18" charset="0"/>
              </a:rPr>
              <a:t>Periodos</a:t>
            </a:r>
            <a:r>
              <a:rPr lang="en-US" dirty="0">
                <a:solidFill>
                  <a:srgbClr val="00B0F0"/>
                </a:solidFill>
                <a:latin typeface="Plantagenet Cherokee" panose="02020602070100000000" pitchFamily="18" charset="0"/>
              </a:rPr>
              <a:t> 5-7:</a:t>
            </a:r>
          </a:p>
          <a:p>
            <a:pPr marL="285750" indent="-285750">
              <a:buFont typeface="Wingdings" panose="05000000000000000000" pitchFamily="2" charset="2"/>
              <a:buChar char="Ø"/>
            </a:pPr>
            <a:r>
              <a:rPr lang="es-ES" dirty="0">
                <a:solidFill>
                  <a:srgbClr val="0070C0"/>
                </a:solidFill>
                <a:latin typeface="Plantagenet Cherokee" panose="02020602070100000000" pitchFamily="18" charset="0"/>
              </a:rPr>
              <a:t>EXTENSIÓN DE LA CLASE DE MATEMÁTICAS</a:t>
            </a:r>
          </a:p>
          <a:p>
            <a:pPr marL="285750" indent="-285750">
              <a:buFont typeface="Wingdings" panose="05000000000000000000" pitchFamily="2" charset="2"/>
              <a:buChar char="Ø"/>
            </a:pPr>
            <a:r>
              <a:rPr lang="es-ES" dirty="0">
                <a:solidFill>
                  <a:srgbClr val="0070C0"/>
                </a:solidFill>
                <a:latin typeface="Plantagenet Cherokee" panose="02020602070100000000" pitchFamily="18" charset="0"/>
              </a:rPr>
              <a:t>EXTENSIÓN DE LA CLASE DE </a:t>
            </a:r>
            <a:r>
              <a:rPr lang="en-US" dirty="0">
                <a:solidFill>
                  <a:srgbClr val="0070C0"/>
                </a:solidFill>
                <a:latin typeface="Plantagenet Cherokee" panose="02020602070100000000" pitchFamily="18" charset="0"/>
              </a:rPr>
              <a:t>INGLÉS</a:t>
            </a:r>
            <a:endParaRPr lang="en-US" dirty="0">
              <a:solidFill>
                <a:srgbClr val="00B0F0"/>
              </a:solidFill>
              <a:latin typeface="Plantagenet Cherokee" panose="02020602070100000000" pitchFamily="18" charset="0"/>
            </a:endParaRPr>
          </a:p>
          <a:p>
            <a:endParaRPr lang="es-ES" dirty="0">
              <a:solidFill>
                <a:srgbClr val="0070C0"/>
              </a:solidFill>
              <a:latin typeface="Plantagenet Cherokee" panose="02020602070100000000" pitchFamily="18" charset="0"/>
            </a:endParaRP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ÁREAS ESPECIALES(STEAM, ELEVATE U, ART, HEALTH/PE)</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ELECTIVAS (SCIENCE, SOCIAL STUDIES, GENERAL MUSIC)</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CONJUNTOS MUSICALES(ORCHESTRA, CHOIR, BAND)</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LENGUA EXTRANJERA</a:t>
            </a:r>
          </a:p>
        </p:txBody>
      </p:sp>
      <p:pic>
        <p:nvPicPr>
          <p:cNvPr id="3" name="Picture 10" descr="Great Valley School District">
            <a:extLst>
              <a:ext uri="{FF2B5EF4-FFF2-40B4-BE49-F238E27FC236}">
                <a16:creationId xmlns:a16="http://schemas.microsoft.com/office/drawing/2014/main" id="{9E10A126-6F74-C8A1-ACD2-6197B76626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99858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8253-7F45-5FA5-1D85-E546AF03B7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948321-8105-B168-9635-F4E2B8762885}"/>
              </a:ext>
            </a:extLst>
          </p:cNvPr>
          <p:cNvSpPr>
            <a:spLocks noGrp="1"/>
          </p:cNvSpPr>
          <p:nvPr>
            <p:ph type="title"/>
          </p:nvPr>
        </p:nvSpPr>
        <p:spPr/>
        <p:txBody>
          <a:bodyPr anchor="ctr">
            <a:noAutofit/>
          </a:bodyPr>
          <a:lstStyle/>
          <a:p>
            <a:pPr algn="ctr"/>
            <a:r>
              <a:rPr lang="en-US" sz="5000" dirty="0" err="1">
                <a:latin typeface="Plantagenet Cherokee" panose="02020602070100000000" pitchFamily="18" charset="0"/>
              </a:rPr>
              <a:t>Comedor</a:t>
            </a:r>
            <a:endParaRPr lang="en-US" sz="5000" dirty="0">
              <a:latin typeface="Plantagenet Cherokee" panose="02020602070100000000" pitchFamily="18" charset="0"/>
            </a:endParaRPr>
          </a:p>
        </p:txBody>
      </p:sp>
      <p:sp>
        <p:nvSpPr>
          <p:cNvPr id="5" name="Content Placeholder 4">
            <a:extLst>
              <a:ext uri="{FF2B5EF4-FFF2-40B4-BE49-F238E27FC236}">
                <a16:creationId xmlns:a16="http://schemas.microsoft.com/office/drawing/2014/main" id="{B33C82AA-8EEB-F2F3-A24F-E38E28FE45A8}"/>
              </a:ext>
            </a:extLst>
          </p:cNvPr>
          <p:cNvSpPr>
            <a:spLocks noGrp="1"/>
          </p:cNvSpPr>
          <p:nvPr>
            <p:ph sz="half" idx="1"/>
          </p:nvPr>
        </p:nvSpPr>
        <p:spPr>
          <a:xfrm>
            <a:off x="113293" y="2085946"/>
            <a:ext cx="11974797" cy="4023360"/>
          </a:xfrm>
        </p:spPr>
        <p:txBody>
          <a:bodyPr>
            <a:noAutofit/>
          </a:bodyPr>
          <a:lstStyle/>
          <a:p>
            <a:pPr>
              <a:lnSpc>
                <a:spcPct val="150000"/>
              </a:lnSpc>
              <a:buFont typeface="STKaiti" panose="02010600040101010101" pitchFamily="2" charset="-122"/>
              <a:buChar char="★"/>
            </a:pPr>
            <a:r>
              <a:rPr lang="es-ES" sz="2500" b="1" dirty="0">
                <a:solidFill>
                  <a:srgbClr val="00B0F0"/>
                </a:solidFill>
                <a:latin typeface="Plantagenet Cherokee" panose="02020602070100000000" pitchFamily="18" charset="0"/>
              </a:rPr>
              <a:t>Los periodos de comida para estudiantes duran 30 minutos</a:t>
            </a:r>
          </a:p>
          <a:p>
            <a:pPr>
              <a:lnSpc>
                <a:spcPct val="150000"/>
              </a:lnSpc>
              <a:buFont typeface="STKaiti" panose="02010600040101010101" pitchFamily="2" charset="-122"/>
              <a:buChar char="★"/>
            </a:pPr>
            <a:r>
              <a:rPr lang="es-ES" sz="2500" b="1" dirty="0">
                <a:solidFill>
                  <a:srgbClr val="00B0F0"/>
                </a:solidFill>
                <a:latin typeface="Plantagenet Cherokee" panose="02020602070100000000" pitchFamily="18" charset="0"/>
              </a:rPr>
              <a:t>Dos horas de comida para los alumnos de 7º curso (10:29-10:59 y 11:21-11:51)</a:t>
            </a:r>
          </a:p>
          <a:p>
            <a:pPr>
              <a:lnSpc>
                <a:spcPct val="150000"/>
              </a:lnSpc>
              <a:buFont typeface="STKaiti" panose="02010600040101010101" pitchFamily="2" charset="-122"/>
              <a:buChar char="★"/>
            </a:pPr>
            <a:r>
              <a:rPr lang="es-ES" sz="2500" b="1" dirty="0">
                <a:solidFill>
                  <a:srgbClr val="00B0F0"/>
                </a:solidFill>
                <a:latin typeface="Plantagenet Cherokee" panose="02020602070100000000" pitchFamily="18" charset="0"/>
              </a:rPr>
              <a:t>Comidas calientes y frías al estilo zona de restauración</a:t>
            </a:r>
          </a:p>
          <a:p>
            <a:pPr>
              <a:lnSpc>
                <a:spcPct val="150000"/>
              </a:lnSpc>
              <a:buFont typeface="STKaiti" panose="02010600040101010101" pitchFamily="2" charset="-122"/>
              <a:buChar char="★"/>
            </a:pPr>
            <a:r>
              <a:rPr lang="es-ES" sz="2500" b="1" dirty="0">
                <a:solidFill>
                  <a:srgbClr val="00B0F0"/>
                </a:solidFill>
                <a:latin typeface="Plantagenet Cherokee" panose="02020602070100000000" pitchFamily="18" charset="0"/>
              </a:rPr>
              <a:t>Los estudiantes </a:t>
            </a:r>
            <a:r>
              <a:rPr lang="es-ES" sz="2500" b="1" dirty="0" err="1">
                <a:solidFill>
                  <a:srgbClr val="00B0F0"/>
                </a:solidFill>
                <a:latin typeface="Plantagenet Cherokee" panose="02020602070100000000" pitchFamily="18" charset="0"/>
              </a:rPr>
              <a:t>teclan</a:t>
            </a:r>
            <a:r>
              <a:rPr lang="es-ES" sz="2500" b="1" dirty="0">
                <a:solidFill>
                  <a:srgbClr val="00B0F0"/>
                </a:solidFill>
                <a:latin typeface="Plantagenet Cherokee" panose="02020602070100000000" pitchFamily="18" charset="0"/>
              </a:rPr>
              <a:t> su número de identificación de estudiante para comprar comidas</a:t>
            </a:r>
          </a:p>
          <a:p>
            <a:pPr>
              <a:lnSpc>
                <a:spcPct val="150000"/>
              </a:lnSpc>
              <a:buFont typeface="STKaiti" panose="02010600040101010101" pitchFamily="2" charset="-122"/>
              <a:buChar char="★"/>
            </a:pPr>
            <a:r>
              <a:rPr lang="en-US" sz="2500" b="1" dirty="0">
                <a:solidFill>
                  <a:srgbClr val="00B0F0"/>
                </a:solidFill>
                <a:latin typeface="Plantagenet Cherokee" panose="02020602070100000000" pitchFamily="18" charset="0"/>
              </a:rPr>
              <a:t>Las </a:t>
            </a:r>
            <a:r>
              <a:rPr lang="en-US" sz="2500" b="1" dirty="0" err="1">
                <a:solidFill>
                  <a:srgbClr val="00B0F0"/>
                </a:solidFill>
                <a:latin typeface="Plantagenet Cherokee" panose="02020602070100000000" pitchFamily="18" charset="0"/>
              </a:rPr>
              <a:t>sillas</a:t>
            </a:r>
            <a:r>
              <a:rPr lang="en-US" sz="2500" b="1" dirty="0">
                <a:solidFill>
                  <a:srgbClr val="00B0F0"/>
                </a:solidFill>
                <a:latin typeface="Plantagenet Cherokee" panose="02020602070100000000" pitchFamily="18" charset="0"/>
              </a:rPr>
              <a:t> </a:t>
            </a:r>
            <a:r>
              <a:rPr lang="en-US" sz="2500" b="1" dirty="0" err="1">
                <a:solidFill>
                  <a:srgbClr val="00B0F0"/>
                </a:solidFill>
                <a:latin typeface="Plantagenet Cherokee" panose="02020602070100000000" pitchFamily="18" charset="0"/>
              </a:rPr>
              <a:t>autoseleccionadas</a:t>
            </a:r>
            <a:endParaRPr lang="en-US" sz="2500" b="1" dirty="0">
              <a:solidFill>
                <a:srgbClr val="00B0F0"/>
              </a:solidFill>
              <a:latin typeface="Plantagenet Cherokee" panose="02020602070100000000" pitchFamily="18" charset="0"/>
            </a:endParaRPr>
          </a:p>
          <a:p>
            <a:pPr>
              <a:lnSpc>
                <a:spcPct val="150000"/>
              </a:lnSpc>
              <a:buFont typeface="STKaiti" panose="02010600040101010101" pitchFamily="2" charset="-122"/>
              <a:buChar char="★"/>
            </a:pPr>
            <a:r>
              <a:rPr lang="en-US" sz="2500" b="1" dirty="0">
                <a:solidFill>
                  <a:srgbClr val="00B0F0"/>
                </a:solidFill>
                <a:latin typeface="Plantagenet Cherokee" panose="02020602070100000000" pitchFamily="18" charset="0"/>
              </a:rPr>
              <a:t>No hay </a:t>
            </a:r>
            <a:r>
              <a:rPr lang="en-US" sz="2500" b="1" dirty="0" err="1">
                <a:solidFill>
                  <a:srgbClr val="00B0F0"/>
                </a:solidFill>
                <a:latin typeface="Plantagenet Cherokee" panose="02020602070100000000" pitchFamily="18" charset="0"/>
              </a:rPr>
              <a:t>recreo</a:t>
            </a:r>
            <a:endParaRPr lang="en-US" sz="2500" b="1" dirty="0">
              <a:solidFill>
                <a:srgbClr val="00B0F0"/>
              </a:solidFill>
              <a:latin typeface="Plantagenet Cherokee" panose="02020602070100000000" pitchFamily="18" charset="0"/>
            </a:endParaRPr>
          </a:p>
        </p:txBody>
      </p:sp>
      <p:pic>
        <p:nvPicPr>
          <p:cNvPr id="4" name="Picture 3" descr="A silverware with a fork spoon and knife&#10;&#10;AI-generated content may be incorrect.">
            <a:extLst>
              <a:ext uri="{FF2B5EF4-FFF2-40B4-BE49-F238E27FC236}">
                <a16:creationId xmlns:a16="http://schemas.microsoft.com/office/drawing/2014/main" id="{D2AAFA0A-DC71-C2A8-ECC1-4FADADF78981}"/>
              </a:ext>
            </a:extLst>
          </p:cNvPr>
          <p:cNvPicPr>
            <a:picLocks noChangeAspect="1"/>
          </p:cNvPicPr>
          <p:nvPr/>
        </p:nvPicPr>
        <p:blipFill>
          <a:blip r:embed="rId2">
            <a:alphaModFix amt="68000"/>
            <a:extLst>
              <a:ext uri="{837473B0-CC2E-450A-ABE3-18F120FF3D39}">
                <a1611:picAttrSrcUrl xmlns:a1611="http://schemas.microsoft.com/office/drawing/2016/11/main" r:id="rId3"/>
              </a:ext>
            </a:extLst>
          </a:blip>
          <a:stretch>
            <a:fillRect/>
          </a:stretch>
        </p:blipFill>
        <p:spPr>
          <a:xfrm>
            <a:off x="9705506" y="4994563"/>
            <a:ext cx="1533000" cy="1620982"/>
          </a:xfrm>
          <a:prstGeom prst="rect">
            <a:avLst/>
          </a:prstGeom>
          <a:noFill/>
        </p:spPr>
      </p:pic>
      <p:pic>
        <p:nvPicPr>
          <p:cNvPr id="6" name="Picture 10" descr="Great Valley School District">
            <a:extLst>
              <a:ext uri="{FF2B5EF4-FFF2-40B4-BE49-F238E27FC236}">
                <a16:creationId xmlns:a16="http://schemas.microsoft.com/office/drawing/2014/main" id="{2803DA00-07DA-B3CD-2010-3BA8D00977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713633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2421219" y="662922"/>
            <a:ext cx="7248424" cy="1356360"/>
          </a:xfrm>
        </p:spPr>
        <p:txBody>
          <a:bodyPr anchor="ctr">
            <a:noAutofit/>
          </a:bodyPr>
          <a:lstStyle/>
          <a:p>
            <a:pPr algn="ctr"/>
            <a:r>
              <a:rPr lang="en-US" sz="5000" dirty="0" err="1">
                <a:latin typeface="Plantagenet Cherokee" panose="02020602070100000000" pitchFamily="18" charset="0"/>
              </a:rPr>
              <a:t>Disciplina</a:t>
            </a:r>
            <a:endParaRPr lang="en-US" sz="500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40CF3899-6915-128A-EE01-B181E6212932}"/>
              </a:ext>
            </a:extLst>
          </p:cNvPr>
          <p:cNvSpPr>
            <a:spLocks noGrp="1"/>
          </p:cNvSpPr>
          <p:nvPr>
            <p:ph sz="half" idx="1"/>
          </p:nvPr>
        </p:nvSpPr>
        <p:spPr>
          <a:xfrm>
            <a:off x="402735" y="2204252"/>
            <a:ext cx="7453530" cy="4616267"/>
          </a:xfrm>
        </p:spPr>
        <p:txBody>
          <a:bodyPr>
            <a:noAutofit/>
          </a:bodyPr>
          <a:lstStyle/>
          <a:p>
            <a:pPr marL="45720" indent="0">
              <a:buNone/>
            </a:pPr>
            <a:r>
              <a:rPr lang="es-ES" sz="2000" b="1" dirty="0">
                <a:solidFill>
                  <a:srgbClr val="0070C0"/>
                </a:solidFill>
                <a:latin typeface="Plantagenet Cherokee" panose="02020602070100000000" pitchFamily="18" charset="0"/>
              </a:rPr>
              <a:t>Algunos ejemplos de expectativas incluyen:</a:t>
            </a:r>
          </a:p>
          <a:p>
            <a:pPr marL="45720" indent="0">
              <a:buNone/>
            </a:pPr>
            <a:r>
              <a:rPr lang="es-ES" sz="1700" b="1" dirty="0">
                <a:solidFill>
                  <a:srgbClr val="0070C0"/>
                </a:solidFill>
                <a:latin typeface="Plantagenet Cherokee" panose="02020602070100000000" pitchFamily="18" charset="0"/>
              </a:rPr>
              <a:t>Se espera que los teléfonos móviles se coloquen en las mochilas antes de entrar en el edificio. Los teléfonos móviles deben permanecer en los casilleros de los estudiantes durante todo el día escolar. Tenemos un teléfono para que los estudiantes lo usen en la oficina principal.</a:t>
            </a:r>
            <a:endParaRPr lang="en-US" sz="1700" dirty="0">
              <a:latin typeface="Plantagenet Cherokee" panose="02020602070100000000" pitchFamily="18" charset="0"/>
            </a:endParaRPr>
          </a:p>
          <a:p>
            <a:pPr lvl="1">
              <a:buFont typeface="Wingdings" panose="05000000000000000000" pitchFamily="2" charset="2"/>
              <a:buChar char="ü"/>
            </a:pPr>
            <a:r>
              <a:rPr lang="es-ES" sz="1700" b="1" dirty="0">
                <a:solidFill>
                  <a:srgbClr val="0070C0"/>
                </a:solidFill>
                <a:latin typeface="Plantagenet Cherokee" panose="02020602070100000000" pitchFamily="18" charset="0"/>
              </a:rPr>
              <a:t>Las clases comienzan a las 7:40 de la mañana. A los estudiantes que tengan 4 llegadas tardías no justificadas a la escuela se les asignará un castigo. </a:t>
            </a:r>
          </a:p>
          <a:p>
            <a:pPr lvl="1">
              <a:buFont typeface="Wingdings" panose="05000000000000000000" pitchFamily="2" charset="2"/>
              <a:buChar char="ü"/>
            </a:pPr>
            <a:r>
              <a:rPr lang="es-ES" sz="1700" b="1" dirty="0">
                <a:solidFill>
                  <a:srgbClr val="0070C0"/>
                </a:solidFill>
                <a:latin typeface="Plantagenet Cherokee" panose="02020602070100000000" pitchFamily="18" charset="0"/>
              </a:rPr>
              <a:t>Los estudiantes tienen 3 minutos para pasar de clase en clase. Los estudiantes que lleguen tarde a clase sin justificación ni motivo verificado recibirán un castigo para el maestro para comer o castigo después de la tercera ocasión.</a:t>
            </a:r>
            <a:endParaRPr lang="en-US" sz="1700" b="1" dirty="0">
              <a:solidFill>
                <a:srgbClr val="0070C0"/>
              </a:solidFill>
              <a:latin typeface="Plantagenet Cherokee" panose="02020602070100000000" pitchFamily="18" charset="0"/>
            </a:endParaRPr>
          </a:p>
        </p:txBody>
      </p:sp>
      <p:pic>
        <p:nvPicPr>
          <p:cNvPr id="8" name="Picture 7" descr="A note pinned to a cork board&#10;&#10;AI-generated content may be incorrect.">
            <a:extLst>
              <a:ext uri="{FF2B5EF4-FFF2-40B4-BE49-F238E27FC236}">
                <a16:creationId xmlns:a16="http://schemas.microsoft.com/office/drawing/2014/main" id="{3887D3ED-E1E0-9A76-D19C-D8F2D7C283E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856265" y="4011942"/>
            <a:ext cx="4155033" cy="2773484"/>
          </a:xfrm>
          <a:prstGeom prst="rect">
            <a:avLst/>
          </a:prstGeom>
          <a:noFill/>
        </p:spPr>
      </p:pic>
      <p:sp>
        <p:nvSpPr>
          <p:cNvPr id="9" name="TextBox 8">
            <a:extLst>
              <a:ext uri="{FF2B5EF4-FFF2-40B4-BE49-F238E27FC236}">
                <a16:creationId xmlns:a16="http://schemas.microsoft.com/office/drawing/2014/main" id="{85516062-BC82-6A15-B2A8-3982D6423FF8}"/>
              </a:ext>
            </a:extLst>
          </p:cNvPr>
          <p:cNvSpPr txBox="1"/>
          <p:nvPr/>
        </p:nvSpPr>
        <p:spPr>
          <a:xfrm>
            <a:off x="7729866" y="2226838"/>
            <a:ext cx="4407830" cy="1785104"/>
          </a:xfrm>
          <a:prstGeom prst="rect">
            <a:avLst/>
          </a:prstGeom>
          <a:noFill/>
        </p:spPr>
        <p:txBody>
          <a:bodyPr wrap="square" rtlCol="0">
            <a:spAutoFit/>
          </a:bodyPr>
          <a:lstStyle/>
          <a:p>
            <a:pPr algn="ctr"/>
            <a:r>
              <a:rPr lang="es-ES" sz="2200" b="1" dirty="0">
                <a:solidFill>
                  <a:schemeClr val="bg2">
                    <a:lumMod val="75000"/>
                  </a:schemeClr>
                </a:solidFill>
                <a:latin typeface="Plantagenet Cherokee" panose="02020602070100000000" pitchFamily="18" charset="0"/>
              </a:rPr>
              <a:t>Exigimos a los estudiantes que sean conscientes de las expectativas escolares. 
La disciplina es progresiva por naturaleza.</a:t>
            </a:r>
            <a:endParaRPr lang="en-US" sz="2200" b="1" dirty="0">
              <a:solidFill>
                <a:schemeClr val="bg2">
                  <a:lumMod val="75000"/>
                </a:schemeClr>
              </a:solidFill>
            </a:endParaRPr>
          </a:p>
        </p:txBody>
      </p:sp>
      <p:pic>
        <p:nvPicPr>
          <p:cNvPr id="10" name="Picture 10" descr="Great Valley School District">
            <a:extLst>
              <a:ext uri="{FF2B5EF4-FFF2-40B4-BE49-F238E27FC236}">
                <a16:creationId xmlns:a16="http://schemas.microsoft.com/office/drawing/2014/main" id="{4D9BA94A-3D68-A5C0-E0F7-32EA09E5D3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210730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503EB0F-2257-4A3E-A73B-E1DE769B4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5" name="Rectangle 14">
              <a:extLst>
                <a:ext uri="{FF2B5EF4-FFF2-40B4-BE49-F238E27FC236}">
                  <a16:creationId xmlns:a16="http://schemas.microsoft.com/office/drawing/2014/main" id="{77012B2A-0D78-433A-8C68-8889D3DCD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8" name="Rectangle 17">
            <a:extLst>
              <a:ext uri="{FF2B5EF4-FFF2-40B4-BE49-F238E27FC236}">
                <a16:creationId xmlns:a16="http://schemas.microsoft.com/office/drawing/2014/main" id="{670D6F2B-93AF-47D6-9378-5E54BE0A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27283" y="185788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pic>
        <p:nvPicPr>
          <p:cNvPr id="8" name="Picture 7" descr="Book open on a deck with a blackboard in the background">
            <a:extLst>
              <a:ext uri="{FF2B5EF4-FFF2-40B4-BE49-F238E27FC236}">
                <a16:creationId xmlns:a16="http://schemas.microsoft.com/office/drawing/2014/main" id="{76C528C6-A7B6-B75D-EBD7-4492AE576A35}"/>
              </a:ext>
            </a:extLst>
          </p:cNvPr>
          <p:cNvPicPr>
            <a:picLocks noChangeAspect="1"/>
          </p:cNvPicPr>
          <p:nvPr/>
        </p:nvPicPr>
        <p:blipFill>
          <a:blip r:embed="rId3"/>
          <a:srcRect l="38708" r="6899"/>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22" name="Freeform 5">
            <a:extLst>
              <a:ext uri="{FF2B5EF4-FFF2-40B4-BE49-F238E27FC236}">
                <a16:creationId xmlns:a16="http://schemas.microsoft.com/office/drawing/2014/main" id="{1AD5EB79-7F9A-4BBC-92A5-188382CBA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AAA3AABB-D0DA-3150-3B13-5DB7DF991782}"/>
              </a:ext>
            </a:extLst>
          </p:cNvPr>
          <p:cNvSpPr>
            <a:spLocks noGrp="1"/>
          </p:cNvSpPr>
          <p:nvPr>
            <p:ph type="title"/>
          </p:nvPr>
        </p:nvSpPr>
        <p:spPr>
          <a:xfrm>
            <a:off x="5695061" y="197968"/>
            <a:ext cx="5428551" cy="3153753"/>
          </a:xfrm>
        </p:spPr>
        <p:txBody>
          <a:bodyPr vert="horz" lIns="91440" tIns="45720" rIns="91440" bIns="45720" rtlCol="0" anchor="b">
            <a:normAutofit/>
          </a:bodyPr>
          <a:lstStyle/>
          <a:p>
            <a:pPr algn="ctr"/>
            <a:r>
              <a:rPr lang="en-US" sz="5000" dirty="0">
                <a:latin typeface="Plantagenet Cherokee" panose="02020602070100000000" pitchFamily="18" charset="0"/>
              </a:rPr>
              <a:t>Directrices para la </a:t>
            </a:r>
            <a:r>
              <a:rPr lang="en-US" sz="5000" dirty="0" err="1">
                <a:latin typeface="Plantagenet Cherokee" panose="02020602070100000000" pitchFamily="18" charset="0"/>
              </a:rPr>
              <a:t>tarea</a:t>
            </a:r>
            <a:endParaRPr lang="en-US" sz="5000" dirty="0">
              <a:latin typeface="Plantagenet Cherokee" panose="02020602070100000000" pitchFamily="18" charset="0"/>
            </a:endParaRPr>
          </a:p>
        </p:txBody>
      </p:sp>
      <p:sp>
        <p:nvSpPr>
          <p:cNvPr id="3" name="Text Placeholder 2">
            <a:extLst>
              <a:ext uri="{FF2B5EF4-FFF2-40B4-BE49-F238E27FC236}">
                <a16:creationId xmlns:a16="http://schemas.microsoft.com/office/drawing/2014/main" id="{82BE610C-9FAC-32BB-C494-5CEBEC6062E0}"/>
              </a:ext>
            </a:extLst>
          </p:cNvPr>
          <p:cNvSpPr>
            <a:spLocks noGrp="1"/>
          </p:cNvSpPr>
          <p:nvPr>
            <p:ph type="body" idx="1"/>
          </p:nvPr>
        </p:nvSpPr>
        <p:spPr>
          <a:xfrm>
            <a:off x="5217051" y="4488067"/>
            <a:ext cx="6551612" cy="1622322"/>
          </a:xfrm>
        </p:spPr>
        <p:txBody>
          <a:bodyPr vert="horz" lIns="91440" tIns="45720" rIns="91440" bIns="45720" rtlCol="0" anchor="t">
            <a:normAutofit fontScale="85000" lnSpcReduction="10000"/>
          </a:bodyPr>
          <a:lstStyle/>
          <a:p>
            <a:pPr marR="0" lvl="0" algn="ctr" fontAlgn="auto">
              <a:tabLst/>
              <a:defRPr/>
            </a:pPr>
            <a:r>
              <a:rPr lang="es-ES" sz="3000" dirty="0">
                <a:latin typeface="Plantagenet Cherokee" panose="02020602070100000000" pitchFamily="18" charset="0"/>
              </a:rPr>
              <a:t>Por favor, sigue este ENLACE 
para tener acceso a los
Directrices de deberes para GVSD</a:t>
            </a:r>
            <a:endParaRPr lang="en-US" sz="1800" dirty="0"/>
          </a:p>
        </p:txBody>
      </p:sp>
      <p:sp>
        <p:nvSpPr>
          <p:cNvPr id="24" name="Rectangle 23">
            <a:extLst>
              <a:ext uri="{FF2B5EF4-FFF2-40B4-BE49-F238E27FC236}">
                <a16:creationId xmlns:a16="http://schemas.microsoft.com/office/drawing/2014/main" id="{B9B8A17F-DC3A-4D9A-AA53-9BFB894CD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10" descr="Great Valley School District">
            <a:extLst>
              <a:ext uri="{FF2B5EF4-FFF2-40B4-BE49-F238E27FC236}">
                <a16:creationId xmlns:a16="http://schemas.microsoft.com/office/drawing/2014/main" id="{689B998D-9D00-4493-6B82-96987925C5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119204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E0F5D-4D17-811A-F7AC-511364EDD1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11409-995D-19C8-9FAD-C1EA80489B03}"/>
              </a:ext>
            </a:extLst>
          </p:cNvPr>
          <p:cNvSpPr>
            <a:spLocks noGrp="1"/>
          </p:cNvSpPr>
          <p:nvPr>
            <p:ph type="title"/>
          </p:nvPr>
        </p:nvSpPr>
        <p:spPr>
          <a:xfrm>
            <a:off x="1436062" y="915128"/>
            <a:ext cx="8761413" cy="706964"/>
          </a:xfrm>
        </p:spPr>
        <p:txBody>
          <a:bodyPr/>
          <a:lstStyle/>
          <a:p>
            <a:pPr algn="ctr"/>
            <a:r>
              <a:rPr lang="en-US" sz="5000" dirty="0">
                <a:latin typeface="Plantagenet Cherokee"/>
              </a:rPr>
              <a:t>Lengua </a:t>
            </a:r>
            <a:r>
              <a:rPr lang="en-US" sz="5000" dirty="0" err="1">
                <a:latin typeface="Plantagenet Cherokee"/>
              </a:rPr>
              <a:t>Inglesa</a:t>
            </a:r>
            <a:r>
              <a:rPr lang="en-US" sz="5000" dirty="0">
                <a:latin typeface="Plantagenet Cherokee"/>
              </a:rPr>
              <a:t>(ELA)</a:t>
            </a:r>
            <a:endParaRPr lang="en-US" sz="5000" dirty="0"/>
          </a:p>
        </p:txBody>
      </p:sp>
      <p:sp>
        <p:nvSpPr>
          <p:cNvPr id="3" name="Text Placeholder 2">
            <a:extLst>
              <a:ext uri="{FF2B5EF4-FFF2-40B4-BE49-F238E27FC236}">
                <a16:creationId xmlns:a16="http://schemas.microsoft.com/office/drawing/2014/main" id="{E84913A2-1A85-EFB6-7E0A-AD1460DDFEEB}"/>
              </a:ext>
            </a:extLst>
          </p:cNvPr>
          <p:cNvSpPr>
            <a:spLocks noGrp="1"/>
          </p:cNvSpPr>
          <p:nvPr>
            <p:ph type="body" idx="1"/>
          </p:nvPr>
        </p:nvSpPr>
        <p:spPr>
          <a:xfrm>
            <a:off x="688765" y="1836679"/>
            <a:ext cx="11332270" cy="1455741"/>
          </a:xfrm>
        </p:spPr>
        <p:txBody>
          <a:bodyPr/>
          <a:lstStyle/>
          <a:p>
            <a:r>
              <a:rPr lang="es-ES" sz="2300" b="1" dirty="0">
                <a:solidFill>
                  <a:srgbClr val="0070C0"/>
                </a:solidFill>
                <a:latin typeface="Plantagenet Cherokee"/>
              </a:rPr>
              <a:t>El currículo de ELA de 7º curso sigue centrándose en los estándares relacionados con la lectura, escritura, comprensión auditiva y expresión oral.  *ELA se reúne un periodo de 49 minutos al día.</a:t>
            </a:r>
            <a:endParaRPr lang="en-US" sz="2300" b="1" dirty="0">
              <a:solidFill>
                <a:srgbClr val="0070C0"/>
              </a:solidFill>
              <a:latin typeface="Plantagenet Cherokee"/>
            </a:endParaRPr>
          </a:p>
        </p:txBody>
      </p:sp>
      <p:sp>
        <p:nvSpPr>
          <p:cNvPr id="9" name="TextBox 8">
            <a:extLst>
              <a:ext uri="{FF2B5EF4-FFF2-40B4-BE49-F238E27FC236}">
                <a16:creationId xmlns:a16="http://schemas.microsoft.com/office/drawing/2014/main" id="{AF7327AD-5545-886B-1CC5-F87C6E47C51B}"/>
              </a:ext>
            </a:extLst>
          </p:cNvPr>
          <p:cNvSpPr txBox="1"/>
          <p:nvPr/>
        </p:nvSpPr>
        <p:spPr>
          <a:xfrm>
            <a:off x="170965" y="3292420"/>
            <a:ext cx="7511380"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rgbClr val="00B0F0"/>
                </a:solidFill>
                <a:latin typeface="Plantagenet Cherokee"/>
              </a:rPr>
              <a:t>¿</a:t>
            </a:r>
            <a:r>
              <a:rPr lang="en-US" sz="2800" b="1" dirty="0" err="1">
                <a:solidFill>
                  <a:srgbClr val="00B0F0"/>
                </a:solidFill>
                <a:latin typeface="Plantagenet Cherokee"/>
              </a:rPr>
              <a:t>Qué</a:t>
            </a:r>
            <a:r>
              <a:rPr lang="en-US" sz="2800" b="1" dirty="0">
                <a:solidFill>
                  <a:srgbClr val="00B0F0"/>
                </a:solidFill>
                <a:latin typeface="Plantagenet Cherokee"/>
              </a:rPr>
              <a:t> </a:t>
            </a:r>
            <a:r>
              <a:rPr lang="en-US" sz="2800" b="1" dirty="0" err="1">
                <a:solidFill>
                  <a:srgbClr val="00B0F0"/>
                </a:solidFill>
                <a:latin typeface="Plantagenet Cherokee"/>
              </a:rPr>
              <a:t>estudiarán</a:t>
            </a:r>
            <a:r>
              <a:rPr lang="en-US" sz="2800" b="1" dirty="0">
                <a:solidFill>
                  <a:srgbClr val="00B0F0"/>
                </a:solidFill>
                <a:latin typeface="Plantagenet Cherokee"/>
              </a:rPr>
              <a:t> </a:t>
            </a:r>
            <a:r>
              <a:rPr lang="en-US" sz="2800" b="1" dirty="0" err="1">
                <a:solidFill>
                  <a:srgbClr val="00B0F0"/>
                </a:solidFill>
                <a:latin typeface="Plantagenet Cherokee"/>
              </a:rPr>
              <a:t>los</a:t>
            </a:r>
            <a:r>
              <a:rPr lang="en-US" sz="2800" b="1" dirty="0">
                <a:solidFill>
                  <a:srgbClr val="00B0F0"/>
                </a:solidFill>
                <a:latin typeface="Plantagenet Cherokee"/>
              </a:rPr>
              <a:t> </a:t>
            </a:r>
            <a:r>
              <a:rPr lang="en-US" sz="2800" b="1" dirty="0" err="1">
                <a:solidFill>
                  <a:srgbClr val="00B0F0"/>
                </a:solidFill>
                <a:latin typeface="Plantagenet Cherokee"/>
              </a:rPr>
              <a:t>estudiantes</a:t>
            </a:r>
            <a:r>
              <a:rPr lang="en-US" sz="2800" b="1" dirty="0">
                <a:solidFill>
                  <a:srgbClr val="00B0F0"/>
                </a:solidFill>
                <a:latin typeface="Plantagenet Cherokee"/>
              </a:rPr>
              <a:t>?</a:t>
            </a:r>
          </a:p>
          <a:p>
            <a:pPr marL="457200" indent="-457200">
              <a:buFont typeface="Arial" panose="020B0604020202020204" pitchFamily="34" charset="0"/>
              <a:buChar char="•"/>
            </a:pPr>
            <a:r>
              <a:rPr lang="es-ES" sz="2400" b="1" dirty="0">
                <a:solidFill>
                  <a:srgbClr val="0070C0"/>
                </a:solidFill>
                <a:latin typeface="Plantagenet Cherokee"/>
              </a:rPr>
              <a:t>Textos y escritos de ficción
Textos informativos y escritos
Textos argumentativos y escritos
Poesía
Debates
Estudio de palabras – raíces griegas y latinas
Gramática</a:t>
            </a:r>
            <a:endParaRPr lang="en-US" sz="2400" b="1" dirty="0">
              <a:solidFill>
                <a:srgbClr val="0070C0"/>
              </a:solidFill>
              <a:latin typeface="Plantagenet Cherokee"/>
            </a:endParaRPr>
          </a:p>
        </p:txBody>
      </p:sp>
      <p:sp>
        <p:nvSpPr>
          <p:cNvPr id="11" name="TextBox 10">
            <a:extLst>
              <a:ext uri="{FF2B5EF4-FFF2-40B4-BE49-F238E27FC236}">
                <a16:creationId xmlns:a16="http://schemas.microsoft.com/office/drawing/2014/main" id="{9F656F57-183F-53AC-03E6-B8FFF59B7426}"/>
              </a:ext>
            </a:extLst>
          </p:cNvPr>
          <p:cNvSpPr txBox="1"/>
          <p:nvPr/>
        </p:nvSpPr>
        <p:spPr>
          <a:xfrm>
            <a:off x="7201085" y="2985216"/>
            <a:ext cx="4762316"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rgbClr val="00B0F0"/>
                </a:solidFill>
                <a:latin typeface="Plantagenet Cherokee"/>
              </a:rPr>
              <a:t>¿Qué herramientas y plataformas digitales utilizarán los estudiantes?</a:t>
            </a:r>
          </a:p>
          <a:p>
            <a:pPr marL="342900" indent="-342900">
              <a:buFont typeface="Arial" panose="020B0604020202020204" pitchFamily="34" charset="0"/>
              <a:buChar char="•"/>
            </a:pPr>
            <a:r>
              <a:rPr lang="en-US" sz="2400" b="1" dirty="0">
                <a:solidFill>
                  <a:srgbClr val="0070C0"/>
                </a:solidFill>
                <a:latin typeface="Plantagenet Cherokee"/>
              </a:rPr>
              <a:t>Canvas – </a:t>
            </a:r>
            <a:r>
              <a:rPr lang="en-US" sz="2400" b="1" dirty="0" err="1">
                <a:solidFill>
                  <a:srgbClr val="0070C0"/>
                </a:solidFill>
                <a:latin typeface="Plantagenet Cherokee"/>
              </a:rPr>
              <a:t>calendario</a:t>
            </a:r>
            <a:r>
              <a:rPr lang="en-US" sz="2400" b="1" dirty="0">
                <a:solidFill>
                  <a:srgbClr val="0070C0"/>
                </a:solidFill>
                <a:latin typeface="Plantagenet Cherokee"/>
              </a:rPr>
              <a:t> y </a:t>
            </a:r>
            <a:r>
              <a:rPr lang="en-US" sz="2400" b="1" dirty="0" err="1">
                <a:solidFill>
                  <a:srgbClr val="0070C0"/>
                </a:solidFill>
                <a:latin typeface="Plantagenet Cherokee"/>
              </a:rPr>
              <a:t>recursos</a:t>
            </a:r>
            <a:endParaRPr lang="en-US" sz="2400" b="1" dirty="0">
              <a:solidFill>
                <a:srgbClr val="0070C0"/>
              </a:solidFill>
              <a:latin typeface="Plantagenet Cherokee"/>
            </a:endParaRPr>
          </a:p>
          <a:p>
            <a:pPr marL="342900" indent="-342900">
              <a:buFont typeface="Arial" panose="020B0604020202020204" pitchFamily="34" charset="0"/>
              <a:buChar char="•"/>
            </a:pPr>
            <a:r>
              <a:rPr lang="en-US" sz="2400" b="1" dirty="0">
                <a:solidFill>
                  <a:srgbClr val="0070C0"/>
                </a:solidFill>
                <a:latin typeface="Plantagenet Cherokee"/>
              </a:rPr>
              <a:t>Skyward – </a:t>
            </a:r>
            <a:r>
              <a:rPr lang="en-US" sz="2400" b="1" dirty="0" err="1">
                <a:solidFill>
                  <a:srgbClr val="0070C0"/>
                </a:solidFill>
                <a:latin typeface="Plantagenet Cherokee"/>
              </a:rPr>
              <a:t>Calificaciones</a:t>
            </a:r>
            <a:endParaRPr lang="en-US" sz="2400" b="1" dirty="0">
              <a:solidFill>
                <a:srgbClr val="0070C0"/>
              </a:solidFill>
              <a:latin typeface="Plantagenet Cherokee"/>
            </a:endParaRPr>
          </a:p>
          <a:p>
            <a:pPr marL="342900" indent="-342900">
              <a:buFont typeface="Arial" panose="020B0604020202020204" pitchFamily="34" charset="0"/>
              <a:buChar char="•"/>
            </a:pPr>
            <a:r>
              <a:rPr lang="en-US" sz="2400" b="1" dirty="0">
                <a:solidFill>
                  <a:srgbClr val="0070C0"/>
                </a:solidFill>
                <a:latin typeface="Plantagenet Cherokee"/>
              </a:rPr>
              <a:t>OneNote </a:t>
            </a:r>
            <a:r>
              <a:rPr lang="es-ES" sz="2400" b="1" dirty="0">
                <a:solidFill>
                  <a:srgbClr val="0070C0"/>
                </a:solidFill>
                <a:latin typeface="Plantagenet Cherokee"/>
              </a:rPr>
              <a:t>– Recursos y cuaderno de ejercicios en línea</a:t>
            </a:r>
            <a:endParaRPr lang="en-US" sz="2400" b="1" dirty="0">
              <a:solidFill>
                <a:srgbClr val="0070C0"/>
              </a:solidFill>
              <a:latin typeface="Plantagenet Cherokee"/>
            </a:endParaRPr>
          </a:p>
          <a:p>
            <a:pPr marL="342900" indent="-342900">
              <a:buFont typeface="Arial" panose="020B0604020202020204" pitchFamily="34" charset="0"/>
              <a:buChar char="•"/>
            </a:pPr>
            <a:r>
              <a:rPr lang="en-US" sz="2400" b="1" dirty="0">
                <a:solidFill>
                  <a:srgbClr val="0070C0"/>
                </a:solidFill>
                <a:latin typeface="Plantagenet Cherokee"/>
              </a:rPr>
              <a:t> </a:t>
            </a:r>
            <a:r>
              <a:rPr lang="es-ES" sz="2400" b="1" dirty="0">
                <a:solidFill>
                  <a:srgbClr val="0070C0"/>
                </a:solidFill>
                <a:latin typeface="Plantagenet Cherokee"/>
              </a:rPr>
              <a:t>¡lápiz y papel!</a:t>
            </a:r>
            <a:endParaRPr lang="en-US" sz="2400" b="1" dirty="0">
              <a:solidFill>
                <a:srgbClr val="0070C0"/>
              </a:solidFill>
              <a:latin typeface="Plantagenet Cherokee"/>
            </a:endParaRPr>
          </a:p>
        </p:txBody>
      </p:sp>
      <p:pic>
        <p:nvPicPr>
          <p:cNvPr id="18" name="Picture 10" descr="Great Valley School District">
            <a:extLst>
              <a:ext uri="{FF2B5EF4-FFF2-40B4-BE49-F238E27FC236}">
                <a16:creationId xmlns:a16="http://schemas.microsoft.com/office/drawing/2014/main" id="{4A5E286A-873B-E464-7B75-3C3CEF6CF7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pSp>
        <p:nvGrpSpPr>
          <p:cNvPr id="20" name="Group 19">
            <a:extLst>
              <a:ext uri="{FF2B5EF4-FFF2-40B4-BE49-F238E27FC236}">
                <a16:creationId xmlns:a16="http://schemas.microsoft.com/office/drawing/2014/main" id="{99315BD6-5416-E65D-A263-0799E5A032A1}"/>
              </a:ext>
            </a:extLst>
          </p:cNvPr>
          <p:cNvGrpSpPr/>
          <p:nvPr/>
        </p:nvGrpSpPr>
        <p:grpSpPr>
          <a:xfrm>
            <a:off x="8189270" y="6263996"/>
            <a:ext cx="2762509" cy="525688"/>
            <a:chOff x="7841933" y="4732596"/>
            <a:chExt cx="3742829" cy="1021981"/>
          </a:xfrm>
        </p:grpSpPr>
        <p:pic>
          <p:nvPicPr>
            <p:cNvPr id="12" name="Picture 11" descr="A logo of a computer software&#10;&#10;AI-generated content may be incorrect.">
              <a:extLst>
                <a:ext uri="{FF2B5EF4-FFF2-40B4-BE49-F238E27FC236}">
                  <a16:creationId xmlns:a16="http://schemas.microsoft.com/office/drawing/2014/main" id="{555AB07D-BD20-6901-5203-872881F44FC8}"/>
                </a:ext>
              </a:extLst>
            </p:cNvPr>
            <p:cNvPicPr>
              <a:picLocks noChangeAspect="1"/>
            </p:cNvPicPr>
            <p:nvPr/>
          </p:nvPicPr>
          <p:blipFill>
            <a:blip r:embed="rId3"/>
            <a:stretch>
              <a:fillRect/>
            </a:stretch>
          </p:blipFill>
          <p:spPr>
            <a:xfrm>
              <a:off x="10562781" y="4732596"/>
              <a:ext cx="1021981" cy="1021981"/>
            </a:xfrm>
            <a:prstGeom prst="rect">
              <a:avLst/>
            </a:prstGeom>
          </p:spPr>
        </p:pic>
        <p:pic>
          <p:nvPicPr>
            <p:cNvPr id="14" name="Picture 13" descr="A blue and white logo&#10;&#10;AI-generated content may be incorrect.">
              <a:extLst>
                <a:ext uri="{FF2B5EF4-FFF2-40B4-BE49-F238E27FC236}">
                  <a16:creationId xmlns:a16="http://schemas.microsoft.com/office/drawing/2014/main" id="{B4F09BDD-7DFB-C187-91BB-ED6E44228B68}"/>
                </a:ext>
              </a:extLst>
            </p:cNvPr>
            <p:cNvPicPr>
              <a:picLocks noChangeAspect="1"/>
            </p:cNvPicPr>
            <p:nvPr/>
          </p:nvPicPr>
          <p:blipFill>
            <a:blip r:embed="rId4"/>
            <a:stretch>
              <a:fillRect/>
            </a:stretch>
          </p:blipFill>
          <p:spPr>
            <a:xfrm>
              <a:off x="9076439" y="4841137"/>
              <a:ext cx="1264906" cy="808294"/>
            </a:xfrm>
            <a:prstGeom prst="rect">
              <a:avLst/>
            </a:prstGeom>
          </p:spPr>
        </p:pic>
        <p:pic>
          <p:nvPicPr>
            <p:cNvPr id="19" name="Picture 18" descr="Canvas Student View vs MCC's Sample Student Account – C3 Teaching and  Learning Center">
              <a:extLst>
                <a:ext uri="{FF2B5EF4-FFF2-40B4-BE49-F238E27FC236}">
                  <a16:creationId xmlns:a16="http://schemas.microsoft.com/office/drawing/2014/main" id="{D17CCCCE-C105-8F9D-0891-374DBF0A77D5}"/>
                </a:ext>
              </a:extLst>
            </p:cNvPr>
            <p:cNvPicPr>
              <a:picLocks noChangeAspect="1"/>
            </p:cNvPicPr>
            <p:nvPr/>
          </p:nvPicPr>
          <p:blipFill>
            <a:blip r:embed="rId5"/>
            <a:stretch>
              <a:fillRect/>
            </a:stretch>
          </p:blipFill>
          <p:spPr>
            <a:xfrm>
              <a:off x="7841933" y="4794355"/>
              <a:ext cx="934179" cy="898970"/>
            </a:xfrm>
            <a:prstGeom prst="rect">
              <a:avLst/>
            </a:prstGeom>
          </p:spPr>
        </p:pic>
      </p:grpSp>
    </p:spTree>
    <p:extLst>
      <p:ext uri="{BB962C8B-B14F-4D97-AF65-F5344CB8AC3E}">
        <p14:creationId xmlns:p14="http://schemas.microsoft.com/office/powerpoint/2010/main" val="4146818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DD1A4-2426-B521-2CA3-8269D3789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179162-E110-C228-3E8D-0D6F7E75C5D7}"/>
              </a:ext>
            </a:extLst>
          </p:cNvPr>
          <p:cNvSpPr>
            <a:spLocks noGrp="1"/>
          </p:cNvSpPr>
          <p:nvPr>
            <p:ph type="title"/>
          </p:nvPr>
        </p:nvSpPr>
        <p:spPr>
          <a:xfrm>
            <a:off x="1072893" y="985391"/>
            <a:ext cx="9628920" cy="724548"/>
          </a:xfrm>
        </p:spPr>
        <p:txBody>
          <a:bodyPr/>
          <a:lstStyle/>
          <a:p>
            <a:pPr algn="ctr"/>
            <a:r>
              <a:rPr lang="es-ES" sz="5000" dirty="0">
                <a:solidFill>
                  <a:schemeClr val="bg1"/>
                </a:solidFill>
                <a:latin typeface="Plantagenet Cherokee"/>
              </a:rPr>
              <a:t>Lengua y Literatura – Extensión </a:t>
            </a:r>
            <a:endParaRPr lang="en-US" sz="5000" dirty="0">
              <a:solidFill>
                <a:schemeClr val="bg1"/>
              </a:solidFill>
              <a:latin typeface="Plantagenet Cherokee"/>
            </a:endParaRPr>
          </a:p>
        </p:txBody>
      </p:sp>
      <p:sp>
        <p:nvSpPr>
          <p:cNvPr id="3" name="Content Placeholder 2">
            <a:extLst>
              <a:ext uri="{FF2B5EF4-FFF2-40B4-BE49-F238E27FC236}">
                <a16:creationId xmlns:a16="http://schemas.microsoft.com/office/drawing/2014/main" id="{F7C9DDA1-9BF9-B857-1C01-D6DF171EF3C5}"/>
              </a:ext>
            </a:extLst>
          </p:cNvPr>
          <p:cNvSpPr>
            <a:spLocks noGrp="1"/>
          </p:cNvSpPr>
          <p:nvPr>
            <p:ph sz="half" idx="1"/>
          </p:nvPr>
        </p:nvSpPr>
        <p:spPr>
          <a:xfrm>
            <a:off x="640604" y="2253273"/>
            <a:ext cx="10907481" cy="3943839"/>
          </a:xfrm>
        </p:spPr>
        <p:txBody>
          <a:bodyPr vert="horz" lIns="91440" tIns="45720" rIns="91440" bIns="45720" rtlCol="0" anchor="t">
            <a:noAutofit/>
          </a:bodyPr>
          <a:lstStyle/>
          <a:p>
            <a:r>
              <a:rPr lang="es-ES" sz="2800" dirty="0">
                <a:solidFill>
                  <a:srgbClr val="000000"/>
                </a:solidFill>
                <a:latin typeface="Plantagenet Cherokee"/>
                <a:ea typeface="Calibri"/>
                <a:cs typeface="Calibri"/>
              </a:rPr>
              <a:t>Extensión de la enseñanza en la clase de ELA y se imparte conjuntamente</a:t>
            </a:r>
          </a:p>
          <a:p>
            <a:r>
              <a:rPr lang="es-ES" sz="2800" dirty="0">
                <a:solidFill>
                  <a:srgbClr val="000000"/>
                </a:solidFill>
                <a:latin typeface="Plantagenet Cherokee"/>
                <a:ea typeface="Calibri"/>
                <a:cs typeface="Calibri"/>
              </a:rPr>
              <a:t>1 o 2 días por ciclo de 6 días</a:t>
            </a:r>
          </a:p>
          <a:p>
            <a:r>
              <a:rPr lang="es-ES" sz="2800" dirty="0">
                <a:solidFill>
                  <a:srgbClr val="000000"/>
                </a:solidFill>
                <a:latin typeface="Plantagenet Cherokee"/>
                <a:ea typeface="Calibri"/>
                <a:cs typeface="Calibri"/>
              </a:rPr>
              <a:t>Práctica adicional con lectura, escritura, expresión oral y comprensión auditiva</a:t>
            </a:r>
          </a:p>
          <a:p>
            <a:r>
              <a:rPr lang="es-ES" sz="2800" dirty="0">
                <a:solidFill>
                  <a:srgbClr val="000000"/>
                </a:solidFill>
                <a:latin typeface="Plantagenet Cherokee"/>
                <a:ea typeface="Calibri"/>
                <a:cs typeface="Calibri"/>
              </a:rPr>
              <a:t>Tiempo adicional para que los alumnos puedan consultar con el maestro y recibir apoyo cuando lo necesiten</a:t>
            </a:r>
          </a:p>
          <a:p>
            <a:r>
              <a:rPr lang="es-ES" sz="2800" dirty="0">
                <a:solidFill>
                  <a:srgbClr val="000000"/>
                </a:solidFill>
                <a:latin typeface="Plantagenet Cherokee"/>
                <a:ea typeface="Calibri"/>
                <a:cs typeface="Calibri"/>
              </a:rPr>
              <a:t>Período sin calificaciones sin nueva instrucción</a:t>
            </a:r>
            <a:endParaRPr lang="en-US" sz="2800" dirty="0">
              <a:solidFill>
                <a:srgbClr val="000000"/>
              </a:solidFill>
              <a:latin typeface="Plantagenet Cherokee"/>
              <a:ea typeface="Calibri"/>
              <a:cs typeface="Calibri"/>
            </a:endParaRPr>
          </a:p>
          <a:p>
            <a:endParaRPr lang="en-US" dirty="0"/>
          </a:p>
        </p:txBody>
      </p:sp>
      <p:pic>
        <p:nvPicPr>
          <p:cNvPr id="5" name="Picture 10" descr="Great Valley School District">
            <a:extLst>
              <a:ext uri="{FF2B5EF4-FFF2-40B4-BE49-F238E27FC236}">
                <a16:creationId xmlns:a16="http://schemas.microsoft.com/office/drawing/2014/main" id="{03076534-D44C-0DCB-31FC-CC0387BBDE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141758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8C77F-750A-235D-E2A2-9B15CA9887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4D9F7-81EC-7E02-5608-6DAB7784F9B2}"/>
              </a:ext>
            </a:extLst>
          </p:cNvPr>
          <p:cNvSpPr>
            <a:spLocks noGrp="1"/>
          </p:cNvSpPr>
          <p:nvPr>
            <p:ph type="title"/>
          </p:nvPr>
        </p:nvSpPr>
        <p:spPr>
          <a:xfrm>
            <a:off x="1072893" y="985391"/>
            <a:ext cx="9628920" cy="724548"/>
          </a:xfrm>
        </p:spPr>
        <p:txBody>
          <a:bodyPr/>
          <a:lstStyle/>
          <a:p>
            <a:pPr algn="ctr"/>
            <a:r>
              <a:rPr lang="es-ES" sz="4500" dirty="0">
                <a:solidFill>
                  <a:schemeClr val="bg1"/>
                </a:solidFill>
                <a:latin typeface="Plantagenet Cherokee"/>
              </a:rPr>
              <a:t>Actividades posibles de la clase de extensión de ELA</a:t>
            </a:r>
            <a:endParaRPr lang="en-US" sz="4500" dirty="0">
              <a:solidFill>
                <a:schemeClr val="bg1"/>
              </a:solidFill>
              <a:latin typeface="Plantagenet Cherokee"/>
            </a:endParaRPr>
          </a:p>
        </p:txBody>
      </p:sp>
      <p:sp>
        <p:nvSpPr>
          <p:cNvPr id="3" name="Content Placeholder 2">
            <a:extLst>
              <a:ext uri="{FF2B5EF4-FFF2-40B4-BE49-F238E27FC236}">
                <a16:creationId xmlns:a16="http://schemas.microsoft.com/office/drawing/2014/main" id="{ED231831-0098-C379-4D13-D8C2FFE0CE49}"/>
              </a:ext>
            </a:extLst>
          </p:cNvPr>
          <p:cNvSpPr>
            <a:spLocks noGrp="1"/>
          </p:cNvSpPr>
          <p:nvPr>
            <p:ph sz="half" idx="1"/>
          </p:nvPr>
        </p:nvSpPr>
        <p:spPr>
          <a:xfrm>
            <a:off x="325582" y="2357315"/>
            <a:ext cx="12018818" cy="4401039"/>
          </a:xfrm>
        </p:spPr>
        <p:txBody>
          <a:bodyPr vert="horz" lIns="91440" tIns="45720" rIns="91440" bIns="45720" rtlCol="0" anchor="t">
            <a:noAutofit/>
          </a:bodyPr>
          <a:lstStyle/>
          <a:p>
            <a:r>
              <a:rPr lang="en-US" sz="2000" dirty="0">
                <a:solidFill>
                  <a:schemeClr val="tx1"/>
                </a:solidFill>
                <a:latin typeface="Plantagenet Cherokee" panose="02020602070100000000" pitchFamily="18" charset="0"/>
                <a:ea typeface="Calibri"/>
                <a:cs typeface="Calibri"/>
              </a:rPr>
              <a:t>Lectura o </a:t>
            </a:r>
            <a:r>
              <a:rPr lang="en-US" sz="2000" dirty="0" err="1">
                <a:solidFill>
                  <a:schemeClr val="tx1"/>
                </a:solidFill>
                <a:latin typeface="Plantagenet Cherokee" panose="02020602070100000000" pitchFamily="18" charset="0"/>
                <a:ea typeface="Calibri"/>
                <a:cs typeface="Calibri"/>
              </a:rPr>
              <a:t>escritura</a:t>
            </a:r>
            <a:r>
              <a:rPr lang="en-US" sz="2000" dirty="0">
                <a:solidFill>
                  <a:schemeClr val="tx1"/>
                </a:solidFill>
                <a:latin typeface="Plantagenet Cherokee" panose="02020602070100000000" pitchFamily="18" charset="0"/>
                <a:ea typeface="Calibri"/>
                <a:cs typeface="Calibri"/>
              </a:rPr>
              <a:t> </a:t>
            </a:r>
            <a:r>
              <a:rPr lang="en-US" sz="2000" dirty="0" err="1">
                <a:solidFill>
                  <a:schemeClr val="tx1"/>
                </a:solidFill>
                <a:latin typeface="Plantagenet Cherokee" panose="02020602070100000000" pitchFamily="18" charset="0"/>
                <a:ea typeface="Calibri"/>
                <a:cs typeface="Calibri"/>
              </a:rPr>
              <a:t>independiente</a:t>
            </a:r>
            <a:endParaRPr lang="en-US" sz="2000" dirty="0">
              <a:solidFill>
                <a:schemeClr val="tx1"/>
              </a:solidFill>
              <a:latin typeface="Plantagenet Cherokee" panose="02020602070100000000" pitchFamily="18" charset="0"/>
              <a:ea typeface="Calibri"/>
              <a:cs typeface="Calibri"/>
            </a:endParaRPr>
          </a:p>
          <a:p>
            <a:r>
              <a:rPr lang="es-ES" sz="2000" dirty="0">
                <a:solidFill>
                  <a:schemeClr val="tx1"/>
                </a:solidFill>
                <a:latin typeface="Plantagenet Cherokee" panose="02020602070100000000" pitchFamily="18" charset="0"/>
                <a:ea typeface="Calibri"/>
                <a:cs typeface="Calibri"/>
              </a:rPr>
              <a:t>Actividades que practican y refuerzan las habilidades que se enseñan en la clase de ELA</a:t>
            </a:r>
          </a:p>
          <a:p>
            <a:r>
              <a:rPr lang="es-ES" sz="2000" dirty="0">
                <a:solidFill>
                  <a:schemeClr val="tx1"/>
                </a:solidFill>
                <a:latin typeface="Plantagenet Cherokee" panose="02020602070100000000" pitchFamily="18" charset="0"/>
                <a:ea typeface="Calibri"/>
                <a:cs typeface="Calibri"/>
              </a:rPr>
              <a:t>Conferencias de maestros con los alumnos sobre su lectura y/o escritura en libros personales</a:t>
            </a:r>
          </a:p>
          <a:p>
            <a:r>
              <a:rPr lang="es-ES" sz="2000" dirty="0">
                <a:solidFill>
                  <a:schemeClr val="tx1"/>
                </a:solidFill>
                <a:latin typeface="Plantagenet Cherokee" panose="02020602070100000000" pitchFamily="18" charset="0"/>
                <a:ea typeface="Calibri"/>
                <a:cs typeface="Calibri"/>
              </a:rPr>
              <a:t>Revisión en grupo pequeño o individual con el maestro</a:t>
            </a:r>
          </a:p>
          <a:p>
            <a:r>
              <a:rPr lang="es-ES" sz="2000" dirty="0">
                <a:solidFill>
                  <a:schemeClr val="tx1"/>
                </a:solidFill>
                <a:latin typeface="Plantagenet Cherokee" panose="02020602070100000000" pitchFamily="18" charset="0"/>
                <a:ea typeface="Calibri"/>
                <a:cs typeface="Calibri"/>
              </a:rPr>
              <a:t>Consulta de un especialista en alfabetización</a:t>
            </a:r>
          </a:p>
          <a:p>
            <a:r>
              <a:rPr lang="en-US" sz="2000" dirty="0">
                <a:solidFill>
                  <a:schemeClr val="tx1"/>
                </a:solidFill>
                <a:latin typeface="Plantagenet Cherokee" panose="02020602070100000000" pitchFamily="18" charset="0"/>
                <a:ea typeface="Calibri"/>
                <a:cs typeface="Calibri"/>
              </a:rPr>
              <a:t>Visitas a la </a:t>
            </a:r>
            <a:r>
              <a:rPr lang="en-US" sz="2000" dirty="0" err="1">
                <a:solidFill>
                  <a:schemeClr val="tx1"/>
                </a:solidFill>
                <a:latin typeface="Plantagenet Cherokee" panose="02020602070100000000" pitchFamily="18" charset="0"/>
                <a:ea typeface="Calibri"/>
                <a:cs typeface="Calibri"/>
              </a:rPr>
              <a:t>biblioteca</a:t>
            </a:r>
            <a:r>
              <a:rPr lang="en-US" sz="2000" dirty="0">
                <a:solidFill>
                  <a:schemeClr val="tx1"/>
                </a:solidFill>
                <a:latin typeface="Plantagenet Cherokee" panose="02020602070100000000" pitchFamily="18" charset="0"/>
                <a:ea typeface="Calibri"/>
                <a:cs typeface="Calibri"/>
              </a:rPr>
              <a:t> de la </a:t>
            </a:r>
            <a:r>
              <a:rPr lang="en-US" sz="2000" dirty="0" err="1">
                <a:solidFill>
                  <a:schemeClr val="tx1"/>
                </a:solidFill>
                <a:latin typeface="Plantagenet Cherokee" panose="02020602070100000000" pitchFamily="18" charset="0"/>
                <a:ea typeface="Calibri"/>
                <a:cs typeface="Calibri"/>
              </a:rPr>
              <a:t>escuela</a:t>
            </a:r>
            <a:endParaRPr lang="en-US" sz="2000" dirty="0">
              <a:solidFill>
                <a:schemeClr val="tx1"/>
              </a:solidFill>
              <a:latin typeface="Plantagenet Cherokee" panose="02020602070100000000" pitchFamily="18" charset="0"/>
              <a:ea typeface="Calibri"/>
              <a:cs typeface="Calibri"/>
            </a:endParaRPr>
          </a:p>
          <a:p>
            <a:r>
              <a:rPr lang="es-ES" sz="2000" dirty="0">
                <a:solidFill>
                  <a:schemeClr val="tx1"/>
                </a:solidFill>
                <a:latin typeface="Plantagenet Cherokee" panose="02020602070100000000" pitchFamily="18" charset="0"/>
                <a:ea typeface="Calibri"/>
                <a:cs typeface="Calibri"/>
              </a:rPr>
              <a:t>Charlas entre libros y autores para generar entusiasmo por los libros</a:t>
            </a:r>
          </a:p>
          <a:p>
            <a:r>
              <a:rPr lang="es-ES" sz="2000" dirty="0">
                <a:solidFill>
                  <a:schemeClr val="tx1"/>
                </a:solidFill>
                <a:latin typeface="Plantagenet Cherokee" panose="02020602070100000000" pitchFamily="18" charset="0"/>
                <a:ea typeface="Calibri"/>
                <a:cs typeface="Calibri"/>
              </a:rPr>
              <a:t>Hora de hablar con el maestro sobre la falta de enseñanza de ELA debido a ausencias</a:t>
            </a:r>
            <a:endParaRPr lang="en-US" sz="2000" dirty="0">
              <a:solidFill>
                <a:schemeClr val="tx1"/>
              </a:solidFill>
              <a:latin typeface="Plantagenet Cherokee"/>
              <a:ea typeface="Calibri"/>
              <a:cs typeface="Calibri"/>
            </a:endParaRPr>
          </a:p>
        </p:txBody>
      </p:sp>
      <p:pic>
        <p:nvPicPr>
          <p:cNvPr id="5" name="Picture 10" descr="Great Valley School District">
            <a:extLst>
              <a:ext uri="{FF2B5EF4-FFF2-40B4-BE49-F238E27FC236}">
                <a16:creationId xmlns:a16="http://schemas.microsoft.com/office/drawing/2014/main" id="{B1E029E1-5045-1683-C151-5D0B43FC9E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742872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9884D-5CD4-C044-38CA-9B69A1D90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2D11CC-CA88-194A-DA36-77C860BD4DD7}"/>
              </a:ext>
            </a:extLst>
          </p:cNvPr>
          <p:cNvSpPr>
            <a:spLocks noGrp="1"/>
          </p:cNvSpPr>
          <p:nvPr>
            <p:ph type="title"/>
          </p:nvPr>
        </p:nvSpPr>
        <p:spPr>
          <a:xfrm>
            <a:off x="1072893" y="985391"/>
            <a:ext cx="9628920" cy="724548"/>
          </a:xfrm>
        </p:spPr>
        <p:txBody>
          <a:bodyPr/>
          <a:lstStyle/>
          <a:p>
            <a:pPr algn="ctr"/>
            <a:r>
              <a:rPr lang="en-US" sz="5000" dirty="0" err="1">
                <a:solidFill>
                  <a:schemeClr val="bg1"/>
                </a:solidFill>
                <a:latin typeface="Plantagenet Cherokee"/>
              </a:rPr>
              <a:t>Matemáticas</a:t>
            </a:r>
            <a:r>
              <a:rPr lang="en-US" sz="5000" dirty="0">
                <a:solidFill>
                  <a:schemeClr val="bg1"/>
                </a:solidFill>
                <a:latin typeface="Plantagenet Cherokee"/>
              </a:rPr>
              <a:t> – </a:t>
            </a:r>
            <a:r>
              <a:rPr lang="en-US" sz="5000" dirty="0" err="1">
                <a:solidFill>
                  <a:schemeClr val="bg1"/>
                </a:solidFill>
                <a:latin typeface="Plantagenet Cherokee"/>
              </a:rPr>
              <a:t>Extensión</a:t>
            </a:r>
            <a:r>
              <a:rPr lang="en-US" sz="5000" dirty="0">
                <a:solidFill>
                  <a:schemeClr val="bg1"/>
                </a:solidFill>
                <a:latin typeface="Plantagenet Cherokee"/>
              </a:rPr>
              <a:t> </a:t>
            </a:r>
          </a:p>
        </p:txBody>
      </p:sp>
      <p:sp>
        <p:nvSpPr>
          <p:cNvPr id="3" name="Content Placeholder 2">
            <a:extLst>
              <a:ext uri="{FF2B5EF4-FFF2-40B4-BE49-F238E27FC236}">
                <a16:creationId xmlns:a16="http://schemas.microsoft.com/office/drawing/2014/main" id="{6D56B800-8C9A-61A7-DA0E-62C1E39C3C78}"/>
              </a:ext>
            </a:extLst>
          </p:cNvPr>
          <p:cNvSpPr>
            <a:spLocks noGrp="1"/>
          </p:cNvSpPr>
          <p:nvPr>
            <p:ph sz="half" idx="1"/>
          </p:nvPr>
        </p:nvSpPr>
        <p:spPr>
          <a:xfrm>
            <a:off x="642259" y="2372145"/>
            <a:ext cx="10907481" cy="3943839"/>
          </a:xfrm>
        </p:spPr>
        <p:txBody>
          <a:bodyPr vert="horz" lIns="91440" tIns="45720" rIns="91440" bIns="45720" rtlCol="0" anchor="t">
            <a:noAutofit/>
          </a:bodyPr>
          <a:lstStyle/>
          <a:p>
            <a:r>
              <a:rPr lang="es-ES" sz="4000" dirty="0">
                <a:solidFill>
                  <a:srgbClr val="000000"/>
                </a:solidFill>
                <a:latin typeface="Plantagenet Cherokee"/>
                <a:ea typeface="Calibri"/>
                <a:cs typeface="Calibri"/>
              </a:rPr>
              <a:t>1 o 2 días por ciclo de 6 días</a:t>
            </a:r>
          </a:p>
          <a:p>
            <a:r>
              <a:rPr lang="es-ES" sz="4000" dirty="0">
                <a:solidFill>
                  <a:srgbClr val="000000"/>
                </a:solidFill>
                <a:latin typeface="Plantagenet Cherokee"/>
                <a:ea typeface="Calibri"/>
                <a:cs typeface="Calibri"/>
              </a:rPr>
              <a:t>Práctica adicional con conceptos matemáticos</a:t>
            </a:r>
          </a:p>
          <a:p>
            <a:r>
              <a:rPr lang="es-ES" sz="4000" dirty="0">
                <a:solidFill>
                  <a:srgbClr val="000000"/>
                </a:solidFill>
                <a:latin typeface="Plantagenet Cherokee"/>
                <a:ea typeface="Calibri"/>
                <a:cs typeface="Calibri"/>
              </a:rPr>
              <a:t>Tiempo adicional para que los alumnos puedan consultar con el maestro y recibir apoyo cuando lo necesiten</a:t>
            </a:r>
          </a:p>
          <a:p>
            <a:r>
              <a:rPr lang="en-US" sz="4000" dirty="0">
                <a:solidFill>
                  <a:srgbClr val="000000"/>
                </a:solidFill>
                <a:latin typeface="Plantagenet Cherokee"/>
                <a:ea typeface="Calibri"/>
                <a:cs typeface="Calibri"/>
              </a:rPr>
              <a:t>Hora de </a:t>
            </a:r>
            <a:r>
              <a:rPr lang="en-US" sz="4000" dirty="0" err="1">
                <a:solidFill>
                  <a:srgbClr val="000000"/>
                </a:solidFill>
                <a:latin typeface="Plantagenet Cherokee"/>
                <a:ea typeface="Calibri"/>
                <a:cs typeface="Calibri"/>
              </a:rPr>
              <a:t>enriquecer</a:t>
            </a:r>
            <a:r>
              <a:rPr lang="en-US" sz="4000" dirty="0">
                <a:solidFill>
                  <a:srgbClr val="000000"/>
                </a:solidFill>
                <a:latin typeface="Plantagenet Cherokee"/>
                <a:ea typeface="Calibri"/>
                <a:cs typeface="Calibri"/>
              </a:rPr>
              <a:t>/</a:t>
            </a:r>
            <a:r>
              <a:rPr lang="en-US" sz="4000" dirty="0" err="1">
                <a:solidFill>
                  <a:srgbClr val="000000"/>
                </a:solidFill>
                <a:latin typeface="Plantagenet Cherokee"/>
                <a:ea typeface="Calibri"/>
                <a:cs typeface="Calibri"/>
              </a:rPr>
              <a:t>reto</a:t>
            </a:r>
            <a:r>
              <a:rPr lang="en-US" sz="4000" dirty="0">
                <a:solidFill>
                  <a:srgbClr val="000000"/>
                </a:solidFill>
                <a:latin typeface="Plantagenet Cherokee"/>
                <a:ea typeface="Calibri"/>
                <a:cs typeface="Calibri"/>
              </a:rPr>
              <a:t> </a:t>
            </a:r>
            <a:r>
              <a:rPr lang="en-US" sz="4000" dirty="0" err="1">
                <a:solidFill>
                  <a:srgbClr val="000000"/>
                </a:solidFill>
                <a:latin typeface="Plantagenet Cherokee"/>
                <a:ea typeface="Calibri"/>
                <a:cs typeface="Calibri"/>
              </a:rPr>
              <a:t>matemático</a:t>
            </a:r>
            <a:endParaRPr lang="en-US" sz="2800" dirty="0">
              <a:solidFill>
                <a:srgbClr val="000000"/>
              </a:solidFill>
              <a:latin typeface="Plantagenet Cherokee"/>
              <a:ea typeface="Calibri"/>
              <a:cs typeface="Calibri"/>
            </a:endParaRPr>
          </a:p>
          <a:p>
            <a:endParaRPr lang="en-US" dirty="0"/>
          </a:p>
        </p:txBody>
      </p:sp>
      <p:pic>
        <p:nvPicPr>
          <p:cNvPr id="5" name="Picture 10" descr="Great Valley School District">
            <a:extLst>
              <a:ext uri="{FF2B5EF4-FFF2-40B4-BE49-F238E27FC236}">
                <a16:creationId xmlns:a16="http://schemas.microsoft.com/office/drawing/2014/main" id="{635DE6CB-456C-7562-81C0-302E42D8A4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2946951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77123-5DF8-2594-25C9-494449B27757}"/>
              </a:ext>
            </a:extLst>
          </p:cNvPr>
          <p:cNvSpPr>
            <a:spLocks noGrp="1"/>
          </p:cNvSpPr>
          <p:nvPr>
            <p:ph type="title"/>
          </p:nvPr>
        </p:nvSpPr>
        <p:spPr/>
        <p:txBody>
          <a:bodyPr/>
          <a:lstStyle/>
          <a:p>
            <a:r>
              <a:rPr lang="en-US" sz="5000" dirty="0" err="1">
                <a:latin typeface="Plantagenet Cherokee"/>
              </a:rPr>
              <a:t>Matemáticas</a:t>
            </a:r>
            <a:endParaRPr lang="en-US" sz="5000" dirty="0"/>
          </a:p>
        </p:txBody>
      </p:sp>
      <p:pic>
        <p:nvPicPr>
          <p:cNvPr id="8" name="Picture 7">
            <a:extLst>
              <a:ext uri="{FF2B5EF4-FFF2-40B4-BE49-F238E27FC236}">
                <a16:creationId xmlns:a16="http://schemas.microsoft.com/office/drawing/2014/main" id="{5333CAD9-711F-238A-EEA2-261666F9DC54}"/>
              </a:ext>
            </a:extLst>
          </p:cNvPr>
          <p:cNvPicPr>
            <a:picLocks noChangeAspect="1"/>
          </p:cNvPicPr>
          <p:nvPr/>
        </p:nvPicPr>
        <p:blipFill>
          <a:blip r:embed="rId2"/>
          <a:stretch>
            <a:fillRect/>
          </a:stretch>
        </p:blipFill>
        <p:spPr>
          <a:xfrm>
            <a:off x="1310319" y="2317124"/>
            <a:ext cx="8885241" cy="4314432"/>
          </a:xfrm>
          <a:prstGeom prst="rect">
            <a:avLst/>
          </a:prstGeom>
        </p:spPr>
      </p:pic>
    </p:spTree>
    <p:extLst>
      <p:ext uri="{BB962C8B-B14F-4D97-AF65-F5344CB8AC3E}">
        <p14:creationId xmlns:p14="http://schemas.microsoft.com/office/powerpoint/2010/main" val="1604188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06C43-3855-7AF6-F39B-6AA0B231447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02BDA9F-1CD3-95AF-020B-FBB82E49C90D}"/>
              </a:ext>
            </a:extLst>
          </p:cNvPr>
          <p:cNvSpPr>
            <a:spLocks noGrp="1"/>
          </p:cNvSpPr>
          <p:nvPr>
            <p:ph type="body" sz="quarter" idx="4294967295"/>
          </p:nvPr>
        </p:nvSpPr>
        <p:spPr>
          <a:xfrm>
            <a:off x="331783" y="3603971"/>
            <a:ext cx="1945457" cy="576263"/>
          </a:xfrm>
        </p:spPr>
        <p:txBody>
          <a:bodyPr>
            <a:normAutofit fontScale="62500" lnSpcReduction="20000"/>
          </a:bodyPr>
          <a:lstStyle/>
          <a:p>
            <a:r>
              <a:rPr lang="en-US" sz="4400">
                <a:latin typeface="Plantagenet Cherokee" panose="02020602070100000000" pitchFamily="18" charset="0"/>
              </a:rPr>
              <a:t>7/8 Math</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6E6296B-8B8F-32D1-0631-8FFAA4FB5FFC}"/>
                  </a:ext>
                </a:extLst>
              </p:cNvPr>
              <p:cNvSpPr>
                <a:spLocks noGrp="1"/>
              </p:cNvSpPr>
              <p:nvPr>
                <p:ph sz="half" idx="4294967295"/>
              </p:nvPr>
            </p:nvSpPr>
            <p:spPr>
              <a:xfrm>
                <a:off x="3337560" y="602617"/>
                <a:ext cx="9237402" cy="5962775"/>
              </a:xfrm>
            </p:spPr>
            <p:txBody>
              <a:bodyPr>
                <a:normAutofit fontScale="85000" lnSpcReduction="20000"/>
              </a:bodyPr>
              <a:lstStyle/>
              <a:p>
                <a:r>
                  <a:rPr lang="en-US" sz="2000" dirty="0" err="1">
                    <a:latin typeface="Century Gothic" panose="020B0502020202020204" pitchFamily="34" charset="0"/>
                  </a:rPr>
                  <a:t>Copias</a:t>
                </a:r>
                <a:r>
                  <a:rPr lang="en-US" sz="2000" dirty="0">
                    <a:latin typeface="Century Gothic" panose="020B0502020202020204" pitchFamily="34" charset="0"/>
                  </a:rPr>
                  <a:t> a </a:t>
                </a:r>
                <a:r>
                  <a:rPr lang="en-US" sz="2000" dirty="0" err="1">
                    <a:latin typeface="Century Gothic" panose="020B0502020202020204" pitchFamily="34" charset="0"/>
                  </a:rPr>
                  <a:t>escala</a:t>
                </a:r>
                <a:endParaRPr lang="en-US" sz="2000" dirty="0">
                  <a:latin typeface="Century Gothic" panose="020B0502020202020204" pitchFamily="34" charset="0"/>
                </a:endParaRPr>
              </a:p>
              <a:p>
                <a:r>
                  <a:rPr lang="en-US" sz="2000" dirty="0" err="1">
                    <a:latin typeface="Century Gothic" panose="020B0502020202020204" pitchFamily="34" charset="0"/>
                  </a:rPr>
                  <a:t>Relaciones</a:t>
                </a:r>
                <a:r>
                  <a:rPr lang="en-US" sz="2000" dirty="0">
                    <a:latin typeface="Century Gothic" panose="020B0502020202020204" pitchFamily="34" charset="0"/>
                  </a:rPr>
                  <a:t> </a:t>
                </a:r>
                <a:r>
                  <a:rPr lang="en-US" sz="2000" dirty="0" err="1">
                    <a:latin typeface="Century Gothic" panose="020B0502020202020204" pitchFamily="34" charset="0"/>
                  </a:rPr>
                  <a:t>proporcionales</a:t>
                </a:r>
                <a:endParaRPr lang="en-US" sz="2000" dirty="0">
                  <a:latin typeface="Century Gothic" panose="020B0502020202020204" pitchFamily="34" charset="0"/>
                </a:endParaRPr>
              </a:p>
              <a:p>
                <a:r>
                  <a:rPr lang="en-US" sz="2000" dirty="0" err="1">
                    <a:latin typeface="Century Gothic" panose="020B0502020202020204" pitchFamily="34" charset="0"/>
                  </a:rPr>
                  <a:t>Porcentajes</a:t>
                </a:r>
                <a:endParaRPr lang="en-US" sz="2000" dirty="0">
                  <a:latin typeface="Century Gothic" panose="020B0502020202020204" pitchFamily="34" charset="0"/>
                </a:endParaRPr>
              </a:p>
              <a:p>
                <a:r>
                  <a:rPr lang="en-US" sz="2000" dirty="0" err="1">
                    <a:latin typeface="Century Gothic" panose="020B0502020202020204" pitchFamily="34" charset="0"/>
                  </a:rPr>
                  <a:t>Aritmética</a:t>
                </a:r>
                <a:r>
                  <a:rPr lang="en-US" sz="2000" dirty="0">
                    <a:latin typeface="Century Gothic" panose="020B0502020202020204" pitchFamily="34" charset="0"/>
                  </a:rPr>
                  <a:t> de </a:t>
                </a:r>
                <a:r>
                  <a:rPr lang="en-US" sz="2000" dirty="0" err="1">
                    <a:latin typeface="Century Gothic" panose="020B0502020202020204" pitchFamily="34" charset="0"/>
                  </a:rPr>
                  <a:t>Números</a:t>
                </a:r>
                <a:r>
                  <a:rPr lang="en-US" sz="2000" dirty="0">
                    <a:latin typeface="Century Gothic" panose="020B0502020202020204" pitchFamily="34" charset="0"/>
                  </a:rPr>
                  <a:t> </a:t>
                </a:r>
                <a:r>
                  <a:rPr lang="en-US" sz="2000" dirty="0" err="1">
                    <a:latin typeface="Century Gothic" panose="020B0502020202020204" pitchFamily="34" charset="0"/>
                  </a:rPr>
                  <a:t>Racionales</a:t>
                </a:r>
                <a:endParaRPr lang="en-US" sz="2000" dirty="0">
                  <a:latin typeface="Century Gothic" panose="020B0502020202020204" pitchFamily="34" charset="0"/>
                </a:endParaRPr>
              </a:p>
              <a:p>
                <a:r>
                  <a:rPr lang="en-US" sz="2000" dirty="0" err="1">
                    <a:latin typeface="Century Gothic" panose="020B0502020202020204" pitchFamily="34" charset="0"/>
                  </a:rPr>
                  <a:t>Expresiones</a:t>
                </a:r>
                <a:r>
                  <a:rPr lang="en-US" sz="2000" dirty="0">
                    <a:latin typeface="Century Gothic" panose="020B0502020202020204" pitchFamily="34" charset="0"/>
                  </a:rPr>
                  <a:t> </a:t>
                </a:r>
                <a:r>
                  <a:rPr lang="en-US" sz="2000" dirty="0" err="1">
                    <a:latin typeface="Century Gothic" panose="020B0502020202020204" pitchFamily="34" charset="0"/>
                  </a:rPr>
                  <a:t>algebraicas</a:t>
                </a:r>
                <a:r>
                  <a:rPr lang="en-US" sz="2000" dirty="0">
                    <a:latin typeface="Century Gothic" panose="020B0502020202020204" pitchFamily="34" charset="0"/>
                  </a:rPr>
                  <a:t>, </a:t>
                </a:r>
                <a:r>
                  <a:rPr lang="en-US" sz="2000" dirty="0" err="1">
                    <a:latin typeface="Century Gothic" panose="020B0502020202020204" pitchFamily="34" charset="0"/>
                  </a:rPr>
                  <a:t>Ecuaciones</a:t>
                </a:r>
                <a:r>
                  <a:rPr lang="en-US" sz="2000" dirty="0">
                    <a:latin typeface="Century Gothic" panose="020B0502020202020204" pitchFamily="34" charset="0"/>
                  </a:rPr>
                  <a:t> de 2 pasos </a:t>
                </a:r>
                <a:r>
                  <a:rPr lang="es-ES" sz="2000" dirty="0">
                    <a:latin typeface="Century Gothic" panose="020B0502020202020204" pitchFamily="34" charset="0"/>
                  </a:rPr>
                  <a:t>y Desigualdades con una variable.</a:t>
                </a:r>
                <a:endParaRPr lang="en-US" sz="2000" dirty="0">
                  <a:latin typeface="Century Gothic" panose="020B0502020202020204" pitchFamily="34" charset="0"/>
                </a:endParaRPr>
              </a:p>
              <a:p>
                <a:pPr lvl="1"/>
                <a14:m>
                  <m:oMath xmlns:m="http://schemas.openxmlformats.org/officeDocument/2006/math">
                    <m:r>
                      <a:rPr lang="en-US" sz="2000" b="0" i="1" smtClean="0">
                        <a:latin typeface="Cambria Math" panose="02040503050406030204" pitchFamily="18" charset="0"/>
                      </a:rPr>
                      <m:t>5</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3</m:t>
                        </m:r>
                      </m:den>
                    </m:f>
                    <m:r>
                      <a:rPr lang="en-US" sz="2000" b="0" i="1" smtClean="0">
                        <a:latin typeface="Cambria Math" panose="02040503050406030204" pitchFamily="18" charset="0"/>
                      </a:rPr>
                      <m:t>𝑥</m:t>
                    </m:r>
                    <m:r>
                      <a:rPr lang="en-US" sz="2000" b="0" i="1" smtClean="0">
                        <a:latin typeface="Cambria Math" panose="02040503050406030204" pitchFamily="18" charset="0"/>
                      </a:rPr>
                      <m:t>−15=−79</m:t>
                    </m:r>
                  </m:oMath>
                </a14:m>
                <a:r>
                  <a:rPr lang="en-US" sz="2000" dirty="0">
                    <a:latin typeface="Century Gothic" panose="020B0502020202020204" pitchFamily="34" charset="0"/>
                  </a:rPr>
                  <a:t>  </a:t>
                </a:r>
              </a:p>
              <a:p>
                <a:r>
                  <a:rPr lang="en-US" sz="2000" dirty="0" err="1">
                    <a:latin typeface="Century Gothic" panose="020B0502020202020204" pitchFamily="34" charset="0"/>
                  </a:rPr>
                  <a:t>Círculos</a:t>
                </a:r>
                <a:endParaRPr lang="en-US" sz="2000" dirty="0">
                  <a:latin typeface="Century Gothic" panose="020B0502020202020204" pitchFamily="34" charset="0"/>
                </a:endParaRPr>
              </a:p>
              <a:p>
                <a:r>
                  <a:rPr lang="es-ES" sz="2000" dirty="0">
                    <a:latin typeface="Century Gothic" panose="020B0502020202020204" pitchFamily="34" charset="0"/>
                  </a:rPr>
                  <a:t>Ángulos, triángulos, prismas (área superficial y volumen)</a:t>
                </a:r>
              </a:p>
              <a:p>
                <a:r>
                  <a:rPr lang="es-ES" sz="2000" dirty="0">
                    <a:latin typeface="Century Gothic" panose="020B0502020202020204" pitchFamily="34" charset="0"/>
                  </a:rPr>
                  <a:t>Datos y probabilidad (estándares de 7º curso)</a:t>
                </a:r>
              </a:p>
              <a:p>
                <a:r>
                  <a:rPr lang="en-US" sz="2000" dirty="0" err="1">
                    <a:latin typeface="Century Gothic" panose="020B0502020202020204" pitchFamily="34" charset="0"/>
                  </a:rPr>
                  <a:t>Similitud</a:t>
                </a:r>
                <a:r>
                  <a:rPr lang="en-US" sz="2000" dirty="0">
                    <a:latin typeface="Century Gothic" panose="020B0502020202020204" pitchFamily="34" charset="0"/>
                  </a:rPr>
                  <a:t>, </a:t>
                </a:r>
                <a:r>
                  <a:rPr lang="en-US" sz="2000" dirty="0" err="1">
                    <a:latin typeface="Century Gothic" panose="020B0502020202020204" pitchFamily="34" charset="0"/>
                  </a:rPr>
                  <a:t>dilataciones</a:t>
                </a:r>
                <a:r>
                  <a:rPr lang="en-US" sz="2000" dirty="0">
                    <a:latin typeface="Century Gothic" panose="020B0502020202020204" pitchFamily="34" charset="0"/>
                  </a:rPr>
                  <a:t> y </a:t>
                </a:r>
                <a:r>
                  <a:rPr lang="en-US" sz="2000" dirty="0" err="1">
                    <a:latin typeface="Century Gothic" panose="020B0502020202020204" pitchFamily="34" charset="0"/>
                  </a:rPr>
                  <a:t>pendiente</a:t>
                </a:r>
                <a:endParaRPr lang="en-US" sz="2000" dirty="0">
                  <a:latin typeface="Century Gothic" panose="020B0502020202020204" pitchFamily="34" charset="0"/>
                </a:endParaRPr>
              </a:p>
              <a:p>
                <a:r>
                  <a:rPr lang="es-ES" sz="2000" dirty="0">
                    <a:latin typeface="Century Gothic" panose="020B0502020202020204" pitchFamily="34" charset="0"/>
                  </a:rPr>
                  <a:t>Datos y probabilidad (8º curso y estándares de álgebra)</a:t>
                </a:r>
              </a:p>
              <a:p>
                <a:r>
                  <a:rPr lang="en-US" sz="2000" dirty="0">
                    <a:latin typeface="Century Gothic" panose="020B0502020202020204" pitchFamily="34" charset="0"/>
                  </a:rPr>
                  <a:t>Resolver </a:t>
                </a:r>
                <a:r>
                  <a:rPr lang="en-US" sz="2000" dirty="0" err="1">
                    <a:latin typeface="Century Gothic" panose="020B0502020202020204" pitchFamily="34" charset="0"/>
                  </a:rPr>
                  <a:t>varios</a:t>
                </a:r>
                <a:r>
                  <a:rPr lang="en-US" sz="2000" dirty="0">
                    <a:latin typeface="Century Gothic" panose="020B0502020202020204" pitchFamily="34" charset="0"/>
                  </a:rPr>
                  <a:t> pasos,</a:t>
                </a:r>
                <a:r>
                  <a:rPr lang="es-ES" sz="2000" dirty="0">
                    <a:latin typeface="Century Gothic" panose="020B0502020202020204" pitchFamily="34" charset="0"/>
                  </a:rPr>
                  <a:t> Ecuaciones lineales complejas e desigualdades con una sola variable</a:t>
                </a:r>
                <a:endParaRPr lang="en-US" sz="2000" dirty="0">
                  <a:latin typeface="Century Gothic" panose="020B0502020202020204" pitchFamily="34" charset="0"/>
                </a:endParaRPr>
              </a:p>
              <a:p>
                <a:pPr lvl="1"/>
                <a14:m>
                  <m:oMath xmlns:m="http://schemas.openxmlformats.org/officeDocument/2006/math">
                    <m:r>
                      <a:rPr lang="en-US" sz="1800" i="1">
                        <a:latin typeface="Cambria Math" panose="02040503050406030204" pitchFamily="18" charset="0"/>
                      </a:rPr>
                      <m:t>−3</m:t>
                    </m:r>
                    <m:f>
                      <m:fPr>
                        <m:ctrlPr>
                          <a:rPr lang="en-US" sz="1800" i="1">
                            <a:latin typeface="Cambria Math" panose="02040503050406030204" pitchFamily="18" charset="0"/>
                          </a:rPr>
                        </m:ctrlPr>
                      </m:fPr>
                      <m:num>
                        <m:r>
                          <a:rPr lang="en-US" sz="1800" i="1">
                            <a:latin typeface="Cambria Math" panose="02040503050406030204" pitchFamily="18" charset="0"/>
                          </a:rPr>
                          <m:t>2</m:t>
                        </m:r>
                      </m:num>
                      <m:den>
                        <m:r>
                          <a:rPr lang="en-US" sz="1800" i="1">
                            <a:latin typeface="Cambria Math" panose="02040503050406030204" pitchFamily="18" charset="0"/>
                          </a:rPr>
                          <m:t>3</m:t>
                        </m:r>
                      </m:den>
                    </m:f>
                    <m:r>
                      <a:rPr lang="en-US" sz="1800" i="1">
                        <a:latin typeface="Cambria Math" panose="02040503050406030204" pitchFamily="18" charset="0"/>
                      </a:rPr>
                      <m:t>𝑥</m:t>
                    </m:r>
                    <m:r>
                      <a:rPr lang="en-US" sz="1800" i="1">
                        <a:latin typeface="Cambria Math" panose="02040503050406030204" pitchFamily="18" charset="0"/>
                      </a:rPr>
                      <m:t>−3</m:t>
                    </m:r>
                    <m:d>
                      <m:dPr>
                        <m:ctrlPr>
                          <a:rPr lang="en-US" sz="1800" i="1">
                            <a:latin typeface="Cambria Math" panose="02040503050406030204" pitchFamily="18" charset="0"/>
                          </a:rPr>
                        </m:ctrlPr>
                      </m:dPr>
                      <m:e>
                        <m:r>
                          <a:rPr lang="en-US" sz="1800" i="1">
                            <a:latin typeface="Cambria Math" panose="02040503050406030204" pitchFamily="18" charset="0"/>
                          </a:rPr>
                          <m:t>2</m:t>
                        </m:r>
                        <m:r>
                          <a:rPr lang="en-US" sz="1800" i="1">
                            <a:latin typeface="Cambria Math" panose="02040503050406030204" pitchFamily="18" charset="0"/>
                          </a:rPr>
                          <m:t>𝑥</m:t>
                        </m:r>
                        <m:r>
                          <a:rPr lang="en-US" sz="1800" i="1">
                            <a:latin typeface="Cambria Math" panose="02040503050406030204" pitchFamily="18" charset="0"/>
                          </a:rPr>
                          <m:t>−5</m:t>
                        </m:r>
                      </m:e>
                    </m:d>
                    <m:r>
                      <a:rPr lang="en-US" sz="1800" i="1">
                        <a:latin typeface="Cambria Math" panose="02040503050406030204" pitchFamily="18" charset="0"/>
                      </a:rPr>
                      <m:t>=</m:t>
                    </m:r>
                    <m:f>
                      <m:fPr>
                        <m:ctrlPr>
                          <a:rPr lang="en-US" sz="1800" i="1">
                            <a:latin typeface="Cambria Math" panose="02040503050406030204" pitchFamily="18" charset="0"/>
                          </a:rPr>
                        </m:ctrlPr>
                      </m:fPr>
                      <m:num>
                        <m:r>
                          <a:rPr lang="en-US" sz="1800" i="1">
                            <a:latin typeface="Cambria Math" panose="02040503050406030204" pitchFamily="18" charset="0"/>
                          </a:rPr>
                          <m:t>1</m:t>
                        </m:r>
                      </m:num>
                      <m:den>
                        <m:r>
                          <a:rPr lang="en-US" sz="1800" i="1">
                            <a:latin typeface="Cambria Math" panose="02040503050406030204" pitchFamily="18" charset="0"/>
                          </a:rPr>
                          <m:t>6</m:t>
                        </m:r>
                      </m:den>
                    </m:f>
                    <m:d>
                      <m:dPr>
                        <m:ctrlPr>
                          <a:rPr lang="en-US" sz="1800" i="1">
                            <a:latin typeface="Cambria Math" panose="02040503050406030204" pitchFamily="18" charset="0"/>
                          </a:rPr>
                        </m:ctrlPr>
                      </m:dPr>
                      <m:e>
                        <m:r>
                          <a:rPr lang="en-US" sz="1800" i="1">
                            <a:latin typeface="Cambria Math" panose="02040503050406030204" pitchFamily="18" charset="0"/>
                          </a:rPr>
                          <m:t>3</m:t>
                        </m:r>
                        <m:r>
                          <a:rPr lang="en-US" sz="1800" i="1">
                            <a:latin typeface="Cambria Math" panose="02040503050406030204" pitchFamily="18" charset="0"/>
                          </a:rPr>
                          <m:t>𝑥</m:t>
                        </m:r>
                        <m:r>
                          <a:rPr lang="en-US" sz="1800" i="1">
                            <a:latin typeface="Cambria Math" panose="02040503050406030204" pitchFamily="18" charset="0"/>
                          </a:rPr>
                          <m:t>−4</m:t>
                        </m:r>
                      </m:e>
                    </m:d>
                    <m:r>
                      <a:rPr lang="en-US" sz="1800" i="1">
                        <a:latin typeface="Cambria Math" panose="02040503050406030204" pitchFamily="18" charset="0"/>
                      </a:rPr>
                      <m:t>+5</m:t>
                    </m:r>
                  </m:oMath>
                </a14:m>
                <a:endParaRPr lang="en-US" sz="1800" dirty="0">
                  <a:latin typeface="Plantagenet Cherokee" panose="02020602070100000000" pitchFamily="18" charset="0"/>
                </a:endParaRPr>
              </a:p>
              <a:p>
                <a:r>
                  <a:rPr lang="en-US" sz="2000" dirty="0">
                    <a:latin typeface="Century Gothic" panose="020B0502020202020204" pitchFamily="34" charset="0"/>
                  </a:rPr>
                  <a:t>Relaciones lineales:</a:t>
                </a:r>
                <a14:m>
                  <m:oMath xmlns:m="http://schemas.openxmlformats.org/officeDocument/2006/math">
                    <m:r>
                      <a:rPr lang="en-US" sz="2000" i="1">
                        <a:latin typeface="Cambria Math" panose="02040503050406030204" pitchFamily="18" charset="0"/>
                      </a:rPr>
                      <m:t>𝑦</m:t>
                    </m:r>
                    <m:r>
                      <a:rPr lang="en-US" sz="2000" i="1">
                        <a:latin typeface="Cambria Math" panose="02040503050406030204" pitchFamily="18" charset="0"/>
                      </a:rPr>
                      <m:t>=</m:t>
                    </m:r>
                    <m:r>
                      <a:rPr lang="en-US" sz="2000" i="1">
                        <a:latin typeface="Cambria Math" panose="02040503050406030204" pitchFamily="18" charset="0"/>
                      </a:rPr>
                      <m:t>𝑚𝑥</m:t>
                    </m:r>
                    <m:r>
                      <a:rPr lang="en-US" sz="2000" i="1">
                        <a:latin typeface="Cambria Math" panose="02040503050406030204" pitchFamily="18" charset="0"/>
                      </a:rPr>
                      <m:t>+</m:t>
                    </m:r>
                    <m:r>
                      <a:rPr lang="en-US" sz="2000" i="1">
                        <a:latin typeface="Cambria Math" panose="02040503050406030204" pitchFamily="18" charset="0"/>
                      </a:rPr>
                      <m:t>𝑏</m:t>
                    </m:r>
                  </m:oMath>
                </a14:m>
                <a:endParaRPr lang="en-US" sz="2000" dirty="0">
                  <a:latin typeface="Plantagenet Cherokee" panose="02020602070100000000" pitchFamily="18" charset="0"/>
                </a:endParaRPr>
              </a:p>
              <a:p>
                <a:r>
                  <a:rPr lang="es-ES" sz="2000" dirty="0">
                    <a:latin typeface="Century Gothic" panose="020B0502020202020204" pitchFamily="34" charset="0"/>
                  </a:rPr>
                  <a:t>Resolución de sistemas de ecuaciones lineales y desigualdades</a:t>
                </a:r>
                <a:endParaRPr lang="en-US" sz="2000" dirty="0">
                  <a:latin typeface="Century Gothic" panose="020B0502020202020204" pitchFamily="34" charset="0"/>
                </a:endParaRPr>
              </a:p>
              <a:p>
                <a:endParaRPr lang="en-US" sz="2000" dirty="0">
                  <a:latin typeface="Century Gothic" panose="020B0502020202020204" pitchFamily="34" charset="0"/>
                </a:endParaRPr>
              </a:p>
              <a:p>
                <a:endParaRPr lang="en-US" dirty="0"/>
              </a:p>
              <a:p>
                <a:endParaRPr lang="en-US" dirty="0"/>
              </a:p>
            </p:txBody>
          </p:sp>
        </mc:Choice>
        <mc:Fallback xmlns="">
          <p:sp>
            <p:nvSpPr>
              <p:cNvPr id="4" name="Content Placeholder 3">
                <a:extLst>
                  <a:ext uri="{FF2B5EF4-FFF2-40B4-BE49-F238E27FC236}">
                    <a16:creationId xmlns:a16="http://schemas.microsoft.com/office/drawing/2014/main" id="{96E6296B-8B8F-32D1-0631-8FFAA4FB5FFC}"/>
                  </a:ext>
                </a:extLst>
              </p:cNvPr>
              <p:cNvSpPr>
                <a:spLocks noGrp="1" noRot="1" noChangeAspect="1" noMove="1" noResize="1" noEditPoints="1" noAdjustHandles="1" noChangeArrowheads="1" noChangeShapeType="1" noTextEdit="1"/>
              </p:cNvSpPr>
              <p:nvPr>
                <p:ph sz="half" idx="4294967295"/>
              </p:nvPr>
            </p:nvSpPr>
            <p:spPr>
              <a:xfrm>
                <a:off x="3337560" y="602617"/>
                <a:ext cx="9237402" cy="5962775"/>
              </a:xfrm>
              <a:blipFill>
                <a:blip r:embed="rId3"/>
                <a:stretch>
                  <a:fillRect l="-132" t="-1227"/>
                </a:stretch>
              </a:blipFill>
            </p:spPr>
            <p:txBody>
              <a:bodyPr/>
              <a:lstStyle/>
              <a:p>
                <a:r>
                  <a:rPr lang="en-US">
                    <a:noFill/>
                  </a:rPr>
                  <a:t> </a:t>
                </a:r>
              </a:p>
            </p:txBody>
          </p:sp>
        </mc:Fallback>
      </mc:AlternateContent>
      <p:sp>
        <p:nvSpPr>
          <p:cNvPr id="3" name="Text Placeholder 2">
            <a:extLst>
              <a:ext uri="{FF2B5EF4-FFF2-40B4-BE49-F238E27FC236}">
                <a16:creationId xmlns:a16="http://schemas.microsoft.com/office/drawing/2014/main" id="{7A852A54-5600-CFCA-B603-B9AE3450FC56}"/>
              </a:ext>
            </a:extLst>
          </p:cNvPr>
          <p:cNvSpPr>
            <a:spLocks noGrp="1"/>
          </p:cNvSpPr>
          <p:nvPr>
            <p:ph type="body" idx="4294967295"/>
          </p:nvPr>
        </p:nvSpPr>
        <p:spPr>
          <a:xfrm>
            <a:off x="302625" y="1971612"/>
            <a:ext cx="2003774" cy="576263"/>
          </a:xfrm>
        </p:spPr>
        <p:txBody>
          <a:bodyPr>
            <a:normAutofit/>
          </a:bodyPr>
          <a:lstStyle/>
          <a:p>
            <a:r>
              <a:rPr lang="en-US" sz="2800">
                <a:solidFill>
                  <a:srgbClr val="FF0000"/>
                </a:solidFill>
                <a:latin typeface="Plantagenet Cherokee" panose="02020602070100000000" pitchFamily="18" charset="0"/>
              </a:rPr>
              <a:t>Grade 7</a:t>
            </a:r>
          </a:p>
        </p:txBody>
      </p:sp>
      <p:pic>
        <p:nvPicPr>
          <p:cNvPr id="7" name="Picture 10" descr="Great Valley School District">
            <a:extLst>
              <a:ext uri="{FF2B5EF4-FFF2-40B4-BE49-F238E27FC236}">
                <a16:creationId xmlns:a16="http://schemas.microsoft.com/office/drawing/2014/main" id="{721E7204-06B6-B164-57DE-C1DDB31C3E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1" name="Left Brace 10">
            <a:extLst>
              <a:ext uri="{FF2B5EF4-FFF2-40B4-BE49-F238E27FC236}">
                <a16:creationId xmlns:a16="http://schemas.microsoft.com/office/drawing/2014/main" id="{A2160959-C23F-4EA3-1149-ABB7F16F490F}"/>
              </a:ext>
            </a:extLst>
          </p:cNvPr>
          <p:cNvSpPr/>
          <p:nvPr/>
        </p:nvSpPr>
        <p:spPr>
          <a:xfrm>
            <a:off x="1404585" y="379032"/>
            <a:ext cx="2942634" cy="6099935"/>
          </a:xfrm>
          <a:prstGeom prst="leftBrace">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0" name="Left Brace 9">
            <a:extLst>
              <a:ext uri="{FF2B5EF4-FFF2-40B4-BE49-F238E27FC236}">
                <a16:creationId xmlns:a16="http://schemas.microsoft.com/office/drawing/2014/main" id="{94DDCAD5-9BAD-31BF-FADD-BC1C08F23E8F}"/>
              </a:ext>
            </a:extLst>
          </p:cNvPr>
          <p:cNvSpPr/>
          <p:nvPr/>
        </p:nvSpPr>
        <p:spPr>
          <a:xfrm>
            <a:off x="2306399" y="511177"/>
            <a:ext cx="1475567" cy="3380926"/>
          </a:xfrm>
          <a:prstGeom prst="leftBrace">
            <a:avLst/>
          </a:prstGeom>
          <a:ln w="38100">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87920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65062-66F7-7C02-538E-FD8139D7E7FF}"/>
            </a:ext>
          </a:extLst>
        </p:cNvPr>
        <p:cNvGrpSpPr/>
        <p:nvPr/>
      </p:nvGrpSpPr>
      <p:grpSpPr>
        <a:xfrm>
          <a:off x="0" y="0"/>
          <a:ext cx="0" cy="0"/>
          <a:chOff x="0" y="0"/>
          <a:chExt cx="0" cy="0"/>
        </a:xfrm>
      </p:grpSpPr>
      <p:sp>
        <p:nvSpPr>
          <p:cNvPr id="10" name="Arrow: Right 9">
            <a:extLst>
              <a:ext uri="{FF2B5EF4-FFF2-40B4-BE49-F238E27FC236}">
                <a16:creationId xmlns:a16="http://schemas.microsoft.com/office/drawing/2014/main" id="{F9E82D6E-F1D3-5D57-125D-396A284F1626}"/>
              </a:ext>
            </a:extLst>
          </p:cNvPr>
          <p:cNvSpPr/>
          <p:nvPr/>
        </p:nvSpPr>
        <p:spPr>
          <a:xfrm rot="1904740">
            <a:off x="2423119" y="4930728"/>
            <a:ext cx="1818835"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E41BC639-1E75-2C41-7253-2776E87A0F36}"/>
              </a:ext>
            </a:extLst>
          </p:cNvPr>
          <p:cNvSpPr/>
          <p:nvPr/>
        </p:nvSpPr>
        <p:spPr>
          <a:xfrm rot="2518395">
            <a:off x="2995224" y="3837216"/>
            <a:ext cx="133368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5FD486-A9E0-FD0A-2A19-0AA7B4476607}"/>
              </a:ext>
            </a:extLst>
          </p:cNvPr>
          <p:cNvSpPr>
            <a:spLocks noGrp="1"/>
          </p:cNvSpPr>
          <p:nvPr>
            <p:ph type="title"/>
          </p:nvPr>
        </p:nvSpPr>
        <p:spPr/>
        <p:txBody>
          <a:bodyPr/>
          <a:lstStyle/>
          <a:p>
            <a:r>
              <a:rPr lang="en-US" sz="5000" dirty="0" err="1">
                <a:latin typeface="Plantagenet Cherokee"/>
              </a:rPr>
              <a:t>Matemáticas</a:t>
            </a:r>
            <a:endParaRPr lang="en-US" sz="5000" dirty="0">
              <a:latin typeface="Plantagenet Cherokee"/>
            </a:endParaRPr>
          </a:p>
        </p:txBody>
      </p:sp>
      <p:sp>
        <p:nvSpPr>
          <p:cNvPr id="3" name="Text Placeholder 2">
            <a:extLst>
              <a:ext uri="{FF2B5EF4-FFF2-40B4-BE49-F238E27FC236}">
                <a16:creationId xmlns:a16="http://schemas.microsoft.com/office/drawing/2014/main" id="{EF9217F9-10A4-86CA-F3D5-FE759394D7B3}"/>
              </a:ext>
            </a:extLst>
          </p:cNvPr>
          <p:cNvSpPr>
            <a:spLocks noGrp="1"/>
          </p:cNvSpPr>
          <p:nvPr>
            <p:ph type="body" idx="1"/>
          </p:nvPr>
        </p:nvSpPr>
        <p:spPr>
          <a:xfrm>
            <a:off x="363554" y="2562901"/>
            <a:ext cx="4825157" cy="576262"/>
          </a:xfrm>
        </p:spPr>
        <p:txBody>
          <a:bodyPr/>
          <a:lstStyle/>
          <a:p>
            <a:r>
              <a:rPr lang="en-US" sz="4400" dirty="0">
                <a:latin typeface="Plantagenet Cherokee" panose="02020602070100000000" pitchFamily="18" charset="0"/>
              </a:rPr>
              <a:t>7º </a:t>
            </a:r>
            <a:r>
              <a:rPr lang="en-US" sz="4400" dirty="0" err="1">
                <a:latin typeface="Plantagenet Cherokee" panose="02020602070100000000" pitchFamily="18" charset="0"/>
              </a:rPr>
              <a:t>curso</a:t>
            </a:r>
            <a:endParaRPr lang="en-US" sz="4400" dirty="0">
              <a:latin typeface="Plantagenet Cherokee" panose="02020602070100000000" pitchFamily="18" charset="0"/>
            </a:endParaRPr>
          </a:p>
        </p:txBody>
      </p:sp>
      <p:sp>
        <p:nvSpPr>
          <p:cNvPr id="4" name="Content Placeholder 3">
            <a:extLst>
              <a:ext uri="{FF2B5EF4-FFF2-40B4-BE49-F238E27FC236}">
                <a16:creationId xmlns:a16="http://schemas.microsoft.com/office/drawing/2014/main" id="{18C6C3FC-1ECF-E115-94A1-B28FC9815C7E}"/>
              </a:ext>
            </a:extLst>
          </p:cNvPr>
          <p:cNvSpPr>
            <a:spLocks noGrp="1"/>
          </p:cNvSpPr>
          <p:nvPr>
            <p:ph sz="half" idx="2"/>
          </p:nvPr>
        </p:nvSpPr>
        <p:spPr>
          <a:xfrm>
            <a:off x="80386" y="3265488"/>
            <a:ext cx="2498382" cy="2159611"/>
          </a:xfrm>
        </p:spPr>
        <p:txBody>
          <a:bodyPr vert="horz" lIns="91440" tIns="45720" rIns="91440" bIns="45720" rtlCol="0" anchor="t">
            <a:normAutofit/>
          </a:bodyPr>
          <a:lstStyle/>
          <a:p>
            <a:r>
              <a:rPr lang="en-US" sz="2000" dirty="0" err="1">
                <a:ea typeface="+mn-lt"/>
                <a:cs typeface="+mn-lt"/>
              </a:rPr>
              <a:t>Matemáticas</a:t>
            </a:r>
            <a:r>
              <a:rPr lang="en-US" sz="2000" dirty="0">
                <a:ea typeface="+mn-lt"/>
                <a:cs typeface="+mn-lt"/>
              </a:rPr>
              <a:t> de 7º </a:t>
            </a:r>
            <a:r>
              <a:rPr lang="en-US" sz="2000" dirty="0" err="1">
                <a:ea typeface="+mn-lt"/>
                <a:cs typeface="+mn-lt"/>
              </a:rPr>
              <a:t>curso</a:t>
            </a:r>
            <a:r>
              <a:rPr lang="en-US" sz="2000" dirty="0">
                <a:ea typeface="+mn-lt"/>
                <a:cs typeface="+mn-lt"/>
              </a:rPr>
              <a:t> </a:t>
            </a:r>
          </a:p>
          <a:p>
            <a:pPr marL="0" indent="0">
              <a:buNone/>
            </a:pPr>
            <a:endParaRPr lang="en-US" sz="2000" dirty="0"/>
          </a:p>
          <a:p>
            <a:r>
              <a:rPr lang="en-US" sz="2000" dirty="0">
                <a:ea typeface="+mn-lt"/>
                <a:cs typeface="+mn-lt"/>
              </a:rPr>
              <a:t>7/8 </a:t>
            </a:r>
            <a:r>
              <a:rPr lang="en-US" sz="2000" dirty="0" err="1">
                <a:ea typeface="+mn-lt"/>
                <a:cs typeface="+mn-lt"/>
              </a:rPr>
              <a:t>matemáticas</a:t>
            </a:r>
            <a:endParaRPr lang="en-US" sz="2000" dirty="0"/>
          </a:p>
          <a:p>
            <a:endParaRPr lang="en-US" sz="5000" dirty="0"/>
          </a:p>
        </p:txBody>
      </p:sp>
      <p:sp>
        <p:nvSpPr>
          <p:cNvPr id="5" name="Text Placeholder 4">
            <a:extLst>
              <a:ext uri="{FF2B5EF4-FFF2-40B4-BE49-F238E27FC236}">
                <a16:creationId xmlns:a16="http://schemas.microsoft.com/office/drawing/2014/main" id="{E60ED657-04FF-DA1E-0261-FB1D066239D0}"/>
              </a:ext>
            </a:extLst>
          </p:cNvPr>
          <p:cNvSpPr>
            <a:spLocks noGrp="1"/>
          </p:cNvSpPr>
          <p:nvPr>
            <p:ph type="body" sz="quarter" idx="3"/>
          </p:nvPr>
        </p:nvSpPr>
        <p:spPr>
          <a:xfrm>
            <a:off x="4106283" y="2513049"/>
            <a:ext cx="4825159" cy="576262"/>
          </a:xfrm>
        </p:spPr>
        <p:txBody>
          <a:bodyPr/>
          <a:lstStyle/>
          <a:p>
            <a:r>
              <a:rPr lang="en-US" sz="4400" dirty="0">
                <a:latin typeface="Plantagenet Cherokee" panose="02020602070100000000" pitchFamily="18" charset="0"/>
              </a:rPr>
              <a:t>8º </a:t>
            </a:r>
            <a:r>
              <a:rPr lang="en-US" sz="4400" dirty="0" err="1">
                <a:latin typeface="Plantagenet Cherokee" panose="02020602070100000000" pitchFamily="18" charset="0"/>
              </a:rPr>
              <a:t>curso</a:t>
            </a:r>
            <a:endParaRPr lang="en-US" sz="440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0BA1655A-8AC0-2E3A-592C-D224D51E5A6F}"/>
              </a:ext>
            </a:extLst>
          </p:cNvPr>
          <p:cNvSpPr>
            <a:spLocks noGrp="1"/>
          </p:cNvSpPr>
          <p:nvPr>
            <p:ph sz="quarter" idx="4"/>
          </p:nvPr>
        </p:nvSpPr>
        <p:spPr>
          <a:xfrm>
            <a:off x="4106283" y="3128848"/>
            <a:ext cx="3488939" cy="3891386"/>
          </a:xfrm>
        </p:spPr>
        <p:txBody>
          <a:bodyPr vert="horz" lIns="91440" tIns="45720" rIns="91440" bIns="45720" rtlCol="0" anchor="t">
            <a:normAutofit/>
          </a:bodyPr>
          <a:lstStyle/>
          <a:p>
            <a:r>
              <a:rPr lang="en-US" dirty="0" err="1"/>
              <a:t>Matemáticas</a:t>
            </a:r>
            <a:r>
              <a:rPr lang="en-US" dirty="0"/>
              <a:t> de 8º </a:t>
            </a:r>
            <a:r>
              <a:rPr lang="en-US" dirty="0" err="1"/>
              <a:t>curso</a:t>
            </a:r>
            <a:endParaRPr lang="en-US" dirty="0"/>
          </a:p>
          <a:p>
            <a:pPr marL="0" indent="0">
              <a:buNone/>
            </a:pPr>
            <a:endParaRPr lang="en-US" dirty="0"/>
          </a:p>
          <a:p>
            <a:pPr marL="0" indent="0">
              <a:buNone/>
            </a:pPr>
            <a:endParaRPr lang="en-US" dirty="0"/>
          </a:p>
          <a:p>
            <a:r>
              <a:rPr lang="en-US" dirty="0" err="1"/>
              <a:t>Álgebra</a:t>
            </a:r>
            <a:r>
              <a:rPr lang="en-US" dirty="0"/>
              <a:t> I</a:t>
            </a:r>
            <a:endParaRPr lang="en-US" dirty="0">
              <a:solidFill>
                <a:srgbClr val="000000"/>
              </a:solidFill>
            </a:endParaRPr>
          </a:p>
          <a:p>
            <a:pPr marL="0" indent="0">
              <a:buNone/>
            </a:pPr>
            <a:endParaRPr lang="en-US" dirty="0">
              <a:solidFill>
                <a:srgbClr val="000000"/>
              </a:solidFill>
            </a:endParaRPr>
          </a:p>
          <a:p>
            <a:pPr marL="0" indent="0">
              <a:buNone/>
            </a:pPr>
            <a:endParaRPr lang="en-US" dirty="0">
              <a:solidFill>
                <a:srgbClr val="000000"/>
              </a:solidFill>
            </a:endParaRPr>
          </a:p>
          <a:p>
            <a:r>
              <a:rPr lang="en-US" dirty="0" err="1"/>
              <a:t>Álgebra</a:t>
            </a:r>
            <a:r>
              <a:rPr lang="en-US" dirty="0"/>
              <a:t> I/</a:t>
            </a:r>
            <a:r>
              <a:rPr lang="en-US" dirty="0" err="1"/>
              <a:t>Geometría</a:t>
            </a:r>
            <a:endParaRPr lang="en-US" dirty="0"/>
          </a:p>
        </p:txBody>
      </p:sp>
      <p:sp>
        <p:nvSpPr>
          <p:cNvPr id="7" name="Arrow: Right 6">
            <a:extLst>
              <a:ext uri="{FF2B5EF4-FFF2-40B4-BE49-F238E27FC236}">
                <a16:creationId xmlns:a16="http://schemas.microsoft.com/office/drawing/2014/main" id="{31E45F6E-3007-5592-9CC1-8C88EDD76906}"/>
              </a:ext>
            </a:extLst>
          </p:cNvPr>
          <p:cNvSpPr/>
          <p:nvPr/>
        </p:nvSpPr>
        <p:spPr>
          <a:xfrm>
            <a:off x="3248234" y="3265488"/>
            <a:ext cx="68049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39AAF72D-20C7-E1CC-228C-0D0BF6819030}"/>
              </a:ext>
            </a:extLst>
          </p:cNvPr>
          <p:cNvSpPr/>
          <p:nvPr/>
        </p:nvSpPr>
        <p:spPr>
          <a:xfrm>
            <a:off x="2489858" y="4440383"/>
            <a:ext cx="1564508"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Great Valley School District">
            <a:extLst>
              <a:ext uri="{FF2B5EF4-FFF2-40B4-BE49-F238E27FC236}">
                <a16:creationId xmlns:a16="http://schemas.microsoft.com/office/drawing/2014/main" id="{F8BFE682-A00A-9029-FFEB-CB345DA9D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2" name="Text Placeholder 4">
            <a:extLst>
              <a:ext uri="{FF2B5EF4-FFF2-40B4-BE49-F238E27FC236}">
                <a16:creationId xmlns:a16="http://schemas.microsoft.com/office/drawing/2014/main" id="{F46DD6E9-9E47-33CC-ABCD-C2574125262E}"/>
              </a:ext>
            </a:extLst>
          </p:cNvPr>
          <p:cNvSpPr txBox="1">
            <a:spLocks/>
          </p:cNvSpPr>
          <p:nvPr/>
        </p:nvSpPr>
        <p:spPr>
          <a:xfrm>
            <a:off x="8157630" y="2513049"/>
            <a:ext cx="2804206"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r>
              <a:rPr lang="en-US" sz="4400" dirty="0">
                <a:latin typeface="Plantagenet Cherokee" panose="02020602070100000000" pitchFamily="18" charset="0"/>
              </a:rPr>
              <a:t>9º </a:t>
            </a:r>
            <a:r>
              <a:rPr lang="en-US" sz="4400" dirty="0" err="1">
                <a:latin typeface="Plantagenet Cherokee" panose="02020602070100000000" pitchFamily="18" charset="0"/>
              </a:rPr>
              <a:t>curso</a:t>
            </a:r>
            <a:endParaRPr lang="en-US" sz="4400" dirty="0">
              <a:latin typeface="Plantagenet Cherokee" panose="02020602070100000000" pitchFamily="18" charset="0"/>
            </a:endParaRPr>
          </a:p>
        </p:txBody>
      </p:sp>
      <p:sp>
        <p:nvSpPr>
          <p:cNvPr id="13" name="Content Placeholder 5">
            <a:extLst>
              <a:ext uri="{FF2B5EF4-FFF2-40B4-BE49-F238E27FC236}">
                <a16:creationId xmlns:a16="http://schemas.microsoft.com/office/drawing/2014/main" id="{1171EAB7-D082-5939-6E8B-6A817B433E91}"/>
              </a:ext>
            </a:extLst>
          </p:cNvPr>
          <p:cNvSpPr txBox="1">
            <a:spLocks/>
          </p:cNvSpPr>
          <p:nvPr/>
        </p:nvSpPr>
        <p:spPr>
          <a:xfrm>
            <a:off x="8387705" y="3073956"/>
            <a:ext cx="4286466" cy="3492026"/>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600" dirty="0" err="1"/>
              <a:t>Álgebra</a:t>
            </a:r>
            <a:r>
              <a:rPr lang="en-US" sz="2600" dirty="0"/>
              <a:t> I</a:t>
            </a:r>
          </a:p>
          <a:p>
            <a:endParaRPr lang="en-US" sz="2600" dirty="0"/>
          </a:p>
          <a:p>
            <a:r>
              <a:rPr lang="en-US" sz="2000" dirty="0" err="1"/>
              <a:t>Geometría</a:t>
            </a:r>
            <a:endParaRPr lang="en-US" sz="2000" dirty="0"/>
          </a:p>
          <a:p>
            <a:r>
              <a:rPr lang="en-US" sz="2000" dirty="0" err="1"/>
              <a:t>Geometría</a:t>
            </a:r>
            <a:r>
              <a:rPr lang="en-US" sz="2000" dirty="0"/>
              <a:t> de </a:t>
            </a:r>
            <a:r>
              <a:rPr lang="en-US" sz="2000" dirty="0" err="1"/>
              <a:t>Honores</a:t>
            </a:r>
            <a:endParaRPr lang="en-US" sz="2000" dirty="0"/>
          </a:p>
        </p:txBody>
      </p:sp>
      <p:sp>
        <p:nvSpPr>
          <p:cNvPr id="14" name="Arrow: Right 13">
            <a:extLst>
              <a:ext uri="{FF2B5EF4-FFF2-40B4-BE49-F238E27FC236}">
                <a16:creationId xmlns:a16="http://schemas.microsoft.com/office/drawing/2014/main" id="{DCF61804-9DA1-3863-50C6-B2C5C47864E9}"/>
              </a:ext>
            </a:extLst>
          </p:cNvPr>
          <p:cNvSpPr/>
          <p:nvPr/>
        </p:nvSpPr>
        <p:spPr>
          <a:xfrm>
            <a:off x="7363409" y="3280350"/>
            <a:ext cx="880297"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A8278FC0-0BAB-F9BA-52C0-E77C9813EE4B}"/>
              </a:ext>
            </a:extLst>
          </p:cNvPr>
          <p:cNvSpPr/>
          <p:nvPr/>
        </p:nvSpPr>
        <p:spPr>
          <a:xfrm rot="1603172">
            <a:off x="7342229" y="5775592"/>
            <a:ext cx="997210"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8F3EA6D5-C679-6F22-3331-CA752471B7D0}"/>
              </a:ext>
            </a:extLst>
          </p:cNvPr>
          <p:cNvSpPr/>
          <p:nvPr/>
        </p:nvSpPr>
        <p:spPr>
          <a:xfrm>
            <a:off x="7363409" y="5548267"/>
            <a:ext cx="97237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CCC1A841-4725-50D0-478C-F326C0CD94DF}"/>
              </a:ext>
            </a:extLst>
          </p:cNvPr>
          <p:cNvSpPr/>
          <p:nvPr/>
        </p:nvSpPr>
        <p:spPr>
          <a:xfrm rot="766314">
            <a:off x="6667997" y="4625908"/>
            <a:ext cx="1749503"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8945CCA1-D62A-7F5A-10A4-24EDB33968F3}"/>
              </a:ext>
            </a:extLst>
          </p:cNvPr>
          <p:cNvSpPr/>
          <p:nvPr/>
        </p:nvSpPr>
        <p:spPr>
          <a:xfrm>
            <a:off x="6653402" y="4427385"/>
            <a:ext cx="1682386"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5">
            <a:extLst>
              <a:ext uri="{FF2B5EF4-FFF2-40B4-BE49-F238E27FC236}">
                <a16:creationId xmlns:a16="http://schemas.microsoft.com/office/drawing/2014/main" id="{196F4F98-7E55-3414-B441-48CC142B9779}"/>
              </a:ext>
            </a:extLst>
          </p:cNvPr>
          <p:cNvSpPr txBox="1">
            <a:spLocks/>
          </p:cNvSpPr>
          <p:nvPr/>
        </p:nvSpPr>
        <p:spPr>
          <a:xfrm>
            <a:off x="8345221" y="5425099"/>
            <a:ext cx="4061524" cy="1060075"/>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000" dirty="0" err="1"/>
              <a:t>Álgebra</a:t>
            </a:r>
            <a:r>
              <a:rPr lang="en-US" sz="2000" dirty="0"/>
              <a:t> II</a:t>
            </a:r>
          </a:p>
          <a:p>
            <a:r>
              <a:rPr lang="en-US" sz="2000" dirty="0" err="1"/>
              <a:t>Álgebra</a:t>
            </a:r>
            <a:r>
              <a:rPr lang="en-US" sz="2000" dirty="0"/>
              <a:t> II de </a:t>
            </a:r>
            <a:r>
              <a:rPr lang="en-US" sz="2000" dirty="0" err="1"/>
              <a:t>Honores</a:t>
            </a:r>
            <a:endParaRPr lang="en-US" sz="2000" dirty="0"/>
          </a:p>
        </p:txBody>
      </p:sp>
    </p:spTree>
    <p:extLst>
      <p:ext uri="{BB962C8B-B14F-4D97-AF65-F5344CB8AC3E}">
        <p14:creationId xmlns:p14="http://schemas.microsoft.com/office/powerpoint/2010/main" val="25045981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D26B4-17DE-CF06-B127-A26023D06037}"/>
              </a:ext>
            </a:extLst>
          </p:cNvPr>
          <p:cNvSpPr>
            <a:spLocks noGrp="1"/>
          </p:cNvSpPr>
          <p:nvPr>
            <p:ph type="title"/>
          </p:nvPr>
        </p:nvSpPr>
        <p:spPr>
          <a:xfrm>
            <a:off x="1840163" y="849622"/>
            <a:ext cx="8761413" cy="706964"/>
          </a:xfrm>
        </p:spPr>
        <p:txBody>
          <a:bodyPr/>
          <a:lstStyle/>
          <a:p>
            <a:pPr algn="ctr"/>
            <a:r>
              <a:rPr lang="en-US" sz="5000" dirty="0">
                <a:latin typeface="Plantagenet Cherokee"/>
              </a:rPr>
              <a:t>Clase de </a:t>
            </a:r>
            <a:r>
              <a:rPr lang="en-US" sz="5000" dirty="0" err="1">
                <a:latin typeface="Plantagenet Cherokee"/>
              </a:rPr>
              <a:t>Ciencias</a:t>
            </a:r>
            <a:endParaRPr lang="en-US" sz="5000" dirty="0"/>
          </a:p>
        </p:txBody>
      </p:sp>
      <p:sp>
        <p:nvSpPr>
          <p:cNvPr id="3" name="Text Placeholder 2">
            <a:extLst>
              <a:ext uri="{FF2B5EF4-FFF2-40B4-BE49-F238E27FC236}">
                <a16:creationId xmlns:a16="http://schemas.microsoft.com/office/drawing/2014/main" id="{D3676D91-0AB8-6E48-508F-6ADD3F50F073}"/>
              </a:ext>
            </a:extLst>
          </p:cNvPr>
          <p:cNvSpPr>
            <a:spLocks noGrp="1"/>
          </p:cNvSpPr>
          <p:nvPr>
            <p:ph type="body" idx="1"/>
          </p:nvPr>
        </p:nvSpPr>
        <p:spPr>
          <a:xfrm>
            <a:off x="559678" y="1958507"/>
            <a:ext cx="11174300" cy="995658"/>
          </a:xfrm>
        </p:spPr>
        <p:txBody>
          <a:bodyPr/>
          <a:lstStyle/>
          <a:p>
            <a:r>
              <a:rPr lang="es-ES" sz="2300" b="1" dirty="0">
                <a:solidFill>
                  <a:srgbClr val="0070C0"/>
                </a:solidFill>
                <a:latin typeface="Plantagenet Cherokee"/>
              </a:rPr>
              <a:t>Investigación y enfoque experimental de la biología</a:t>
            </a:r>
            <a:endParaRPr lang="en-US" sz="2300" b="1" dirty="0">
              <a:solidFill>
                <a:srgbClr val="0070C0"/>
              </a:solidFill>
              <a:latin typeface="Plantagenet Cherokee"/>
            </a:endParaRPr>
          </a:p>
        </p:txBody>
      </p:sp>
      <p:sp>
        <p:nvSpPr>
          <p:cNvPr id="9" name="TextBox 8">
            <a:extLst>
              <a:ext uri="{FF2B5EF4-FFF2-40B4-BE49-F238E27FC236}">
                <a16:creationId xmlns:a16="http://schemas.microsoft.com/office/drawing/2014/main" id="{A9E592C5-0A11-9514-6525-9D6207FB708C}"/>
              </a:ext>
            </a:extLst>
          </p:cNvPr>
          <p:cNvSpPr txBox="1"/>
          <p:nvPr/>
        </p:nvSpPr>
        <p:spPr>
          <a:xfrm>
            <a:off x="295281" y="3396685"/>
            <a:ext cx="426979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00B0F0"/>
                </a:solidFill>
                <a:latin typeface="Plantagenet Cherokee"/>
              </a:rPr>
              <a:t>¿</a:t>
            </a:r>
            <a:r>
              <a:rPr lang="en-US" sz="2000" b="1" dirty="0" err="1">
                <a:solidFill>
                  <a:srgbClr val="00B0F0"/>
                </a:solidFill>
                <a:latin typeface="Plantagenet Cherokee"/>
              </a:rPr>
              <a:t>Qué</a:t>
            </a:r>
            <a:r>
              <a:rPr lang="en-US" sz="2000" b="1" dirty="0">
                <a:solidFill>
                  <a:srgbClr val="00B0F0"/>
                </a:solidFill>
                <a:latin typeface="Plantagenet Cherokee"/>
              </a:rPr>
              <a:t> </a:t>
            </a:r>
            <a:r>
              <a:rPr lang="en-US" sz="2000" b="1" dirty="0" err="1">
                <a:solidFill>
                  <a:srgbClr val="00B0F0"/>
                </a:solidFill>
                <a:latin typeface="Plantagenet Cherokee"/>
              </a:rPr>
              <a:t>aprenderán</a:t>
            </a:r>
            <a:r>
              <a:rPr lang="en-US" sz="2000" b="1" dirty="0">
                <a:solidFill>
                  <a:srgbClr val="00B0F0"/>
                </a:solidFill>
                <a:latin typeface="Plantagenet Cherokee"/>
              </a:rPr>
              <a:t> </a:t>
            </a:r>
            <a:r>
              <a:rPr lang="en-US" sz="2000" b="1" dirty="0" err="1">
                <a:solidFill>
                  <a:srgbClr val="00B0F0"/>
                </a:solidFill>
                <a:latin typeface="Plantagenet Cherokee"/>
              </a:rPr>
              <a:t>los</a:t>
            </a:r>
            <a:r>
              <a:rPr lang="en-US" sz="2000" b="1" dirty="0">
                <a:solidFill>
                  <a:srgbClr val="00B0F0"/>
                </a:solidFill>
                <a:latin typeface="Plantagenet Cherokee"/>
              </a:rPr>
              <a:t> </a:t>
            </a:r>
            <a:r>
              <a:rPr lang="en-US" sz="2000" b="1" dirty="0" err="1">
                <a:solidFill>
                  <a:srgbClr val="00B0F0"/>
                </a:solidFill>
                <a:latin typeface="Plantagenet Cherokee"/>
              </a:rPr>
              <a:t>estudiantes</a:t>
            </a:r>
            <a:r>
              <a:rPr lang="en-US" sz="2000" b="1" dirty="0">
                <a:solidFill>
                  <a:srgbClr val="00B0F0"/>
                </a:solidFill>
                <a:latin typeface="Plantagenet Cherokee"/>
              </a:rPr>
              <a:t>?</a:t>
            </a:r>
          </a:p>
          <a:p>
            <a:pPr marL="342900" indent="-342900">
              <a:buFont typeface="Arial" panose="020B0604020202020204" pitchFamily="34" charset="0"/>
              <a:buChar char="•"/>
            </a:pPr>
            <a:r>
              <a:rPr lang="es-ES" sz="2000" b="1" dirty="0">
                <a:solidFill>
                  <a:srgbClr val="0070C0"/>
                </a:solidFill>
                <a:latin typeface="Plantagenet Cherokee"/>
              </a:rPr>
              <a:t>Procesos científicos
Química de los seres vivos
Celdas  
Características de los organismos
Genética
Adaptaciones y clasificación
Invertebrados</a:t>
            </a:r>
            <a:endParaRPr lang="en-US" sz="2000" b="1" dirty="0">
              <a:solidFill>
                <a:srgbClr val="0070C0"/>
              </a:solidFill>
              <a:latin typeface="Plantagenet Cherokee"/>
            </a:endParaRPr>
          </a:p>
        </p:txBody>
      </p:sp>
      <p:sp>
        <p:nvSpPr>
          <p:cNvPr id="10" name="TextBox 9">
            <a:extLst>
              <a:ext uri="{FF2B5EF4-FFF2-40B4-BE49-F238E27FC236}">
                <a16:creationId xmlns:a16="http://schemas.microsoft.com/office/drawing/2014/main" id="{285FD4BB-D769-CFE3-6E06-8340736C1972}"/>
              </a:ext>
            </a:extLst>
          </p:cNvPr>
          <p:cNvSpPr txBox="1"/>
          <p:nvPr/>
        </p:nvSpPr>
        <p:spPr>
          <a:xfrm>
            <a:off x="4466435" y="3408218"/>
            <a:ext cx="3499293"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solidFill>
                  <a:srgbClr val="00B0F0"/>
                </a:solidFill>
                <a:latin typeface="Plantagenet Cherokee"/>
              </a:rPr>
              <a:t>¿</a:t>
            </a:r>
            <a:r>
              <a:rPr lang="en-US" sz="2000" b="1" dirty="0" err="1">
                <a:solidFill>
                  <a:srgbClr val="00B0F0"/>
                </a:solidFill>
                <a:latin typeface="Plantagenet Cherokee"/>
              </a:rPr>
              <a:t>Cómo</a:t>
            </a:r>
            <a:r>
              <a:rPr lang="en-US" sz="2000" b="1" dirty="0">
                <a:solidFill>
                  <a:srgbClr val="00B0F0"/>
                </a:solidFill>
                <a:latin typeface="Plantagenet Cherokee"/>
              </a:rPr>
              <a:t> </a:t>
            </a:r>
            <a:r>
              <a:rPr lang="en-US" sz="2000" b="1" dirty="0" err="1">
                <a:solidFill>
                  <a:srgbClr val="00B0F0"/>
                </a:solidFill>
                <a:latin typeface="Plantagenet Cherokee"/>
              </a:rPr>
              <a:t>aprenderán</a:t>
            </a:r>
            <a:r>
              <a:rPr lang="en-US" sz="2000" b="1" dirty="0">
                <a:solidFill>
                  <a:srgbClr val="00B0F0"/>
                </a:solidFill>
                <a:latin typeface="Plantagenet Cherokee"/>
              </a:rPr>
              <a:t> </a:t>
            </a:r>
            <a:r>
              <a:rPr lang="en-US" sz="2000" b="1" dirty="0" err="1">
                <a:solidFill>
                  <a:srgbClr val="00B0F0"/>
                </a:solidFill>
                <a:latin typeface="Plantagenet Cherokee"/>
              </a:rPr>
              <a:t>los</a:t>
            </a:r>
            <a:r>
              <a:rPr lang="en-US" sz="2000" b="1" dirty="0">
                <a:solidFill>
                  <a:srgbClr val="00B0F0"/>
                </a:solidFill>
                <a:latin typeface="Plantagenet Cherokee"/>
              </a:rPr>
              <a:t> </a:t>
            </a:r>
            <a:r>
              <a:rPr lang="en-US" sz="2000" b="1" dirty="0" err="1">
                <a:solidFill>
                  <a:srgbClr val="00B0F0"/>
                </a:solidFill>
                <a:latin typeface="Plantagenet Cherokee"/>
              </a:rPr>
              <a:t>estudiantes</a:t>
            </a:r>
            <a:r>
              <a:rPr lang="en-US" sz="2000" b="1" dirty="0">
                <a:solidFill>
                  <a:srgbClr val="00B0F0"/>
                </a:solidFill>
                <a:latin typeface="Plantagenet Cherokee"/>
              </a:rPr>
              <a:t>?</a:t>
            </a:r>
          </a:p>
          <a:p>
            <a:pPr marL="342900" indent="-342900">
              <a:buFont typeface="Arial" panose="020B0604020202020204" pitchFamily="34" charset="0"/>
              <a:buChar char="•"/>
            </a:pPr>
            <a:r>
              <a:rPr lang="es-ES" sz="2000" b="1" dirty="0">
                <a:solidFill>
                  <a:srgbClr val="0070C0"/>
                </a:solidFill>
                <a:latin typeface="Plantagenet Cherokee"/>
              </a:rPr>
              <a:t>Laboratorios/actividades prácticas 
Investigaciones basadas en la investigación
Colaboración
Instrucción directa</a:t>
            </a:r>
            <a:endParaRPr lang="en-US" sz="2000" b="1" dirty="0">
              <a:solidFill>
                <a:srgbClr val="0070C0"/>
              </a:solidFill>
              <a:latin typeface="Plantagenet Cherokee"/>
            </a:endParaRPr>
          </a:p>
        </p:txBody>
      </p:sp>
      <p:sp>
        <p:nvSpPr>
          <p:cNvPr id="11" name="TextBox 10">
            <a:extLst>
              <a:ext uri="{FF2B5EF4-FFF2-40B4-BE49-F238E27FC236}">
                <a16:creationId xmlns:a16="http://schemas.microsoft.com/office/drawing/2014/main" id="{EE3C5E45-4072-A747-479E-22BDA663AC42}"/>
              </a:ext>
            </a:extLst>
          </p:cNvPr>
          <p:cNvSpPr txBox="1"/>
          <p:nvPr/>
        </p:nvSpPr>
        <p:spPr>
          <a:xfrm>
            <a:off x="7965728" y="3254854"/>
            <a:ext cx="409413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dirty="0">
                <a:solidFill>
                  <a:srgbClr val="00B0F0"/>
                </a:solidFill>
                <a:latin typeface="Plantagenet Cherokee"/>
              </a:rPr>
              <a:t>¿Qué herramientas y plataformas digitales utilizarán los estudiantes?</a:t>
            </a:r>
          </a:p>
          <a:p>
            <a:endParaRPr lang="es-ES" sz="2000" b="1" dirty="0">
              <a:solidFill>
                <a:srgbClr val="00B0F0"/>
              </a:solidFill>
              <a:latin typeface="Plantagenet Cherokee"/>
            </a:endParaRPr>
          </a:p>
          <a:p>
            <a:pPr marL="342900" indent="-342900">
              <a:buFont typeface="Arial" panose="020B0604020202020204" pitchFamily="34" charset="0"/>
              <a:buChar char="•"/>
            </a:pPr>
            <a:r>
              <a:rPr lang="en-US" sz="2000" b="1" dirty="0">
                <a:solidFill>
                  <a:srgbClr val="0070C0"/>
                </a:solidFill>
                <a:latin typeface="Plantagenet Cherokee"/>
              </a:rPr>
              <a:t>Canvas </a:t>
            </a:r>
          </a:p>
          <a:p>
            <a:pPr marL="228600" indent="-228600">
              <a:buFont typeface=""/>
              <a:buChar char="•"/>
            </a:pPr>
            <a:r>
              <a:rPr lang="en-US" sz="2000" b="1" dirty="0">
                <a:solidFill>
                  <a:srgbClr val="0070C0"/>
                </a:solidFill>
                <a:latin typeface="Plantagenet Cherokee"/>
              </a:rPr>
              <a:t>Skyward </a:t>
            </a:r>
          </a:p>
          <a:p>
            <a:pPr marL="228600" indent="-228600">
              <a:buFont typeface=""/>
              <a:buChar char="•"/>
            </a:pPr>
            <a:r>
              <a:rPr lang="en-US" sz="2000" b="1" dirty="0">
                <a:solidFill>
                  <a:srgbClr val="0070C0"/>
                </a:solidFill>
                <a:latin typeface="Plantagenet Cherokee"/>
              </a:rPr>
              <a:t>OneNote</a:t>
            </a:r>
          </a:p>
        </p:txBody>
      </p:sp>
      <p:pic>
        <p:nvPicPr>
          <p:cNvPr id="18" name="Picture 10" descr="Great Valley School District">
            <a:extLst>
              <a:ext uri="{FF2B5EF4-FFF2-40B4-BE49-F238E27FC236}">
                <a16:creationId xmlns:a16="http://schemas.microsoft.com/office/drawing/2014/main" id="{4B25DAB0-A697-31A0-4C9C-A5A5F6FB1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pSp>
        <p:nvGrpSpPr>
          <p:cNvPr id="20" name="Group 19">
            <a:extLst>
              <a:ext uri="{FF2B5EF4-FFF2-40B4-BE49-F238E27FC236}">
                <a16:creationId xmlns:a16="http://schemas.microsoft.com/office/drawing/2014/main" id="{225CFD24-B476-9AE9-6C97-D9EF1E763DD8}"/>
              </a:ext>
            </a:extLst>
          </p:cNvPr>
          <p:cNvGrpSpPr/>
          <p:nvPr/>
        </p:nvGrpSpPr>
        <p:grpSpPr>
          <a:xfrm>
            <a:off x="7970170" y="5399317"/>
            <a:ext cx="3707660" cy="1021981"/>
            <a:chOff x="7877102" y="4732596"/>
            <a:chExt cx="3707660" cy="1021981"/>
          </a:xfrm>
        </p:grpSpPr>
        <p:pic>
          <p:nvPicPr>
            <p:cNvPr id="12" name="Picture 11" descr="A logo of a computer software&#10;&#10;AI-generated content may be incorrect.">
              <a:extLst>
                <a:ext uri="{FF2B5EF4-FFF2-40B4-BE49-F238E27FC236}">
                  <a16:creationId xmlns:a16="http://schemas.microsoft.com/office/drawing/2014/main" id="{D0C34A72-5770-F4FE-A9E1-0B74A99D8133}"/>
                </a:ext>
              </a:extLst>
            </p:cNvPr>
            <p:cNvPicPr>
              <a:picLocks noChangeAspect="1"/>
            </p:cNvPicPr>
            <p:nvPr/>
          </p:nvPicPr>
          <p:blipFill>
            <a:blip r:embed="rId3"/>
            <a:stretch>
              <a:fillRect/>
            </a:stretch>
          </p:blipFill>
          <p:spPr>
            <a:xfrm>
              <a:off x="10562781" y="4732596"/>
              <a:ext cx="1021981" cy="1021981"/>
            </a:xfrm>
            <a:prstGeom prst="rect">
              <a:avLst/>
            </a:prstGeom>
          </p:spPr>
        </p:pic>
        <p:pic>
          <p:nvPicPr>
            <p:cNvPr id="14" name="Picture 13" descr="A blue and white logo&#10;&#10;AI-generated content may be incorrect.">
              <a:extLst>
                <a:ext uri="{FF2B5EF4-FFF2-40B4-BE49-F238E27FC236}">
                  <a16:creationId xmlns:a16="http://schemas.microsoft.com/office/drawing/2014/main" id="{C2738115-4311-BDA4-1781-671FC4B2D4C9}"/>
                </a:ext>
              </a:extLst>
            </p:cNvPr>
            <p:cNvPicPr>
              <a:picLocks noChangeAspect="1"/>
            </p:cNvPicPr>
            <p:nvPr/>
          </p:nvPicPr>
          <p:blipFill>
            <a:blip r:embed="rId4"/>
            <a:stretch>
              <a:fillRect/>
            </a:stretch>
          </p:blipFill>
          <p:spPr>
            <a:xfrm>
              <a:off x="9076439" y="4841137"/>
              <a:ext cx="1264906" cy="808294"/>
            </a:xfrm>
            <a:prstGeom prst="rect">
              <a:avLst/>
            </a:prstGeom>
          </p:spPr>
        </p:pic>
        <p:pic>
          <p:nvPicPr>
            <p:cNvPr id="19" name="Picture 18" descr="Canvas Student View vs MCC's Sample Student Account – C3 Teaching and  Learning Center">
              <a:extLst>
                <a:ext uri="{FF2B5EF4-FFF2-40B4-BE49-F238E27FC236}">
                  <a16:creationId xmlns:a16="http://schemas.microsoft.com/office/drawing/2014/main" id="{EFE9CAA6-D1E3-1F07-D09C-FB2F29E91462}"/>
                </a:ext>
              </a:extLst>
            </p:cNvPr>
            <p:cNvPicPr>
              <a:picLocks noChangeAspect="1"/>
            </p:cNvPicPr>
            <p:nvPr/>
          </p:nvPicPr>
          <p:blipFill>
            <a:blip r:embed="rId5"/>
            <a:stretch>
              <a:fillRect/>
            </a:stretch>
          </p:blipFill>
          <p:spPr>
            <a:xfrm>
              <a:off x="7877102" y="4794355"/>
              <a:ext cx="934179" cy="898970"/>
            </a:xfrm>
            <a:prstGeom prst="rect">
              <a:avLst/>
            </a:prstGeom>
          </p:spPr>
        </p:pic>
      </p:grpSp>
    </p:spTree>
    <p:extLst>
      <p:ext uri="{BB962C8B-B14F-4D97-AF65-F5344CB8AC3E}">
        <p14:creationId xmlns:p14="http://schemas.microsoft.com/office/powerpoint/2010/main" val="3127142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group of test tubes with different colored liquids&#10;&#10;AI-generated content may be incorrect.">
            <a:extLst>
              <a:ext uri="{FF2B5EF4-FFF2-40B4-BE49-F238E27FC236}">
                <a16:creationId xmlns:a16="http://schemas.microsoft.com/office/drawing/2014/main" id="{0F26615D-A92F-F0FC-4571-20B29B857261}"/>
              </a:ext>
            </a:extLst>
          </p:cNvPr>
          <p:cNvPicPr>
            <a:picLocks noChangeAspect="1"/>
          </p:cNvPicPr>
          <p:nvPr/>
        </p:nvPicPr>
        <p:blipFill>
          <a:blip r:embed="rId2"/>
          <a:srcRect l="19224" t="-381" r="-25" b="163"/>
          <a:stretch/>
        </p:blipFill>
        <p:spPr>
          <a:xfrm>
            <a:off x="1054778" y="93391"/>
            <a:ext cx="2163570" cy="2224613"/>
          </a:xfrm>
          <a:prstGeom prst="rect">
            <a:avLst/>
          </a:prstGeom>
        </p:spPr>
      </p:pic>
      <p:pic>
        <p:nvPicPr>
          <p:cNvPr id="14" name="Picture 13" descr="A close up of a bug&#10;&#10;AI-generated content may be incorrect.">
            <a:extLst>
              <a:ext uri="{FF2B5EF4-FFF2-40B4-BE49-F238E27FC236}">
                <a16:creationId xmlns:a16="http://schemas.microsoft.com/office/drawing/2014/main" id="{B185D91A-805D-C8FA-EA92-6D516B594871}"/>
              </a:ext>
            </a:extLst>
          </p:cNvPr>
          <p:cNvPicPr>
            <a:picLocks noChangeAspect="1"/>
          </p:cNvPicPr>
          <p:nvPr/>
        </p:nvPicPr>
        <p:blipFill>
          <a:blip r:embed="rId3"/>
          <a:stretch>
            <a:fillRect/>
          </a:stretch>
        </p:blipFill>
        <p:spPr>
          <a:xfrm>
            <a:off x="4655446" y="131588"/>
            <a:ext cx="2578730" cy="2624662"/>
          </a:xfrm>
          <a:prstGeom prst="rect">
            <a:avLst/>
          </a:prstGeom>
        </p:spPr>
      </p:pic>
      <p:pic>
        <p:nvPicPr>
          <p:cNvPr id="10" name="Picture 9" descr="A microscope view of a pink and white cell&#10;&#10;AI-generated content may be incorrect.">
            <a:extLst>
              <a:ext uri="{FF2B5EF4-FFF2-40B4-BE49-F238E27FC236}">
                <a16:creationId xmlns:a16="http://schemas.microsoft.com/office/drawing/2014/main" id="{CA58450A-61E2-61AA-A7BD-1EE1DA0F9035}"/>
              </a:ext>
            </a:extLst>
          </p:cNvPr>
          <p:cNvPicPr>
            <a:picLocks noChangeAspect="1"/>
          </p:cNvPicPr>
          <p:nvPr/>
        </p:nvPicPr>
        <p:blipFill>
          <a:blip r:embed="rId4"/>
          <a:stretch>
            <a:fillRect/>
          </a:stretch>
        </p:blipFill>
        <p:spPr>
          <a:xfrm>
            <a:off x="4649254" y="3077985"/>
            <a:ext cx="2591112" cy="2643992"/>
          </a:xfrm>
          <a:prstGeom prst="rect">
            <a:avLst/>
          </a:prstGeom>
        </p:spPr>
      </p:pic>
      <p:pic>
        <p:nvPicPr>
          <p:cNvPr id="9" name="Picture 8" descr="A yellow balloon in a test tube&#10;&#10;AI-generated content may be incorrect.">
            <a:extLst>
              <a:ext uri="{FF2B5EF4-FFF2-40B4-BE49-F238E27FC236}">
                <a16:creationId xmlns:a16="http://schemas.microsoft.com/office/drawing/2014/main" id="{2BA9D149-03FB-2682-5660-082B38DBFA10}"/>
              </a:ext>
            </a:extLst>
          </p:cNvPr>
          <p:cNvPicPr>
            <a:picLocks noChangeAspect="1"/>
          </p:cNvPicPr>
          <p:nvPr/>
        </p:nvPicPr>
        <p:blipFill>
          <a:blip r:embed="rId5"/>
          <a:stretch>
            <a:fillRect/>
          </a:stretch>
        </p:blipFill>
        <p:spPr>
          <a:xfrm>
            <a:off x="7847327" y="2269556"/>
            <a:ext cx="3743538" cy="3961415"/>
          </a:xfrm>
          <a:prstGeom prst="rect">
            <a:avLst/>
          </a:prstGeom>
        </p:spPr>
      </p:pic>
      <p:sp>
        <p:nvSpPr>
          <p:cNvPr id="18" name="TextBox 17">
            <a:extLst>
              <a:ext uri="{FF2B5EF4-FFF2-40B4-BE49-F238E27FC236}">
                <a16:creationId xmlns:a16="http://schemas.microsoft.com/office/drawing/2014/main" id="{14DB61BF-B625-D2E1-B77B-FDE04A6470E5}"/>
              </a:ext>
            </a:extLst>
          </p:cNvPr>
          <p:cNvSpPr txBox="1"/>
          <p:nvPr/>
        </p:nvSpPr>
        <p:spPr>
          <a:xfrm>
            <a:off x="7848018" y="1309942"/>
            <a:ext cx="3825123"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000" dirty="0">
                <a:solidFill>
                  <a:srgbClr val="0070C0"/>
                </a:solidFill>
                <a:latin typeface="Plantagenet Cherokee"/>
              </a:rPr>
              <a:t>Laboratorios de </a:t>
            </a:r>
            <a:r>
              <a:rPr lang="en-US" sz="5000" dirty="0" err="1">
                <a:solidFill>
                  <a:srgbClr val="0070C0"/>
                </a:solidFill>
                <a:latin typeface="Plantagenet Cherokee"/>
              </a:rPr>
              <a:t>Ciencias</a:t>
            </a:r>
            <a:endParaRPr lang="en-US" sz="5000" dirty="0"/>
          </a:p>
        </p:txBody>
      </p:sp>
      <p:pic>
        <p:nvPicPr>
          <p:cNvPr id="27" name="Picture 10" descr="Great Valley School District">
            <a:extLst>
              <a:ext uri="{FF2B5EF4-FFF2-40B4-BE49-F238E27FC236}">
                <a16:creationId xmlns:a16="http://schemas.microsoft.com/office/drawing/2014/main" id="{42382807-A202-A6AC-257E-2F8EC017FC1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pic>
        <p:nvPicPr>
          <p:cNvPr id="2" name="Picture 1" descr="A close up of a piece of food&#10;&#10;AI-generated content may be incorrect.">
            <a:extLst>
              <a:ext uri="{FF2B5EF4-FFF2-40B4-BE49-F238E27FC236}">
                <a16:creationId xmlns:a16="http://schemas.microsoft.com/office/drawing/2014/main" id="{A8A685D7-4A74-F519-D6D2-6DD547C0DBB0}"/>
              </a:ext>
            </a:extLst>
          </p:cNvPr>
          <p:cNvPicPr>
            <a:picLocks noChangeAspect="1"/>
          </p:cNvPicPr>
          <p:nvPr/>
        </p:nvPicPr>
        <p:blipFill>
          <a:blip r:embed="rId7"/>
          <a:stretch>
            <a:fillRect/>
          </a:stretch>
        </p:blipFill>
        <p:spPr>
          <a:xfrm>
            <a:off x="228600" y="2316298"/>
            <a:ext cx="4267200" cy="1622155"/>
          </a:xfrm>
          <a:prstGeom prst="rect">
            <a:avLst/>
          </a:prstGeom>
        </p:spPr>
      </p:pic>
      <p:pic>
        <p:nvPicPr>
          <p:cNvPr id="3" name="Picture 2" descr="A close up of a body&#10;&#10;AI-generated content may be incorrect.">
            <a:extLst>
              <a:ext uri="{FF2B5EF4-FFF2-40B4-BE49-F238E27FC236}">
                <a16:creationId xmlns:a16="http://schemas.microsoft.com/office/drawing/2014/main" id="{FB157E81-72C1-6CF6-883B-5CB16F682639}"/>
              </a:ext>
            </a:extLst>
          </p:cNvPr>
          <p:cNvPicPr>
            <a:picLocks noChangeAspect="1"/>
          </p:cNvPicPr>
          <p:nvPr/>
        </p:nvPicPr>
        <p:blipFill>
          <a:blip r:embed="rId8"/>
          <a:stretch>
            <a:fillRect/>
          </a:stretch>
        </p:blipFill>
        <p:spPr>
          <a:xfrm rot="5400000">
            <a:off x="1214051" y="3765550"/>
            <a:ext cx="2607447" cy="3257550"/>
          </a:xfrm>
          <a:prstGeom prst="rect">
            <a:avLst/>
          </a:prstGeom>
        </p:spPr>
      </p:pic>
      <p:sp>
        <p:nvSpPr>
          <p:cNvPr id="6" name="TextBox 5">
            <a:extLst>
              <a:ext uri="{FF2B5EF4-FFF2-40B4-BE49-F238E27FC236}">
                <a16:creationId xmlns:a16="http://schemas.microsoft.com/office/drawing/2014/main" id="{28C79A36-95BB-41AE-5D3D-EFCA7B6DB958}"/>
              </a:ext>
            </a:extLst>
          </p:cNvPr>
          <p:cNvSpPr txBox="1"/>
          <p:nvPr/>
        </p:nvSpPr>
        <p:spPr>
          <a:xfrm>
            <a:off x="4646258" y="5905395"/>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t>Uso y disecciones del microscopio</a:t>
            </a:r>
            <a:endParaRPr lang="en-US" b="1" dirty="0"/>
          </a:p>
        </p:txBody>
      </p:sp>
    </p:spTree>
    <p:extLst>
      <p:ext uri="{BB962C8B-B14F-4D97-AF65-F5344CB8AC3E}">
        <p14:creationId xmlns:p14="http://schemas.microsoft.com/office/powerpoint/2010/main" val="3204353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0AFBA-DF0F-56BB-D562-9DB11C60D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F847D-5B26-F734-F4BF-283236F51114}"/>
              </a:ext>
            </a:extLst>
          </p:cNvPr>
          <p:cNvSpPr>
            <a:spLocks noGrp="1"/>
          </p:cNvSpPr>
          <p:nvPr>
            <p:ph type="title"/>
          </p:nvPr>
        </p:nvSpPr>
        <p:spPr>
          <a:xfrm>
            <a:off x="1727931" y="849621"/>
            <a:ext cx="8761413" cy="706964"/>
          </a:xfrm>
        </p:spPr>
        <p:txBody>
          <a:bodyPr/>
          <a:lstStyle/>
          <a:p>
            <a:pPr algn="ctr"/>
            <a:r>
              <a:rPr lang="en-US" sz="5000" dirty="0" err="1">
                <a:latin typeface="Plantagenet Cherokee"/>
              </a:rPr>
              <a:t>Optativas</a:t>
            </a:r>
            <a:r>
              <a:rPr lang="en-US" sz="5000" dirty="0">
                <a:latin typeface="Plantagenet Cherokee"/>
              </a:rPr>
              <a:t> de </a:t>
            </a:r>
            <a:r>
              <a:rPr lang="en-US" sz="5000" dirty="0" err="1">
                <a:latin typeface="Plantagenet Cherokee"/>
              </a:rPr>
              <a:t>Ciencias</a:t>
            </a:r>
            <a:endParaRPr lang="en-US" sz="5000" dirty="0"/>
          </a:p>
        </p:txBody>
      </p:sp>
      <p:sp>
        <p:nvSpPr>
          <p:cNvPr id="3" name="Text Placeholder 2">
            <a:extLst>
              <a:ext uri="{FF2B5EF4-FFF2-40B4-BE49-F238E27FC236}">
                <a16:creationId xmlns:a16="http://schemas.microsoft.com/office/drawing/2014/main" id="{EB54FFC1-FF95-6834-EEEA-376F818D5110}"/>
              </a:ext>
            </a:extLst>
          </p:cNvPr>
          <p:cNvSpPr>
            <a:spLocks noGrp="1"/>
          </p:cNvSpPr>
          <p:nvPr>
            <p:ph type="body" idx="1"/>
          </p:nvPr>
        </p:nvSpPr>
        <p:spPr>
          <a:xfrm>
            <a:off x="415637" y="2054197"/>
            <a:ext cx="11630170" cy="995658"/>
          </a:xfrm>
        </p:spPr>
        <p:txBody>
          <a:bodyPr/>
          <a:lstStyle/>
          <a:p>
            <a:r>
              <a:rPr lang="es-ES" sz="2300" b="1" dirty="0">
                <a:solidFill>
                  <a:srgbClr val="0070C0"/>
                </a:solidFill>
                <a:latin typeface="Plantagenet Cherokee"/>
              </a:rPr>
              <a:t>Los estudiantes pueden explorar su interés por las Ciencias eligiendo entre cuatro asignaturas optativas.</a:t>
            </a:r>
            <a:endParaRPr lang="en-US" sz="2300" b="1" dirty="0">
              <a:solidFill>
                <a:srgbClr val="0070C0"/>
              </a:solidFill>
              <a:latin typeface="Plantagenet Cherokee"/>
            </a:endParaRPr>
          </a:p>
        </p:txBody>
      </p:sp>
      <p:sp>
        <p:nvSpPr>
          <p:cNvPr id="9" name="TextBox 8">
            <a:extLst>
              <a:ext uri="{FF2B5EF4-FFF2-40B4-BE49-F238E27FC236}">
                <a16:creationId xmlns:a16="http://schemas.microsoft.com/office/drawing/2014/main" id="{7692652A-529D-9944-6406-95154A361248}"/>
              </a:ext>
            </a:extLst>
          </p:cNvPr>
          <p:cNvSpPr txBox="1"/>
          <p:nvPr/>
        </p:nvSpPr>
        <p:spPr>
          <a:xfrm>
            <a:off x="146194" y="3193393"/>
            <a:ext cx="435653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rgbClr val="00B0F0"/>
                </a:solidFill>
                <a:latin typeface="Plantagenet Cherokee"/>
              </a:rPr>
              <a:t>Periodo 1: Exploración experimental</a:t>
            </a:r>
            <a:endParaRPr lang="en-US" sz="1100" b="1" dirty="0">
              <a:solidFill>
                <a:srgbClr val="0070C0"/>
              </a:solidFill>
              <a:latin typeface="Plantagenet Cherokee"/>
            </a:endParaRPr>
          </a:p>
          <a:p>
            <a:pPr marL="285750" indent="-285750">
              <a:buFont typeface="Calibri"/>
              <a:buChar char="-"/>
            </a:pPr>
            <a:r>
              <a:rPr lang="es-ES" sz="1600" b="1" dirty="0">
                <a:solidFill>
                  <a:srgbClr val="0070C0"/>
                </a:solidFill>
                <a:latin typeface="Plantagenet Cherokee"/>
              </a:rPr>
              <a:t>Investigación científica mediante experimentación práctica</a:t>
            </a:r>
            <a:endParaRPr lang="en-US" sz="1100" b="1" dirty="0">
              <a:solidFill>
                <a:srgbClr val="0070C0"/>
              </a:solidFill>
              <a:latin typeface="Plantagenet Cherokee"/>
            </a:endParaRPr>
          </a:p>
        </p:txBody>
      </p:sp>
      <p:pic>
        <p:nvPicPr>
          <p:cNvPr id="18" name="Picture 10" descr="Great Valley School District">
            <a:extLst>
              <a:ext uri="{FF2B5EF4-FFF2-40B4-BE49-F238E27FC236}">
                <a16:creationId xmlns:a16="http://schemas.microsoft.com/office/drawing/2014/main" id="{4BFCA703-438A-FA45-73D6-93F5118D1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83BD104E-BE08-A475-6A13-1F84D3730AF7}"/>
              </a:ext>
            </a:extLst>
          </p:cNvPr>
          <p:cNvSpPr txBox="1"/>
          <p:nvPr/>
        </p:nvSpPr>
        <p:spPr>
          <a:xfrm>
            <a:off x="89474" y="4989764"/>
            <a:ext cx="4959309"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rgbClr val="00B0F0"/>
                </a:solidFill>
                <a:latin typeface="Plantagenet Cherokee"/>
              </a:rPr>
              <a:t>Periodo 2:</a:t>
            </a:r>
          </a:p>
          <a:p>
            <a:r>
              <a:rPr lang="en-US" b="1" dirty="0" err="1">
                <a:solidFill>
                  <a:srgbClr val="00B0F0"/>
                </a:solidFill>
                <a:latin typeface="Plantagenet Cherokee"/>
              </a:rPr>
              <a:t>Fenómenos</a:t>
            </a:r>
            <a:r>
              <a:rPr lang="en-US" b="1" dirty="0">
                <a:solidFill>
                  <a:srgbClr val="00B0F0"/>
                </a:solidFill>
                <a:latin typeface="Plantagenet Cherokee"/>
              </a:rPr>
              <a:t> </a:t>
            </a:r>
            <a:r>
              <a:rPr lang="en-US" b="1" dirty="0" err="1">
                <a:solidFill>
                  <a:srgbClr val="00B0F0"/>
                </a:solidFill>
                <a:latin typeface="Plantagenet Cherokee"/>
              </a:rPr>
              <a:t>físicos</a:t>
            </a:r>
            <a:r>
              <a:rPr lang="en-US" b="1" dirty="0">
                <a:solidFill>
                  <a:srgbClr val="00B0F0"/>
                </a:solidFill>
                <a:latin typeface="Plantagenet Cherokee"/>
              </a:rPr>
              <a:t> </a:t>
            </a:r>
            <a:r>
              <a:rPr lang="en-US" b="1" dirty="0" err="1">
                <a:solidFill>
                  <a:srgbClr val="00B0F0"/>
                </a:solidFill>
                <a:latin typeface="Plantagenet Cherokee"/>
              </a:rPr>
              <a:t>en</a:t>
            </a:r>
            <a:r>
              <a:rPr lang="en-US" b="1" dirty="0">
                <a:solidFill>
                  <a:srgbClr val="00B0F0"/>
                </a:solidFill>
                <a:latin typeface="Plantagenet Cherokee"/>
              </a:rPr>
              <a:t> </a:t>
            </a:r>
            <a:r>
              <a:rPr lang="en-US" b="1" dirty="0" err="1">
                <a:solidFill>
                  <a:srgbClr val="00B0F0"/>
                </a:solidFill>
                <a:latin typeface="Plantagenet Cherokee"/>
              </a:rPr>
              <a:t>acción</a:t>
            </a:r>
            <a:endParaRPr lang="en-US" sz="1200" b="1" dirty="0">
              <a:solidFill>
                <a:srgbClr val="0070C0"/>
              </a:solidFill>
              <a:latin typeface="Plantagenet Cherokee"/>
            </a:endParaRPr>
          </a:p>
          <a:p>
            <a:pPr marL="285750" indent="-285750">
              <a:buFont typeface="Calibri"/>
              <a:buChar char="-"/>
            </a:pPr>
            <a:r>
              <a:rPr lang="es-ES" sz="1600" b="1" dirty="0">
                <a:solidFill>
                  <a:srgbClr val="0070C0"/>
                </a:solidFill>
                <a:latin typeface="Plantagenet Cherokee"/>
              </a:rPr>
              <a:t>Dos ramas principales de las ciencias físicas: química y física</a:t>
            </a:r>
            <a:endParaRPr lang="en-US" b="1" dirty="0">
              <a:solidFill>
                <a:srgbClr val="0070C0"/>
              </a:solidFill>
              <a:latin typeface="Plantagenet Cherokee"/>
            </a:endParaRPr>
          </a:p>
        </p:txBody>
      </p:sp>
      <p:sp>
        <p:nvSpPr>
          <p:cNvPr id="5" name="TextBox 4">
            <a:extLst>
              <a:ext uri="{FF2B5EF4-FFF2-40B4-BE49-F238E27FC236}">
                <a16:creationId xmlns:a16="http://schemas.microsoft.com/office/drawing/2014/main" id="{AF5D84E7-ACEA-DB5D-1FA3-C6D647D795B7}"/>
              </a:ext>
            </a:extLst>
          </p:cNvPr>
          <p:cNvSpPr txBox="1"/>
          <p:nvPr/>
        </p:nvSpPr>
        <p:spPr>
          <a:xfrm>
            <a:off x="7281408" y="3182784"/>
            <a:ext cx="4764399"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rgbClr val="00B0F0"/>
                </a:solidFill>
                <a:latin typeface="Plantagenet Cherokee"/>
              </a:rPr>
              <a:t>Periodo 3: Exploración de invertebrados</a:t>
            </a:r>
            <a:endParaRPr lang="en-US" sz="1100" b="1" dirty="0">
              <a:solidFill>
                <a:srgbClr val="0070C0"/>
              </a:solidFill>
              <a:latin typeface="Plantagenet Cherokee"/>
            </a:endParaRPr>
          </a:p>
          <a:p>
            <a:pPr marL="285750" indent="-285750">
              <a:buFont typeface="Calibri"/>
              <a:buChar char="-"/>
            </a:pPr>
            <a:r>
              <a:rPr lang="es-ES" sz="1600" b="1" dirty="0">
                <a:solidFill>
                  <a:srgbClr val="0070C0"/>
                </a:solidFill>
                <a:latin typeface="Plantagenet Cherokee"/>
              </a:rPr>
              <a:t>Sistemas corporales que permiten a los invertebrados sobrevivir en su entorno mediante disecciones e indagación</a:t>
            </a:r>
            <a:endParaRPr lang="en-US" sz="1600" b="1" dirty="0">
              <a:solidFill>
                <a:srgbClr val="0070C0"/>
              </a:solidFill>
              <a:latin typeface="Plantagenet Cherokee"/>
            </a:endParaRPr>
          </a:p>
        </p:txBody>
      </p:sp>
      <p:sp>
        <p:nvSpPr>
          <p:cNvPr id="6" name="TextBox 5">
            <a:extLst>
              <a:ext uri="{FF2B5EF4-FFF2-40B4-BE49-F238E27FC236}">
                <a16:creationId xmlns:a16="http://schemas.microsoft.com/office/drawing/2014/main" id="{FC5AF99E-271B-E88E-7A62-8B4E41436ACE}"/>
              </a:ext>
            </a:extLst>
          </p:cNvPr>
          <p:cNvSpPr txBox="1"/>
          <p:nvPr/>
        </p:nvSpPr>
        <p:spPr>
          <a:xfrm>
            <a:off x="7598909" y="5159516"/>
            <a:ext cx="4408651"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rgbClr val="00B0F0"/>
                </a:solidFill>
                <a:latin typeface="Plantagenet Cherokee"/>
              </a:rPr>
              <a:t>Periodo 4</a:t>
            </a:r>
            <a:r>
              <a:rPr lang="en-US" b="1" dirty="0">
                <a:solidFill>
                  <a:srgbClr val="00B0F0"/>
                </a:solidFill>
                <a:latin typeface="Plantagenet Cherokee"/>
              </a:rPr>
              <a:t>: </a:t>
            </a:r>
            <a:r>
              <a:rPr lang="en-US" b="1" dirty="0" err="1">
                <a:solidFill>
                  <a:srgbClr val="00B0F0"/>
                </a:solidFill>
                <a:latin typeface="Plantagenet Cherokee"/>
              </a:rPr>
              <a:t>Explorando</a:t>
            </a:r>
            <a:r>
              <a:rPr lang="en-US" b="1" dirty="0">
                <a:solidFill>
                  <a:srgbClr val="00B0F0"/>
                </a:solidFill>
                <a:latin typeface="Plantagenet Cherokee"/>
              </a:rPr>
              <a:t> </a:t>
            </a:r>
            <a:r>
              <a:rPr lang="en-US" b="1" dirty="0" err="1">
                <a:solidFill>
                  <a:srgbClr val="00B0F0"/>
                </a:solidFill>
                <a:latin typeface="Plantagenet Cherokee"/>
              </a:rPr>
              <a:t>nuestro</a:t>
            </a:r>
            <a:r>
              <a:rPr lang="en-US" b="1" dirty="0">
                <a:solidFill>
                  <a:srgbClr val="00B0F0"/>
                </a:solidFill>
                <a:latin typeface="Plantagenet Cherokee"/>
              </a:rPr>
              <a:t> </a:t>
            </a:r>
            <a:r>
              <a:rPr lang="en-US" b="1" dirty="0" err="1">
                <a:solidFill>
                  <a:srgbClr val="00B0F0"/>
                </a:solidFill>
                <a:latin typeface="Plantagenet Cherokee"/>
              </a:rPr>
              <a:t>planeta</a:t>
            </a:r>
            <a:endParaRPr lang="en-US" sz="1100" b="1" dirty="0">
              <a:solidFill>
                <a:srgbClr val="0070C0"/>
              </a:solidFill>
              <a:latin typeface="Plantagenet Cherokee"/>
            </a:endParaRPr>
          </a:p>
          <a:p>
            <a:pPr marL="285750" indent="-285750">
              <a:buFont typeface="Calibri"/>
              <a:buChar char="-"/>
            </a:pPr>
            <a:r>
              <a:rPr lang="es-ES" sz="1600" b="1" dirty="0">
                <a:solidFill>
                  <a:srgbClr val="0070C0"/>
                </a:solidFill>
                <a:latin typeface="Plantagenet Cherokee"/>
              </a:rPr>
              <a:t>El medio ambiente, los ecosistemas, las cadenas alimentarias</a:t>
            </a:r>
            <a:endParaRPr lang="en-US" b="1" dirty="0">
              <a:solidFill>
                <a:srgbClr val="0070C0"/>
              </a:solidFill>
              <a:latin typeface="Plantagenet Cherokee"/>
            </a:endParaRPr>
          </a:p>
        </p:txBody>
      </p:sp>
      <p:pic>
        <p:nvPicPr>
          <p:cNvPr id="8" name="Picture 7" descr="A group of girls wearing safety glasses and gloves&#10;&#10;AI-generated content may be incorrect.">
            <a:extLst>
              <a:ext uri="{FF2B5EF4-FFF2-40B4-BE49-F238E27FC236}">
                <a16:creationId xmlns:a16="http://schemas.microsoft.com/office/drawing/2014/main" id="{738DA54B-39BE-7E5C-2D7F-5690D60038DF}"/>
              </a:ext>
            </a:extLst>
          </p:cNvPr>
          <p:cNvPicPr>
            <a:picLocks noChangeAspect="1"/>
          </p:cNvPicPr>
          <p:nvPr/>
        </p:nvPicPr>
        <p:blipFill>
          <a:blip r:embed="rId3"/>
          <a:stretch>
            <a:fillRect/>
          </a:stretch>
        </p:blipFill>
        <p:spPr>
          <a:xfrm>
            <a:off x="5004402" y="3019324"/>
            <a:ext cx="2173015" cy="1588025"/>
          </a:xfrm>
          <a:prstGeom prst="rect">
            <a:avLst/>
          </a:prstGeom>
        </p:spPr>
      </p:pic>
      <p:pic>
        <p:nvPicPr>
          <p:cNvPr id="10" name="Picture 9" descr="A group of boys wearing gloves and holding utensils&#10;&#10;AI-generated content may be incorrect.">
            <a:extLst>
              <a:ext uri="{FF2B5EF4-FFF2-40B4-BE49-F238E27FC236}">
                <a16:creationId xmlns:a16="http://schemas.microsoft.com/office/drawing/2014/main" id="{8EC43E2B-6F1B-8BDD-5830-EA85E85D2183}"/>
              </a:ext>
            </a:extLst>
          </p:cNvPr>
          <p:cNvPicPr>
            <a:picLocks noChangeAspect="1"/>
          </p:cNvPicPr>
          <p:nvPr/>
        </p:nvPicPr>
        <p:blipFill>
          <a:blip r:embed="rId4"/>
          <a:srcRect t="3674" r="3" b="8464"/>
          <a:stretch>
            <a:fillRect/>
          </a:stretch>
        </p:blipFill>
        <p:spPr>
          <a:xfrm>
            <a:off x="5000290" y="4634975"/>
            <a:ext cx="2178762" cy="2108120"/>
          </a:xfrm>
          <a:prstGeom prst="rect">
            <a:avLst/>
          </a:prstGeom>
        </p:spPr>
      </p:pic>
    </p:spTree>
    <p:extLst>
      <p:ext uri="{BB962C8B-B14F-4D97-AF65-F5344CB8AC3E}">
        <p14:creationId xmlns:p14="http://schemas.microsoft.com/office/powerpoint/2010/main" val="2286463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F1FB-15E2-CB2C-94A7-9E50E1DC7C6F}"/>
              </a:ext>
            </a:extLst>
          </p:cNvPr>
          <p:cNvSpPr>
            <a:spLocks noGrp="1"/>
          </p:cNvSpPr>
          <p:nvPr>
            <p:ph type="title"/>
          </p:nvPr>
        </p:nvSpPr>
        <p:spPr>
          <a:xfrm>
            <a:off x="2286672" y="1053386"/>
            <a:ext cx="8761413" cy="706964"/>
          </a:xfrm>
        </p:spPr>
        <p:txBody>
          <a:bodyPr/>
          <a:lstStyle/>
          <a:p>
            <a:r>
              <a:rPr lang="en-US" sz="5000" dirty="0" err="1">
                <a:latin typeface="Plantagenet Cherokee" panose="02020602070100000000" pitchFamily="18" charset="0"/>
              </a:rPr>
              <a:t>Estudios</a:t>
            </a:r>
            <a:r>
              <a:rPr lang="en-US" sz="5000" dirty="0">
                <a:latin typeface="Plantagenet Cherokee" panose="02020602070100000000" pitchFamily="18" charset="0"/>
              </a:rPr>
              <a:t> </a:t>
            </a:r>
            <a:r>
              <a:rPr lang="en-US" sz="5000" dirty="0" err="1">
                <a:latin typeface="Plantagenet Cherokee" panose="02020602070100000000" pitchFamily="18" charset="0"/>
              </a:rPr>
              <a:t>Sociales</a:t>
            </a:r>
            <a:r>
              <a:rPr lang="en-US" sz="5000" dirty="0">
                <a:latin typeface="Plantagenet Cherokee" panose="02020602070100000000" pitchFamily="18" charset="0"/>
              </a:rPr>
              <a:t> de GVMS</a:t>
            </a:r>
          </a:p>
        </p:txBody>
      </p:sp>
      <p:sp>
        <p:nvSpPr>
          <p:cNvPr id="4" name="Content Placeholder 3">
            <a:extLst>
              <a:ext uri="{FF2B5EF4-FFF2-40B4-BE49-F238E27FC236}">
                <a16:creationId xmlns:a16="http://schemas.microsoft.com/office/drawing/2014/main" id="{9E3C4AE0-8AF6-F57A-403F-C9A41BBCC596}"/>
              </a:ext>
            </a:extLst>
          </p:cNvPr>
          <p:cNvSpPr>
            <a:spLocks noGrp="1"/>
          </p:cNvSpPr>
          <p:nvPr>
            <p:ph idx="1"/>
          </p:nvPr>
        </p:nvSpPr>
        <p:spPr/>
        <p:txBody>
          <a:bodyPr vert="horz" lIns="91440" tIns="45720" rIns="91440" bIns="45720" rtlCol="0" anchor="t">
            <a:normAutofit/>
          </a:bodyPr>
          <a:lstStyle/>
          <a:p>
            <a:pPr algn="ctr"/>
            <a:r>
              <a:rPr lang="es-ES" sz="2400" b="1" dirty="0">
                <a:solidFill>
                  <a:srgbClr val="000000"/>
                </a:solidFill>
                <a:latin typeface="Plantagenet Cherokee" panose="02020602070100000000" pitchFamily="18" charset="0"/>
                <a:ea typeface="Calibri"/>
                <a:cs typeface="Calibri"/>
              </a:rPr>
              <a:t>7º curso: Historia de EE. UU. Parte I 1607 – 1865</a:t>
            </a:r>
          </a:p>
          <a:p>
            <a:pPr algn="ctr"/>
            <a:r>
              <a:rPr lang="es-ES" sz="2400" b="1" dirty="0">
                <a:solidFill>
                  <a:srgbClr val="000000"/>
                </a:solidFill>
                <a:latin typeface="Plantagenet Cherokee" panose="02020602070100000000" pitchFamily="18" charset="0"/>
                <a:ea typeface="Calibri"/>
                <a:cs typeface="Calibri"/>
              </a:rPr>
              <a:t>8º curso: Historia de EE. UU. Parte II Años 1860 - 1960</a:t>
            </a:r>
            <a:endParaRPr lang="en-US" dirty="0"/>
          </a:p>
        </p:txBody>
      </p:sp>
      <p:pic>
        <p:nvPicPr>
          <p:cNvPr id="7" name="Picture 6" descr="About 50 men, most of them seated, are in a large meeting room. Most are focused on the five men standing in the center of the room. The tallest of the five is laying a document on a table.">
            <a:extLst>
              <a:ext uri="{FF2B5EF4-FFF2-40B4-BE49-F238E27FC236}">
                <a16:creationId xmlns:a16="http://schemas.microsoft.com/office/drawing/2014/main" id="{03995BFB-8160-4B75-A44C-EA3CF1997A11}"/>
              </a:ext>
            </a:extLst>
          </p:cNvPr>
          <p:cNvPicPr>
            <a:picLocks noChangeAspect="1"/>
          </p:cNvPicPr>
          <p:nvPr/>
        </p:nvPicPr>
        <p:blipFill>
          <a:blip r:embed="rId2"/>
          <a:stretch>
            <a:fillRect/>
          </a:stretch>
        </p:blipFill>
        <p:spPr>
          <a:xfrm>
            <a:off x="3352801" y="3679818"/>
            <a:ext cx="4428065" cy="2901962"/>
          </a:xfrm>
          <a:prstGeom prst="rect">
            <a:avLst/>
          </a:prstGeom>
        </p:spPr>
      </p:pic>
      <p:pic>
        <p:nvPicPr>
          <p:cNvPr id="3" name="Picture 10" descr="Great Valley School District">
            <a:extLst>
              <a:ext uri="{FF2B5EF4-FFF2-40B4-BE49-F238E27FC236}">
                <a16:creationId xmlns:a16="http://schemas.microsoft.com/office/drawing/2014/main" id="{63399CA4-A922-2C0E-7B62-362A2AD64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379119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11">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8"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9"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36" name="Rectangle 35">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6CAA4A2-DF04-C4E8-6AD6-842EFF3C1A71}"/>
              </a:ext>
            </a:extLst>
          </p:cNvPr>
          <p:cNvSpPr>
            <a:spLocks noGrp="1"/>
          </p:cNvSpPr>
          <p:nvPr>
            <p:ph type="title"/>
          </p:nvPr>
        </p:nvSpPr>
        <p:spPr>
          <a:xfrm>
            <a:off x="1455174" y="1066800"/>
            <a:ext cx="8761413" cy="706964"/>
          </a:xfrm>
        </p:spPr>
        <p:txBody>
          <a:bodyPr vert="horz" lIns="91440" tIns="45720" rIns="91440" bIns="45720" rtlCol="0" anchor="ctr">
            <a:noAutofit/>
          </a:bodyPr>
          <a:lstStyle/>
          <a:p>
            <a:pPr algn="ctr"/>
            <a:r>
              <a:rPr lang="es-ES" sz="4400" dirty="0">
                <a:solidFill>
                  <a:srgbClr val="EBEBEB"/>
                </a:solidFill>
                <a:latin typeface="Plantagenet Cherokee" panose="02020602070100000000" pitchFamily="18" charset="0"/>
              </a:rPr>
              <a:t>7º curso: Historia de EE. UU. Parte I</a:t>
            </a:r>
            <a:br>
              <a:rPr lang="es-ES" sz="5000" dirty="0">
                <a:solidFill>
                  <a:srgbClr val="EBEBEB"/>
                </a:solidFill>
                <a:latin typeface="Plantagenet Cherokee" panose="02020602070100000000" pitchFamily="18" charset="0"/>
              </a:rPr>
            </a:br>
            <a:r>
              <a:rPr lang="en-US" sz="5000" b="0" i="0" kern="1200" dirty="0">
                <a:solidFill>
                  <a:srgbClr val="EBEBEB"/>
                </a:solidFill>
                <a:latin typeface="Plantagenet Cherokee" panose="02020602070100000000" pitchFamily="18" charset="0"/>
              </a:rPr>
              <a:t>1607 - 1865</a:t>
            </a:r>
          </a:p>
        </p:txBody>
      </p:sp>
      <p:pic>
        <p:nvPicPr>
          <p:cNvPr id="5" name="Content Placeholder 4" descr="A diagram of the formation of conflict&#10;&#10;AI-generated content may be incorrect.">
            <a:extLst>
              <a:ext uri="{FF2B5EF4-FFF2-40B4-BE49-F238E27FC236}">
                <a16:creationId xmlns:a16="http://schemas.microsoft.com/office/drawing/2014/main" id="{2CB1D8D2-518F-9720-31DF-2EB31BFE9BAA}"/>
              </a:ext>
            </a:extLst>
          </p:cNvPr>
          <p:cNvPicPr>
            <a:picLocks noGrp="1" noChangeAspect="1"/>
          </p:cNvPicPr>
          <p:nvPr>
            <p:ph sz="half" idx="2"/>
          </p:nvPr>
        </p:nvPicPr>
        <p:blipFill>
          <a:blip r:embed="rId3"/>
          <a:stretch>
            <a:fillRect/>
          </a:stretch>
        </p:blipFill>
        <p:spPr>
          <a:xfrm>
            <a:off x="576760" y="2775951"/>
            <a:ext cx="4732437" cy="3651363"/>
          </a:xfrm>
          <a:prstGeom prst="roundRect">
            <a:avLst>
              <a:gd name="adj" fmla="val 1858"/>
            </a:avLst>
          </a:prstGeom>
          <a:effectLst>
            <a:outerShdw blurRad="50800" dist="50800" dir="5400000" algn="tl" rotWithShape="0">
              <a:srgbClr val="000000">
                <a:alpha val="43000"/>
              </a:srgbClr>
            </a:outerShdw>
          </a:effectLst>
        </p:spPr>
      </p:pic>
      <p:sp>
        <p:nvSpPr>
          <p:cNvPr id="3" name="Content Placeholder 2">
            <a:extLst>
              <a:ext uri="{FF2B5EF4-FFF2-40B4-BE49-F238E27FC236}">
                <a16:creationId xmlns:a16="http://schemas.microsoft.com/office/drawing/2014/main" id="{0AD7CDCF-7322-D376-876D-D4E640F9D3B4}"/>
              </a:ext>
            </a:extLst>
          </p:cNvPr>
          <p:cNvSpPr>
            <a:spLocks noGrp="1"/>
          </p:cNvSpPr>
          <p:nvPr>
            <p:ph sz="half" idx="1"/>
          </p:nvPr>
        </p:nvSpPr>
        <p:spPr>
          <a:xfrm>
            <a:off x="5980954" y="2603500"/>
            <a:ext cx="5940112" cy="3941233"/>
          </a:xfrm>
        </p:spPr>
        <p:txBody>
          <a:bodyPr vert="horz" lIns="91440" tIns="45720" rIns="91440" bIns="45720" rtlCol="0" anchor="ctr">
            <a:normAutofit fontScale="92500" lnSpcReduction="10000"/>
          </a:bodyPr>
          <a:lstStyle/>
          <a:p>
            <a:pPr marL="0" indent="0"/>
            <a:r>
              <a:rPr lang="es-ES" sz="2500" dirty="0">
                <a:latin typeface="Plantagenet Cherokee" panose="02020602070100000000" pitchFamily="18" charset="0"/>
              </a:rPr>
              <a:t>La historia de nuestro curso es del viaje americano. El curso es de la resolución y el conflicto. Este año, exploraremos cómo se fundó, expandió, se convirtió en nación, se desarrolló y participó en conflictos civiles para trabajar hacia la resolución. Comenzaremos estudiando su origen, veremos cómo crece y, finalmente, se disuelve en conflicto, todo para aprender cómo hemos trabajado hacia la creación de una unión más perfecta.</a:t>
            </a:r>
            <a:endParaRPr lang="en-US" sz="2500" dirty="0">
              <a:latin typeface="Plantagenet Cherokee" panose="02020602070100000000" pitchFamily="18" charset="0"/>
            </a:endParaRPr>
          </a:p>
          <a:p>
            <a:endParaRPr lang="en-US" dirty="0"/>
          </a:p>
        </p:txBody>
      </p:sp>
      <p:pic>
        <p:nvPicPr>
          <p:cNvPr id="4" name="Picture 10" descr="Great Valley School District">
            <a:extLst>
              <a:ext uri="{FF2B5EF4-FFF2-40B4-BE49-F238E27FC236}">
                <a16:creationId xmlns:a16="http://schemas.microsoft.com/office/drawing/2014/main" id="{AC6096ED-5E35-D8C4-9584-B489A24867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66753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42994-DC90-58AE-DF00-C31B437CB433}"/>
              </a:ext>
            </a:extLst>
          </p:cNvPr>
          <p:cNvSpPr>
            <a:spLocks noGrp="1"/>
          </p:cNvSpPr>
          <p:nvPr>
            <p:ph type="title"/>
          </p:nvPr>
        </p:nvSpPr>
        <p:spPr>
          <a:xfrm>
            <a:off x="1154954" y="973668"/>
            <a:ext cx="9709679" cy="723897"/>
          </a:xfrm>
        </p:spPr>
        <p:txBody>
          <a:bodyPr/>
          <a:lstStyle/>
          <a:p>
            <a:pPr algn="ctr"/>
            <a:r>
              <a:rPr lang="es-ES" sz="5000" dirty="0">
                <a:solidFill>
                  <a:schemeClr val="bg1"/>
                </a:solidFill>
                <a:latin typeface="Plantagenet Cherokee" panose="02020602070100000000" pitchFamily="18" charset="0"/>
                <a:ea typeface="Calibri Light"/>
                <a:cs typeface="Calibri Light"/>
              </a:rPr>
              <a:t>8º curso: Historia de EE. UU. Parte II Años 1860 – 1960</a:t>
            </a:r>
            <a:endParaRPr lang="en-US" sz="5000" dirty="0">
              <a:solidFill>
                <a:schemeClr val="bg1"/>
              </a:solidFill>
              <a:latin typeface="Plantagenet Cherokee" panose="02020602070100000000" pitchFamily="18" charset="0"/>
            </a:endParaRPr>
          </a:p>
        </p:txBody>
      </p:sp>
      <p:sp>
        <p:nvSpPr>
          <p:cNvPr id="3" name="Content Placeholder 2">
            <a:extLst>
              <a:ext uri="{FF2B5EF4-FFF2-40B4-BE49-F238E27FC236}">
                <a16:creationId xmlns:a16="http://schemas.microsoft.com/office/drawing/2014/main" id="{BBBBF538-687D-2B37-FA30-CD6C1DE8DE77}"/>
              </a:ext>
            </a:extLst>
          </p:cNvPr>
          <p:cNvSpPr>
            <a:spLocks noGrp="1"/>
          </p:cNvSpPr>
          <p:nvPr>
            <p:ph sz="half" idx="1"/>
          </p:nvPr>
        </p:nvSpPr>
        <p:spPr>
          <a:xfrm>
            <a:off x="355314" y="2285999"/>
            <a:ext cx="7472503" cy="4274128"/>
          </a:xfrm>
        </p:spPr>
        <p:txBody>
          <a:bodyPr vert="horz" lIns="91440" tIns="45720" rIns="91440" bIns="45720" rtlCol="0" anchor="t">
            <a:noAutofit/>
          </a:bodyPr>
          <a:lstStyle/>
          <a:p>
            <a:pPr marL="0" indent="0">
              <a:buNone/>
            </a:pPr>
            <a:r>
              <a:rPr lang="es-ES" dirty="0">
                <a:solidFill>
                  <a:srgbClr val="000000"/>
                </a:solidFill>
                <a:latin typeface="Plantagenet Cherokee" panose="02020602070100000000" pitchFamily="18" charset="0"/>
                <a:ea typeface="Calibri"/>
                <a:cs typeface="Calibri"/>
              </a:rPr>
              <a:t>Este curso trata sobre la historia moderna de Estados Unidos desde la década de 1860 hasta la de 1960. Este año exploraremos el crecimiento de Estados Unidos como potencia mundial desde las cenizas de la Guerra Civil, reconociendo también las continuas luchas y las diversas contribuciones para incluir a todos los estadounidenses en nuestra Declaración fundacional y en nuestra Constitución enmendada.</a:t>
            </a:r>
            <a:r>
              <a:rPr lang="en-US" dirty="0">
                <a:solidFill>
                  <a:srgbClr val="000000"/>
                </a:solidFill>
                <a:latin typeface="Plantagenet Cherokee" panose="02020602070100000000" pitchFamily="18" charset="0"/>
                <a:ea typeface="Calibri"/>
                <a:cs typeface="Calibri"/>
              </a:rPr>
              <a:t> </a:t>
            </a:r>
            <a:r>
              <a:rPr lang="es-ES" dirty="0">
                <a:solidFill>
                  <a:srgbClr val="000000"/>
                </a:solidFill>
                <a:latin typeface="Plantagenet Cherokee" panose="02020602070100000000" pitchFamily="18" charset="0"/>
                <a:ea typeface="Calibri"/>
                <a:cs typeface="Calibri"/>
              </a:rPr>
              <a:t>Comenzaremos explorando la Reconstrucción, luego los estudiantes explorarán la expansión, tanto nacional como global. Los estudiantes verán cómo la economía y la industria del país se desbordan, mientras el progresismo impulsa el avance para beneficiar a todos los ciudadanos. Exploraremos el cambio de Estados Unidos fuera del aislacionismo e identificaremos los puntos de inflexión de la implicación de nuestra nación en dos guerras mundiales. Por último, terminaremos con un vistazo al Movimiento por los Derechos Civiles. Todo para entender y mostrar cómo el crecimiento y la expansión de Estados Unidos también requerían cambios y progresos.</a:t>
            </a:r>
            <a:endParaRPr lang="en-US" dirty="0"/>
          </a:p>
        </p:txBody>
      </p:sp>
      <p:pic>
        <p:nvPicPr>
          <p:cNvPr id="5" name="Content Placeholder 4" descr="A diagram of a diagram&#10;&#10;AI-generated content may be incorrect.">
            <a:extLst>
              <a:ext uri="{FF2B5EF4-FFF2-40B4-BE49-F238E27FC236}">
                <a16:creationId xmlns:a16="http://schemas.microsoft.com/office/drawing/2014/main" id="{273FC2CB-09F9-BB64-A45B-89E103AA90EC}"/>
              </a:ext>
            </a:extLst>
          </p:cNvPr>
          <p:cNvPicPr>
            <a:picLocks noGrp="1" noChangeAspect="1"/>
          </p:cNvPicPr>
          <p:nvPr>
            <p:ph sz="half" idx="2"/>
          </p:nvPr>
        </p:nvPicPr>
        <p:blipFill>
          <a:blip r:embed="rId2"/>
          <a:stretch>
            <a:fillRect/>
          </a:stretch>
        </p:blipFill>
        <p:spPr>
          <a:xfrm>
            <a:off x="7890029" y="2750126"/>
            <a:ext cx="3891239" cy="2888673"/>
          </a:xfrm>
        </p:spPr>
      </p:pic>
      <p:pic>
        <p:nvPicPr>
          <p:cNvPr id="6" name="Picture 10" descr="Great Valley School District">
            <a:extLst>
              <a:ext uri="{FF2B5EF4-FFF2-40B4-BE49-F238E27FC236}">
                <a16:creationId xmlns:a16="http://schemas.microsoft.com/office/drawing/2014/main" id="{95D35FD6-A9DD-D73F-31BA-68AE8CB30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807531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FBEF5-B1FB-050B-B482-D008F7AAB9D4}"/>
              </a:ext>
            </a:extLst>
          </p:cNvPr>
          <p:cNvSpPr>
            <a:spLocks noGrp="1"/>
          </p:cNvSpPr>
          <p:nvPr>
            <p:ph type="title"/>
          </p:nvPr>
        </p:nvSpPr>
        <p:spPr/>
        <p:txBody>
          <a:bodyPr/>
          <a:lstStyle/>
          <a:p>
            <a:pPr algn="ctr"/>
            <a:r>
              <a:rPr lang="en-US" sz="5000" dirty="0" err="1">
                <a:solidFill>
                  <a:schemeClr val="bg1"/>
                </a:solidFill>
                <a:latin typeface="Plantagenet Cherokee" panose="02020602070100000000" pitchFamily="18" charset="0"/>
              </a:rPr>
              <a:t>Optativas</a:t>
            </a:r>
            <a:r>
              <a:rPr lang="en-US" sz="5000" dirty="0">
                <a:solidFill>
                  <a:schemeClr val="bg1"/>
                </a:solidFill>
                <a:latin typeface="Plantagenet Cherokee" panose="02020602070100000000" pitchFamily="18" charset="0"/>
              </a:rPr>
              <a:t> de </a:t>
            </a:r>
            <a:r>
              <a:rPr lang="en-US" sz="5000" dirty="0" err="1">
                <a:solidFill>
                  <a:schemeClr val="bg1"/>
                </a:solidFill>
                <a:latin typeface="Plantagenet Cherokee" panose="02020602070100000000" pitchFamily="18" charset="0"/>
              </a:rPr>
              <a:t>Estudios</a:t>
            </a:r>
            <a:r>
              <a:rPr lang="en-US" sz="5000" dirty="0">
                <a:solidFill>
                  <a:schemeClr val="bg1"/>
                </a:solidFill>
                <a:latin typeface="Plantagenet Cherokee" panose="02020602070100000000" pitchFamily="18" charset="0"/>
              </a:rPr>
              <a:t> </a:t>
            </a:r>
            <a:r>
              <a:rPr lang="en-US" sz="5000" dirty="0" err="1">
                <a:solidFill>
                  <a:schemeClr val="bg1"/>
                </a:solidFill>
                <a:latin typeface="Plantagenet Cherokee" panose="02020602070100000000" pitchFamily="18" charset="0"/>
              </a:rPr>
              <a:t>Sociales</a:t>
            </a:r>
            <a:endParaRPr lang="en-US" sz="5000" dirty="0">
              <a:solidFill>
                <a:schemeClr val="bg1"/>
              </a:solidFill>
              <a:latin typeface="Plantagenet Cherokee" panose="02020602070100000000" pitchFamily="18" charset="0"/>
            </a:endParaRPr>
          </a:p>
        </p:txBody>
      </p:sp>
      <p:sp>
        <p:nvSpPr>
          <p:cNvPr id="3" name="Content Placeholder 2">
            <a:extLst>
              <a:ext uri="{FF2B5EF4-FFF2-40B4-BE49-F238E27FC236}">
                <a16:creationId xmlns:a16="http://schemas.microsoft.com/office/drawing/2014/main" id="{5B22AC7C-E267-8DF3-7CD3-AD024187CB9E}"/>
              </a:ext>
            </a:extLst>
          </p:cNvPr>
          <p:cNvSpPr>
            <a:spLocks noGrp="1"/>
          </p:cNvSpPr>
          <p:nvPr>
            <p:ph sz="half" idx="1"/>
          </p:nvPr>
        </p:nvSpPr>
        <p:spPr/>
        <p:txBody>
          <a:bodyPr vert="horz" lIns="91440" tIns="45720" rIns="91440" bIns="45720" rtlCol="0" anchor="t">
            <a:normAutofit lnSpcReduction="10000"/>
          </a:bodyPr>
          <a:lstStyle/>
          <a:p>
            <a:r>
              <a:rPr lang="es-ES" sz="2800" dirty="0">
                <a:solidFill>
                  <a:srgbClr val="000000"/>
                </a:solidFill>
                <a:latin typeface="Plantagenet Cherokee" panose="02020602070100000000" pitchFamily="18" charset="0"/>
                <a:ea typeface="Calibri"/>
                <a:cs typeface="Calibri"/>
              </a:rPr>
              <a:t>Una variedad de opciones que se centraron en los temas del currículo de la Educación Social, así como en recorridos por las diferentes disciplinas dentro de los Estudios Sociales.</a:t>
            </a:r>
            <a:endParaRPr lang="en-US" dirty="0"/>
          </a:p>
        </p:txBody>
      </p:sp>
      <p:sp>
        <p:nvSpPr>
          <p:cNvPr id="4" name="Content Placeholder 3">
            <a:extLst>
              <a:ext uri="{FF2B5EF4-FFF2-40B4-BE49-F238E27FC236}">
                <a16:creationId xmlns:a16="http://schemas.microsoft.com/office/drawing/2014/main" id="{A5E6923F-FA87-9A24-65C9-A7392FC23BF4}"/>
              </a:ext>
            </a:extLst>
          </p:cNvPr>
          <p:cNvSpPr>
            <a:spLocks noGrp="1"/>
          </p:cNvSpPr>
          <p:nvPr>
            <p:ph sz="half" idx="2"/>
          </p:nvPr>
        </p:nvSpPr>
        <p:spPr/>
        <p:txBody>
          <a:bodyPr vert="horz" lIns="91440" tIns="45720" rIns="91440" bIns="45720" rtlCol="0" anchor="t">
            <a:normAutofit lnSpcReduction="10000"/>
          </a:bodyPr>
          <a:lstStyle/>
          <a:p>
            <a:r>
              <a:rPr lang="en-US" sz="2800" dirty="0" err="1">
                <a:solidFill>
                  <a:srgbClr val="000000"/>
                </a:solidFill>
                <a:latin typeface="Plantagenet Cherokee" panose="02020602070100000000" pitchFamily="18" charset="0"/>
                <a:ea typeface="Calibri"/>
                <a:cs typeface="Calibri"/>
              </a:rPr>
              <a:t>Optativas</a:t>
            </a:r>
            <a:r>
              <a:rPr lang="en-US" sz="2800" dirty="0">
                <a:solidFill>
                  <a:srgbClr val="000000"/>
                </a:solidFill>
                <a:latin typeface="Plantagenet Cherokee" panose="02020602070100000000" pitchFamily="18" charset="0"/>
                <a:ea typeface="Calibri"/>
                <a:cs typeface="Calibri"/>
              </a:rPr>
              <a:t> </a:t>
            </a:r>
            <a:r>
              <a:rPr lang="en-US" sz="2800" dirty="0" err="1">
                <a:solidFill>
                  <a:srgbClr val="000000"/>
                </a:solidFill>
                <a:latin typeface="Plantagenet Cherokee" panose="02020602070100000000" pitchFamily="18" charset="0"/>
                <a:ea typeface="Calibri"/>
                <a:cs typeface="Calibri"/>
              </a:rPr>
              <a:t>anteriores</a:t>
            </a:r>
            <a:r>
              <a:rPr lang="en-US" sz="2800" dirty="0">
                <a:solidFill>
                  <a:srgbClr val="000000"/>
                </a:solidFill>
                <a:latin typeface="Plantagenet Cherokee" panose="02020602070100000000" pitchFamily="18" charset="0"/>
                <a:ea typeface="Calibri"/>
                <a:cs typeface="Calibri"/>
              </a:rPr>
              <a:t>:</a:t>
            </a:r>
          </a:p>
          <a:p>
            <a:pPr lvl="1">
              <a:buFont typeface="Courier New" panose="02070309020205020404" pitchFamily="49" charset="0"/>
              <a:buChar char="o"/>
            </a:pPr>
            <a:r>
              <a:rPr lang="en-US" sz="2000" dirty="0" err="1">
                <a:solidFill>
                  <a:srgbClr val="000000"/>
                </a:solidFill>
                <a:latin typeface="Plantagenet Cherokee" panose="02020602070100000000" pitchFamily="18" charset="0"/>
                <a:ea typeface="Calibri"/>
                <a:cs typeface="Calibri"/>
              </a:rPr>
              <a:t>Arqueología</a:t>
            </a:r>
            <a:endParaRPr lang="en-US" sz="2000" dirty="0">
              <a:solidFill>
                <a:srgbClr val="000000"/>
              </a:solidFill>
              <a:latin typeface="Plantagenet Cherokee" panose="02020602070100000000" pitchFamily="18" charset="0"/>
              <a:ea typeface="Calibri"/>
              <a:cs typeface="Calibri"/>
            </a:endParaRPr>
          </a:p>
          <a:p>
            <a:pPr lvl="1">
              <a:buFont typeface="Courier New" panose="02070309020205020404" pitchFamily="49" charset="0"/>
              <a:buChar char="o"/>
            </a:pPr>
            <a:r>
              <a:rPr lang="en-US" sz="2200" dirty="0">
                <a:solidFill>
                  <a:srgbClr val="000000"/>
                </a:solidFill>
                <a:latin typeface="Plantagenet Cherokee" panose="02020602070100000000" pitchFamily="18" charset="0"/>
                <a:ea typeface="Calibri"/>
                <a:cs typeface="Calibri"/>
              </a:rPr>
              <a:t>Lewis and Clark &amp; The Corps of Discovery</a:t>
            </a:r>
            <a:endParaRPr lang="en-US" dirty="0">
              <a:latin typeface="Plantagenet Cherokee" panose="02020602070100000000" pitchFamily="18" charset="0"/>
            </a:endParaRPr>
          </a:p>
          <a:p>
            <a:pPr lvl="1">
              <a:buFont typeface="Courier New" charset="2"/>
              <a:buChar char="o"/>
            </a:pPr>
            <a:r>
              <a:rPr lang="es-ES" sz="2200" dirty="0">
                <a:solidFill>
                  <a:srgbClr val="000000"/>
                </a:solidFill>
                <a:latin typeface="Plantagenet Cherokee" panose="02020602070100000000" pitchFamily="18" charset="0"/>
                <a:ea typeface="Calibri"/>
                <a:cs typeface="Calibri"/>
              </a:rPr>
              <a:t>Fuentes primarias y Minecraft: Construyendo la Boston colonial</a:t>
            </a:r>
          </a:p>
          <a:p>
            <a:pPr lvl="1">
              <a:buFont typeface="Courier New" charset="2"/>
              <a:buChar char="o"/>
            </a:pPr>
            <a:r>
              <a:rPr lang="es-ES" sz="2200" dirty="0">
                <a:solidFill>
                  <a:srgbClr val="000000"/>
                </a:solidFill>
                <a:latin typeface="Plantagenet Cherokee" panose="02020602070100000000" pitchFamily="18" charset="0"/>
                <a:ea typeface="Calibri"/>
                <a:cs typeface="Calibri"/>
              </a:rPr>
              <a:t>Estudios sobre la Guerra Civil</a:t>
            </a:r>
          </a:p>
          <a:p>
            <a:pPr lvl="1">
              <a:buFont typeface="Courier New" charset="2"/>
              <a:buChar char="o"/>
            </a:pPr>
            <a:r>
              <a:rPr lang="es-ES" sz="2200" dirty="0">
                <a:solidFill>
                  <a:srgbClr val="000000"/>
                </a:solidFill>
                <a:latin typeface="Plantagenet Cherokee" panose="02020602070100000000" pitchFamily="18" charset="0"/>
                <a:ea typeface="Calibri"/>
                <a:cs typeface="Calibri"/>
              </a:rPr>
              <a:t>Los misterios de la historia</a:t>
            </a:r>
            <a:endParaRPr lang="en-US" dirty="0"/>
          </a:p>
        </p:txBody>
      </p:sp>
      <p:pic>
        <p:nvPicPr>
          <p:cNvPr id="5" name="Picture 10" descr="Great Valley School District">
            <a:extLst>
              <a:ext uri="{FF2B5EF4-FFF2-40B4-BE49-F238E27FC236}">
                <a16:creationId xmlns:a16="http://schemas.microsoft.com/office/drawing/2014/main" id="{46F813C7-C470-48C2-6994-F1EF76BBE1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2870328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3" name="Rectangle 42">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Oval 45">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Oval 46">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Oval 47">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50"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51"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3" name="Rectangle 52">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FACFED1-6745-0BFC-0396-52461B12CC63}"/>
              </a:ext>
            </a:extLst>
          </p:cNvPr>
          <p:cNvSpPr>
            <a:spLocks noGrp="1"/>
          </p:cNvSpPr>
          <p:nvPr>
            <p:ph type="title"/>
          </p:nvPr>
        </p:nvSpPr>
        <p:spPr>
          <a:xfrm>
            <a:off x="1154954" y="973668"/>
            <a:ext cx="8761413" cy="706964"/>
          </a:xfrm>
        </p:spPr>
        <p:txBody>
          <a:bodyPr vert="horz" lIns="91440" tIns="45720" rIns="91440" bIns="45720" rtlCol="0" anchor="ctr">
            <a:noAutofit/>
          </a:bodyPr>
          <a:lstStyle/>
          <a:p>
            <a:r>
              <a:rPr lang="en-US" sz="5000" dirty="0">
                <a:latin typeface="Plantagenet Cherokee" panose="02020602070100000000" pitchFamily="18" charset="0"/>
              </a:rPr>
              <a:t>Lengua </a:t>
            </a:r>
            <a:r>
              <a:rPr lang="en-US" sz="5000" dirty="0" err="1">
                <a:latin typeface="Plantagenet Cherokee" panose="02020602070100000000" pitchFamily="18" charset="0"/>
              </a:rPr>
              <a:t>Extranjera</a:t>
            </a:r>
            <a:endParaRPr lang="en-US" sz="5000" dirty="0">
              <a:latin typeface="Plantagenet Cherokee" panose="02020602070100000000" pitchFamily="18" charset="0"/>
            </a:endParaRPr>
          </a:p>
        </p:txBody>
      </p:sp>
      <p:sp>
        <p:nvSpPr>
          <p:cNvPr id="3" name="Content Placeholder 2">
            <a:extLst>
              <a:ext uri="{FF2B5EF4-FFF2-40B4-BE49-F238E27FC236}">
                <a16:creationId xmlns:a16="http://schemas.microsoft.com/office/drawing/2014/main" id="{03039A44-9111-E109-E424-1B5FCA3AFC89}"/>
              </a:ext>
            </a:extLst>
          </p:cNvPr>
          <p:cNvSpPr>
            <a:spLocks noGrp="1"/>
          </p:cNvSpPr>
          <p:nvPr>
            <p:ph sz="half" idx="1"/>
          </p:nvPr>
        </p:nvSpPr>
        <p:spPr>
          <a:xfrm>
            <a:off x="576071" y="2603500"/>
            <a:ext cx="8133963" cy="3770718"/>
          </a:xfrm>
        </p:spPr>
        <p:txBody>
          <a:bodyPr vert="horz" lIns="91440" tIns="45720" rIns="91440" bIns="45720" rtlCol="0" anchor="ctr">
            <a:normAutofit fontScale="92500"/>
          </a:bodyPr>
          <a:lstStyle/>
          <a:p>
            <a:pPr>
              <a:lnSpc>
                <a:spcPct val="90000"/>
              </a:lnSpc>
            </a:pPr>
            <a:r>
              <a:rPr lang="es-ES" sz="2400" dirty="0">
                <a:latin typeface="Plantagenet Cherokee"/>
              </a:rPr>
              <a:t>Los alumnos actuales de 6º curso participan en el curso de Exploración de Lenguas Extranjeras.</a:t>
            </a:r>
          </a:p>
          <a:p>
            <a:pPr>
              <a:lnSpc>
                <a:spcPct val="90000"/>
              </a:lnSpc>
            </a:pPr>
            <a:r>
              <a:rPr lang="es-ES" sz="2400" dirty="0">
                <a:latin typeface="Plantagenet Cherokee"/>
              </a:rPr>
              <a:t>Los alumnos que van a entrar en 7º curso han elegido un idioma de Nivel 1 de su elección.</a:t>
            </a:r>
          </a:p>
          <a:p>
            <a:pPr>
              <a:lnSpc>
                <a:spcPct val="90000"/>
              </a:lnSpc>
            </a:pPr>
            <a:r>
              <a:rPr lang="es-ES" sz="2400" dirty="0">
                <a:latin typeface="Plantagenet Cherokee"/>
              </a:rPr>
              <a:t>GVMS ofrece francés, latín, alemán, español y español para estudiantes de Herencia.</a:t>
            </a:r>
          </a:p>
          <a:p>
            <a:pPr>
              <a:lnSpc>
                <a:spcPct val="90000"/>
              </a:lnSpc>
            </a:pPr>
            <a:r>
              <a:rPr lang="es-ES" sz="2400" dirty="0">
                <a:latin typeface="Plantagenet Cherokee"/>
              </a:rPr>
              <a:t>El curso de nivel 1 se realiza diariamente durante todo el año y permite desarrollar habilidades básicas en la adquisición de idiomas.</a:t>
            </a:r>
          </a:p>
          <a:p>
            <a:pPr>
              <a:lnSpc>
                <a:spcPct val="90000"/>
              </a:lnSpc>
            </a:pPr>
            <a:r>
              <a:rPr lang="es-ES" sz="2400" dirty="0">
                <a:latin typeface="Plantagenet Cherokee"/>
              </a:rPr>
              <a:t>Los estudiantes avanzarán entonces al nivel 2 en 8º curso.</a:t>
            </a:r>
            <a:endParaRPr lang="en-US" sz="2400" dirty="0">
              <a:latin typeface="Plantagenet Cherokee"/>
            </a:endParaRPr>
          </a:p>
        </p:txBody>
      </p:sp>
      <p:pic>
        <p:nvPicPr>
          <p:cNvPr id="7" name="Content Placeholder 6" descr="North Haven World Language Department – World Language – North Haven Public  Schools">
            <a:extLst>
              <a:ext uri="{FF2B5EF4-FFF2-40B4-BE49-F238E27FC236}">
                <a16:creationId xmlns:a16="http://schemas.microsoft.com/office/drawing/2014/main" id="{9D18E9C4-07B5-6FAD-9F0D-EF249EB27320}"/>
              </a:ext>
            </a:extLst>
          </p:cNvPr>
          <p:cNvPicPr>
            <a:picLocks noGrp="1" noChangeAspect="1"/>
          </p:cNvPicPr>
          <p:nvPr>
            <p:ph sz="half" idx="2"/>
          </p:nvPr>
        </p:nvPicPr>
        <p:blipFill>
          <a:blip r:embed="rId3"/>
          <a:srcRect r="2" b="919"/>
          <a:stretch/>
        </p:blipFill>
        <p:spPr>
          <a:xfrm>
            <a:off x="8557145" y="2604869"/>
            <a:ext cx="3319353" cy="3300171"/>
          </a:xfrm>
          <a:prstGeom prst="roundRect">
            <a:avLst>
              <a:gd name="adj" fmla="val 1858"/>
            </a:avLst>
          </a:prstGeom>
          <a:effectLst>
            <a:outerShdw blurRad="50800" dist="50800" dir="5400000" algn="tl" rotWithShape="0">
              <a:srgbClr val="000000">
                <a:alpha val="43000"/>
              </a:srgbClr>
            </a:outerShdw>
          </a:effectLst>
        </p:spPr>
      </p:pic>
      <p:pic>
        <p:nvPicPr>
          <p:cNvPr id="6" name="Picture 10" descr="Great Valley School District">
            <a:extLst>
              <a:ext uri="{FF2B5EF4-FFF2-40B4-BE49-F238E27FC236}">
                <a16:creationId xmlns:a16="http://schemas.microsoft.com/office/drawing/2014/main" id="{76316193-3F02-E5A4-7002-55A4AE7CAD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8066306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11">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6"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7"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A4BB4BDE-6A5C-3B24-C97F-5504E3ED4540}"/>
              </a:ext>
            </a:extLst>
          </p:cNvPr>
          <p:cNvSpPr>
            <a:spLocks noGrp="1"/>
          </p:cNvSpPr>
          <p:nvPr>
            <p:ph type="title"/>
          </p:nvPr>
        </p:nvSpPr>
        <p:spPr>
          <a:xfrm>
            <a:off x="675167" y="973667"/>
            <a:ext cx="3770676" cy="4833745"/>
          </a:xfrm>
        </p:spPr>
        <p:txBody>
          <a:bodyPr>
            <a:normAutofit/>
          </a:bodyPr>
          <a:lstStyle/>
          <a:p>
            <a:r>
              <a:rPr lang="en-US" sz="5000" dirty="0" err="1">
                <a:solidFill>
                  <a:srgbClr val="EBEBEB"/>
                </a:solidFill>
                <a:latin typeface="Plantagenet Cherokee" panose="02020602070100000000" pitchFamily="18" charset="0"/>
              </a:rPr>
              <a:t>Involúcrate</a:t>
            </a:r>
            <a:endParaRPr lang="en-US" sz="5000" dirty="0">
              <a:solidFill>
                <a:srgbClr val="EBEBEB"/>
              </a:solidFill>
              <a:latin typeface="Plantagenet Cherokee" panose="02020602070100000000" pitchFamily="18" charset="0"/>
            </a:endParaRPr>
          </a:p>
        </p:txBody>
      </p:sp>
      <p:sp>
        <p:nvSpPr>
          <p:cNvPr id="19" name="Rectangle 18">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10" descr="Great Valley School District">
            <a:extLst>
              <a:ext uri="{FF2B5EF4-FFF2-40B4-BE49-F238E27FC236}">
                <a16:creationId xmlns:a16="http://schemas.microsoft.com/office/drawing/2014/main" id="{1BB24F7F-B919-AF84-DDA9-39918057E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aphicFrame>
        <p:nvGraphicFramePr>
          <p:cNvPr id="6" name="Content Placeholder 2">
            <a:extLst>
              <a:ext uri="{FF2B5EF4-FFF2-40B4-BE49-F238E27FC236}">
                <a16:creationId xmlns:a16="http://schemas.microsoft.com/office/drawing/2014/main" id="{965ED9F7-C689-80D7-B6EB-79D5D7686433}"/>
              </a:ext>
            </a:extLst>
          </p:cNvPr>
          <p:cNvGraphicFramePr>
            <a:graphicFrameLocks noGrp="1"/>
          </p:cNvGraphicFramePr>
          <p:nvPr>
            <p:ph idx="1"/>
            <p:extLst>
              <p:ext uri="{D42A27DB-BD31-4B8C-83A1-F6EECF244321}">
                <p14:modId xmlns:p14="http://schemas.microsoft.com/office/powerpoint/2010/main" val="1869934226"/>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64043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stretch>
            <a:fillRect l="-6000" r="-6000"/>
          </a:stretch>
        </a:blipFill>
        <a:effectLst/>
      </p:bgPr>
    </p:bg>
    <p:spTree>
      <p:nvGrpSpPr>
        <p:cNvPr id="1" name="">
          <a:extLst>
            <a:ext uri="{FF2B5EF4-FFF2-40B4-BE49-F238E27FC236}">
              <a16:creationId xmlns:a16="http://schemas.microsoft.com/office/drawing/2014/main" id="{837AF39E-2B86-370B-CA7C-4636DA023D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7A2AB-B3B9-9849-56A3-28D22691846C}"/>
              </a:ext>
            </a:extLst>
          </p:cNvPr>
          <p:cNvSpPr>
            <a:spLocks noGrp="1"/>
          </p:cNvSpPr>
          <p:nvPr>
            <p:ph type="title"/>
          </p:nvPr>
        </p:nvSpPr>
        <p:spPr>
          <a:xfrm>
            <a:off x="1154954" y="973668"/>
            <a:ext cx="8761413" cy="706964"/>
          </a:xfrm>
        </p:spPr>
        <p:txBody>
          <a:bodyPr>
            <a:noAutofit/>
          </a:bodyPr>
          <a:lstStyle/>
          <a:p>
            <a:pPr algn="ctr"/>
            <a:r>
              <a:rPr lang="en-US" sz="5000" dirty="0">
                <a:latin typeface="Plantagenet Cherokee"/>
              </a:rPr>
              <a:t>Deportes de </a:t>
            </a:r>
            <a:r>
              <a:rPr lang="en-US" sz="5000" dirty="0" err="1">
                <a:latin typeface="Plantagenet Cherokee"/>
              </a:rPr>
              <a:t>secundaria</a:t>
            </a:r>
            <a:endParaRPr lang="en-US" sz="500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CDB041A3-F529-D907-AC16-6776237803FD}"/>
              </a:ext>
            </a:extLst>
          </p:cNvPr>
          <p:cNvSpPr>
            <a:spLocks noGrp="1"/>
          </p:cNvSpPr>
          <p:nvPr>
            <p:ph idx="1"/>
          </p:nvPr>
        </p:nvSpPr>
        <p:spPr>
          <a:xfrm>
            <a:off x="218940" y="1680633"/>
            <a:ext cx="6870879" cy="5583052"/>
          </a:xfrm>
        </p:spPr>
        <p:txBody>
          <a:bodyPr anchor="ctr">
            <a:normAutofit/>
          </a:bodyPr>
          <a:lstStyle/>
          <a:p>
            <a:pPr marL="0" marR="0" indent="0">
              <a:lnSpc>
                <a:spcPct val="90000"/>
              </a:lnSpc>
              <a:buNone/>
            </a:pPr>
            <a:endParaRPr lang="en-US" sz="1500">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buNone/>
            </a:pPr>
            <a:endParaRPr lang="en-US" sz="2500" b="1">
              <a:solidFill>
                <a:srgbClr val="0070C0"/>
              </a:solidFill>
              <a:effectLst/>
              <a:latin typeface="Plantagenet Cherokee" panose="02020602070100000000" pitchFamily="18" charset="0"/>
              <a:ea typeface="Aptos" panose="020B0004020202020204" pitchFamily="34" charset="0"/>
              <a:cs typeface="Aptos" panose="020B0004020202020204" pitchFamily="34" charset="0"/>
            </a:endParaRPr>
          </a:p>
          <a:p>
            <a:pPr>
              <a:lnSpc>
                <a:spcPct val="90000"/>
              </a:lnSpc>
            </a:pPr>
            <a:endParaRPr lang="en-US" sz="1500"/>
          </a:p>
        </p:txBody>
      </p:sp>
      <p:pic>
        <p:nvPicPr>
          <p:cNvPr id="7" name="Picture 10" descr="Great Valley School District">
            <a:extLst>
              <a:ext uri="{FF2B5EF4-FFF2-40B4-BE49-F238E27FC236}">
                <a16:creationId xmlns:a16="http://schemas.microsoft.com/office/drawing/2014/main" id="{0EF471D5-93B8-C10A-747D-C9FC9EB60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aphicFrame>
        <p:nvGraphicFramePr>
          <p:cNvPr id="3" name="Table 2">
            <a:extLst>
              <a:ext uri="{FF2B5EF4-FFF2-40B4-BE49-F238E27FC236}">
                <a16:creationId xmlns:a16="http://schemas.microsoft.com/office/drawing/2014/main" id="{A0CD0FCE-BFFD-B8D0-C2FF-6773619D99F2}"/>
              </a:ext>
            </a:extLst>
          </p:cNvPr>
          <p:cNvGraphicFramePr>
            <a:graphicFrameLocks noGrp="1"/>
          </p:cNvGraphicFramePr>
          <p:nvPr>
            <p:extLst>
              <p:ext uri="{D42A27DB-BD31-4B8C-83A1-F6EECF244321}">
                <p14:modId xmlns:p14="http://schemas.microsoft.com/office/powerpoint/2010/main" val="733807330"/>
              </p:ext>
            </p:extLst>
          </p:nvPr>
        </p:nvGraphicFramePr>
        <p:xfrm>
          <a:off x="748145" y="2461846"/>
          <a:ext cx="10439400" cy="3947160"/>
        </p:xfrm>
        <a:graphic>
          <a:graphicData uri="http://schemas.openxmlformats.org/drawingml/2006/table">
            <a:tbl>
              <a:tblPr firstRow="1" bandRow="1">
                <a:tableStyleId>{5C22544A-7EE6-4342-B048-85BDC9FD1C3A}</a:tableStyleId>
              </a:tblPr>
              <a:tblGrid>
                <a:gridCol w="3240197">
                  <a:extLst>
                    <a:ext uri="{9D8B030D-6E8A-4147-A177-3AD203B41FA5}">
                      <a16:colId xmlns:a16="http://schemas.microsoft.com/office/drawing/2014/main" val="1050600929"/>
                    </a:ext>
                  </a:extLst>
                </a:gridCol>
                <a:gridCol w="3245669">
                  <a:extLst>
                    <a:ext uri="{9D8B030D-6E8A-4147-A177-3AD203B41FA5}">
                      <a16:colId xmlns:a16="http://schemas.microsoft.com/office/drawing/2014/main" val="3801157285"/>
                    </a:ext>
                  </a:extLst>
                </a:gridCol>
                <a:gridCol w="3953534">
                  <a:extLst>
                    <a:ext uri="{9D8B030D-6E8A-4147-A177-3AD203B41FA5}">
                      <a16:colId xmlns:a16="http://schemas.microsoft.com/office/drawing/2014/main" val="1125858419"/>
                    </a:ext>
                  </a:extLst>
                </a:gridCol>
              </a:tblGrid>
              <a:tr h="2098407">
                <a:tc>
                  <a:txBody>
                    <a:bodyPr/>
                    <a:lstStyle/>
                    <a:p>
                      <a:pPr algn="l"/>
                      <a:r>
                        <a:rPr lang="en-US" sz="2300" dirty="0" err="1">
                          <a:solidFill>
                            <a:srgbClr val="0070C0"/>
                          </a:solidFill>
                          <a:latin typeface="Plantagenet Cherokee" panose="02020602070100000000" pitchFamily="18" charset="0"/>
                        </a:rPr>
                        <a:t>Otoño</a:t>
                      </a:r>
                      <a:endParaRPr lang="en-US" sz="2300" dirty="0">
                        <a:solidFill>
                          <a:srgbClr val="0070C0"/>
                        </a:solidFill>
                        <a:latin typeface="Plantagenet Cherokee" panose="02020602070100000000" pitchFamily="18" charset="0"/>
                      </a:endParaRPr>
                    </a:p>
                    <a:p>
                      <a:pPr lvl="0">
                        <a:buNone/>
                      </a:pPr>
                      <a:endParaRPr lang="en-US" sz="2300" dirty="0">
                        <a:solidFill>
                          <a:srgbClr val="0070C0"/>
                        </a:solidFill>
                        <a:latin typeface="Plantagenet Cherokee" panose="02020602070100000000" pitchFamily="18" charset="0"/>
                      </a:endParaRPr>
                    </a:p>
                    <a:p>
                      <a:pPr marL="285750" lvl="0" indent="-285750">
                        <a:buFont typeface="Arial"/>
                        <a:buChar char="•"/>
                      </a:pPr>
                      <a:r>
                        <a:rPr lang="es-ES" sz="2300" dirty="0">
                          <a:solidFill>
                            <a:srgbClr val="0070C0"/>
                          </a:solidFill>
                          <a:latin typeface="Plantagenet Cherokee" panose="02020602070100000000" pitchFamily="18" charset="0"/>
                        </a:rPr>
                        <a:t>Corriendo
Fútbol para los chicos
Fútbol para las chicas
Animación
Hockey sobre hierba
Voleibol
Fútbol americano</a:t>
                      </a:r>
                      <a:endParaRPr lang="en-US" sz="2300" dirty="0">
                        <a:solidFill>
                          <a:srgbClr val="0070C0"/>
                        </a:solidFill>
                        <a:latin typeface="Plantagenet Cherokee" panose="02020602070100000000" pitchFamily="18" charset="0"/>
                      </a:endParaRPr>
                    </a:p>
                  </a:txBody>
                  <a:tcPr>
                    <a:noFill/>
                  </a:tcPr>
                </a:tc>
                <a:tc>
                  <a:txBody>
                    <a:bodyPr/>
                    <a:lstStyle/>
                    <a:p>
                      <a:r>
                        <a:rPr lang="en-US" sz="2300" dirty="0">
                          <a:solidFill>
                            <a:srgbClr val="0070C0"/>
                          </a:solidFill>
                          <a:latin typeface="Plantagenet Cherokee" panose="02020602070100000000" pitchFamily="18" charset="0"/>
                        </a:rPr>
                        <a:t>   </a:t>
                      </a:r>
                      <a:r>
                        <a:rPr lang="en-US" sz="2300" dirty="0" err="1">
                          <a:solidFill>
                            <a:srgbClr val="0070C0"/>
                          </a:solidFill>
                          <a:latin typeface="Plantagenet Cherokee" panose="02020602070100000000" pitchFamily="18" charset="0"/>
                        </a:rPr>
                        <a:t>Invierno</a:t>
                      </a:r>
                      <a:endParaRPr lang="en-US" sz="2300" dirty="0">
                        <a:solidFill>
                          <a:srgbClr val="0070C0"/>
                        </a:solidFill>
                        <a:latin typeface="Plantagenet Cherokee" panose="02020602070100000000" pitchFamily="18" charset="0"/>
                      </a:endParaRPr>
                    </a:p>
                    <a:p>
                      <a:endParaRPr lang="en-US" sz="2300" dirty="0">
                        <a:solidFill>
                          <a:srgbClr val="0070C0"/>
                        </a:solidFill>
                        <a:latin typeface="Plantagenet Cherokee" panose="02020602070100000000" pitchFamily="18" charset="0"/>
                      </a:endParaRPr>
                    </a:p>
                    <a:p>
                      <a:pPr marL="285750" lvl="0" indent="-285750">
                        <a:buFont typeface="Arial"/>
                        <a:buChar char="•"/>
                      </a:pPr>
                      <a:r>
                        <a:rPr lang="es-ES" sz="2300" dirty="0">
                          <a:solidFill>
                            <a:srgbClr val="0070C0"/>
                          </a:solidFill>
                          <a:latin typeface="Plantagenet Cherokee" panose="02020602070100000000" pitchFamily="18" charset="0"/>
                        </a:rPr>
                        <a:t>Baloncesto para los chicos
Baloncesto para las chicas
Animación
Lucha libre</a:t>
                      </a:r>
                      <a:endParaRPr lang="en-US" sz="2300" dirty="0">
                        <a:solidFill>
                          <a:srgbClr val="0070C0"/>
                        </a:solidFill>
                        <a:latin typeface="Plantagenet Cherokee" panose="02020602070100000000" pitchFamily="18" charset="0"/>
                      </a:endParaRPr>
                    </a:p>
                  </a:txBody>
                  <a:tcPr>
                    <a:noFill/>
                  </a:tcPr>
                </a:tc>
                <a:tc>
                  <a:txBody>
                    <a:bodyPr/>
                    <a:lstStyle/>
                    <a:p>
                      <a:r>
                        <a:rPr lang="en-US" sz="2300" dirty="0">
                          <a:solidFill>
                            <a:srgbClr val="0070C0"/>
                          </a:solidFill>
                          <a:latin typeface="Plantagenet Cherokee" panose="02020602070100000000" pitchFamily="18" charset="0"/>
                        </a:rPr>
                        <a:t>   Primavera</a:t>
                      </a:r>
                    </a:p>
                    <a:p>
                      <a:endParaRPr lang="en-US" sz="2300" dirty="0">
                        <a:solidFill>
                          <a:srgbClr val="0070C0"/>
                        </a:solidFill>
                        <a:latin typeface="Plantagenet Cherokee" panose="02020602070100000000" pitchFamily="18" charset="0"/>
                      </a:endParaRPr>
                    </a:p>
                    <a:p>
                      <a:pPr marL="285750" lvl="0" indent="-285750">
                        <a:buFont typeface="Arial"/>
                        <a:buChar char="•"/>
                      </a:pPr>
                      <a:r>
                        <a:rPr lang="pt-BR" sz="2300" dirty="0">
                          <a:solidFill>
                            <a:srgbClr val="0070C0"/>
                          </a:solidFill>
                          <a:latin typeface="Plantagenet Cherokee" panose="02020602070100000000" pitchFamily="18" charset="0"/>
                        </a:rPr>
                        <a:t>Béisbol
Lacrosse para los chicos
Lacrosse para las chicas
Softbol</a:t>
                      </a:r>
                      <a:endParaRPr lang="en-US" sz="2300" dirty="0">
                        <a:solidFill>
                          <a:srgbClr val="0070C0"/>
                        </a:solidFill>
                        <a:latin typeface="Plantagenet Cherokee" panose="02020602070100000000" pitchFamily="18" charset="0"/>
                      </a:endParaRPr>
                    </a:p>
                  </a:txBody>
                  <a:tcPr>
                    <a:noFill/>
                  </a:tcPr>
                </a:tc>
                <a:extLst>
                  <a:ext uri="{0D108BD9-81ED-4DB2-BD59-A6C34878D82A}">
                    <a16:rowId xmlns:a16="http://schemas.microsoft.com/office/drawing/2014/main" val="2388860422"/>
                  </a:ext>
                </a:extLst>
              </a:tr>
            </a:tbl>
          </a:graphicData>
        </a:graphic>
      </p:graphicFrame>
      <p:pic>
        <p:nvPicPr>
          <p:cNvPr id="5" name="Picture 4" descr="A group of different sports balls&#10;&#10;AI-generated content may be incorrect.">
            <a:extLst>
              <a:ext uri="{FF2B5EF4-FFF2-40B4-BE49-F238E27FC236}">
                <a16:creationId xmlns:a16="http://schemas.microsoft.com/office/drawing/2014/main" id="{B45E3FCB-B96C-7C17-045A-C8583512DAF4}"/>
              </a:ext>
            </a:extLst>
          </p:cNvPr>
          <p:cNvPicPr>
            <a:picLocks noChangeAspect="1"/>
          </p:cNvPicPr>
          <p:nvPr/>
        </p:nvPicPr>
        <p:blipFill>
          <a:blip r:embed="rId4">
            <a:extLst>
              <a:ext uri="{837473B0-CC2E-450A-ABE3-18F120FF3D39}">
                <a1611:picAttrSrcUrl xmlns:a1611="http://schemas.microsoft.com/office/drawing/2016/11/main" r:id="rId5"/>
              </a:ext>
            </a:extLst>
          </a:blip>
          <a:srcRect b="397"/>
          <a:stretch/>
        </p:blipFill>
        <p:spPr>
          <a:xfrm>
            <a:off x="4634082" y="5677560"/>
            <a:ext cx="2320899" cy="1158785"/>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02986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3FC00F-B69D-BD5E-F3A6-930ECD356D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782E14-F6B4-7289-07B0-4C08BE53F69C}"/>
              </a:ext>
            </a:extLst>
          </p:cNvPr>
          <p:cNvSpPr>
            <a:spLocks noGrp="1"/>
          </p:cNvSpPr>
          <p:nvPr>
            <p:ph type="title"/>
          </p:nvPr>
        </p:nvSpPr>
        <p:spPr>
          <a:xfrm>
            <a:off x="1175975" y="915513"/>
            <a:ext cx="8761413" cy="706964"/>
          </a:xfrm>
        </p:spPr>
        <p:txBody>
          <a:bodyPr>
            <a:noAutofit/>
          </a:bodyPr>
          <a:lstStyle/>
          <a:p>
            <a:pPr algn="ctr"/>
            <a:r>
              <a:rPr lang="en-US" sz="5000" dirty="0">
                <a:latin typeface="Plantagenet Cherokee"/>
              </a:rPr>
              <a:t>Deportes de </a:t>
            </a:r>
            <a:r>
              <a:rPr lang="en-US" sz="5000" dirty="0" err="1">
                <a:latin typeface="Plantagenet Cherokee"/>
              </a:rPr>
              <a:t>otoño</a:t>
            </a:r>
            <a:endParaRPr lang="en-US" sz="500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B9A6A34E-52F8-2CD2-F76A-B6992671EB98}"/>
              </a:ext>
            </a:extLst>
          </p:cNvPr>
          <p:cNvSpPr>
            <a:spLocks noGrp="1"/>
          </p:cNvSpPr>
          <p:nvPr>
            <p:ph idx="1"/>
          </p:nvPr>
        </p:nvSpPr>
        <p:spPr>
          <a:xfrm>
            <a:off x="218940" y="1680633"/>
            <a:ext cx="6870879" cy="5583052"/>
          </a:xfrm>
        </p:spPr>
        <p:txBody>
          <a:bodyPr anchor="ctr">
            <a:normAutofit/>
          </a:bodyPr>
          <a:lstStyle/>
          <a:p>
            <a:pPr marL="0" marR="0" indent="0">
              <a:lnSpc>
                <a:spcPct val="90000"/>
              </a:lnSpc>
              <a:buNone/>
            </a:pPr>
            <a:endParaRPr lang="en-US" sz="1500">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buNone/>
            </a:pPr>
            <a:endParaRPr lang="en-US" sz="2500" b="1">
              <a:solidFill>
                <a:srgbClr val="0070C0"/>
              </a:solidFill>
              <a:effectLst/>
              <a:latin typeface="Plantagenet Cherokee" panose="02020602070100000000" pitchFamily="18" charset="0"/>
              <a:ea typeface="Aptos" panose="020B0004020202020204" pitchFamily="34" charset="0"/>
              <a:cs typeface="Aptos" panose="020B0004020202020204" pitchFamily="34" charset="0"/>
            </a:endParaRPr>
          </a:p>
          <a:p>
            <a:pPr>
              <a:lnSpc>
                <a:spcPct val="90000"/>
              </a:lnSpc>
            </a:pPr>
            <a:endParaRPr lang="en-US" sz="1500"/>
          </a:p>
        </p:txBody>
      </p:sp>
      <p:pic>
        <p:nvPicPr>
          <p:cNvPr id="12" name="Picture 11" descr="A group of different sports balls&#10;&#10;AI-generated content may be incorrect.">
            <a:extLst>
              <a:ext uri="{FF2B5EF4-FFF2-40B4-BE49-F238E27FC236}">
                <a16:creationId xmlns:a16="http://schemas.microsoft.com/office/drawing/2014/main" id="{91E10D36-57CC-3CDA-14F2-0E33C6FDA949}"/>
              </a:ext>
            </a:extLst>
          </p:cNvPr>
          <p:cNvPicPr>
            <a:picLocks noChangeAspect="1"/>
          </p:cNvPicPr>
          <p:nvPr/>
        </p:nvPicPr>
        <p:blipFill>
          <a:blip r:embed="rId2">
            <a:extLst>
              <a:ext uri="{837473B0-CC2E-450A-ABE3-18F120FF3D39}">
                <a1611:picAttrSrcUrl xmlns:a1611="http://schemas.microsoft.com/office/drawing/2016/11/main" r:id="rId3"/>
              </a:ext>
            </a:extLst>
          </a:blip>
          <a:srcRect b="397"/>
          <a:stretch/>
        </p:blipFill>
        <p:spPr>
          <a:xfrm>
            <a:off x="9339185" y="3304933"/>
            <a:ext cx="2852815" cy="1421042"/>
          </a:xfrm>
          <a:prstGeom prst="roundRect">
            <a:avLst>
              <a:gd name="adj" fmla="val 1858"/>
            </a:avLst>
          </a:prstGeom>
          <a:effectLst>
            <a:outerShdw blurRad="50800" dist="50800" dir="5400000" algn="tl" rotWithShape="0">
              <a:srgbClr val="000000">
                <a:alpha val="43000"/>
              </a:srgbClr>
            </a:outerShdw>
          </a:effectLst>
        </p:spPr>
      </p:pic>
      <p:pic>
        <p:nvPicPr>
          <p:cNvPr id="7" name="Picture 10" descr="Great Valley School District">
            <a:extLst>
              <a:ext uri="{FF2B5EF4-FFF2-40B4-BE49-F238E27FC236}">
                <a16:creationId xmlns:a16="http://schemas.microsoft.com/office/drawing/2014/main" id="{8FC902B3-1643-2A76-BFB7-6577847ADA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46DA75EE-FC71-38E6-E82D-A47CAB42D86F}"/>
              </a:ext>
            </a:extLst>
          </p:cNvPr>
          <p:cNvSpPr txBox="1"/>
          <p:nvPr/>
        </p:nvSpPr>
        <p:spPr>
          <a:xfrm>
            <a:off x="730058" y="2728732"/>
            <a:ext cx="9944869"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buFont typeface="Arial"/>
              <a:buChar char="•"/>
            </a:pPr>
            <a:r>
              <a:rPr lang="es-ES" sz="2800" b="1" dirty="0">
                <a:solidFill>
                  <a:srgbClr val="0070C0"/>
                </a:solidFill>
                <a:latin typeface="Plantagenet Cherokee"/>
                <a:cs typeface="Times New Roman"/>
              </a:rPr>
              <a:t>Los deportes de otoño </a:t>
            </a:r>
            <a:r>
              <a:rPr lang="es-ES" sz="2800" dirty="0">
                <a:solidFill>
                  <a:srgbClr val="0070C0"/>
                </a:solidFill>
                <a:latin typeface="Plantagenet Cherokee"/>
                <a:cs typeface="Times New Roman"/>
              </a:rPr>
              <a:t>comienzan en la primera o segunda semana de clase (el fútbol americano comienza el 17 de agosto).</a:t>
            </a:r>
          </a:p>
          <a:p>
            <a:pPr>
              <a:spcAft>
                <a:spcPts val="1200"/>
              </a:spcAft>
              <a:buFont typeface="Arial"/>
              <a:buChar char="•"/>
            </a:pPr>
            <a:r>
              <a:rPr lang="es-ES" sz="2800" b="1" dirty="0">
                <a:solidFill>
                  <a:srgbClr val="0070C0"/>
                </a:solidFill>
                <a:latin typeface="Plantagenet Cherokee"/>
                <a:ea typeface="Open Sans"/>
                <a:cs typeface="Times New Roman"/>
              </a:rPr>
              <a:t>La página de Atletismo en la web </a:t>
            </a:r>
            <a:r>
              <a:rPr lang="es-ES" sz="2800" dirty="0">
                <a:solidFill>
                  <a:srgbClr val="0070C0"/>
                </a:solidFill>
                <a:latin typeface="Plantagenet Cherokee"/>
                <a:ea typeface="Open Sans"/>
                <a:cs typeface="Times New Roman"/>
              </a:rPr>
              <a:t>de GVMS incluye la información de contacto de los entrenadores y los datos del equipo/deporte; envía un correo electrónico a los entrenadores para preguntas específicas del deporte</a:t>
            </a:r>
          </a:p>
          <a:p>
            <a:pPr>
              <a:spcAft>
                <a:spcPts val="1200"/>
              </a:spcAft>
              <a:buFont typeface="Arial"/>
              <a:buChar char="•"/>
            </a:pPr>
            <a:r>
              <a:rPr lang="es-ES" sz="2800" b="1" dirty="0">
                <a:solidFill>
                  <a:srgbClr val="0070C0"/>
                </a:solidFill>
                <a:latin typeface="Plantagenet Cherokee"/>
                <a:ea typeface="Open Sans"/>
                <a:cs typeface="Times New Roman"/>
              </a:rPr>
              <a:t>Los anuncios de mañana/tarde </a:t>
            </a:r>
            <a:r>
              <a:rPr lang="es-ES" sz="2800" dirty="0">
                <a:solidFill>
                  <a:srgbClr val="0070C0"/>
                </a:solidFill>
                <a:latin typeface="Plantagenet Cherokee"/>
                <a:ea typeface="Open Sans"/>
                <a:cs typeface="Times New Roman"/>
              </a:rPr>
              <a:t>también compartirán con los estudiantes los detalles de inicio de la temporada.</a:t>
            </a:r>
            <a:endParaRPr lang="en-US" sz="2400" dirty="0">
              <a:solidFill>
                <a:srgbClr val="0070C0"/>
              </a:solidFill>
              <a:latin typeface="Plantagenet Cherokee"/>
              <a:ea typeface="Open Sans"/>
              <a:cs typeface="Times New Roman"/>
            </a:endParaRPr>
          </a:p>
          <a:p>
            <a:endParaRPr lang="en-US" sz="2400" b="1" dirty="0">
              <a:solidFill>
                <a:srgbClr val="0070C0"/>
              </a:solidFill>
              <a:latin typeface="Plantagenet Cherokee"/>
              <a:ea typeface="Open Sans"/>
              <a:cs typeface="Open Sans"/>
            </a:endParaRPr>
          </a:p>
          <a:p>
            <a:endParaRPr lang="en-US" dirty="0">
              <a:solidFill>
                <a:srgbClr val="000000"/>
              </a:solidFill>
              <a:latin typeface="Century Gothic" panose="020B0502020202020204"/>
            </a:endParaRPr>
          </a:p>
        </p:txBody>
      </p:sp>
    </p:spTree>
    <p:extLst>
      <p:ext uri="{BB962C8B-B14F-4D97-AF65-F5344CB8AC3E}">
        <p14:creationId xmlns:p14="http://schemas.microsoft.com/office/powerpoint/2010/main" val="1687704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A9A6A3-C4C3-0B3D-6733-DBF7FED0E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DA6C5-8AA0-EBDF-754D-F56FAB2795C6}"/>
              </a:ext>
            </a:extLst>
          </p:cNvPr>
          <p:cNvSpPr>
            <a:spLocks noGrp="1"/>
          </p:cNvSpPr>
          <p:nvPr>
            <p:ph type="title"/>
          </p:nvPr>
        </p:nvSpPr>
        <p:spPr>
          <a:xfrm>
            <a:off x="1175975" y="915513"/>
            <a:ext cx="8761413" cy="706964"/>
          </a:xfrm>
        </p:spPr>
        <p:txBody>
          <a:bodyPr>
            <a:noAutofit/>
          </a:bodyPr>
          <a:lstStyle/>
          <a:p>
            <a:pPr algn="ctr"/>
            <a:r>
              <a:rPr lang="en-US" sz="5000" dirty="0" err="1">
                <a:latin typeface="Plantagenet Cherokee"/>
              </a:rPr>
              <a:t>Inscripción</a:t>
            </a:r>
            <a:r>
              <a:rPr lang="en-US" sz="5000" dirty="0">
                <a:latin typeface="Plantagenet Cherokee"/>
              </a:rPr>
              <a:t> </a:t>
            </a:r>
            <a:r>
              <a:rPr lang="en-US" sz="5000" dirty="0" err="1">
                <a:latin typeface="Plantagenet Cherokee"/>
              </a:rPr>
              <a:t>deportiva</a:t>
            </a:r>
            <a:endParaRPr lang="en-US" sz="500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D83444DB-1ADF-0FC9-56E8-B98738913168}"/>
              </a:ext>
            </a:extLst>
          </p:cNvPr>
          <p:cNvSpPr>
            <a:spLocks noGrp="1"/>
          </p:cNvSpPr>
          <p:nvPr>
            <p:ph idx="1"/>
          </p:nvPr>
        </p:nvSpPr>
        <p:spPr>
          <a:xfrm>
            <a:off x="218940" y="1680633"/>
            <a:ext cx="6870879" cy="5583052"/>
          </a:xfrm>
        </p:spPr>
        <p:txBody>
          <a:bodyPr anchor="ctr">
            <a:normAutofit/>
          </a:bodyPr>
          <a:lstStyle/>
          <a:p>
            <a:pPr marL="0" marR="0" indent="0">
              <a:lnSpc>
                <a:spcPct val="90000"/>
              </a:lnSpc>
              <a:buNone/>
            </a:pPr>
            <a:endParaRPr lang="en-US" sz="1500">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buNone/>
            </a:pPr>
            <a:endParaRPr lang="en-US" sz="2500" b="1">
              <a:solidFill>
                <a:srgbClr val="0070C0"/>
              </a:solidFill>
              <a:effectLst/>
              <a:latin typeface="Plantagenet Cherokee" panose="02020602070100000000" pitchFamily="18" charset="0"/>
              <a:ea typeface="Aptos" panose="020B0004020202020204" pitchFamily="34" charset="0"/>
              <a:cs typeface="Aptos" panose="020B0004020202020204" pitchFamily="34" charset="0"/>
            </a:endParaRPr>
          </a:p>
          <a:p>
            <a:pPr>
              <a:lnSpc>
                <a:spcPct val="90000"/>
              </a:lnSpc>
            </a:pPr>
            <a:endParaRPr lang="en-US" sz="1500"/>
          </a:p>
        </p:txBody>
      </p:sp>
      <p:pic>
        <p:nvPicPr>
          <p:cNvPr id="12" name="Picture 11" descr="A group of different sports balls&#10;&#10;AI-generated content may be incorrect.">
            <a:extLst>
              <a:ext uri="{FF2B5EF4-FFF2-40B4-BE49-F238E27FC236}">
                <a16:creationId xmlns:a16="http://schemas.microsoft.com/office/drawing/2014/main" id="{8464B64B-BC32-A113-38F7-90F3944C5FF7}"/>
              </a:ext>
            </a:extLst>
          </p:cNvPr>
          <p:cNvPicPr>
            <a:picLocks noChangeAspect="1"/>
          </p:cNvPicPr>
          <p:nvPr/>
        </p:nvPicPr>
        <p:blipFill>
          <a:blip r:embed="rId2">
            <a:extLst>
              <a:ext uri="{837473B0-CC2E-450A-ABE3-18F120FF3D39}">
                <a1611:picAttrSrcUrl xmlns:a1611="http://schemas.microsoft.com/office/drawing/2016/11/main" r:id="rId3"/>
              </a:ext>
            </a:extLst>
          </a:blip>
          <a:srcRect b="397"/>
          <a:stretch/>
        </p:blipFill>
        <p:spPr>
          <a:xfrm>
            <a:off x="8766854" y="2287729"/>
            <a:ext cx="3206206" cy="1597738"/>
          </a:xfrm>
          <a:prstGeom prst="roundRect">
            <a:avLst>
              <a:gd name="adj" fmla="val 1858"/>
            </a:avLst>
          </a:prstGeom>
          <a:effectLst>
            <a:outerShdw blurRad="50800" dist="50800" dir="5400000" algn="tl" rotWithShape="0">
              <a:srgbClr val="000000">
                <a:alpha val="43000"/>
              </a:srgbClr>
            </a:outerShdw>
          </a:effectLst>
        </p:spPr>
      </p:pic>
      <p:pic>
        <p:nvPicPr>
          <p:cNvPr id="7" name="Picture 10" descr="Great Valley School District">
            <a:extLst>
              <a:ext uri="{FF2B5EF4-FFF2-40B4-BE49-F238E27FC236}">
                <a16:creationId xmlns:a16="http://schemas.microsoft.com/office/drawing/2014/main" id="{3CFE806C-4EA9-5A1F-D7A1-1CD6C2CAE6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C379D0A3-6059-D8F9-99E8-4116536A02EA}"/>
              </a:ext>
            </a:extLst>
          </p:cNvPr>
          <p:cNvSpPr txBox="1"/>
          <p:nvPr/>
        </p:nvSpPr>
        <p:spPr>
          <a:xfrm>
            <a:off x="498145" y="2425035"/>
            <a:ext cx="9775000"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sz="2600" b="1" dirty="0">
                <a:solidFill>
                  <a:srgbClr val="0070C0"/>
                </a:solidFill>
                <a:latin typeface="Plantagenet Cherokee"/>
              </a:rPr>
              <a:t>Visita la página web de GVMS
Haz clic en la parte "Atletismo"
Ve a "Registro“</a:t>
            </a:r>
          </a:p>
          <a:p>
            <a:endParaRPr lang="en-US" sz="2600" b="1" dirty="0">
              <a:solidFill>
                <a:srgbClr val="0070C0"/>
              </a:solidFill>
              <a:latin typeface="Plantagenet Cherokee"/>
            </a:endParaRPr>
          </a:p>
          <a:p>
            <a:pPr marL="342900" indent="-342900">
              <a:buFont typeface="Arial"/>
              <a:buChar char="•"/>
            </a:pPr>
            <a:r>
              <a:rPr lang="es-ES" sz="2600" b="1" dirty="0">
                <a:solidFill>
                  <a:srgbClr val="0070C0"/>
                </a:solidFill>
                <a:latin typeface="Plantagenet Cherokee"/>
                <a:ea typeface="Open Sans"/>
                <a:cs typeface="Open Sans"/>
              </a:rPr>
              <a:t>Todos los estudiantes que tengan intención de participar en un deporte de PIAA deberán registrarse en Form </a:t>
            </a:r>
            <a:r>
              <a:rPr lang="es-ES" sz="2600" b="1" dirty="0" err="1">
                <a:solidFill>
                  <a:srgbClr val="0070C0"/>
                </a:solidFill>
                <a:latin typeface="Plantagenet Cherokee"/>
                <a:ea typeface="Open Sans"/>
                <a:cs typeface="Open Sans"/>
              </a:rPr>
              <a:t>Releaf</a:t>
            </a:r>
            <a:r>
              <a:rPr lang="es-ES" sz="2600" b="1" dirty="0">
                <a:solidFill>
                  <a:srgbClr val="0070C0"/>
                </a:solidFill>
                <a:latin typeface="Plantagenet Cherokee"/>
                <a:ea typeface="Open Sans"/>
                <a:cs typeface="Open Sans"/>
              </a:rPr>
              <a:t>.</a:t>
            </a:r>
          </a:p>
          <a:p>
            <a:endParaRPr lang="en-US" sz="2600" b="1" dirty="0">
              <a:solidFill>
                <a:srgbClr val="0070C0"/>
              </a:solidFill>
              <a:latin typeface="Plantagenet Cherokee"/>
              <a:ea typeface="Open Sans"/>
              <a:cs typeface="Open Sans"/>
            </a:endParaRPr>
          </a:p>
          <a:p>
            <a:pPr marL="342900" indent="-342900">
              <a:buFont typeface="Arial"/>
              <a:buChar char="•"/>
            </a:pPr>
            <a:r>
              <a:rPr lang="es-ES" sz="2600" b="1" dirty="0">
                <a:solidFill>
                  <a:srgbClr val="0070C0"/>
                </a:solidFill>
                <a:latin typeface="Plantagenet Cherokee"/>
                <a:ea typeface="Open Sans"/>
                <a:cs typeface="Open Sans"/>
              </a:rPr>
              <a:t>Las instrucciones para crear una cuenta y completar el proceso de registro se encuentran en la página de Atletismo de GVMS.</a:t>
            </a:r>
            <a:endParaRPr lang="en-US" dirty="0">
              <a:solidFill>
                <a:srgbClr val="000000"/>
              </a:solidFill>
              <a:latin typeface="Century Gothic" panose="020B0502020202020204"/>
            </a:endParaRPr>
          </a:p>
        </p:txBody>
      </p:sp>
    </p:spTree>
    <p:extLst>
      <p:ext uri="{BB962C8B-B14F-4D97-AF65-F5344CB8AC3E}">
        <p14:creationId xmlns:p14="http://schemas.microsoft.com/office/powerpoint/2010/main" val="2007204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F38145-99D8-A1C6-C226-B810A77A7A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2D671-C0E6-56AE-9220-4977523C8E49}"/>
              </a:ext>
            </a:extLst>
          </p:cNvPr>
          <p:cNvSpPr>
            <a:spLocks noGrp="1"/>
          </p:cNvSpPr>
          <p:nvPr>
            <p:ph type="title"/>
          </p:nvPr>
        </p:nvSpPr>
        <p:spPr>
          <a:xfrm>
            <a:off x="1154954" y="973668"/>
            <a:ext cx="8761413" cy="706964"/>
          </a:xfrm>
        </p:spPr>
        <p:txBody>
          <a:bodyPr>
            <a:noAutofit/>
          </a:bodyPr>
          <a:lstStyle/>
          <a:p>
            <a:pPr algn="ctr"/>
            <a:r>
              <a:rPr lang="en-US" sz="5000" dirty="0" err="1">
                <a:latin typeface="Plantagenet Cherokee" panose="02020602070100000000" pitchFamily="18" charset="0"/>
              </a:rPr>
              <a:t>Elegibilidad</a:t>
            </a:r>
            <a:r>
              <a:rPr lang="en-US" sz="5000" dirty="0">
                <a:latin typeface="Plantagenet Cherokee" panose="02020602070100000000" pitchFamily="18" charset="0"/>
              </a:rPr>
              <a:t> </a:t>
            </a:r>
            <a:r>
              <a:rPr lang="en-US" sz="5000" dirty="0" err="1">
                <a:latin typeface="Plantagenet Cherokee" panose="02020602070100000000" pitchFamily="18" charset="0"/>
              </a:rPr>
              <a:t>deportiva</a:t>
            </a:r>
            <a:endParaRPr lang="en-US" sz="500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18D7B9ED-5AA6-6775-5092-7009947CAA55}"/>
              </a:ext>
            </a:extLst>
          </p:cNvPr>
          <p:cNvSpPr>
            <a:spLocks noGrp="1"/>
          </p:cNvSpPr>
          <p:nvPr>
            <p:ph idx="1"/>
          </p:nvPr>
        </p:nvSpPr>
        <p:spPr>
          <a:xfrm>
            <a:off x="229983" y="1862852"/>
            <a:ext cx="10964490" cy="5179964"/>
          </a:xfrm>
        </p:spPr>
        <p:txBody>
          <a:bodyPr anchor="ctr">
            <a:normAutofit/>
          </a:bodyPr>
          <a:lstStyle/>
          <a:p>
            <a:pPr>
              <a:buFont typeface="Wingdings"/>
              <a:buChar char="§"/>
            </a:pPr>
            <a:r>
              <a:rPr lang="es-ES" sz="2600" dirty="0">
                <a:solidFill>
                  <a:srgbClr val="0070C0"/>
                </a:solidFill>
                <a:latin typeface="Plantagenet Cherokee"/>
                <a:cs typeface="Times New Roman"/>
              </a:rPr>
              <a:t>Las normas de la PIAA exigen que los deportistas mantengan un buen rendimiento académico.</a:t>
            </a:r>
          </a:p>
          <a:p>
            <a:pPr>
              <a:buFont typeface="Wingdings"/>
              <a:buChar char="§"/>
            </a:pPr>
            <a:r>
              <a:rPr lang="es-ES" sz="2600" dirty="0">
                <a:solidFill>
                  <a:srgbClr val="0070C0"/>
                </a:solidFill>
                <a:latin typeface="Plantagenet Cherokee"/>
                <a:ea typeface="Times New Roman" panose="02020603050405020304" pitchFamily="18" charset="0"/>
                <a:cs typeface="Times New Roman"/>
              </a:rPr>
              <a:t>Los atletas con dos calificaciones suspendidas/inaceptables quedarán inelegibles la semana siguiente.</a:t>
            </a:r>
          </a:p>
          <a:p>
            <a:pPr>
              <a:buFont typeface="Wingdings"/>
              <a:buChar char="§"/>
            </a:pPr>
            <a:r>
              <a:rPr lang="es-ES" sz="2600" dirty="0">
                <a:solidFill>
                  <a:srgbClr val="0070C0"/>
                </a:solidFill>
                <a:latin typeface="Plantagenet Cherokee"/>
                <a:ea typeface="Times New Roman" panose="02020603050405020304" pitchFamily="18" charset="0"/>
                <a:cs typeface="Times New Roman"/>
              </a:rPr>
              <a:t>Las calificaciones de las asignaturas troncales y optativas afectan a la elegibilidad; Las calificaciones de extensión o conjunto musical no lo hacen.</a:t>
            </a:r>
          </a:p>
          <a:p>
            <a:pPr>
              <a:buFont typeface="Wingdings"/>
              <a:buChar char="§"/>
            </a:pPr>
            <a:r>
              <a:rPr lang="es-ES" sz="2600" dirty="0">
                <a:solidFill>
                  <a:srgbClr val="0070C0"/>
                </a:solidFill>
                <a:latin typeface="Plantagenet Cherokee"/>
                <a:ea typeface="Times New Roman" panose="02020603050405020304" pitchFamily="18" charset="0"/>
                <a:cs typeface="Times New Roman"/>
              </a:rPr>
              <a:t>Los entrenadores notificarán a los padres si un estudiante no es elegible.</a:t>
            </a:r>
            <a:endParaRPr lang="en-US" sz="2600" dirty="0">
              <a:latin typeface="Plantagenet Cherokee"/>
            </a:endParaRPr>
          </a:p>
        </p:txBody>
      </p:sp>
      <p:pic>
        <p:nvPicPr>
          <p:cNvPr id="12" name="Picture 11" descr="A group of different sports balls&#10;&#10;AI-generated content may be incorrect.">
            <a:extLst>
              <a:ext uri="{FF2B5EF4-FFF2-40B4-BE49-F238E27FC236}">
                <a16:creationId xmlns:a16="http://schemas.microsoft.com/office/drawing/2014/main" id="{4A3B8D2D-A800-9748-4D6F-FC8D81E3B28D}"/>
              </a:ext>
            </a:extLst>
          </p:cNvPr>
          <p:cNvPicPr>
            <a:picLocks noChangeAspect="1"/>
          </p:cNvPicPr>
          <p:nvPr/>
        </p:nvPicPr>
        <p:blipFill>
          <a:blip r:embed="rId2">
            <a:extLst>
              <a:ext uri="{837473B0-CC2E-450A-ABE3-18F120FF3D39}">
                <a1611:picAttrSrcUrl xmlns:a1611="http://schemas.microsoft.com/office/drawing/2016/11/main" r:id="rId3"/>
              </a:ext>
            </a:extLst>
          </a:blip>
          <a:srcRect b="397"/>
          <a:stretch/>
        </p:blipFill>
        <p:spPr>
          <a:xfrm>
            <a:off x="9035242" y="1224792"/>
            <a:ext cx="2563471" cy="1276119"/>
          </a:xfrm>
          <a:prstGeom prst="roundRect">
            <a:avLst>
              <a:gd name="adj" fmla="val 1858"/>
            </a:avLst>
          </a:prstGeom>
          <a:effectLst>
            <a:outerShdw blurRad="50800" dist="50800" dir="5400000" algn="tl" rotWithShape="0">
              <a:srgbClr val="000000">
                <a:alpha val="43000"/>
              </a:srgbClr>
            </a:outerShdw>
          </a:effectLst>
        </p:spPr>
      </p:pic>
      <p:pic>
        <p:nvPicPr>
          <p:cNvPr id="7" name="Picture 10" descr="Great Valley School District">
            <a:extLst>
              <a:ext uri="{FF2B5EF4-FFF2-40B4-BE49-F238E27FC236}">
                <a16:creationId xmlns:a16="http://schemas.microsoft.com/office/drawing/2014/main" id="{6AB652E1-DCE2-DDD5-EBFA-134F93CB6A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5894569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3" name="Rectangle 42">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Oval 45">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Oval 46">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Oval 47">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50"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51"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3" name="Rectangle 52">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8DEBE59-B18F-8789-606A-E49469670C62}"/>
              </a:ext>
            </a:extLst>
          </p:cNvPr>
          <p:cNvSpPr>
            <a:spLocks noGrp="1"/>
          </p:cNvSpPr>
          <p:nvPr>
            <p:ph type="title"/>
          </p:nvPr>
        </p:nvSpPr>
        <p:spPr>
          <a:xfrm>
            <a:off x="1154954" y="973668"/>
            <a:ext cx="9471482" cy="706964"/>
          </a:xfrm>
        </p:spPr>
        <p:txBody>
          <a:bodyPr vert="horz" lIns="91440" tIns="45720" rIns="91440" bIns="45720" rtlCol="0" anchor="ctr">
            <a:noAutofit/>
          </a:bodyPr>
          <a:lstStyle/>
          <a:p>
            <a:pPr>
              <a:lnSpc>
                <a:spcPct val="90000"/>
              </a:lnSpc>
            </a:pPr>
            <a:r>
              <a:rPr lang="es-ES" sz="4000" dirty="0">
                <a:latin typeface="Plantagenet Cherokee" panose="02020602070100000000" pitchFamily="18" charset="0"/>
              </a:rPr>
              <a:t>Conjuntos de interpretación MUSICAL - Banda de concierto</a:t>
            </a:r>
            <a:endParaRPr lang="en-US" sz="4000" dirty="0">
              <a:latin typeface="Plantagenet Cherokee" panose="02020602070100000000" pitchFamily="18" charset="0"/>
            </a:endParaRPr>
          </a:p>
        </p:txBody>
      </p:sp>
      <p:sp>
        <p:nvSpPr>
          <p:cNvPr id="4" name="Text Placeholder 3">
            <a:extLst>
              <a:ext uri="{FF2B5EF4-FFF2-40B4-BE49-F238E27FC236}">
                <a16:creationId xmlns:a16="http://schemas.microsoft.com/office/drawing/2014/main" id="{52F16B9E-2FA2-181E-0488-3EB4BB824B05}"/>
              </a:ext>
            </a:extLst>
          </p:cNvPr>
          <p:cNvSpPr>
            <a:spLocks noGrp="1"/>
          </p:cNvSpPr>
          <p:nvPr>
            <p:ph type="body" sz="half" idx="2"/>
          </p:nvPr>
        </p:nvSpPr>
        <p:spPr>
          <a:xfrm>
            <a:off x="491262" y="2775951"/>
            <a:ext cx="5847637" cy="4252913"/>
          </a:xfrm>
        </p:spPr>
        <p:txBody>
          <a:bodyPr vert="horz" lIns="91440" tIns="45720" rIns="91440" bIns="45720" rtlCol="0" anchor="ctr">
            <a:noAutofit/>
          </a:bodyPr>
          <a:lstStyle/>
          <a:p>
            <a:pPr marL="285750" indent="-285750">
              <a:buFont typeface="Wingdings 3" charset="2"/>
              <a:buChar char=""/>
            </a:pPr>
            <a:r>
              <a:rPr lang="es-ES" sz="2200" dirty="0">
                <a:solidFill>
                  <a:schemeClr val="tx1">
                    <a:lumMod val="75000"/>
                    <a:lumOff val="25000"/>
                  </a:schemeClr>
                </a:solidFill>
                <a:latin typeface="Plantagenet Cherokee" panose="02020602070100000000" pitchFamily="18" charset="0"/>
              </a:rPr>
              <a:t>Banda de 7º y Banda de 8º curso</a:t>
            </a:r>
          </a:p>
          <a:p>
            <a:r>
              <a:rPr lang="es-ES" sz="2200" dirty="0">
                <a:latin typeface="Plantagenet Cherokee" panose="02020602070100000000" pitchFamily="18" charset="0"/>
              </a:rPr>
              <a:t>Dos conciertos al año. Invierno y primavera</a:t>
            </a:r>
          </a:p>
          <a:p>
            <a:r>
              <a:rPr lang="es-ES" sz="2200" dirty="0">
                <a:latin typeface="Plantagenet Cherokee" panose="02020602070100000000" pitchFamily="18" charset="0"/>
              </a:rPr>
              <a:t>se reúne dos veces cada 6 días durante un periodo de clase de 49 minutos</a:t>
            </a:r>
          </a:p>
          <a:p>
            <a:r>
              <a:rPr lang="es-ES" sz="2200" dirty="0">
                <a:solidFill>
                  <a:schemeClr val="tx1">
                    <a:lumMod val="75000"/>
                    <a:lumOff val="25000"/>
                  </a:schemeClr>
                </a:solidFill>
                <a:latin typeface="Plantagenet Cherokee" panose="02020602070100000000" pitchFamily="18" charset="0"/>
              </a:rPr>
              <a:t>Los estudiantes trabajan en el desarrollo de habilidades musicales, incluyendo la lectura de partituras, técnicas de interpretación y cooperación en conjunto.  Los estudiantes interpretarán un repertorio diverso, que va desde piezas clásicas y contemporáneas hasta canciones populares.</a:t>
            </a:r>
            <a:endParaRPr lang="en-US" dirty="0">
              <a:solidFill>
                <a:schemeClr val="tx1">
                  <a:lumMod val="75000"/>
                  <a:lumOff val="25000"/>
                </a:schemeClr>
              </a:solidFill>
            </a:endParaRPr>
          </a:p>
          <a:p>
            <a:pPr>
              <a:buFont typeface="Wingdings 3" charset="2"/>
              <a:buChar char=""/>
            </a:pPr>
            <a:endParaRPr lang="en-US" dirty="0">
              <a:solidFill>
                <a:schemeClr val="tx1">
                  <a:lumMod val="75000"/>
                  <a:lumOff val="25000"/>
                </a:schemeClr>
              </a:solidFill>
            </a:endParaRPr>
          </a:p>
        </p:txBody>
      </p:sp>
      <p:pic>
        <p:nvPicPr>
          <p:cNvPr id="7" name="Picture 6" descr="Choosing the Right Band Instrument for Your Child - HubPages">
            <a:extLst>
              <a:ext uri="{FF2B5EF4-FFF2-40B4-BE49-F238E27FC236}">
                <a16:creationId xmlns:a16="http://schemas.microsoft.com/office/drawing/2014/main" id="{57A81817-79D3-F464-7B8A-232956C95717}"/>
              </a:ext>
            </a:extLst>
          </p:cNvPr>
          <p:cNvPicPr>
            <a:picLocks noChangeAspect="1"/>
          </p:cNvPicPr>
          <p:nvPr/>
        </p:nvPicPr>
        <p:blipFill>
          <a:blip r:embed="rId3"/>
          <a:srcRect r="15003" b="1"/>
          <a:stretch/>
        </p:blipFill>
        <p:spPr>
          <a:xfrm>
            <a:off x="6647593" y="2775951"/>
            <a:ext cx="5053145" cy="3567466"/>
          </a:xfrm>
          <a:prstGeom prst="roundRect">
            <a:avLst>
              <a:gd name="adj" fmla="val 1858"/>
            </a:avLst>
          </a:prstGeom>
          <a:effectLst>
            <a:outerShdw blurRad="50800" dist="50800" dir="5400000" algn="tl" rotWithShape="0">
              <a:srgbClr val="000000">
                <a:alpha val="43000"/>
              </a:srgbClr>
            </a:outerShdw>
          </a:effectLst>
        </p:spPr>
      </p:pic>
      <p:pic>
        <p:nvPicPr>
          <p:cNvPr id="3" name="Picture 10" descr="Great Valley School District">
            <a:extLst>
              <a:ext uri="{FF2B5EF4-FFF2-40B4-BE49-F238E27FC236}">
                <a16:creationId xmlns:a16="http://schemas.microsoft.com/office/drawing/2014/main" id="{B7167C45-E4B8-1CC3-BCA5-688790F252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2554041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0A8555-ADA2-C747-2EC5-F3B894B892A8}"/>
            </a:ext>
          </a:extLst>
        </p:cNvPr>
        <p:cNvGrpSpPr/>
        <p:nvPr/>
      </p:nvGrpSpPr>
      <p:grpSpPr>
        <a:xfrm>
          <a:off x="0" y="0"/>
          <a:ext cx="0" cy="0"/>
          <a:chOff x="0" y="0"/>
          <a:chExt cx="0" cy="0"/>
        </a:xfrm>
      </p:grpSpPr>
      <p:grpSp>
        <p:nvGrpSpPr>
          <p:cNvPr id="130" name="Group 129">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3" name="Rectangle 92">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4" name="Oval 93">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5" name="Oval 94">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6" name="Oval 95">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7" name="Oval 96">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8" name="Oval 97">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9"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00"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01"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1" name="Rectangle 130">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Rectangle 131">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133"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134"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9EA08844-F497-F21C-D5D4-F7468592841B}"/>
              </a:ext>
            </a:extLst>
          </p:cNvPr>
          <p:cNvSpPr>
            <a:spLocks noGrp="1"/>
          </p:cNvSpPr>
          <p:nvPr>
            <p:ph type="title"/>
          </p:nvPr>
        </p:nvSpPr>
        <p:spPr>
          <a:xfrm>
            <a:off x="639098" y="72003"/>
            <a:ext cx="6072776" cy="1622322"/>
          </a:xfrm>
        </p:spPr>
        <p:txBody>
          <a:bodyPr vert="horz" lIns="91440" tIns="45720" rIns="91440" bIns="45720" rtlCol="0" anchor="ctr">
            <a:normAutofit/>
          </a:bodyPr>
          <a:lstStyle/>
          <a:p>
            <a:pPr>
              <a:lnSpc>
                <a:spcPct val="90000"/>
              </a:lnSpc>
            </a:pPr>
            <a:r>
              <a:rPr lang="es-ES" sz="3000" dirty="0">
                <a:solidFill>
                  <a:srgbClr val="EBEBEB"/>
                </a:solidFill>
                <a:latin typeface="Plantagenet Cherokee" panose="02020602070100000000" pitchFamily="18" charset="0"/>
              </a:rPr>
              <a:t>Conjuntos de Actuación MUSICAL - Coro de Concierto</a:t>
            </a:r>
            <a:endParaRPr lang="en-US" sz="3000" b="0" i="0" kern="1200" dirty="0">
              <a:solidFill>
                <a:srgbClr val="EBEBEB"/>
              </a:solidFill>
              <a:latin typeface="Plantagenet Cherokee" panose="02020602070100000000" pitchFamily="18" charset="0"/>
            </a:endParaRPr>
          </a:p>
        </p:txBody>
      </p:sp>
      <p:sp>
        <p:nvSpPr>
          <p:cNvPr id="135" name="Freeform: Shape 134">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pic>
        <p:nvPicPr>
          <p:cNvPr id="3" name="Picture 2" descr="Download Choral, Singing, Children. Royalty-Free Vector Graphic - Pixabay">
            <a:extLst>
              <a:ext uri="{FF2B5EF4-FFF2-40B4-BE49-F238E27FC236}">
                <a16:creationId xmlns:a16="http://schemas.microsoft.com/office/drawing/2014/main" id="{7969ECDE-CF34-90C6-36DF-2BC7829B7850}"/>
              </a:ext>
            </a:extLst>
          </p:cNvPr>
          <p:cNvPicPr>
            <a:picLocks noChangeAspect="1"/>
          </p:cNvPicPr>
          <p:nvPr/>
        </p:nvPicPr>
        <p:blipFill>
          <a:blip r:embed="rId3"/>
          <a:srcRect r="888" b="-1"/>
          <a:stretch/>
        </p:blipFill>
        <p:spPr>
          <a:xfrm>
            <a:off x="7758681" y="1086698"/>
            <a:ext cx="3669731" cy="2553011"/>
          </a:xfrm>
          <a:prstGeom prst="rect">
            <a:avLst/>
          </a:prstGeom>
        </p:spPr>
      </p:pic>
      <p:sp>
        <p:nvSpPr>
          <p:cNvPr id="136" name="Rectangle 135">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7" name="Oval 136">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8" name="Oval 137">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77228E23-9C79-0C4C-2DE0-6F7743B93116}"/>
              </a:ext>
            </a:extLst>
          </p:cNvPr>
          <p:cNvSpPr>
            <a:spLocks noGrp="1"/>
          </p:cNvSpPr>
          <p:nvPr>
            <p:ph type="body" sz="half" idx="2"/>
          </p:nvPr>
        </p:nvSpPr>
        <p:spPr>
          <a:xfrm>
            <a:off x="639098" y="2094903"/>
            <a:ext cx="6308957" cy="3811740"/>
          </a:xfrm>
        </p:spPr>
        <p:txBody>
          <a:bodyPr vert="horz" lIns="91440" tIns="45720" rIns="91440" bIns="45720" rtlCol="0" anchor="ctr">
            <a:noAutofit/>
          </a:bodyPr>
          <a:lstStyle/>
          <a:p>
            <a:pPr marL="285750" indent="-285750">
              <a:buFont typeface="Wingdings 3" charset="2"/>
              <a:buChar char=""/>
            </a:pPr>
            <a:r>
              <a:rPr lang="es-ES" sz="2000" dirty="0">
                <a:solidFill>
                  <a:srgbClr val="FFFFFF"/>
                </a:solidFill>
                <a:latin typeface="Plantagenet Cherokee" panose="02020602070100000000" pitchFamily="18" charset="0"/>
              </a:rPr>
              <a:t>Coro de 7º y Coro de 8º curso</a:t>
            </a:r>
          </a:p>
          <a:p>
            <a:pPr marL="285750" indent="-285750">
              <a:buFont typeface="Wingdings 3" charset="2"/>
              <a:buChar char=""/>
            </a:pPr>
            <a:r>
              <a:rPr lang="es-ES" sz="2000" dirty="0">
                <a:solidFill>
                  <a:srgbClr val="FFFFFF"/>
                </a:solidFill>
                <a:latin typeface="Plantagenet Cherokee" panose="02020602070100000000" pitchFamily="18" charset="0"/>
              </a:rPr>
              <a:t>Dos conciertos al año. Invierno y primavera</a:t>
            </a:r>
          </a:p>
          <a:p>
            <a:pPr marL="285750" indent="-285750">
              <a:buFont typeface="Wingdings 3" charset="2"/>
              <a:buChar char=""/>
            </a:pPr>
            <a:r>
              <a:rPr lang="es-ES" sz="2000" dirty="0">
                <a:solidFill>
                  <a:srgbClr val="FFFFFF"/>
                </a:solidFill>
                <a:latin typeface="Plantagenet Cherokee" panose="02020602070100000000" pitchFamily="18" charset="0"/>
              </a:rPr>
              <a:t>se reúne dos veces cada 6 días durante un periodo de clase de 49 minutos</a:t>
            </a:r>
          </a:p>
          <a:p>
            <a:pPr marL="285750" indent="-285750">
              <a:buFont typeface="Wingdings 3" charset="2"/>
              <a:buChar char=""/>
            </a:pPr>
            <a:r>
              <a:rPr lang="es-ES" sz="2000" dirty="0">
                <a:solidFill>
                  <a:schemeClr val="bg1"/>
                </a:solidFill>
                <a:latin typeface="Plantagenet Cherokee" panose="02020602070100000000" pitchFamily="18" charset="0"/>
              </a:rPr>
              <a:t>Los estudiantes aprenden e interpretan música coral, centrándose en desarrollar técnicas vocales, alfabetización musical y habilidades de canto en conjunto. Los estudiantes aprenden e interpretan música coral, centrándose en desarrollar técnicas vocales, alfabetización musical y habilidades de canto en conjunto. La experiencia del coro fomenta el trabajo en equipo, la disciplina y la apreciación de la música, ofreciendo oportunidades para actuaciones en solitario y liderazgo dentro de la escuela.</a:t>
            </a:r>
            <a:endParaRPr lang="en-US" dirty="0">
              <a:solidFill>
                <a:schemeClr val="bg1"/>
              </a:solidFill>
            </a:endParaRPr>
          </a:p>
          <a:p>
            <a:pPr>
              <a:buFont typeface="Wingdings 3" charset="2"/>
              <a:buChar char=""/>
            </a:pPr>
            <a:endParaRPr lang="en-US" dirty="0">
              <a:solidFill>
                <a:srgbClr val="FFFFFF"/>
              </a:solidFill>
            </a:endParaRPr>
          </a:p>
        </p:txBody>
      </p:sp>
      <p:pic>
        <p:nvPicPr>
          <p:cNvPr id="5" name="Picture 10" descr="Great Valley School District">
            <a:extLst>
              <a:ext uri="{FF2B5EF4-FFF2-40B4-BE49-F238E27FC236}">
                <a16:creationId xmlns:a16="http://schemas.microsoft.com/office/drawing/2014/main" id="{296C926E-D627-187E-E6FF-28BE3431F6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753827868"/>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55B3A3-FAE5-11C8-2503-BCACEA4B5387}"/>
            </a:ext>
          </a:extLst>
        </p:cNvPr>
        <p:cNvGrpSpPr/>
        <p:nvPr/>
      </p:nvGrpSpPr>
      <p:grpSpPr>
        <a:xfrm>
          <a:off x="0" y="0"/>
          <a:ext cx="0" cy="0"/>
          <a:chOff x="0" y="0"/>
          <a:chExt cx="0" cy="0"/>
        </a:xfrm>
      </p:grpSpPr>
      <p:grpSp>
        <p:nvGrpSpPr>
          <p:cNvPr id="130" name="Group 129">
            <a:extLst>
              <a:ext uri="{FF2B5EF4-FFF2-40B4-BE49-F238E27FC236}">
                <a16:creationId xmlns:a16="http://schemas.microsoft.com/office/drawing/2014/main" id="{1205B0BB-BA7A-13EA-3CE9-BD6DB5B687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3" name="Rectangle 92">
              <a:extLst>
                <a:ext uri="{FF2B5EF4-FFF2-40B4-BE49-F238E27FC236}">
                  <a16:creationId xmlns:a16="http://schemas.microsoft.com/office/drawing/2014/main" id="{3A25A021-617E-9518-42E9-FFB0FA6D7A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4" name="Oval 93">
              <a:extLst>
                <a:ext uri="{FF2B5EF4-FFF2-40B4-BE49-F238E27FC236}">
                  <a16:creationId xmlns:a16="http://schemas.microsoft.com/office/drawing/2014/main" id="{EE1E0DFB-A971-5DFE-E44E-9A9AB6F3E8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5" name="Oval 94">
              <a:extLst>
                <a:ext uri="{FF2B5EF4-FFF2-40B4-BE49-F238E27FC236}">
                  <a16:creationId xmlns:a16="http://schemas.microsoft.com/office/drawing/2014/main" id="{E8484593-AAEF-2FE5-4EC0-8BCF9E7235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6" name="Oval 95">
              <a:extLst>
                <a:ext uri="{FF2B5EF4-FFF2-40B4-BE49-F238E27FC236}">
                  <a16:creationId xmlns:a16="http://schemas.microsoft.com/office/drawing/2014/main" id="{5223099D-A5F4-C7EC-F7EF-01684F5FC8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7" name="Oval 96">
              <a:extLst>
                <a:ext uri="{FF2B5EF4-FFF2-40B4-BE49-F238E27FC236}">
                  <a16:creationId xmlns:a16="http://schemas.microsoft.com/office/drawing/2014/main" id="{1EE61BC6-8507-4FF1-C4E9-C436356C50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8" name="Oval 97">
              <a:extLst>
                <a:ext uri="{FF2B5EF4-FFF2-40B4-BE49-F238E27FC236}">
                  <a16:creationId xmlns:a16="http://schemas.microsoft.com/office/drawing/2014/main" id="{9AEF4EC4-AFD6-B905-1005-C409DC5C08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9" name="Freeform 5">
              <a:extLst>
                <a:ext uri="{FF2B5EF4-FFF2-40B4-BE49-F238E27FC236}">
                  <a16:creationId xmlns:a16="http://schemas.microsoft.com/office/drawing/2014/main" id="{DD1F6BFC-3484-14FD-973B-8939E55E8C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00" name="Freeform 5">
              <a:extLst>
                <a:ext uri="{FF2B5EF4-FFF2-40B4-BE49-F238E27FC236}">
                  <a16:creationId xmlns:a16="http://schemas.microsoft.com/office/drawing/2014/main" id="{E8D75299-4EA8-FD84-4A4A-034D71C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01" name="Freeform 5">
              <a:extLst>
                <a:ext uri="{FF2B5EF4-FFF2-40B4-BE49-F238E27FC236}">
                  <a16:creationId xmlns:a16="http://schemas.microsoft.com/office/drawing/2014/main" id="{905AE4FF-9AB6-7F4D-7479-B0EB7B8C0824}"/>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1" name="Rectangle 130">
            <a:extLst>
              <a:ext uri="{FF2B5EF4-FFF2-40B4-BE49-F238E27FC236}">
                <a16:creationId xmlns:a16="http://schemas.microsoft.com/office/drawing/2014/main" id="{C63244EB-69C3-AE7E-AE88-F6786E63F3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Rectangle 131">
            <a:extLst>
              <a:ext uri="{FF2B5EF4-FFF2-40B4-BE49-F238E27FC236}">
                <a16:creationId xmlns:a16="http://schemas.microsoft.com/office/drawing/2014/main" id="{B31885F9-02BD-03B2-241F-E7A3CF6C9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133" name="Freeform 5">
            <a:extLst>
              <a:ext uri="{FF2B5EF4-FFF2-40B4-BE49-F238E27FC236}">
                <a16:creationId xmlns:a16="http://schemas.microsoft.com/office/drawing/2014/main" id="{E13A74E2-22D7-C6B4-2F95-8626A608A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134" name="Freeform 5">
            <a:extLst>
              <a:ext uri="{FF2B5EF4-FFF2-40B4-BE49-F238E27FC236}">
                <a16:creationId xmlns:a16="http://schemas.microsoft.com/office/drawing/2014/main" id="{BDD475F6-B035-96D4-6636-86AEBDB6F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CAF8970E-265F-53C6-9EE4-D00EA3771977}"/>
              </a:ext>
            </a:extLst>
          </p:cNvPr>
          <p:cNvSpPr>
            <a:spLocks noGrp="1"/>
          </p:cNvSpPr>
          <p:nvPr>
            <p:ph type="title"/>
          </p:nvPr>
        </p:nvSpPr>
        <p:spPr>
          <a:xfrm>
            <a:off x="660575" y="461324"/>
            <a:ext cx="6072776" cy="1622322"/>
          </a:xfrm>
        </p:spPr>
        <p:txBody>
          <a:bodyPr vert="horz" lIns="91440" tIns="45720" rIns="91440" bIns="45720" rtlCol="0" anchor="ctr">
            <a:normAutofit/>
          </a:bodyPr>
          <a:lstStyle/>
          <a:p>
            <a:pPr>
              <a:lnSpc>
                <a:spcPct val="90000"/>
              </a:lnSpc>
            </a:pPr>
            <a:r>
              <a:rPr lang="es-ES" sz="3200" dirty="0">
                <a:solidFill>
                  <a:srgbClr val="FFFFFF"/>
                </a:solidFill>
                <a:latin typeface="Plantagenet Cherokee" panose="02020602070100000000" pitchFamily="18" charset="0"/>
              </a:rPr>
              <a:t>Conjuntos de interpretación de MÚSICA - Orquesta de Cuerda</a:t>
            </a:r>
            <a:endParaRPr lang="en-US" sz="3000" b="0" i="0" kern="1200" dirty="0">
              <a:solidFill>
                <a:srgbClr val="EBEBEB"/>
              </a:solidFill>
              <a:latin typeface="Plantagenet Cherokee" panose="02020602070100000000" pitchFamily="18" charset="0"/>
            </a:endParaRPr>
          </a:p>
        </p:txBody>
      </p:sp>
      <p:sp>
        <p:nvSpPr>
          <p:cNvPr id="135" name="Freeform: Shape 134">
            <a:extLst>
              <a:ext uri="{FF2B5EF4-FFF2-40B4-BE49-F238E27FC236}">
                <a16:creationId xmlns:a16="http://schemas.microsoft.com/office/drawing/2014/main" id="{2E2D870A-C2EB-41E7-67BC-A6BFCF4CC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136" name="Rectangle 135">
            <a:extLst>
              <a:ext uri="{FF2B5EF4-FFF2-40B4-BE49-F238E27FC236}">
                <a16:creationId xmlns:a16="http://schemas.microsoft.com/office/drawing/2014/main" id="{4AF14343-41DF-5A2C-0D8E-E848D983A0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7" name="Oval 136">
            <a:extLst>
              <a:ext uri="{FF2B5EF4-FFF2-40B4-BE49-F238E27FC236}">
                <a16:creationId xmlns:a16="http://schemas.microsoft.com/office/drawing/2014/main" id="{051DB085-4ADF-490C-F268-21CBF948E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8" name="Oval 137">
            <a:extLst>
              <a:ext uri="{FF2B5EF4-FFF2-40B4-BE49-F238E27FC236}">
                <a16:creationId xmlns:a16="http://schemas.microsoft.com/office/drawing/2014/main" id="{319A5D8D-78B9-459C-3629-05933CAD04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BEA9E1E6-CAD5-B16B-DB1D-35BF9F4B1846}"/>
              </a:ext>
            </a:extLst>
          </p:cNvPr>
          <p:cNvSpPr>
            <a:spLocks noGrp="1"/>
          </p:cNvSpPr>
          <p:nvPr>
            <p:ph type="body" sz="half" idx="2"/>
          </p:nvPr>
        </p:nvSpPr>
        <p:spPr>
          <a:xfrm>
            <a:off x="639098" y="2418735"/>
            <a:ext cx="6072776" cy="3811740"/>
          </a:xfrm>
        </p:spPr>
        <p:txBody>
          <a:bodyPr vert="horz" lIns="91440" tIns="45720" rIns="91440" bIns="45720" rtlCol="0" anchor="ctr">
            <a:noAutofit/>
          </a:bodyPr>
          <a:lstStyle/>
          <a:p>
            <a:pPr marL="285750" indent="-285750">
              <a:buFont typeface="Wingdings 3" charset="2"/>
              <a:buChar char=""/>
            </a:pPr>
            <a:r>
              <a:rPr lang="es-ES" sz="1800" dirty="0">
                <a:solidFill>
                  <a:srgbClr val="FFFFFF"/>
                </a:solidFill>
                <a:latin typeface="Plantagenet Cherokee"/>
              </a:rPr>
              <a:t>Orquesta de 7º y 8º de primaria</a:t>
            </a:r>
          </a:p>
          <a:p>
            <a:pPr marL="285750" indent="-285750">
              <a:buFont typeface="Wingdings 3" charset="2"/>
              <a:buChar char=""/>
            </a:pPr>
            <a:r>
              <a:rPr lang="es-ES" sz="1800" dirty="0">
                <a:solidFill>
                  <a:srgbClr val="FFFFFF"/>
                </a:solidFill>
                <a:latin typeface="Plantagenet Cherokee"/>
              </a:rPr>
              <a:t>Dos conciertos al año. Invierno y primavera</a:t>
            </a:r>
          </a:p>
          <a:p>
            <a:pPr marL="285750" indent="-285750">
              <a:buFont typeface="Wingdings 3" charset="2"/>
              <a:buChar char=""/>
            </a:pPr>
            <a:r>
              <a:rPr lang="es-ES" sz="1800" dirty="0">
                <a:solidFill>
                  <a:srgbClr val="FFFFFF"/>
                </a:solidFill>
                <a:latin typeface="Plantagenet Cherokee"/>
              </a:rPr>
              <a:t>se reúne dos veces cada 6 días durante un periodo de clase de 49 minutos</a:t>
            </a:r>
          </a:p>
          <a:p>
            <a:pPr marL="285750" indent="-285750">
              <a:buFont typeface="Wingdings 3" charset="2"/>
              <a:buChar char=""/>
            </a:pPr>
            <a:r>
              <a:rPr lang="es-ES" sz="1800" dirty="0">
                <a:solidFill>
                  <a:srgbClr val="FFFFFF"/>
                </a:solidFill>
                <a:latin typeface="Plantagenet Cherokee"/>
              </a:rPr>
              <a:t>violín, viola, violonchelo, bajo y opción para piano</a:t>
            </a:r>
          </a:p>
          <a:p>
            <a:pPr marL="285750" indent="-285750">
              <a:buFont typeface="Wingdings 3" charset="2"/>
              <a:buChar char=""/>
            </a:pPr>
            <a:r>
              <a:rPr lang="es-ES" sz="1800" dirty="0">
                <a:solidFill>
                  <a:srgbClr val="FFFFFF"/>
                </a:solidFill>
                <a:latin typeface="Plantagenet Cherokee"/>
              </a:rPr>
              <a:t>Explora habilidades musicales, incluyendo la lectura de notación musical y el desarrollo de técnicas </a:t>
            </a:r>
            <a:r>
              <a:rPr lang="es-ES" sz="1800" dirty="0" err="1">
                <a:solidFill>
                  <a:srgbClr val="FFFFFF"/>
                </a:solidFill>
                <a:latin typeface="Plantagenet Cherokee"/>
              </a:rPr>
              <a:t>instrumentacionales</a:t>
            </a:r>
            <a:r>
              <a:rPr lang="en-US" sz="1800" dirty="0">
                <a:solidFill>
                  <a:srgbClr val="FFFFFF"/>
                </a:solidFill>
                <a:latin typeface="Plantagenet Cherokee"/>
              </a:rPr>
              <a:t> </a:t>
            </a:r>
          </a:p>
          <a:p>
            <a:pPr marL="285750" indent="-285750">
              <a:buFont typeface="Wingdings 3" charset="2"/>
              <a:buChar char=""/>
            </a:pPr>
            <a:r>
              <a:rPr lang="es-ES" sz="1800" dirty="0">
                <a:solidFill>
                  <a:srgbClr val="FFFFFF"/>
                </a:solidFill>
                <a:latin typeface="Plantagenet Cherokee"/>
              </a:rPr>
              <a:t>crecimiento y apreciación musical entre los estudiantes a través de la interpretación colaborativa y experiencias de aprendizaje.</a:t>
            </a:r>
            <a:endParaRPr lang="en-US" dirty="0">
              <a:solidFill>
                <a:srgbClr val="FFFFFF"/>
              </a:solidFill>
            </a:endParaRPr>
          </a:p>
          <a:p>
            <a:pPr>
              <a:buFont typeface="Wingdings 3" charset="2"/>
              <a:buChar char=""/>
            </a:pPr>
            <a:endParaRPr lang="en-US" dirty="0">
              <a:solidFill>
                <a:srgbClr val="FFFFFF"/>
              </a:solidFill>
            </a:endParaRPr>
          </a:p>
        </p:txBody>
      </p:sp>
      <p:pic>
        <p:nvPicPr>
          <p:cNvPr id="6" name="Picture 5" descr="How to Upgrade the Sound of Your Orchestral String Instrument">
            <a:extLst>
              <a:ext uri="{FF2B5EF4-FFF2-40B4-BE49-F238E27FC236}">
                <a16:creationId xmlns:a16="http://schemas.microsoft.com/office/drawing/2014/main" id="{D448CB53-0C74-ADA8-DED3-6559AFB8B56A}"/>
              </a:ext>
            </a:extLst>
          </p:cNvPr>
          <p:cNvPicPr>
            <a:picLocks noChangeAspect="1"/>
          </p:cNvPicPr>
          <p:nvPr/>
        </p:nvPicPr>
        <p:blipFill>
          <a:blip r:embed="rId3"/>
          <a:srcRect l="22049" r="22156"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pic>
        <p:nvPicPr>
          <p:cNvPr id="5" name="Picture 10" descr="Great Valley School District">
            <a:extLst>
              <a:ext uri="{FF2B5EF4-FFF2-40B4-BE49-F238E27FC236}">
                <a16:creationId xmlns:a16="http://schemas.microsoft.com/office/drawing/2014/main" id="{1E07A888-6214-2C41-9BA2-64ACE5CD4F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892538653"/>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a:extLst>
            <a:ext uri="{FF2B5EF4-FFF2-40B4-BE49-F238E27FC236}">
              <a16:creationId xmlns:a16="http://schemas.microsoft.com/office/drawing/2014/main" id="{4EE3986C-EEE4-3CD8-343E-8332EE7CF746}"/>
            </a:ext>
          </a:extLst>
        </p:cNvPr>
        <p:cNvGrpSpPr/>
        <p:nvPr/>
      </p:nvGrpSpPr>
      <p:grpSpPr>
        <a:xfrm>
          <a:off x="0" y="0"/>
          <a:ext cx="0" cy="0"/>
          <a:chOff x="0" y="0"/>
          <a:chExt cx="0" cy="0"/>
        </a:xfrm>
      </p:grpSpPr>
      <p:grpSp>
        <p:nvGrpSpPr>
          <p:cNvPr id="58" name="Group 57">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9" name="Rectangle 58">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0" name="Oval 59">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 name="Oval 60">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2" name="Oval 61">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3" name="Oval 62">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4" name="Oval 63">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66"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67"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69" name="Rectangle 68">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71" name="Rectangle 70">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3" name="Freeform: Shape 72">
            <a:extLst>
              <a:ext uri="{FF2B5EF4-FFF2-40B4-BE49-F238E27FC236}">
                <a16:creationId xmlns:a16="http://schemas.microsoft.com/office/drawing/2014/main" id="{FD2669AB-35DB-41EC-BE9C-DA80B60A3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75"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1069"/>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77"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49246"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2" name="Title 1">
            <a:extLst>
              <a:ext uri="{FF2B5EF4-FFF2-40B4-BE49-F238E27FC236}">
                <a16:creationId xmlns:a16="http://schemas.microsoft.com/office/drawing/2014/main" id="{19422C52-EDD4-0D06-BB64-D24B2E126D2E}"/>
              </a:ext>
            </a:extLst>
          </p:cNvPr>
          <p:cNvSpPr>
            <a:spLocks noGrp="1"/>
          </p:cNvSpPr>
          <p:nvPr>
            <p:ph type="title"/>
          </p:nvPr>
        </p:nvSpPr>
        <p:spPr>
          <a:xfrm>
            <a:off x="639098" y="629265"/>
            <a:ext cx="6072776" cy="1622322"/>
          </a:xfrm>
        </p:spPr>
        <p:txBody>
          <a:bodyPr vert="horz" lIns="91440" tIns="45720" rIns="91440" bIns="45720" rtlCol="0" anchor="ctr">
            <a:normAutofit/>
          </a:bodyPr>
          <a:lstStyle/>
          <a:p>
            <a:pPr>
              <a:lnSpc>
                <a:spcPct val="90000"/>
              </a:lnSpc>
            </a:pPr>
            <a:r>
              <a:rPr lang="en-US" sz="3000">
                <a:solidFill>
                  <a:schemeClr val="tx1"/>
                </a:solidFill>
                <a:latin typeface="Plantagenet Cherokee" panose="02020602070100000000" pitchFamily="18" charset="0"/>
              </a:rPr>
              <a:t>MUSIC Performance Ensembles- </a:t>
            </a:r>
            <a:br>
              <a:rPr lang="en-US" sz="3000">
                <a:solidFill>
                  <a:schemeClr val="tx1"/>
                </a:solidFill>
                <a:latin typeface="Plantagenet Cherokee" panose="02020602070100000000" pitchFamily="18" charset="0"/>
              </a:rPr>
            </a:br>
            <a:r>
              <a:rPr lang="en-US" sz="3000">
                <a:solidFill>
                  <a:schemeClr val="tx1"/>
                </a:solidFill>
                <a:latin typeface="Plantagenet Cherokee" panose="02020602070100000000" pitchFamily="18" charset="0"/>
              </a:rPr>
              <a:t>Auditioned Groups</a:t>
            </a:r>
          </a:p>
        </p:txBody>
      </p:sp>
      <p:pic>
        <p:nvPicPr>
          <p:cNvPr id="5" name="Picture 4" descr="Watercolor Music Note Painting | Art Of Paint By Numbers">
            <a:extLst>
              <a:ext uri="{FF2B5EF4-FFF2-40B4-BE49-F238E27FC236}">
                <a16:creationId xmlns:a16="http://schemas.microsoft.com/office/drawing/2014/main" id="{C0978C46-33AE-2D11-5B6A-D528A1B46761}"/>
              </a:ext>
            </a:extLst>
          </p:cNvPr>
          <p:cNvPicPr>
            <a:picLocks noChangeAspect="1"/>
          </p:cNvPicPr>
          <p:nvPr/>
        </p:nvPicPr>
        <p:blipFill>
          <a:blip r:embed="rId3"/>
          <a:srcRect l="4327" r="3057" b="-3"/>
          <a:stretch/>
        </p:blipFill>
        <p:spPr>
          <a:xfrm>
            <a:off x="7418226" y="645106"/>
            <a:ext cx="4125317" cy="5585369"/>
          </a:xfrm>
          <a:prstGeom prst="rect">
            <a:avLst/>
          </a:prstGeom>
        </p:spPr>
      </p:pic>
      <p:sp>
        <p:nvSpPr>
          <p:cNvPr id="79" name="Rectangle 78">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1" name="Oval 80">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3" name="Oval 82">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A23DD53D-99C8-DB76-0C71-3DC46436E99C}"/>
              </a:ext>
            </a:extLst>
          </p:cNvPr>
          <p:cNvSpPr>
            <a:spLocks noGrp="1"/>
          </p:cNvSpPr>
          <p:nvPr>
            <p:ph type="body" sz="half" idx="2"/>
          </p:nvPr>
        </p:nvSpPr>
        <p:spPr>
          <a:xfrm>
            <a:off x="576355" y="1985053"/>
            <a:ext cx="6053882" cy="4183293"/>
          </a:xfrm>
        </p:spPr>
        <p:txBody>
          <a:bodyPr vert="horz" lIns="91440" tIns="45720" rIns="91440" bIns="45720" rtlCol="0" anchor="ctr">
            <a:noAutofit/>
          </a:bodyPr>
          <a:lstStyle/>
          <a:p>
            <a:pPr lvl="3">
              <a:buFont typeface="Wingdings 3" charset="2"/>
              <a:buChar char=""/>
            </a:pPr>
            <a:endParaRPr lang="en-US" u="sng" dirty="0">
              <a:solidFill>
                <a:schemeClr val="tx1"/>
              </a:solidFill>
            </a:endParaRPr>
          </a:p>
          <a:p>
            <a:pPr lvl="3">
              <a:buFont typeface="Wingdings 3" charset="2"/>
              <a:buChar char=""/>
            </a:pPr>
            <a:endParaRPr lang="en-US" u="sng" dirty="0">
              <a:solidFill>
                <a:schemeClr val="tx1"/>
              </a:solidFill>
            </a:endParaRPr>
          </a:p>
          <a:p>
            <a:pPr lvl="3">
              <a:buFont typeface="Wingdings 3" charset="2"/>
              <a:buChar char=""/>
            </a:pPr>
            <a:endParaRPr lang="en-US" u="sng" dirty="0">
              <a:solidFill>
                <a:schemeClr val="tx1"/>
              </a:solidFill>
            </a:endParaRPr>
          </a:p>
          <a:p>
            <a:pPr lvl="3">
              <a:buFont typeface="Wingdings 3" charset="2"/>
              <a:buChar char=""/>
            </a:pPr>
            <a:endParaRPr lang="en-US" u="sng" dirty="0">
              <a:solidFill>
                <a:schemeClr val="tx1"/>
              </a:solidFill>
            </a:endParaRPr>
          </a:p>
          <a:p>
            <a:pPr lvl="3">
              <a:buFont typeface="Wingdings 3" charset="2"/>
              <a:buChar char=""/>
            </a:pPr>
            <a:endParaRPr lang="en-US" u="sng" dirty="0">
              <a:solidFill>
                <a:schemeClr val="tx1"/>
              </a:solidFill>
            </a:endParaRPr>
          </a:p>
          <a:p>
            <a:pPr lvl="3">
              <a:buChar char=""/>
            </a:pPr>
            <a:endParaRPr lang="en-US" u="sng" dirty="0">
              <a:solidFill>
                <a:schemeClr val="tx1"/>
              </a:solidFill>
            </a:endParaRPr>
          </a:p>
          <a:p>
            <a:pPr lvl="3"/>
            <a:endParaRPr lang="en-US" sz="1800" b="1" u="sng" dirty="0">
              <a:solidFill>
                <a:schemeClr val="tx1"/>
              </a:solidFill>
              <a:latin typeface="Plantagenet Cherokee"/>
            </a:endParaRPr>
          </a:p>
          <a:p>
            <a:pPr lvl="3"/>
            <a:endParaRPr lang="en-US" sz="1800" b="1" u="sng" dirty="0">
              <a:solidFill>
                <a:schemeClr val="tx1"/>
              </a:solidFill>
              <a:latin typeface="Plantagenet Cherokee"/>
            </a:endParaRPr>
          </a:p>
          <a:p>
            <a:pPr lvl="3"/>
            <a:endParaRPr lang="en-US" sz="1800" b="1" u="sng" dirty="0">
              <a:solidFill>
                <a:schemeClr val="tx1"/>
              </a:solidFill>
              <a:latin typeface="Plantagenet Cherokee"/>
            </a:endParaRPr>
          </a:p>
          <a:p>
            <a:pPr lvl="2"/>
            <a:r>
              <a:rPr lang="es-ES" sz="1900" b="1" u="sng" dirty="0">
                <a:solidFill>
                  <a:schemeClr val="tx1"/>
                </a:solidFill>
                <a:latin typeface="Plantagenet Cherokee"/>
              </a:rPr>
              <a:t>Banda de Jazz
</a:t>
            </a:r>
            <a:r>
              <a:rPr lang="es-ES" sz="1900" dirty="0">
                <a:solidFill>
                  <a:schemeClr val="tx1"/>
                </a:solidFill>
                <a:latin typeface="Plantagenet Cherokee"/>
              </a:rPr>
              <a:t> Trompetas, trombones, saxofones, posiblemente flautas y clarinetes. También incluye piano, bajo eléctrico y guitarra</a:t>
            </a:r>
          </a:p>
          <a:p>
            <a:pPr lvl="2"/>
            <a:r>
              <a:rPr lang="en-US" sz="1900" b="1" u="sng" dirty="0">
                <a:solidFill>
                  <a:schemeClr val="tx1"/>
                </a:solidFill>
                <a:latin typeface="Plantagenet Cherokee"/>
              </a:rPr>
              <a:t>Orquesta de Cámara</a:t>
            </a:r>
            <a:r>
              <a:rPr lang="es-ES" sz="1800" dirty="0">
                <a:solidFill>
                  <a:schemeClr val="tx1"/>
                </a:solidFill>
                <a:latin typeface="Plantagenet Cherokee"/>
              </a:rPr>
              <a:t>	</a:t>
            </a:r>
          </a:p>
          <a:p>
            <a:pPr lvl="2"/>
            <a:r>
              <a:rPr lang="es-ES" sz="1800" dirty="0">
                <a:solidFill>
                  <a:schemeClr val="tx1"/>
                </a:solidFill>
                <a:latin typeface="Plantagenet Cherokee"/>
              </a:rPr>
              <a:t>El repertorio incluye música orquestal más exigente, con un enfoque en técnicas de alto nivel</a:t>
            </a:r>
          </a:p>
          <a:p>
            <a:pPr lvl="1"/>
            <a:r>
              <a:rPr lang="en-US" sz="1800" b="1" dirty="0">
                <a:solidFill>
                  <a:schemeClr val="tx1"/>
                </a:solidFill>
                <a:latin typeface="Plantagenet Cherokee"/>
              </a:rPr>
              <a:t>	</a:t>
            </a:r>
            <a:r>
              <a:rPr lang="en-US" sz="1800" b="1" u="sng" dirty="0">
                <a:solidFill>
                  <a:schemeClr val="tx1"/>
                </a:solidFill>
                <a:latin typeface="Plantagenet Cherokee"/>
              </a:rPr>
              <a:t>Coro </a:t>
            </a:r>
            <a:r>
              <a:rPr lang="en-US" sz="1800" b="1" u="sng" dirty="0" err="1">
                <a:solidFill>
                  <a:schemeClr val="tx1"/>
                </a:solidFill>
                <a:latin typeface="Plantagenet Cherokee"/>
              </a:rPr>
              <a:t>selecto</a:t>
            </a:r>
            <a:endParaRPr lang="en-US" sz="1800" b="1" u="sng" dirty="0">
              <a:solidFill>
                <a:schemeClr val="tx1"/>
              </a:solidFill>
              <a:latin typeface="Plantagenet Cherokee"/>
            </a:endParaRPr>
          </a:p>
          <a:p>
            <a:pPr lvl="1"/>
            <a:r>
              <a:rPr lang="en-US" sz="1800" dirty="0">
                <a:solidFill>
                  <a:schemeClr val="tx1"/>
                </a:solidFill>
                <a:latin typeface="Plantagenet Cherokee"/>
              </a:rPr>
              <a:t>	</a:t>
            </a:r>
            <a:r>
              <a:rPr lang="es-ES" sz="1800" dirty="0">
                <a:solidFill>
                  <a:schemeClr val="tx1"/>
                </a:solidFill>
                <a:latin typeface="Plantagenet Cherokee"/>
              </a:rPr>
              <a:t>Céntrate en armonías complejas, en desarrollar 	habilidades de lectura musical y en la 	progresión individual en la interpretación vocal</a:t>
            </a:r>
            <a:endParaRPr lang="en-US" dirty="0">
              <a:solidFill>
                <a:schemeClr val="tx1"/>
              </a:solidFill>
            </a:endParaRPr>
          </a:p>
          <a:p>
            <a:pPr marL="742950" lvl="1" indent="-285750">
              <a:buFont typeface="Wingdings 3" charset="2"/>
              <a:buChar char=""/>
            </a:pPr>
            <a:endParaRPr lang="en-US" dirty="0">
              <a:solidFill>
                <a:schemeClr val="tx1"/>
              </a:solidFill>
            </a:endParaRPr>
          </a:p>
          <a:p>
            <a:pPr marL="742950" lvl="1" indent="-285750">
              <a:buFont typeface="Wingdings 3" charset="2"/>
              <a:buChar char=""/>
            </a:pPr>
            <a:endParaRPr lang="en-US" dirty="0">
              <a:solidFill>
                <a:schemeClr val="tx1"/>
              </a:solidFill>
            </a:endParaRPr>
          </a:p>
          <a:p>
            <a:pPr marL="1200150" lvl="2" indent="-285750">
              <a:buFont typeface="Wingdings 3" charset="2"/>
              <a:buChar char=""/>
            </a:pPr>
            <a:endParaRPr lang="en-US" u="sng" dirty="0">
              <a:solidFill>
                <a:schemeClr val="tx1"/>
              </a:solidFill>
            </a:endParaRPr>
          </a:p>
          <a:p>
            <a:pPr marL="1200150" lvl="2" indent="-285750">
              <a:buFont typeface="Wingdings 3" charset="2"/>
              <a:buChar char=""/>
            </a:pPr>
            <a:endParaRPr lang="en-US" dirty="0">
              <a:solidFill>
                <a:schemeClr val="tx1"/>
              </a:solidFill>
            </a:endParaRPr>
          </a:p>
          <a:p>
            <a:pPr marL="742950" lvl="1" indent="-285750">
              <a:buFont typeface="Wingdings 3" charset="2"/>
              <a:buChar char=""/>
            </a:pPr>
            <a:endParaRPr lang="en-US" dirty="0">
              <a:solidFill>
                <a:schemeClr val="tx1"/>
              </a:solidFill>
            </a:endParaRPr>
          </a:p>
          <a:p>
            <a:pPr marL="285750" indent="-285750">
              <a:buFont typeface="Wingdings 3" charset="2"/>
              <a:buChar char=""/>
            </a:pPr>
            <a:endParaRPr lang="en-US" dirty="0">
              <a:solidFill>
                <a:schemeClr val="tx1"/>
              </a:solidFill>
            </a:endParaRPr>
          </a:p>
          <a:p>
            <a:pPr marL="285750" indent="-285750">
              <a:buFont typeface="Wingdings 3" charset="2"/>
              <a:buChar char=""/>
            </a:pPr>
            <a:endParaRPr lang="en-US" dirty="0">
              <a:solidFill>
                <a:schemeClr val="tx1"/>
              </a:solidFill>
            </a:endParaRPr>
          </a:p>
          <a:p>
            <a:pPr>
              <a:buFont typeface="Wingdings 3" charset="2"/>
              <a:buChar char=""/>
            </a:pPr>
            <a:endParaRPr lang="en-US" dirty="0">
              <a:solidFill>
                <a:schemeClr val="tx1"/>
              </a:solidFill>
            </a:endParaRPr>
          </a:p>
        </p:txBody>
      </p:sp>
      <p:pic>
        <p:nvPicPr>
          <p:cNvPr id="3" name="Picture 10" descr="Great Valley School District">
            <a:extLst>
              <a:ext uri="{FF2B5EF4-FFF2-40B4-BE49-F238E27FC236}">
                <a16:creationId xmlns:a16="http://schemas.microsoft.com/office/drawing/2014/main" id="{2685011A-F13F-FD66-6995-674084A331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22485026"/>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4ECF8A-79EB-4207-AAF1-51C348FB8023}"/>
            </a:ext>
          </a:extLst>
        </p:cNvPr>
        <p:cNvGrpSpPr/>
        <p:nvPr/>
      </p:nvGrpSpPr>
      <p:grpSpPr>
        <a:xfrm>
          <a:off x="0" y="0"/>
          <a:ext cx="0" cy="0"/>
          <a:chOff x="0" y="0"/>
          <a:chExt cx="0" cy="0"/>
        </a:xfrm>
      </p:grpSpPr>
      <p:grpSp>
        <p:nvGrpSpPr>
          <p:cNvPr id="71" name="Group 70">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9" name="Rectangle 58">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0" name="Oval 59">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 name="Oval 60">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2" name="Oval 61">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3" name="Oval 62">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4" name="Oval 63">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66"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67"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72" name="Rectangle 71">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F633FF3-1BC1-18D4-7D83-DCA57D02AC5B}"/>
              </a:ext>
            </a:extLst>
          </p:cNvPr>
          <p:cNvSpPr>
            <a:spLocks noGrp="1"/>
          </p:cNvSpPr>
          <p:nvPr>
            <p:ph type="title"/>
          </p:nvPr>
        </p:nvSpPr>
        <p:spPr>
          <a:xfrm>
            <a:off x="1154954" y="973668"/>
            <a:ext cx="8761413" cy="706964"/>
          </a:xfrm>
        </p:spPr>
        <p:txBody>
          <a:bodyPr vert="horz" lIns="91440" tIns="45720" rIns="91440" bIns="45720" rtlCol="0" anchor="ctr">
            <a:normAutofit fontScale="90000"/>
          </a:bodyPr>
          <a:lstStyle/>
          <a:p>
            <a:pPr>
              <a:lnSpc>
                <a:spcPct val="90000"/>
              </a:lnSpc>
            </a:pPr>
            <a:r>
              <a:rPr lang="es-ES" sz="4400" dirty="0">
                <a:latin typeface="Plantagenet Cherokee"/>
              </a:rPr>
              <a:t>MÚSICA </a:t>
            </a:r>
            <a:br>
              <a:rPr lang="es-ES" sz="4400" dirty="0">
                <a:latin typeface="Plantagenet Cherokee"/>
              </a:rPr>
            </a:br>
            <a:r>
              <a:rPr lang="es-ES" sz="4400" dirty="0">
                <a:latin typeface="Plantagenet Cherokee"/>
              </a:rPr>
              <a:t>Sea cual sea tu estilo musical, hay una clase para ti.</a:t>
            </a:r>
            <a:br>
              <a:rPr lang="en-US" sz="1400" dirty="0"/>
            </a:br>
            <a:endParaRPr lang="en-US" sz="1400" dirty="0"/>
          </a:p>
        </p:txBody>
      </p:sp>
      <p:pic>
        <p:nvPicPr>
          <p:cNvPr id="5" name="Picture 4" descr="Effective Songwriting and Composition ...">
            <a:extLst>
              <a:ext uri="{FF2B5EF4-FFF2-40B4-BE49-F238E27FC236}">
                <a16:creationId xmlns:a16="http://schemas.microsoft.com/office/drawing/2014/main" id="{0543A1A8-106A-DB5D-C1CA-1798F0630D0E}"/>
              </a:ext>
            </a:extLst>
          </p:cNvPr>
          <p:cNvPicPr>
            <a:picLocks noChangeAspect="1"/>
          </p:cNvPicPr>
          <p:nvPr/>
        </p:nvPicPr>
        <p:blipFill>
          <a:blip r:embed="rId3"/>
          <a:srcRect l="21523" r="1122" b="1"/>
          <a:stretch/>
        </p:blipFill>
        <p:spPr>
          <a:xfrm>
            <a:off x="536313" y="2582723"/>
            <a:ext cx="1549071" cy="1097687"/>
          </a:xfrm>
          <a:prstGeom prst="roundRect">
            <a:avLst>
              <a:gd name="adj" fmla="val 1858"/>
            </a:avLst>
          </a:prstGeom>
          <a:effectLst>
            <a:outerShdw blurRad="50800" dist="50800" dir="5400000" algn="tl" rotWithShape="0">
              <a:srgbClr val="000000">
                <a:alpha val="43000"/>
              </a:srgbClr>
            </a:outerShdw>
          </a:effectLst>
        </p:spPr>
      </p:pic>
      <p:pic>
        <p:nvPicPr>
          <p:cNvPr id="3" name="Picture 10" descr="Great Valley School District">
            <a:extLst>
              <a:ext uri="{FF2B5EF4-FFF2-40B4-BE49-F238E27FC236}">
                <a16:creationId xmlns:a16="http://schemas.microsoft.com/office/drawing/2014/main" id="{C943EB85-2F63-2F9D-757E-DB9C3D164C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7" name="Text Placeholder 6">
            <a:extLst>
              <a:ext uri="{FF2B5EF4-FFF2-40B4-BE49-F238E27FC236}">
                <a16:creationId xmlns:a16="http://schemas.microsoft.com/office/drawing/2014/main" id="{A314450D-EE15-6249-EE23-B80CA869D5D0}"/>
              </a:ext>
            </a:extLst>
          </p:cNvPr>
          <p:cNvSpPr>
            <a:spLocks noGrp="1"/>
          </p:cNvSpPr>
          <p:nvPr>
            <p:ph type="body" sz="half" idx="2"/>
          </p:nvPr>
        </p:nvSpPr>
        <p:spPr>
          <a:xfrm>
            <a:off x="2628983" y="2363216"/>
            <a:ext cx="3865073" cy="1201616"/>
          </a:xfrm>
        </p:spPr>
        <p:txBody>
          <a:bodyPr vert="horz" lIns="91440" tIns="45720" rIns="91440" bIns="45720" rtlCol="0" anchor="t">
            <a:noAutofit/>
          </a:bodyPr>
          <a:lstStyle/>
          <a:p>
            <a:r>
              <a:rPr lang="es-ES" sz="2400" b="1" dirty="0">
                <a:solidFill>
                  <a:schemeClr val="accent1"/>
                </a:solidFill>
              </a:rPr>
              <a:t>Estudio de composición: </a:t>
            </a:r>
            <a:r>
              <a:rPr lang="es-ES" sz="2400" dirty="0">
                <a:solidFill>
                  <a:schemeClr val="accent1"/>
                </a:solidFill>
              </a:rPr>
              <a:t>¡Aprende a escribir tus propias canciones, con tus propias melodías e ideas!</a:t>
            </a:r>
            <a:endParaRPr lang="en-US" sz="2400" dirty="0">
              <a:solidFill>
                <a:schemeClr val="accent1"/>
              </a:solidFill>
            </a:endParaRPr>
          </a:p>
        </p:txBody>
      </p:sp>
      <p:pic>
        <p:nvPicPr>
          <p:cNvPr id="9" name="Picture 8" descr="People dance, move body at music tunes ...">
            <a:extLst>
              <a:ext uri="{FF2B5EF4-FFF2-40B4-BE49-F238E27FC236}">
                <a16:creationId xmlns:a16="http://schemas.microsoft.com/office/drawing/2014/main" id="{2363814A-F08A-4DE2-1DBF-E8D7325CC1A4}"/>
              </a:ext>
            </a:extLst>
          </p:cNvPr>
          <p:cNvPicPr>
            <a:picLocks noChangeAspect="1"/>
          </p:cNvPicPr>
          <p:nvPr/>
        </p:nvPicPr>
        <p:blipFill>
          <a:blip r:embed="rId5"/>
          <a:stretch>
            <a:fillRect/>
          </a:stretch>
        </p:blipFill>
        <p:spPr>
          <a:xfrm>
            <a:off x="253487" y="4892639"/>
            <a:ext cx="2273414" cy="1097687"/>
          </a:xfrm>
          <a:prstGeom prst="rect">
            <a:avLst/>
          </a:prstGeom>
        </p:spPr>
      </p:pic>
      <p:sp>
        <p:nvSpPr>
          <p:cNvPr id="10" name="TextBox 9">
            <a:extLst>
              <a:ext uri="{FF2B5EF4-FFF2-40B4-BE49-F238E27FC236}">
                <a16:creationId xmlns:a16="http://schemas.microsoft.com/office/drawing/2014/main" id="{5F03E027-DAF0-5B15-397A-D85FB1010AFD}"/>
              </a:ext>
            </a:extLst>
          </p:cNvPr>
          <p:cNvSpPr txBox="1"/>
          <p:nvPr/>
        </p:nvSpPr>
        <p:spPr>
          <a:xfrm>
            <a:off x="2682951" y="4249499"/>
            <a:ext cx="3935110"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1"/>
                </a:solidFill>
              </a:rPr>
              <a:t>Muévete al ritmo de la música: </a:t>
            </a:r>
            <a:r>
              <a:rPr lang="es-ES" sz="2400" dirty="0">
                <a:solidFill>
                  <a:schemeClr val="accent1"/>
                </a:solidFill>
              </a:rPr>
              <a:t>¡baile en línea!
¡Paso a deslizarse y a </a:t>
            </a:r>
            <a:r>
              <a:rPr lang="es-ES" sz="2400" dirty="0" err="1">
                <a:solidFill>
                  <a:schemeClr val="accent1"/>
                </a:solidFill>
              </a:rPr>
              <a:t>groove</a:t>
            </a:r>
            <a:r>
              <a:rPr lang="es-ES" sz="2400" dirty="0">
                <a:solidFill>
                  <a:schemeClr val="accent1"/>
                </a:solidFill>
              </a:rPr>
              <a:t>! ¡Aprende bailes en línea con diferentes canciones y disfruta moviéndote al unísono!</a:t>
            </a:r>
            <a:endParaRPr lang="en-US" sz="2400" dirty="0">
              <a:solidFill>
                <a:schemeClr val="accent1"/>
              </a:solidFill>
            </a:endParaRPr>
          </a:p>
        </p:txBody>
      </p:sp>
      <p:pic>
        <p:nvPicPr>
          <p:cNvPr id="11" name="Picture 10" descr="Headphone music floating cartoon vector ...">
            <a:extLst>
              <a:ext uri="{FF2B5EF4-FFF2-40B4-BE49-F238E27FC236}">
                <a16:creationId xmlns:a16="http://schemas.microsoft.com/office/drawing/2014/main" id="{BE2520BE-8888-1754-C10C-578EB3D78636}"/>
              </a:ext>
            </a:extLst>
          </p:cNvPr>
          <p:cNvPicPr>
            <a:picLocks noChangeAspect="1"/>
          </p:cNvPicPr>
          <p:nvPr/>
        </p:nvPicPr>
        <p:blipFill>
          <a:blip r:embed="rId6"/>
          <a:stretch>
            <a:fillRect/>
          </a:stretch>
        </p:blipFill>
        <p:spPr>
          <a:xfrm>
            <a:off x="6838124" y="2357438"/>
            <a:ext cx="2143125" cy="2143125"/>
          </a:xfrm>
          <a:prstGeom prst="rect">
            <a:avLst/>
          </a:prstGeom>
        </p:spPr>
      </p:pic>
      <p:sp>
        <p:nvSpPr>
          <p:cNvPr id="12" name="TextBox 11">
            <a:extLst>
              <a:ext uri="{FF2B5EF4-FFF2-40B4-BE49-F238E27FC236}">
                <a16:creationId xmlns:a16="http://schemas.microsoft.com/office/drawing/2014/main" id="{087C5B25-7DB4-8481-E272-8D279FF177B0}"/>
              </a:ext>
            </a:extLst>
          </p:cNvPr>
          <p:cNvSpPr txBox="1"/>
          <p:nvPr/>
        </p:nvSpPr>
        <p:spPr>
          <a:xfrm>
            <a:off x="9093619" y="2380462"/>
            <a:ext cx="3115409"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err="1">
                <a:solidFill>
                  <a:schemeClr val="accent1"/>
                </a:solidFill>
              </a:rPr>
              <a:t>Género</a:t>
            </a:r>
            <a:r>
              <a:rPr lang="en-US" sz="2400" b="1" dirty="0">
                <a:solidFill>
                  <a:schemeClr val="accent1"/>
                </a:solidFill>
              </a:rPr>
              <a:t> Jam: </a:t>
            </a:r>
            <a:r>
              <a:rPr lang="en-US" sz="2400" dirty="0">
                <a:solidFill>
                  <a:schemeClr val="accent1"/>
                </a:solidFill>
              </a:rPr>
              <a:t>Crea </a:t>
            </a:r>
            <a:r>
              <a:rPr lang="en-US" sz="2400" dirty="0" err="1">
                <a:solidFill>
                  <a:schemeClr val="accent1"/>
                </a:solidFill>
              </a:rPr>
              <a:t>música</a:t>
            </a:r>
            <a:r>
              <a:rPr lang="en-US" sz="2400" dirty="0">
                <a:solidFill>
                  <a:schemeClr val="accent1"/>
                </a:solidFill>
              </a:rPr>
              <a:t> de </a:t>
            </a:r>
            <a:r>
              <a:rPr lang="en-US" sz="2400" dirty="0" err="1">
                <a:solidFill>
                  <a:schemeClr val="accent1"/>
                </a:solidFill>
              </a:rPr>
              <a:t>diferentes</a:t>
            </a:r>
            <a:r>
              <a:rPr lang="en-US" sz="2400" dirty="0">
                <a:solidFill>
                  <a:schemeClr val="accent1"/>
                </a:solidFill>
              </a:rPr>
              <a:t> </a:t>
            </a:r>
            <a:r>
              <a:rPr lang="en-US" sz="2400" dirty="0" err="1">
                <a:solidFill>
                  <a:schemeClr val="accent1"/>
                </a:solidFill>
              </a:rPr>
              <a:t>géneros</a:t>
            </a:r>
            <a:r>
              <a:rPr lang="en-US" sz="2400" dirty="0">
                <a:solidFill>
                  <a:schemeClr val="accent1"/>
                </a:solidFill>
              </a:rPr>
              <a:t> y </a:t>
            </a:r>
            <a:r>
              <a:rPr lang="en-US" sz="2400" dirty="0" err="1">
                <a:solidFill>
                  <a:schemeClr val="accent1"/>
                </a:solidFill>
              </a:rPr>
              <a:t>culturas</a:t>
            </a:r>
            <a:r>
              <a:rPr lang="en-US" sz="2400" dirty="0">
                <a:solidFill>
                  <a:schemeClr val="accent1"/>
                </a:solidFill>
              </a:rPr>
              <a:t>.</a:t>
            </a:r>
            <a:endParaRPr lang="en-US" dirty="0"/>
          </a:p>
        </p:txBody>
      </p:sp>
      <p:pic>
        <p:nvPicPr>
          <p:cNvPr id="13" name="Picture 12" descr="A Bright Orange Cartoon Snare Drum with ...">
            <a:extLst>
              <a:ext uri="{FF2B5EF4-FFF2-40B4-BE49-F238E27FC236}">
                <a16:creationId xmlns:a16="http://schemas.microsoft.com/office/drawing/2014/main" id="{BEB981F2-D97A-0592-C466-0BABF32BA5B0}"/>
              </a:ext>
            </a:extLst>
          </p:cNvPr>
          <p:cNvPicPr>
            <a:picLocks noChangeAspect="1"/>
          </p:cNvPicPr>
          <p:nvPr/>
        </p:nvPicPr>
        <p:blipFill>
          <a:blip r:embed="rId7"/>
          <a:stretch>
            <a:fillRect/>
          </a:stretch>
        </p:blipFill>
        <p:spPr>
          <a:xfrm>
            <a:off x="6460309" y="4562373"/>
            <a:ext cx="2045694" cy="2045694"/>
          </a:xfrm>
          <a:prstGeom prst="rect">
            <a:avLst/>
          </a:prstGeom>
        </p:spPr>
      </p:pic>
      <p:sp>
        <p:nvSpPr>
          <p:cNvPr id="14" name="TextBox 13">
            <a:extLst>
              <a:ext uri="{FF2B5EF4-FFF2-40B4-BE49-F238E27FC236}">
                <a16:creationId xmlns:a16="http://schemas.microsoft.com/office/drawing/2014/main" id="{7D710EF5-DDCA-8D5E-0447-8D3DD31A6DCD}"/>
              </a:ext>
            </a:extLst>
          </p:cNvPr>
          <p:cNvSpPr txBox="1"/>
          <p:nvPr/>
        </p:nvSpPr>
        <p:spPr>
          <a:xfrm>
            <a:off x="8278091" y="4464942"/>
            <a:ext cx="3844635" cy="24622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200" b="1" dirty="0">
                <a:solidFill>
                  <a:schemeClr val="accent1"/>
                </a:solidFill>
              </a:rPr>
              <a:t>El palillo y sonidos: </a:t>
            </a:r>
            <a:r>
              <a:rPr lang="es-ES" sz="2200" dirty="0">
                <a:solidFill>
                  <a:schemeClr val="accent1"/>
                </a:solidFill>
              </a:rPr>
              <a:t>Introducción a la batería y la percusión
¡Aprende técnicas básicas de batería y toca una variedad de instrumentos de percusión!</a:t>
            </a:r>
            <a:endParaRPr lang="en-US" sz="2200" dirty="0">
              <a:solidFill>
                <a:schemeClr val="accent1"/>
              </a:solidFill>
            </a:endParaRPr>
          </a:p>
        </p:txBody>
      </p:sp>
    </p:spTree>
    <p:extLst>
      <p:ext uri="{BB962C8B-B14F-4D97-AF65-F5344CB8AC3E}">
        <p14:creationId xmlns:p14="http://schemas.microsoft.com/office/powerpoint/2010/main" val="37058873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6981798-4550-46DA-9172-4846E2FB6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82EB7D3-3AD8-4ED1-9E1A-2906E1463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H="1">
            <a:off x="423335" y="404829"/>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8158743-B9D9-F18F-D3B2-4CFA4D1485F0}"/>
              </a:ext>
            </a:extLst>
          </p:cNvPr>
          <p:cNvSpPr>
            <a:spLocks noGrp="1"/>
          </p:cNvSpPr>
          <p:nvPr>
            <p:ph type="ctrTitle"/>
          </p:nvPr>
        </p:nvSpPr>
        <p:spPr>
          <a:xfrm>
            <a:off x="158069" y="2122919"/>
            <a:ext cx="6235804" cy="3153753"/>
          </a:xfrm>
        </p:spPr>
        <p:txBody>
          <a:bodyPr>
            <a:normAutofit/>
          </a:bodyPr>
          <a:lstStyle/>
          <a:p>
            <a:pPr>
              <a:lnSpc>
                <a:spcPct val="90000"/>
              </a:lnSpc>
            </a:pPr>
            <a:r>
              <a:rPr lang="en-US" sz="5000" dirty="0">
                <a:solidFill>
                  <a:schemeClr val="tx2"/>
                </a:solidFill>
                <a:latin typeface="Plantagenet Cherokee"/>
              </a:rPr>
              <a:t>Gracias </a:t>
            </a:r>
            <a:r>
              <a:rPr lang="en-US" sz="5000" dirty="0" err="1">
                <a:solidFill>
                  <a:schemeClr val="tx2"/>
                </a:solidFill>
                <a:latin typeface="Plantagenet Cherokee"/>
              </a:rPr>
              <a:t>por</a:t>
            </a:r>
            <a:r>
              <a:rPr lang="en-US" sz="5000" dirty="0">
                <a:solidFill>
                  <a:schemeClr val="tx2"/>
                </a:solidFill>
                <a:latin typeface="Plantagenet Cherokee"/>
              </a:rPr>
              <a:t> </a:t>
            </a:r>
            <a:r>
              <a:rPr lang="en-US" sz="5000" dirty="0" err="1">
                <a:solidFill>
                  <a:schemeClr val="tx2"/>
                </a:solidFill>
                <a:latin typeface="Plantagenet Cherokee"/>
              </a:rPr>
              <a:t>su</a:t>
            </a:r>
            <a:r>
              <a:rPr lang="en-US" sz="5000" dirty="0">
                <a:solidFill>
                  <a:schemeClr val="tx2"/>
                </a:solidFill>
                <a:latin typeface="Plantagenet Cherokee"/>
              </a:rPr>
              <a:t> </a:t>
            </a:r>
            <a:r>
              <a:rPr lang="en-US" sz="5000" dirty="0" err="1">
                <a:solidFill>
                  <a:schemeClr val="tx2"/>
                </a:solidFill>
                <a:latin typeface="Plantagenet Cherokee"/>
              </a:rPr>
              <a:t>atención</a:t>
            </a:r>
            <a:r>
              <a:rPr lang="en-US" sz="5000" dirty="0">
                <a:solidFill>
                  <a:schemeClr val="tx2"/>
                </a:solidFill>
                <a:latin typeface="Plantagenet Cherokee"/>
              </a:rPr>
              <a:t>.</a:t>
            </a:r>
            <a:br>
              <a:rPr lang="en-US" sz="4200" dirty="0">
                <a:solidFill>
                  <a:schemeClr val="tx2"/>
                </a:solidFill>
                <a:latin typeface="Plantagenet Cherokee"/>
              </a:rPr>
            </a:br>
            <a:br>
              <a:rPr lang="en-US" sz="4200" dirty="0">
                <a:latin typeface="Plantagenet Cherokee"/>
              </a:rPr>
            </a:br>
            <a:endParaRPr lang="en-US" sz="4200" dirty="0">
              <a:solidFill>
                <a:schemeClr val="tx2"/>
              </a:solidFill>
              <a:latin typeface="Plantagenet Cherokee"/>
            </a:endParaRPr>
          </a:p>
        </p:txBody>
      </p:sp>
      <p:pic>
        <p:nvPicPr>
          <p:cNvPr id="5" name="Picture 10" descr="Great Valley School District">
            <a:extLst>
              <a:ext uri="{FF2B5EF4-FFF2-40B4-BE49-F238E27FC236}">
                <a16:creationId xmlns:a16="http://schemas.microsoft.com/office/drawing/2014/main" id="{3D8AC0DD-E44E-999F-AF4A-F97873E1E8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172" r="1" b="7613"/>
          <a:stretch/>
        </p:blipFill>
        <p:spPr bwMode="auto">
          <a:xfrm>
            <a:off x="5935995" y="430894"/>
            <a:ext cx="5769671" cy="5996212"/>
          </a:xfrm>
          <a:custGeom>
            <a:avLst/>
            <a:gdLst/>
            <a:ahLst/>
            <a:cxnLst/>
            <a:rect l="l" t="t" r="r" b="b"/>
            <a:pathLst>
              <a:path w="6585549" h="5934638">
                <a:moveTo>
                  <a:pt x="225406" y="0"/>
                </a:moveTo>
                <a:lnTo>
                  <a:pt x="6585549" y="0"/>
                </a:lnTo>
                <a:lnTo>
                  <a:pt x="6585549" y="5934638"/>
                </a:lnTo>
                <a:lnTo>
                  <a:pt x="226600" y="5934638"/>
                </a:lnTo>
                <a:lnTo>
                  <a:pt x="214529" y="5856373"/>
                </a:lnTo>
                <a:lnTo>
                  <a:pt x="203238" y="5780097"/>
                </a:lnTo>
                <a:lnTo>
                  <a:pt x="191320" y="5689292"/>
                </a:lnTo>
                <a:lnTo>
                  <a:pt x="177049" y="5581536"/>
                </a:lnTo>
                <a:lnTo>
                  <a:pt x="161995" y="5462279"/>
                </a:lnTo>
                <a:lnTo>
                  <a:pt x="146156" y="5327888"/>
                </a:lnTo>
                <a:lnTo>
                  <a:pt x="129376" y="5181389"/>
                </a:lnTo>
                <a:lnTo>
                  <a:pt x="112596" y="5022177"/>
                </a:lnTo>
                <a:lnTo>
                  <a:pt x="95503" y="4852675"/>
                </a:lnTo>
                <a:lnTo>
                  <a:pt x="79664" y="4669854"/>
                </a:lnTo>
                <a:lnTo>
                  <a:pt x="64453" y="4478558"/>
                </a:lnTo>
                <a:lnTo>
                  <a:pt x="50652" y="4276365"/>
                </a:lnTo>
                <a:lnTo>
                  <a:pt x="37480" y="4065697"/>
                </a:lnTo>
                <a:lnTo>
                  <a:pt x="25091" y="3845949"/>
                </a:lnTo>
                <a:lnTo>
                  <a:pt x="20700" y="3733351"/>
                </a:lnTo>
                <a:lnTo>
                  <a:pt x="15838" y="3618331"/>
                </a:lnTo>
                <a:lnTo>
                  <a:pt x="11291" y="3501495"/>
                </a:lnTo>
                <a:lnTo>
                  <a:pt x="8311" y="3384054"/>
                </a:lnTo>
                <a:lnTo>
                  <a:pt x="5645" y="3264191"/>
                </a:lnTo>
                <a:lnTo>
                  <a:pt x="2822" y="3143118"/>
                </a:lnTo>
                <a:lnTo>
                  <a:pt x="941" y="3019623"/>
                </a:lnTo>
                <a:lnTo>
                  <a:pt x="941" y="2894918"/>
                </a:lnTo>
                <a:lnTo>
                  <a:pt x="0" y="2769001"/>
                </a:lnTo>
                <a:lnTo>
                  <a:pt x="941" y="2641874"/>
                </a:lnTo>
                <a:lnTo>
                  <a:pt x="2822" y="2512931"/>
                </a:lnTo>
                <a:lnTo>
                  <a:pt x="4547" y="2383988"/>
                </a:lnTo>
                <a:lnTo>
                  <a:pt x="8311" y="2253229"/>
                </a:lnTo>
                <a:lnTo>
                  <a:pt x="12232" y="2121259"/>
                </a:lnTo>
                <a:lnTo>
                  <a:pt x="16779" y="1989289"/>
                </a:lnTo>
                <a:lnTo>
                  <a:pt x="23209" y="1856108"/>
                </a:lnTo>
                <a:lnTo>
                  <a:pt x="30893" y="1721716"/>
                </a:lnTo>
                <a:lnTo>
                  <a:pt x="38264" y="1586720"/>
                </a:lnTo>
                <a:lnTo>
                  <a:pt x="47673" y="1451723"/>
                </a:lnTo>
                <a:lnTo>
                  <a:pt x="58964" y="1314910"/>
                </a:lnTo>
                <a:lnTo>
                  <a:pt x="70255" y="1179913"/>
                </a:lnTo>
                <a:lnTo>
                  <a:pt x="83271" y="1042495"/>
                </a:lnTo>
                <a:lnTo>
                  <a:pt x="97542" y="904471"/>
                </a:lnTo>
                <a:lnTo>
                  <a:pt x="112596" y="768263"/>
                </a:lnTo>
                <a:lnTo>
                  <a:pt x="130160" y="630240"/>
                </a:lnTo>
                <a:lnTo>
                  <a:pt x="148978" y="492821"/>
                </a:lnTo>
                <a:lnTo>
                  <a:pt x="167640" y="354798"/>
                </a:lnTo>
                <a:lnTo>
                  <a:pt x="189438" y="217380"/>
                </a:lnTo>
                <a:lnTo>
                  <a:pt x="211706" y="80567"/>
                </a:lnTo>
                <a:close/>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7"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45327" y="190332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Tree>
    <p:extLst>
      <p:ext uri="{BB962C8B-B14F-4D97-AF65-F5344CB8AC3E}">
        <p14:creationId xmlns:p14="http://schemas.microsoft.com/office/powerpoint/2010/main" val="21657570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1F965E1-73FB-420B-8BCD-C599A0FB6E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26" name="Freeform 5">
            <a:extLst>
              <a:ext uri="{FF2B5EF4-FFF2-40B4-BE49-F238E27FC236}">
                <a16:creationId xmlns:a16="http://schemas.microsoft.com/office/drawing/2014/main" id="{36326522-6EA4-46FE-BA3A-D5EABEC4B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59735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28" name="Freeform: Shape 27">
            <a:extLst>
              <a:ext uri="{FF2B5EF4-FFF2-40B4-BE49-F238E27FC236}">
                <a16:creationId xmlns:a16="http://schemas.microsoft.com/office/drawing/2014/main" id="{4484F3F9-15DA-4725-B203-AEA14754D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00399" y="587569"/>
            <a:ext cx="6053670" cy="5682862"/>
          </a:xfrm>
          <a:custGeom>
            <a:avLst/>
            <a:gdLst>
              <a:gd name="connsiteX0" fmla="*/ 6053670 w 6053670"/>
              <a:gd name="connsiteY0" fmla="*/ 1098 h 5682862"/>
              <a:gd name="connsiteX1" fmla="*/ 6053670 w 6053670"/>
              <a:gd name="connsiteY1" fmla="*/ 1014925 h 5682862"/>
              <a:gd name="connsiteX2" fmla="*/ 6053670 w 6053670"/>
              <a:gd name="connsiteY2" fmla="*/ 1254558 h 5682862"/>
              <a:gd name="connsiteX3" fmla="*/ 6053670 w 6053670"/>
              <a:gd name="connsiteY3" fmla="*/ 5682862 h 5682862"/>
              <a:gd name="connsiteX4" fmla="*/ 0 w 6053670"/>
              <a:gd name="connsiteY4" fmla="*/ 5682862 h 5682862"/>
              <a:gd name="connsiteX5" fmla="*/ 0 w 6053670"/>
              <a:gd name="connsiteY5" fmla="*/ 1249853 h 5682862"/>
              <a:gd name="connsiteX6" fmla="*/ 0 w 6053670"/>
              <a:gd name="connsiteY6" fmla="*/ 1014925 h 5682862"/>
              <a:gd name="connsiteX7" fmla="*/ 0 w 6053670"/>
              <a:gd name="connsiteY7" fmla="*/ 0 h 5682862"/>
              <a:gd name="connsiteX8" fmla="*/ 35717 w 6053670"/>
              <a:gd name="connsiteY8" fmla="*/ 5488 h 5682862"/>
              <a:gd name="connsiteX9" fmla="*/ 140445 w 6053670"/>
              <a:gd name="connsiteY9" fmla="*/ 21641 h 5682862"/>
              <a:gd name="connsiteX10" fmla="*/ 216722 w 6053670"/>
              <a:gd name="connsiteY10" fmla="*/ 32932 h 5682862"/>
              <a:gd name="connsiteX11" fmla="*/ 307527 w 6053670"/>
              <a:gd name="connsiteY11" fmla="*/ 44850 h 5682862"/>
              <a:gd name="connsiteX12" fmla="*/ 415282 w 6053670"/>
              <a:gd name="connsiteY12" fmla="*/ 59121 h 5682862"/>
              <a:gd name="connsiteX13" fmla="*/ 534539 w 6053670"/>
              <a:gd name="connsiteY13" fmla="*/ 74175 h 5682862"/>
              <a:gd name="connsiteX14" fmla="*/ 668931 w 6053670"/>
              <a:gd name="connsiteY14" fmla="*/ 90014 h 5682862"/>
              <a:gd name="connsiteX15" fmla="*/ 815430 w 6053670"/>
              <a:gd name="connsiteY15" fmla="*/ 106794 h 5682862"/>
              <a:gd name="connsiteX16" fmla="*/ 974641 w 6053670"/>
              <a:gd name="connsiteY16" fmla="*/ 123574 h 5682862"/>
              <a:gd name="connsiteX17" fmla="*/ 1144144 w 6053670"/>
              <a:gd name="connsiteY17" fmla="*/ 140667 h 5682862"/>
              <a:gd name="connsiteX18" fmla="*/ 1326965 w 6053670"/>
              <a:gd name="connsiteY18" fmla="*/ 156506 h 5682862"/>
              <a:gd name="connsiteX19" fmla="*/ 1518261 w 6053670"/>
              <a:gd name="connsiteY19" fmla="*/ 171717 h 5682862"/>
              <a:gd name="connsiteX20" fmla="*/ 1720453 w 6053670"/>
              <a:gd name="connsiteY20" fmla="*/ 185518 h 5682862"/>
              <a:gd name="connsiteX21" fmla="*/ 1931121 w 6053670"/>
              <a:gd name="connsiteY21" fmla="*/ 198690 h 5682862"/>
              <a:gd name="connsiteX22" fmla="*/ 2150869 w 6053670"/>
              <a:gd name="connsiteY22" fmla="*/ 211079 h 5682862"/>
              <a:gd name="connsiteX23" fmla="*/ 2263467 w 6053670"/>
              <a:gd name="connsiteY23" fmla="*/ 215470 h 5682862"/>
              <a:gd name="connsiteX24" fmla="*/ 2378487 w 6053670"/>
              <a:gd name="connsiteY24" fmla="*/ 220332 h 5682862"/>
              <a:gd name="connsiteX25" fmla="*/ 2495323 w 6053670"/>
              <a:gd name="connsiteY25" fmla="*/ 224879 h 5682862"/>
              <a:gd name="connsiteX26" fmla="*/ 2612764 w 6053670"/>
              <a:gd name="connsiteY26" fmla="*/ 227859 h 5682862"/>
              <a:gd name="connsiteX27" fmla="*/ 2732627 w 6053670"/>
              <a:gd name="connsiteY27" fmla="*/ 230525 h 5682862"/>
              <a:gd name="connsiteX28" fmla="*/ 2853700 w 6053670"/>
              <a:gd name="connsiteY28" fmla="*/ 233348 h 5682862"/>
              <a:gd name="connsiteX29" fmla="*/ 2977195 w 6053670"/>
              <a:gd name="connsiteY29" fmla="*/ 235229 h 5682862"/>
              <a:gd name="connsiteX30" fmla="*/ 3101901 w 6053670"/>
              <a:gd name="connsiteY30" fmla="*/ 235229 h 5682862"/>
              <a:gd name="connsiteX31" fmla="*/ 3227817 w 6053670"/>
              <a:gd name="connsiteY31" fmla="*/ 236170 h 5682862"/>
              <a:gd name="connsiteX32" fmla="*/ 3354944 w 6053670"/>
              <a:gd name="connsiteY32" fmla="*/ 235229 h 5682862"/>
              <a:gd name="connsiteX33" fmla="*/ 3483887 w 6053670"/>
              <a:gd name="connsiteY33" fmla="*/ 233348 h 5682862"/>
              <a:gd name="connsiteX34" fmla="*/ 3612830 w 6053670"/>
              <a:gd name="connsiteY34" fmla="*/ 231623 h 5682862"/>
              <a:gd name="connsiteX35" fmla="*/ 3743590 w 6053670"/>
              <a:gd name="connsiteY35" fmla="*/ 227859 h 5682862"/>
              <a:gd name="connsiteX36" fmla="*/ 3875560 w 6053670"/>
              <a:gd name="connsiteY36" fmla="*/ 223938 h 5682862"/>
              <a:gd name="connsiteX37" fmla="*/ 4007530 w 6053670"/>
              <a:gd name="connsiteY37" fmla="*/ 219391 h 5682862"/>
              <a:gd name="connsiteX38" fmla="*/ 4140710 w 6053670"/>
              <a:gd name="connsiteY38" fmla="*/ 212961 h 5682862"/>
              <a:gd name="connsiteX39" fmla="*/ 4275102 w 6053670"/>
              <a:gd name="connsiteY39" fmla="*/ 205277 h 5682862"/>
              <a:gd name="connsiteX40" fmla="*/ 4410098 w 6053670"/>
              <a:gd name="connsiteY40" fmla="*/ 197907 h 5682862"/>
              <a:gd name="connsiteX41" fmla="*/ 4545096 w 6053670"/>
              <a:gd name="connsiteY41" fmla="*/ 188498 h 5682862"/>
              <a:gd name="connsiteX42" fmla="*/ 4681909 w 6053670"/>
              <a:gd name="connsiteY42" fmla="*/ 177207 h 5682862"/>
              <a:gd name="connsiteX43" fmla="*/ 4816905 w 6053670"/>
              <a:gd name="connsiteY43" fmla="*/ 165916 h 5682862"/>
              <a:gd name="connsiteX44" fmla="*/ 4954323 w 6053670"/>
              <a:gd name="connsiteY44" fmla="*/ 152899 h 5682862"/>
              <a:gd name="connsiteX45" fmla="*/ 5092347 w 6053670"/>
              <a:gd name="connsiteY45" fmla="*/ 138629 h 5682862"/>
              <a:gd name="connsiteX46" fmla="*/ 5228555 w 6053670"/>
              <a:gd name="connsiteY46" fmla="*/ 123574 h 5682862"/>
              <a:gd name="connsiteX47" fmla="*/ 5366578 w 6053670"/>
              <a:gd name="connsiteY47" fmla="*/ 106010 h 5682862"/>
              <a:gd name="connsiteX48" fmla="*/ 5503997 w 6053670"/>
              <a:gd name="connsiteY48" fmla="*/ 87192 h 5682862"/>
              <a:gd name="connsiteX49" fmla="*/ 5642020 w 6053670"/>
              <a:gd name="connsiteY49" fmla="*/ 68530 h 5682862"/>
              <a:gd name="connsiteX50" fmla="*/ 5779438 w 6053670"/>
              <a:gd name="connsiteY50" fmla="*/ 46733 h 5682862"/>
              <a:gd name="connsiteX51" fmla="*/ 5916251 w 6053670"/>
              <a:gd name="connsiteY51" fmla="*/ 24464 h 5682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682862">
                <a:moveTo>
                  <a:pt x="6053670" y="1098"/>
                </a:moveTo>
                <a:lnTo>
                  <a:pt x="6053670" y="1014925"/>
                </a:lnTo>
                <a:lnTo>
                  <a:pt x="6053670" y="1254558"/>
                </a:lnTo>
                <a:lnTo>
                  <a:pt x="6053670" y="5682862"/>
                </a:lnTo>
                <a:lnTo>
                  <a:pt x="0" y="5682862"/>
                </a:lnTo>
                <a:lnTo>
                  <a:pt x="0" y="1249853"/>
                </a:lnTo>
                <a:lnTo>
                  <a:pt x="0" y="1014925"/>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30" name="Freeform 5">
            <a:extLst>
              <a:ext uri="{FF2B5EF4-FFF2-40B4-BE49-F238E27FC236}">
                <a16:creationId xmlns:a16="http://schemas.microsoft.com/office/drawing/2014/main" id="{8B62F77A-9575-444F-8F01-36C4E3C2F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06F3A78C-F06A-7814-77E4-BF3D8975981F}"/>
              </a:ext>
            </a:extLst>
          </p:cNvPr>
          <p:cNvSpPr>
            <a:spLocks noGrp="1"/>
          </p:cNvSpPr>
          <p:nvPr>
            <p:ph type="title"/>
          </p:nvPr>
        </p:nvSpPr>
        <p:spPr>
          <a:xfrm>
            <a:off x="626503" y="384431"/>
            <a:ext cx="5283359" cy="1622322"/>
          </a:xfrm>
        </p:spPr>
        <p:txBody>
          <a:bodyPr>
            <a:normAutofit/>
          </a:bodyPr>
          <a:lstStyle/>
          <a:p>
            <a:r>
              <a:rPr lang="en-US" sz="5000" dirty="0">
                <a:solidFill>
                  <a:schemeClr val="tx1"/>
                </a:solidFill>
                <a:latin typeface="Plantagenet Cherokee" panose="02020602070100000000" pitchFamily="18" charset="0"/>
              </a:rPr>
              <a:t>Arte</a:t>
            </a:r>
          </a:p>
        </p:txBody>
      </p:sp>
      <p:pic>
        <p:nvPicPr>
          <p:cNvPr id="5" name="Picture 4" descr="A painting of a heart&#10;&#10;AI-generated content may be incorrect.">
            <a:extLst>
              <a:ext uri="{FF2B5EF4-FFF2-40B4-BE49-F238E27FC236}">
                <a16:creationId xmlns:a16="http://schemas.microsoft.com/office/drawing/2014/main" id="{4CECE2BD-DD57-2B55-0936-D4C1AC2ED600}"/>
              </a:ext>
            </a:extLst>
          </p:cNvPr>
          <p:cNvPicPr>
            <a:picLocks noChangeAspect="1"/>
          </p:cNvPicPr>
          <p:nvPr/>
        </p:nvPicPr>
        <p:blipFill>
          <a:blip r:embed="rId2"/>
          <a:stretch>
            <a:fillRect/>
          </a:stretch>
        </p:blipFill>
        <p:spPr>
          <a:xfrm>
            <a:off x="7007095" y="789393"/>
            <a:ext cx="1630286" cy="2138080"/>
          </a:xfrm>
          <a:prstGeom prst="rect">
            <a:avLst/>
          </a:prstGeom>
        </p:spPr>
      </p:pic>
      <p:pic>
        <p:nvPicPr>
          <p:cNvPr id="6" name="Picture 5" descr="A handmade coffee cup&#10;&#10;AI-generated content may be incorrect.">
            <a:extLst>
              <a:ext uri="{FF2B5EF4-FFF2-40B4-BE49-F238E27FC236}">
                <a16:creationId xmlns:a16="http://schemas.microsoft.com/office/drawing/2014/main" id="{6B3B19FD-A48A-A4CE-2F4A-0E419D6CA199}"/>
              </a:ext>
            </a:extLst>
          </p:cNvPr>
          <p:cNvPicPr>
            <a:picLocks noChangeAspect="1"/>
          </p:cNvPicPr>
          <p:nvPr/>
        </p:nvPicPr>
        <p:blipFill>
          <a:blip r:embed="rId3"/>
          <a:stretch>
            <a:fillRect/>
          </a:stretch>
        </p:blipFill>
        <p:spPr>
          <a:xfrm>
            <a:off x="8925018" y="827213"/>
            <a:ext cx="2337171" cy="2097610"/>
          </a:xfrm>
          <a:prstGeom prst="rect">
            <a:avLst/>
          </a:prstGeom>
        </p:spPr>
      </p:pic>
      <p:sp>
        <p:nvSpPr>
          <p:cNvPr id="32" name="Rectangle 31">
            <a:extLst>
              <a:ext uri="{FF2B5EF4-FFF2-40B4-BE49-F238E27FC236}">
                <a16:creationId xmlns:a16="http://schemas.microsoft.com/office/drawing/2014/main" id="{75897AF3-1FE0-4264-B4A9-2D874A1EB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A20023DD-3E99-6E09-E68E-B458B7D15BD4}"/>
              </a:ext>
            </a:extLst>
          </p:cNvPr>
          <p:cNvSpPr>
            <a:spLocks noGrp="1"/>
          </p:cNvSpPr>
          <p:nvPr>
            <p:ph idx="1"/>
          </p:nvPr>
        </p:nvSpPr>
        <p:spPr>
          <a:xfrm>
            <a:off x="639098" y="1873128"/>
            <a:ext cx="5270764" cy="4120318"/>
          </a:xfrm>
        </p:spPr>
        <p:txBody>
          <a:bodyPr vert="horz" lIns="91440" tIns="45720" rIns="91440" bIns="45720" rtlCol="0" anchor="ctr">
            <a:normAutofit fontScale="85000" lnSpcReduction="20000"/>
          </a:bodyPr>
          <a:lstStyle/>
          <a:p>
            <a:r>
              <a:rPr lang="es-ES" sz="2800" dirty="0">
                <a:solidFill>
                  <a:schemeClr val="tx1"/>
                </a:solidFill>
                <a:latin typeface="Plantagenet Cherokee" panose="02020602070100000000" pitchFamily="18" charset="0"/>
              </a:rPr>
              <a:t>La clase de Arte se reúne una vez cada 6 días durante un periodo de clase de 49 minutos</a:t>
            </a:r>
          </a:p>
          <a:p>
            <a:r>
              <a:rPr lang="es-ES" sz="2800" dirty="0">
                <a:solidFill>
                  <a:schemeClr val="tx1"/>
                </a:solidFill>
                <a:latin typeface="Plantagenet Cherokee" panose="02020602070100000000" pitchFamily="18" charset="0"/>
              </a:rPr>
              <a:t>7º: Recipientes de barro, perspectiva de un solo punto y arte pop</a:t>
            </a:r>
          </a:p>
          <a:p>
            <a:r>
              <a:rPr lang="es-ES" sz="2800" dirty="0">
                <a:solidFill>
                  <a:schemeClr val="tx1"/>
                </a:solidFill>
                <a:latin typeface="Plantagenet Cherokee" panose="02020602070100000000" pitchFamily="18" charset="0"/>
              </a:rPr>
              <a:t>8º: Perspectiva de dos puntos, pintura de paisajes y teselaciones/ilustraciones</a:t>
            </a:r>
          </a:p>
          <a:p>
            <a:r>
              <a:rPr lang="es-ES" sz="2800" dirty="0">
                <a:solidFill>
                  <a:schemeClr val="tx1"/>
                </a:solidFill>
                <a:latin typeface="Plantagenet Cherokee" panose="02020602070100000000" pitchFamily="18" charset="0"/>
              </a:rPr>
              <a:t>Arte adaptado: pintura, arcilla, dibujo y exploraciones motoras finas</a:t>
            </a:r>
            <a:endParaRPr lang="en-US" sz="2800" dirty="0">
              <a:solidFill>
                <a:schemeClr val="tx1"/>
              </a:solidFill>
              <a:latin typeface="Plantagenet Cherokee" panose="02020602070100000000" pitchFamily="18" charset="0"/>
            </a:endParaRPr>
          </a:p>
        </p:txBody>
      </p:sp>
      <p:pic>
        <p:nvPicPr>
          <p:cNvPr id="4" name="Picture 3" descr="A drawing of a child walking in a park&#10;&#10;AI-generated content may be incorrect.">
            <a:extLst>
              <a:ext uri="{FF2B5EF4-FFF2-40B4-BE49-F238E27FC236}">
                <a16:creationId xmlns:a16="http://schemas.microsoft.com/office/drawing/2014/main" id="{AAF27FF6-5AE3-D1F1-2771-512F5F78DEB7}"/>
              </a:ext>
            </a:extLst>
          </p:cNvPr>
          <p:cNvPicPr>
            <a:picLocks noChangeAspect="1"/>
          </p:cNvPicPr>
          <p:nvPr/>
        </p:nvPicPr>
        <p:blipFill>
          <a:blip r:embed="rId4"/>
          <a:stretch>
            <a:fillRect/>
          </a:stretch>
        </p:blipFill>
        <p:spPr>
          <a:xfrm>
            <a:off x="6703882" y="3024333"/>
            <a:ext cx="4839661" cy="3121581"/>
          </a:xfrm>
          <a:prstGeom prst="rect">
            <a:avLst/>
          </a:prstGeom>
        </p:spPr>
      </p:pic>
      <p:pic>
        <p:nvPicPr>
          <p:cNvPr id="8" name="Picture 10" descr="Great Valley School District">
            <a:extLst>
              <a:ext uri="{FF2B5EF4-FFF2-40B4-BE49-F238E27FC236}">
                <a16:creationId xmlns:a16="http://schemas.microsoft.com/office/drawing/2014/main" id="{8FF145D3-6731-2B96-280A-26D7D95CCF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2160750659"/>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CFD6649-A4F2-4F83-83F6-2BAD64D31A5A}">
  <we:reference id="4b785c87-866c-4bad-85d8-5d1ae467ac9a" version="3.23.0.0" store="EXCatalog" storeType="EXCatalog"/>
  <we:alternateReferences>
    <we:reference id="WA104381909" version="3.23.0.0" store="en-US"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ABF1ABED-93B7-45AC-A513-2CB1FF159AFF}">
  <ds:schemaRefs>
    <ds:schemaRef ds:uri="http://schemas.microsoft.com/sharepoint/v3/contenttype/forms"/>
  </ds:schemaRefs>
</ds:datastoreItem>
</file>

<file path=customXml/itemProps2.xml><?xml version="1.0" encoding="utf-8"?>
<ds:datastoreItem xmlns:ds="http://schemas.openxmlformats.org/officeDocument/2006/customXml" ds:itemID="{79B27744-7857-4992-B755-05855FC59147}">
  <ds:schemaRefs>
    <ds:schemaRef ds:uri="16c05727-aa75-4e4a-9b5f-8a80a1165891"/>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D6CA70E-ED75-4FF0-A862-8EF12B737755}">
  <ds:schemaRefs>
    <ds:schemaRef ds:uri="16c05727-aa75-4e4a-9b5f-8a80a1165891"/>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4395</TotalTime>
  <Words>2957</Words>
  <Application>Microsoft Office PowerPoint</Application>
  <PresentationFormat>Widescreen</PresentationFormat>
  <Paragraphs>269</Paragraphs>
  <Slides>38</Slides>
  <Notes>5</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52" baseType="lpstr">
      <vt:lpstr>STKaiti</vt:lpstr>
      <vt:lpstr>Aptos</vt:lpstr>
      <vt:lpstr>Arial</vt:lpstr>
      <vt:lpstr>Calibri</vt:lpstr>
      <vt:lpstr>Cambria Math</vt:lpstr>
      <vt:lpstr>Century Gothic</vt:lpstr>
      <vt:lpstr>Courier New</vt:lpstr>
      <vt:lpstr>Plantagenet Cherokee</vt:lpstr>
      <vt:lpstr>Rockwell</vt:lpstr>
      <vt:lpstr>Tahoma</vt:lpstr>
      <vt:lpstr>Wingdings</vt:lpstr>
      <vt:lpstr>Wingdings 3</vt:lpstr>
      <vt:lpstr>Ion Boardroom</vt:lpstr>
      <vt:lpstr>Acrobat Document</vt:lpstr>
      <vt:lpstr>Bienvenidos a la Escuela Media de Great Valley</vt:lpstr>
      <vt:lpstr>A llegar de GVMS</vt:lpstr>
      <vt:lpstr>A despedir de GVMS</vt:lpstr>
      <vt:lpstr>Información Importante</vt:lpstr>
      <vt:lpstr>La clase inicial</vt:lpstr>
      <vt:lpstr>Casilleros</vt:lpstr>
      <vt:lpstr>Horario</vt:lpstr>
      <vt:lpstr>Schedule Overview</vt:lpstr>
      <vt:lpstr>Comedor</vt:lpstr>
      <vt:lpstr>Disciplina</vt:lpstr>
      <vt:lpstr>Directrices para la tarea</vt:lpstr>
      <vt:lpstr>Lengua Inglesa(ELA)</vt:lpstr>
      <vt:lpstr>Lengua y Literatura – Extensión </vt:lpstr>
      <vt:lpstr>Actividades posibles de la clase de extensión de ELA</vt:lpstr>
      <vt:lpstr>Matemáticas – Extensión </vt:lpstr>
      <vt:lpstr>Matemáticas</vt:lpstr>
      <vt:lpstr>PowerPoint Presentation</vt:lpstr>
      <vt:lpstr>Matemáticas</vt:lpstr>
      <vt:lpstr>Clase de Ciencias</vt:lpstr>
      <vt:lpstr>PowerPoint Presentation</vt:lpstr>
      <vt:lpstr>Optativas de Ciencias</vt:lpstr>
      <vt:lpstr>Estudios Sociales de GVMS</vt:lpstr>
      <vt:lpstr>7º curso: Historia de EE. UU. Parte I 1607 - 1865</vt:lpstr>
      <vt:lpstr>8º curso: Historia de EE. UU. Parte II Años 1860 – 1960</vt:lpstr>
      <vt:lpstr>Optativas de Estudios Sociales</vt:lpstr>
      <vt:lpstr>Lengua Extranjera</vt:lpstr>
      <vt:lpstr>Involúcrate</vt:lpstr>
      <vt:lpstr>Deportes de secundaria</vt:lpstr>
      <vt:lpstr>Deportes de otoño</vt:lpstr>
      <vt:lpstr>Inscripción deportiva</vt:lpstr>
      <vt:lpstr>Elegibilidad deportiva</vt:lpstr>
      <vt:lpstr>Conjuntos de interpretación MUSICAL - Banda de concierto</vt:lpstr>
      <vt:lpstr>Conjuntos de Actuación MUSICAL - Coro de Concierto</vt:lpstr>
      <vt:lpstr>Conjuntos de interpretación de MÚSICA - Orquesta de Cuerda</vt:lpstr>
      <vt:lpstr>MUSIC Performance Ensembles-  Auditioned Groups</vt:lpstr>
      <vt:lpstr>MÚSICA  Sea cual sea tu estilo musical, hay una clase para ti. </vt:lpstr>
      <vt:lpstr>Gracias por su atención.  </vt:lpstr>
      <vt:lpstr>Arte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Sharon Cohen</dc:creator>
  <cp:lastModifiedBy>Bridget Fedor</cp:lastModifiedBy>
  <cp:revision>27</cp:revision>
  <dcterms:created xsi:type="dcterms:W3CDTF">2025-03-04T11:58:35Z</dcterms:created>
  <dcterms:modified xsi:type="dcterms:W3CDTF">2026-06-16T12:18:10Z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