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13"/>
  </p:notesMasterIdLst>
  <p:sldIdLst>
    <p:sldId id="256" r:id="rId2"/>
    <p:sldId id="266" r:id="rId3"/>
    <p:sldId id="268" r:id="rId4"/>
    <p:sldId id="269" r:id="rId5"/>
    <p:sldId id="270" r:id="rId6"/>
    <p:sldId id="271" r:id="rId7"/>
    <p:sldId id="296" r:id="rId8"/>
    <p:sldId id="305" r:id="rId9"/>
    <p:sldId id="303" r:id="rId10"/>
    <p:sldId id="273" r:id="rId11"/>
    <p:sldId id="30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000E95-316D-294D-E76E-9BFE47386923}" name="(Allen) Winicki, Megan" initials="M(" userId="S::Allen_m@cde.state.co.us::c07f535d-42a0-4588-b690-b208a1900a6e" providerId="AD"/>
  <p188:author id="{C4C2A99C-5580-60CB-C8A1-A012A6EDAFE0}" name="Prael, Michelle" initials="PM" userId="S::prael_m@cde.state.co.us::0a51a797-5dd2-4055-ba07-d9378c419489" providerId="AD"/>
  <p188:author id="{C85AB7D2-B550-BD79-B8E2-7E1BEF75532D}" name="Hollingshead, Jess" initials="HJ" userId="S::hollingshead_j@cde.state.co.us::72828a8d-9361-4fc4-a85c-ed48cb67a617" providerId="AD"/>
  <p188:author id="{4AD929D9-9306-F778-20C1-BB4799A2B098}" name="Collins, DeLilah" initials="CD" userId="S::Collins_D@cde.state.co.us::0fbcd1ec-9edd-4919-b5b0-b4fa9ee075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66BE24-A90A-4B25-8457-FAD1689A992C}" v="26" dt="2023-12-14T21:11:04.5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08"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en) Winicki, Megan" userId="c07f535d-42a0-4588-b690-b208a1900a6e" providerId="ADAL" clId="{6266BE24-A90A-4B25-8457-FAD1689A992C}"/>
    <pc:docChg chg="modSld">
      <pc:chgData name="(Allen) Winicki, Megan" userId="c07f535d-42a0-4588-b690-b208a1900a6e" providerId="ADAL" clId="{6266BE24-A90A-4B25-8457-FAD1689A992C}" dt="2023-12-14T21:11:16.604" v="27" actId="13244"/>
      <pc:docMkLst>
        <pc:docMk/>
      </pc:docMkLst>
      <pc:sldChg chg="modSp mod">
        <pc:chgData name="(Allen) Winicki, Megan" userId="c07f535d-42a0-4588-b690-b208a1900a6e" providerId="ADAL" clId="{6266BE24-A90A-4B25-8457-FAD1689A992C}" dt="2023-12-14T21:11:16.604" v="27" actId="13244"/>
        <pc:sldMkLst>
          <pc:docMk/>
          <pc:sldMk cId="1656374326" sldId="273"/>
        </pc:sldMkLst>
        <pc:graphicFrameChg chg="ord">
          <ac:chgData name="(Allen) Winicki, Megan" userId="c07f535d-42a0-4588-b690-b208a1900a6e" providerId="ADAL" clId="{6266BE24-A90A-4B25-8457-FAD1689A992C}" dt="2023-12-14T21:11:16.604" v="27" actId="13244"/>
          <ac:graphicFrameMkLst>
            <pc:docMk/>
            <pc:sldMk cId="1656374326" sldId="273"/>
            <ac:graphicFrameMk id="3" creationId="{26407F24-DE6E-D666-E1FB-6A4D0C1C37D3}"/>
          </ac:graphicFrameMkLst>
        </pc:graphicFrameChg>
        <pc:graphicFrameChg chg="ord">
          <ac:chgData name="(Allen) Winicki, Megan" userId="c07f535d-42a0-4588-b690-b208a1900a6e" providerId="ADAL" clId="{6266BE24-A90A-4B25-8457-FAD1689A992C}" dt="2023-12-14T21:11:15.095" v="26" actId="13244"/>
          <ac:graphicFrameMkLst>
            <pc:docMk/>
            <pc:sldMk cId="1656374326" sldId="273"/>
            <ac:graphicFrameMk id="6" creationId="{05DDDB1E-7426-685D-AB3F-AB8566A7EE18}"/>
          </ac:graphicFrameMkLst>
        </pc:graphicFrameChg>
      </pc:sldChg>
      <pc:sldChg chg="modSp">
        <pc:chgData name="(Allen) Winicki, Megan" userId="c07f535d-42a0-4588-b690-b208a1900a6e" providerId="ADAL" clId="{6266BE24-A90A-4B25-8457-FAD1689A992C}" dt="2023-12-14T21:11:04.518" v="25" actId="962"/>
        <pc:sldMkLst>
          <pc:docMk/>
          <pc:sldMk cId="1449128852" sldId="305"/>
        </pc:sldMkLst>
        <pc:graphicFrameChg chg="mod">
          <ac:chgData name="(Allen) Winicki, Megan" userId="c07f535d-42a0-4588-b690-b208a1900a6e" providerId="ADAL" clId="{6266BE24-A90A-4B25-8457-FAD1689A992C}" dt="2023-12-14T21:11:04.518" v="25" actId="962"/>
          <ac:graphicFrameMkLst>
            <pc:docMk/>
            <pc:sldMk cId="1449128852" sldId="305"/>
            <ac:graphicFrameMk id="5" creationId="{0F867947-7CED-4AA8-6C6B-06E165C06FBA}"/>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hyperlink" Target="https://www.cde.state.co.us/gains/gainstrainings" TargetMode="External"/><Relationship Id="rId2" Type="http://schemas.openxmlformats.org/officeDocument/2006/relationships/hyperlink" Target="https://colorado.egrantsmanagement.com/DocumentLibrary/Default.aspx?ccipSessionKey=638332396516325018" TargetMode="External"/><Relationship Id="rId1" Type="http://schemas.openxmlformats.org/officeDocument/2006/relationships/hyperlink" Target="https://app.smartsheet.com/b/form/95abca2bd3ca41bebd9a43a6edd8e423"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colorado.egrantsmanagement.com/DocumentLibrary/Default.aspx?ccipSessionKey=638332396516325018" TargetMode="External"/><Relationship Id="rId2" Type="http://schemas.openxmlformats.org/officeDocument/2006/relationships/hyperlink" Target="https://app.smartsheet.com/b/form/95abca2bd3ca41bebd9a43a6edd8e423" TargetMode="External"/><Relationship Id="rId1" Type="http://schemas.openxmlformats.org/officeDocument/2006/relationships/hyperlink" Target="https://www.cde.state.co.us/gains/gainstrainings"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6C21F1-470C-44C6-942F-A5F7968FD29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BC6F042-6BD1-4771-BB25-A652CD38EB0B}">
      <dgm:prSet phldrT="[Text]" phldr="0"/>
      <dgm:spPr/>
      <dgm:t>
        <a:bodyPr/>
        <a:lstStyle/>
        <a:p>
          <a:pPr rtl="0"/>
          <a:r>
            <a:rPr lang="en-US" b="1" u="sng" dirty="0">
              <a:solidFill>
                <a:schemeClr val="tx1"/>
              </a:solidFill>
              <a:latin typeface="Calibri"/>
              <a:ea typeface="Calibri"/>
              <a:cs typeface="Calibri"/>
              <a:hlinkClick xmlns:r="http://schemas.openxmlformats.org/officeDocument/2006/relationships" r:id="rId1">
                <a:extLst>
                  <a:ext uri="{A12FA001-AC4F-418D-AE19-62706E023703}">
                    <ahyp:hlinkClr xmlns:ahyp="http://schemas.microsoft.com/office/drawing/2018/hyperlinkcolor" val="tx"/>
                  </a:ext>
                </a:extLst>
              </a:hlinkClick>
            </a:rPr>
            <a:t>GAINS Help Desk Ticket</a:t>
          </a:r>
          <a:r>
            <a:rPr lang="en-US" b="1" dirty="0">
              <a:solidFill>
                <a:schemeClr val="tx1"/>
              </a:solidFill>
              <a:latin typeface="Calibri"/>
              <a:ea typeface="Calibri"/>
              <a:cs typeface="Calibri"/>
            </a:rPr>
            <a:t> </a:t>
          </a:r>
          <a:endParaRPr lang="en-US" b="1" dirty="0">
            <a:solidFill>
              <a:schemeClr val="tx1"/>
            </a:solidFill>
          </a:endParaRPr>
        </a:p>
      </dgm:t>
      <dgm:extLst>
        <a:ext uri="{E40237B7-FDA0-4F09-8148-C483321AD2D9}">
          <dgm14:cNvPr xmlns:dgm14="http://schemas.microsoft.com/office/drawing/2010/diagram" id="0" name="" descr="GAINS Training Webpage &#10;Catch up on past trainings provided by CDE! &#10;GAINS Help Desk Ticket &#10;Ask for help and indicate a time that works best for you through this ticketing system!&#10;GAINS CDE Resources&#10;Any additional resources will be posted in GAINS!&#10;"/>
        </a:ext>
      </dgm:extLst>
    </dgm:pt>
    <dgm:pt modelId="{3276C350-5FE8-47C4-8841-D365B3CC16D9}" type="parTrans" cxnId="{D9B5FAF0-5483-4596-9D6A-520395EC328C}">
      <dgm:prSet/>
      <dgm:spPr/>
      <dgm:t>
        <a:bodyPr/>
        <a:lstStyle/>
        <a:p>
          <a:endParaRPr lang="en-US"/>
        </a:p>
      </dgm:t>
    </dgm:pt>
    <dgm:pt modelId="{1C3DB188-DAC9-4BB3-B917-E9ADEB163FC8}" type="sibTrans" cxnId="{D9B5FAF0-5483-4596-9D6A-520395EC328C}">
      <dgm:prSet/>
      <dgm:spPr/>
      <dgm:t>
        <a:bodyPr/>
        <a:lstStyle/>
        <a:p>
          <a:endParaRPr lang="en-US"/>
        </a:p>
      </dgm:t>
    </dgm:pt>
    <dgm:pt modelId="{74212EB5-9733-4166-9CE4-F4053CF1F5F0}">
      <dgm:prSet phldrT="[Text]" phldr="0"/>
      <dgm:spPr/>
      <dgm:t>
        <a:bodyPr/>
        <a:lstStyle/>
        <a:p>
          <a:pPr rtl="0"/>
          <a:r>
            <a:rPr lang="en-US" b="1" u="sng" dirty="0">
              <a:solidFill>
                <a:schemeClr val="tx1"/>
              </a:solidFill>
              <a:latin typeface="Calibri"/>
              <a:ea typeface="Calibri"/>
              <a:cs typeface="Calibri"/>
              <a:hlinkClick xmlns:r="http://schemas.openxmlformats.org/officeDocument/2006/relationships" r:id="rId2">
                <a:extLst>
                  <a:ext uri="{A12FA001-AC4F-418D-AE19-62706E023703}">
                    <ahyp:hlinkClr xmlns:ahyp="http://schemas.microsoft.com/office/drawing/2018/hyperlinkcolor" val="tx"/>
                  </a:ext>
                </a:extLst>
              </a:hlinkClick>
            </a:rPr>
            <a:t>GAINS CDE Resources</a:t>
          </a:r>
          <a:endParaRPr lang="en-US" b="1"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endParaRPr>
        </a:p>
      </dgm:t>
      <dgm:extLst>
        <a:ext uri="{E40237B7-FDA0-4F09-8148-C483321AD2D9}">
          <dgm14:cNvPr xmlns:dgm14="http://schemas.microsoft.com/office/drawing/2010/diagram" id="0" name="" descr="GAINS Training Webpage &#10;Catch up on past trainings provided by CDE! &#10;GAINS Help Desk Ticket &#10;Ask for help and indicate a time that works best for you through this ticketing system!&#10;GAINS CDE Resources&#10;Any additional resources will be posted in GAINS!&#10;"/>
        </a:ext>
      </dgm:extLst>
    </dgm:pt>
    <dgm:pt modelId="{BB1840B0-EF08-46A9-9F2D-FC46C6E20750}" type="parTrans" cxnId="{27F7D070-F0B3-4E85-8B1D-04BABE11A5E1}">
      <dgm:prSet/>
      <dgm:spPr/>
      <dgm:t>
        <a:bodyPr/>
        <a:lstStyle/>
        <a:p>
          <a:endParaRPr lang="en-US"/>
        </a:p>
      </dgm:t>
    </dgm:pt>
    <dgm:pt modelId="{4CD68733-9278-4352-93A4-80856D484A99}" type="sibTrans" cxnId="{27F7D070-F0B3-4E85-8B1D-04BABE11A5E1}">
      <dgm:prSet/>
      <dgm:spPr/>
      <dgm:t>
        <a:bodyPr/>
        <a:lstStyle/>
        <a:p>
          <a:endParaRPr lang="en-US"/>
        </a:p>
      </dgm:t>
    </dgm:pt>
    <dgm:pt modelId="{CEEF2CAA-39AC-41F6-BEB3-51AD369F62B1}">
      <dgm:prSet phldr="0"/>
      <dgm:spPr/>
      <dgm:t>
        <a:bodyPr/>
        <a:lstStyle/>
        <a:p>
          <a:pPr algn="l" rtl="0">
            <a:lnSpc>
              <a:spcPct val="90000"/>
            </a:lnSpc>
          </a:pPr>
          <a:r>
            <a:rPr lang="en-US" b="1" dirty="0">
              <a:solidFill>
                <a:schemeClr val="tx1"/>
              </a:solidFill>
              <a:latin typeface="Calibri"/>
              <a:ea typeface="Calibri"/>
              <a:cs typeface="Calibri"/>
              <a:hlinkClick xmlns:r="http://schemas.openxmlformats.org/officeDocument/2006/relationships" r:id="rId3">
                <a:extLst>
                  <a:ext uri="{A12FA001-AC4F-418D-AE19-62706E023703}">
                    <ahyp:hlinkClr xmlns:ahyp="http://schemas.microsoft.com/office/drawing/2018/hyperlinkcolor" val="tx"/>
                  </a:ext>
                </a:extLst>
              </a:hlinkClick>
            </a:rPr>
            <a:t>GAINS Training Webpage</a:t>
          </a:r>
          <a:r>
            <a:rPr lang="en-US" b="1" dirty="0">
              <a:solidFill>
                <a:schemeClr val="tx1"/>
              </a:solidFill>
              <a:latin typeface="Calibri"/>
              <a:ea typeface="Calibri"/>
              <a:cs typeface="Calibri"/>
            </a:rPr>
            <a:t> </a:t>
          </a:r>
        </a:p>
      </dgm:t>
      <dgm:extLst>
        <a:ext uri="{E40237B7-FDA0-4F09-8148-C483321AD2D9}">
          <dgm14:cNvPr xmlns:dgm14="http://schemas.microsoft.com/office/drawing/2010/diagram" id="0" name="" descr="GAINS Training Webpage &#10;Catch up on past trainings provided by CDE! &#10;GAINS Help Desk Ticket &#10;Ask for help and indicate a time that works best for you through this ticketing system!&#10;GAINS CDE Resources&#10;Any additional resources will be posted in GAINS!&#10;"/>
        </a:ext>
      </dgm:extLst>
    </dgm:pt>
    <dgm:pt modelId="{B0430C2F-F712-425D-947B-7600B100042E}" type="parTrans" cxnId="{B2EEFFE7-54C6-4069-B9C6-F02F4E12D983}">
      <dgm:prSet/>
      <dgm:spPr/>
      <dgm:t>
        <a:bodyPr/>
        <a:lstStyle/>
        <a:p>
          <a:endParaRPr lang="en-US"/>
        </a:p>
      </dgm:t>
    </dgm:pt>
    <dgm:pt modelId="{586CCAA4-E5F4-4E51-B4C3-ACA05C0272C8}" type="sibTrans" cxnId="{B2EEFFE7-54C6-4069-B9C6-F02F4E12D983}">
      <dgm:prSet/>
      <dgm:spPr/>
      <dgm:t>
        <a:bodyPr/>
        <a:lstStyle/>
        <a:p>
          <a:endParaRPr lang="en-US"/>
        </a:p>
      </dgm:t>
    </dgm:pt>
    <dgm:pt modelId="{E3B7AE01-A7D1-4F16-B8E5-B39D90E5195E}">
      <dgm:prSet phldr="0"/>
      <dgm:spPr/>
      <dgm:t>
        <a:bodyPr/>
        <a:lstStyle/>
        <a:p>
          <a:pPr algn="l" rtl="0">
            <a:lnSpc>
              <a:spcPct val="90000"/>
            </a:lnSpc>
          </a:pPr>
          <a:r>
            <a:rPr lang="en-US" u="none" dirty="0">
              <a:latin typeface="Calibri"/>
              <a:ea typeface="Calibri"/>
              <a:cs typeface="Calibri"/>
            </a:rPr>
            <a:t>Catch up on past trainings provided by CDE! </a:t>
          </a:r>
        </a:p>
      </dgm:t>
      <dgm:extLst>
        <a:ext uri="{E40237B7-FDA0-4F09-8148-C483321AD2D9}">
          <dgm14:cNvPr xmlns:dgm14="http://schemas.microsoft.com/office/drawing/2010/diagram" id="0" name="" descr="GAINS Training Webpage &#10;Catch up on past trainings provided by CDE! &#10;GAINS Help Desk Ticket &#10;Ask for help and indicate a time that works best for you through this ticketing system!&#10;GAINS CDE Resources&#10;Any additional resources will be posted in GAINS!&#10;"/>
        </a:ext>
      </dgm:extLst>
    </dgm:pt>
    <dgm:pt modelId="{03FD6556-53F6-4E76-89F1-784B2165F05F}" type="parTrans" cxnId="{E30E0581-99FD-4107-9B5F-F99887A9C5F5}">
      <dgm:prSet/>
      <dgm:spPr/>
      <dgm:t>
        <a:bodyPr/>
        <a:lstStyle/>
        <a:p>
          <a:endParaRPr lang="en-US"/>
        </a:p>
      </dgm:t>
    </dgm:pt>
    <dgm:pt modelId="{752A527F-D44E-4D32-80D5-08019D81C5BE}" type="sibTrans" cxnId="{E30E0581-99FD-4107-9B5F-F99887A9C5F5}">
      <dgm:prSet/>
      <dgm:spPr/>
      <dgm:t>
        <a:bodyPr/>
        <a:lstStyle/>
        <a:p>
          <a:endParaRPr lang="en-US"/>
        </a:p>
      </dgm:t>
    </dgm:pt>
    <dgm:pt modelId="{E03A68E7-6418-4A21-803B-C97B6D59578D}">
      <dgm:prSet phldr="0"/>
      <dgm:spPr/>
      <dgm:t>
        <a:bodyPr/>
        <a:lstStyle/>
        <a:p>
          <a:pPr rtl="0"/>
          <a:r>
            <a:rPr lang="en-US" u="none" dirty="0">
              <a:latin typeface="Calibri"/>
              <a:ea typeface="Calibri"/>
              <a:cs typeface="Calibri"/>
            </a:rPr>
            <a:t>Ask for help and indicate a time that works best for you through this ticketing system!</a:t>
          </a:r>
        </a:p>
      </dgm:t>
      <dgm:extLst>
        <a:ext uri="{E40237B7-FDA0-4F09-8148-C483321AD2D9}">
          <dgm14:cNvPr xmlns:dgm14="http://schemas.microsoft.com/office/drawing/2010/diagram" id="0" name="" descr="GAINS Training Webpage &#10;Catch up on past trainings provided by CDE! &#10;GAINS Help Desk Ticket &#10;Ask for help and indicate a time that works best for you through this ticketing system!&#10;GAINS CDE Resources&#10;Any additional resources will be posted in GAINS!&#10;"/>
        </a:ext>
      </dgm:extLst>
    </dgm:pt>
    <dgm:pt modelId="{66EE85E2-FBAC-4117-BAE7-6FFA323C391D}" type="parTrans" cxnId="{5509709D-A862-4B40-B45B-91C132BB911C}">
      <dgm:prSet/>
      <dgm:spPr/>
      <dgm:t>
        <a:bodyPr/>
        <a:lstStyle/>
        <a:p>
          <a:endParaRPr lang="en-US"/>
        </a:p>
      </dgm:t>
    </dgm:pt>
    <dgm:pt modelId="{2D17554B-DE57-4A7C-BDA2-8EB747968489}" type="sibTrans" cxnId="{5509709D-A862-4B40-B45B-91C132BB911C}">
      <dgm:prSet/>
      <dgm:spPr/>
      <dgm:t>
        <a:bodyPr/>
        <a:lstStyle/>
        <a:p>
          <a:endParaRPr lang="en-US"/>
        </a:p>
      </dgm:t>
    </dgm:pt>
    <dgm:pt modelId="{93519E65-48FF-4F1E-9FB3-B0C75F162FD6}">
      <dgm:prSet phldr="0"/>
      <dgm:spPr/>
      <dgm:t>
        <a:bodyPr/>
        <a:lstStyle/>
        <a:p>
          <a:pPr rtl="0"/>
          <a:r>
            <a:rPr lang="en-US" u="none" dirty="0">
              <a:latin typeface="Calibri"/>
              <a:ea typeface="Calibri"/>
              <a:cs typeface="Calibri"/>
            </a:rPr>
            <a:t>Any additional resources will be posted in GAINS!</a:t>
          </a:r>
        </a:p>
      </dgm:t>
      <dgm:extLst>
        <a:ext uri="{E40237B7-FDA0-4F09-8148-C483321AD2D9}">
          <dgm14:cNvPr xmlns:dgm14="http://schemas.microsoft.com/office/drawing/2010/diagram" id="0" name="" descr="GAINS Training Webpage &#10;Catch up on past trainings provided by CDE! &#10;GAINS Help Desk Ticket &#10;Ask for help and indicate a time that works best for you through this ticketing system!&#10;GAINS CDE Resources&#10;Any additional resources will be posted in GAINS!&#10;"/>
        </a:ext>
      </dgm:extLst>
    </dgm:pt>
    <dgm:pt modelId="{6BC1F01A-B3E5-4AA3-8042-8AFF0B2D7AE6}" type="parTrans" cxnId="{E0B08C6B-7EF1-4E3E-8CFB-0A30D7593C4F}">
      <dgm:prSet/>
      <dgm:spPr/>
      <dgm:t>
        <a:bodyPr/>
        <a:lstStyle/>
        <a:p>
          <a:endParaRPr lang="en-US"/>
        </a:p>
      </dgm:t>
    </dgm:pt>
    <dgm:pt modelId="{BCF8CF65-BDD6-4964-B9A5-898C9F4BE1C5}" type="sibTrans" cxnId="{E0B08C6B-7EF1-4E3E-8CFB-0A30D7593C4F}">
      <dgm:prSet/>
      <dgm:spPr/>
      <dgm:t>
        <a:bodyPr/>
        <a:lstStyle/>
        <a:p>
          <a:endParaRPr lang="en-US"/>
        </a:p>
      </dgm:t>
    </dgm:pt>
    <dgm:pt modelId="{5361E673-F83F-43F8-BF8D-90B2B183E4C1}" type="pres">
      <dgm:prSet presAssocID="{536C21F1-470C-44C6-942F-A5F7968FD29D}" presName="linear" presStyleCnt="0">
        <dgm:presLayoutVars>
          <dgm:dir/>
          <dgm:animLvl val="lvl"/>
          <dgm:resizeHandles val="exact"/>
        </dgm:presLayoutVars>
      </dgm:prSet>
      <dgm:spPr/>
    </dgm:pt>
    <dgm:pt modelId="{499F53A0-79FD-4D41-8D11-F6122A3DFC60}" type="pres">
      <dgm:prSet presAssocID="{CEEF2CAA-39AC-41F6-BEB3-51AD369F62B1}" presName="parentLin" presStyleCnt="0"/>
      <dgm:spPr/>
    </dgm:pt>
    <dgm:pt modelId="{282B1E27-E461-4797-8459-3474B02B69A7}" type="pres">
      <dgm:prSet presAssocID="{CEEF2CAA-39AC-41F6-BEB3-51AD369F62B1}" presName="parentLeftMargin" presStyleLbl="node1" presStyleIdx="0" presStyleCnt="3"/>
      <dgm:spPr/>
    </dgm:pt>
    <dgm:pt modelId="{32FA8A6B-38A5-4FE0-B4B0-A80E9FD5E0FB}" type="pres">
      <dgm:prSet presAssocID="{CEEF2CAA-39AC-41F6-BEB3-51AD369F62B1}" presName="parentText" presStyleLbl="node1" presStyleIdx="0" presStyleCnt="3">
        <dgm:presLayoutVars>
          <dgm:chMax val="0"/>
          <dgm:bulletEnabled val="1"/>
        </dgm:presLayoutVars>
      </dgm:prSet>
      <dgm:spPr/>
    </dgm:pt>
    <dgm:pt modelId="{DA5144DB-2AAC-4D82-96E5-48A02D570651}" type="pres">
      <dgm:prSet presAssocID="{CEEF2CAA-39AC-41F6-BEB3-51AD369F62B1}" presName="negativeSpace" presStyleCnt="0"/>
      <dgm:spPr/>
    </dgm:pt>
    <dgm:pt modelId="{8A17BCA4-46D8-4F25-A650-079B89F5B6D2}" type="pres">
      <dgm:prSet presAssocID="{CEEF2CAA-39AC-41F6-BEB3-51AD369F62B1}" presName="childText" presStyleLbl="conFgAcc1" presStyleIdx="0" presStyleCnt="3">
        <dgm:presLayoutVars>
          <dgm:bulletEnabled val="1"/>
        </dgm:presLayoutVars>
      </dgm:prSet>
      <dgm:spPr/>
    </dgm:pt>
    <dgm:pt modelId="{87FD2DDF-D36D-4D96-8CD1-157FB465F588}" type="pres">
      <dgm:prSet presAssocID="{586CCAA4-E5F4-4E51-B4C3-ACA05C0272C8}" presName="spaceBetweenRectangles" presStyleCnt="0"/>
      <dgm:spPr/>
    </dgm:pt>
    <dgm:pt modelId="{7E43BD6E-B040-4452-ACC2-39C93EDE6C85}" type="pres">
      <dgm:prSet presAssocID="{7BC6F042-6BD1-4771-BB25-A652CD38EB0B}" presName="parentLin" presStyleCnt="0"/>
      <dgm:spPr/>
    </dgm:pt>
    <dgm:pt modelId="{A9A401CA-69AC-44D7-A794-60171841E314}" type="pres">
      <dgm:prSet presAssocID="{7BC6F042-6BD1-4771-BB25-A652CD38EB0B}" presName="parentLeftMargin" presStyleLbl="node1" presStyleIdx="0" presStyleCnt="3"/>
      <dgm:spPr/>
    </dgm:pt>
    <dgm:pt modelId="{3C863D6D-43E4-439A-A898-C658B122F1E7}" type="pres">
      <dgm:prSet presAssocID="{7BC6F042-6BD1-4771-BB25-A652CD38EB0B}" presName="parentText" presStyleLbl="node1" presStyleIdx="1" presStyleCnt="3">
        <dgm:presLayoutVars>
          <dgm:chMax val="0"/>
          <dgm:bulletEnabled val="1"/>
        </dgm:presLayoutVars>
      </dgm:prSet>
      <dgm:spPr/>
    </dgm:pt>
    <dgm:pt modelId="{D80D6B97-BC6B-4B5A-B08C-7A4928226124}" type="pres">
      <dgm:prSet presAssocID="{7BC6F042-6BD1-4771-BB25-A652CD38EB0B}" presName="negativeSpace" presStyleCnt="0"/>
      <dgm:spPr/>
    </dgm:pt>
    <dgm:pt modelId="{D07E6D82-027B-425F-80E5-5CD2BA165048}" type="pres">
      <dgm:prSet presAssocID="{7BC6F042-6BD1-4771-BB25-A652CD38EB0B}" presName="childText" presStyleLbl="conFgAcc1" presStyleIdx="1" presStyleCnt="3">
        <dgm:presLayoutVars>
          <dgm:bulletEnabled val="1"/>
        </dgm:presLayoutVars>
      </dgm:prSet>
      <dgm:spPr/>
    </dgm:pt>
    <dgm:pt modelId="{A2DBC18D-BD03-452A-8306-3EC560332CE6}" type="pres">
      <dgm:prSet presAssocID="{1C3DB188-DAC9-4BB3-B917-E9ADEB163FC8}" presName="spaceBetweenRectangles" presStyleCnt="0"/>
      <dgm:spPr/>
    </dgm:pt>
    <dgm:pt modelId="{57AFB0AB-5C9D-4814-B54F-41EB1134BD48}" type="pres">
      <dgm:prSet presAssocID="{74212EB5-9733-4166-9CE4-F4053CF1F5F0}" presName="parentLin" presStyleCnt="0"/>
      <dgm:spPr/>
    </dgm:pt>
    <dgm:pt modelId="{120D04AA-0C9A-4A95-961D-6821DB14B349}" type="pres">
      <dgm:prSet presAssocID="{74212EB5-9733-4166-9CE4-F4053CF1F5F0}" presName="parentLeftMargin" presStyleLbl="node1" presStyleIdx="1" presStyleCnt="3"/>
      <dgm:spPr/>
    </dgm:pt>
    <dgm:pt modelId="{1BDCE046-0EAF-4BB4-BA93-B24AA1220738}" type="pres">
      <dgm:prSet presAssocID="{74212EB5-9733-4166-9CE4-F4053CF1F5F0}" presName="parentText" presStyleLbl="node1" presStyleIdx="2" presStyleCnt="3">
        <dgm:presLayoutVars>
          <dgm:chMax val="0"/>
          <dgm:bulletEnabled val="1"/>
        </dgm:presLayoutVars>
      </dgm:prSet>
      <dgm:spPr/>
    </dgm:pt>
    <dgm:pt modelId="{C77761CF-298D-4019-A53A-403936C9FCE0}" type="pres">
      <dgm:prSet presAssocID="{74212EB5-9733-4166-9CE4-F4053CF1F5F0}" presName="negativeSpace" presStyleCnt="0"/>
      <dgm:spPr/>
    </dgm:pt>
    <dgm:pt modelId="{5F5A0E3F-D2AF-44F8-B968-E9987BB618BD}" type="pres">
      <dgm:prSet presAssocID="{74212EB5-9733-4166-9CE4-F4053CF1F5F0}" presName="childText" presStyleLbl="conFgAcc1" presStyleIdx="2" presStyleCnt="3">
        <dgm:presLayoutVars>
          <dgm:bulletEnabled val="1"/>
        </dgm:presLayoutVars>
      </dgm:prSet>
      <dgm:spPr/>
    </dgm:pt>
  </dgm:ptLst>
  <dgm:cxnLst>
    <dgm:cxn modelId="{82AC860E-ADC1-4555-94ED-9161456FFC04}" type="presOf" srcId="{536C21F1-470C-44C6-942F-A5F7968FD29D}" destId="{5361E673-F83F-43F8-BF8D-90B2B183E4C1}" srcOrd="0" destOrd="0" presId="urn:microsoft.com/office/officeart/2005/8/layout/list1"/>
    <dgm:cxn modelId="{F9FAF729-837C-452A-956D-BB940ED96E8B}" type="presOf" srcId="{74212EB5-9733-4166-9CE4-F4053CF1F5F0}" destId="{1BDCE046-0EAF-4BB4-BA93-B24AA1220738}" srcOrd="1" destOrd="0" presId="urn:microsoft.com/office/officeart/2005/8/layout/list1"/>
    <dgm:cxn modelId="{E0B08C6B-7EF1-4E3E-8CFB-0A30D7593C4F}" srcId="{74212EB5-9733-4166-9CE4-F4053CF1F5F0}" destId="{93519E65-48FF-4F1E-9FB3-B0C75F162FD6}" srcOrd="0" destOrd="0" parTransId="{6BC1F01A-B3E5-4AA3-8042-8AFF0B2D7AE6}" sibTransId="{BCF8CF65-BDD6-4964-B9A5-898C9F4BE1C5}"/>
    <dgm:cxn modelId="{27F7D070-F0B3-4E85-8B1D-04BABE11A5E1}" srcId="{536C21F1-470C-44C6-942F-A5F7968FD29D}" destId="{74212EB5-9733-4166-9CE4-F4053CF1F5F0}" srcOrd="2" destOrd="0" parTransId="{BB1840B0-EF08-46A9-9F2D-FC46C6E20750}" sibTransId="{4CD68733-9278-4352-93A4-80856D484A99}"/>
    <dgm:cxn modelId="{E30E0581-99FD-4107-9B5F-F99887A9C5F5}" srcId="{CEEF2CAA-39AC-41F6-BEB3-51AD369F62B1}" destId="{E3B7AE01-A7D1-4F16-B8E5-B39D90E5195E}" srcOrd="0" destOrd="0" parTransId="{03FD6556-53F6-4E76-89F1-784B2165F05F}" sibTransId="{752A527F-D44E-4D32-80D5-08019D81C5BE}"/>
    <dgm:cxn modelId="{636F6098-2F78-4F74-AFB8-D6F31509A19D}" type="presOf" srcId="{CEEF2CAA-39AC-41F6-BEB3-51AD369F62B1}" destId="{32FA8A6B-38A5-4FE0-B4B0-A80E9FD5E0FB}" srcOrd="1" destOrd="0" presId="urn:microsoft.com/office/officeart/2005/8/layout/list1"/>
    <dgm:cxn modelId="{5509709D-A862-4B40-B45B-91C132BB911C}" srcId="{7BC6F042-6BD1-4771-BB25-A652CD38EB0B}" destId="{E03A68E7-6418-4A21-803B-C97B6D59578D}" srcOrd="0" destOrd="0" parTransId="{66EE85E2-FBAC-4117-BAE7-6FFA323C391D}" sibTransId="{2D17554B-DE57-4A7C-BDA2-8EB747968489}"/>
    <dgm:cxn modelId="{F516AFA1-7867-4F2E-82F7-96C748793F5C}" type="presOf" srcId="{7BC6F042-6BD1-4771-BB25-A652CD38EB0B}" destId="{A9A401CA-69AC-44D7-A794-60171841E314}" srcOrd="0" destOrd="0" presId="urn:microsoft.com/office/officeart/2005/8/layout/list1"/>
    <dgm:cxn modelId="{9CAB11A2-7221-418E-B07C-008880B6F22A}" type="presOf" srcId="{93519E65-48FF-4F1E-9FB3-B0C75F162FD6}" destId="{5F5A0E3F-D2AF-44F8-B968-E9987BB618BD}" srcOrd="0" destOrd="0" presId="urn:microsoft.com/office/officeart/2005/8/layout/list1"/>
    <dgm:cxn modelId="{082F62AB-5752-4626-9742-5B6F1D020D00}" type="presOf" srcId="{CEEF2CAA-39AC-41F6-BEB3-51AD369F62B1}" destId="{282B1E27-E461-4797-8459-3474B02B69A7}" srcOrd="0" destOrd="0" presId="urn:microsoft.com/office/officeart/2005/8/layout/list1"/>
    <dgm:cxn modelId="{659F87B2-2458-4E70-AD7D-03D768FFD91D}" type="presOf" srcId="{7BC6F042-6BD1-4771-BB25-A652CD38EB0B}" destId="{3C863D6D-43E4-439A-A898-C658B122F1E7}" srcOrd="1" destOrd="0" presId="urn:microsoft.com/office/officeart/2005/8/layout/list1"/>
    <dgm:cxn modelId="{4B4DB9CE-532C-451C-9184-CBD0FA176242}" type="presOf" srcId="{74212EB5-9733-4166-9CE4-F4053CF1F5F0}" destId="{120D04AA-0C9A-4A95-961D-6821DB14B349}" srcOrd="0" destOrd="0" presId="urn:microsoft.com/office/officeart/2005/8/layout/list1"/>
    <dgm:cxn modelId="{E717CDD0-7523-439F-AC88-04717397FE52}" type="presOf" srcId="{E3B7AE01-A7D1-4F16-B8E5-B39D90E5195E}" destId="{8A17BCA4-46D8-4F25-A650-079B89F5B6D2}" srcOrd="0" destOrd="0" presId="urn:microsoft.com/office/officeart/2005/8/layout/list1"/>
    <dgm:cxn modelId="{9A6CCCD2-E79E-4005-B2DC-7E7D04AC62AD}" type="presOf" srcId="{E03A68E7-6418-4A21-803B-C97B6D59578D}" destId="{D07E6D82-027B-425F-80E5-5CD2BA165048}" srcOrd="0" destOrd="0" presId="urn:microsoft.com/office/officeart/2005/8/layout/list1"/>
    <dgm:cxn modelId="{B2EEFFE7-54C6-4069-B9C6-F02F4E12D983}" srcId="{536C21F1-470C-44C6-942F-A5F7968FD29D}" destId="{CEEF2CAA-39AC-41F6-BEB3-51AD369F62B1}" srcOrd="0" destOrd="0" parTransId="{B0430C2F-F712-425D-947B-7600B100042E}" sibTransId="{586CCAA4-E5F4-4E51-B4C3-ACA05C0272C8}"/>
    <dgm:cxn modelId="{D9B5FAF0-5483-4596-9D6A-520395EC328C}" srcId="{536C21F1-470C-44C6-942F-A5F7968FD29D}" destId="{7BC6F042-6BD1-4771-BB25-A652CD38EB0B}" srcOrd="1" destOrd="0" parTransId="{3276C350-5FE8-47C4-8841-D365B3CC16D9}" sibTransId="{1C3DB188-DAC9-4BB3-B917-E9ADEB163FC8}"/>
    <dgm:cxn modelId="{2ABF1363-692F-4AC6-899A-E00846578C54}" type="presParOf" srcId="{5361E673-F83F-43F8-BF8D-90B2B183E4C1}" destId="{499F53A0-79FD-4D41-8D11-F6122A3DFC60}" srcOrd="0" destOrd="0" presId="urn:microsoft.com/office/officeart/2005/8/layout/list1"/>
    <dgm:cxn modelId="{EA5680A9-EC7D-4DCD-A02F-B540C5FD8FD2}" type="presParOf" srcId="{499F53A0-79FD-4D41-8D11-F6122A3DFC60}" destId="{282B1E27-E461-4797-8459-3474B02B69A7}" srcOrd="0" destOrd="0" presId="urn:microsoft.com/office/officeart/2005/8/layout/list1"/>
    <dgm:cxn modelId="{817B1EEA-27BE-48D7-94B0-18B26F89139C}" type="presParOf" srcId="{499F53A0-79FD-4D41-8D11-F6122A3DFC60}" destId="{32FA8A6B-38A5-4FE0-B4B0-A80E9FD5E0FB}" srcOrd="1" destOrd="0" presId="urn:microsoft.com/office/officeart/2005/8/layout/list1"/>
    <dgm:cxn modelId="{9FCC9B45-1484-4804-8AC2-9866DAC4EB06}" type="presParOf" srcId="{5361E673-F83F-43F8-BF8D-90B2B183E4C1}" destId="{DA5144DB-2AAC-4D82-96E5-48A02D570651}" srcOrd="1" destOrd="0" presId="urn:microsoft.com/office/officeart/2005/8/layout/list1"/>
    <dgm:cxn modelId="{0E918B9F-D0F7-4A1B-A6D9-8208BE5328DC}" type="presParOf" srcId="{5361E673-F83F-43F8-BF8D-90B2B183E4C1}" destId="{8A17BCA4-46D8-4F25-A650-079B89F5B6D2}" srcOrd="2" destOrd="0" presId="urn:microsoft.com/office/officeart/2005/8/layout/list1"/>
    <dgm:cxn modelId="{C10FE2AC-96C0-42F4-9DD7-80838F39765B}" type="presParOf" srcId="{5361E673-F83F-43F8-BF8D-90B2B183E4C1}" destId="{87FD2DDF-D36D-4D96-8CD1-157FB465F588}" srcOrd="3" destOrd="0" presId="urn:microsoft.com/office/officeart/2005/8/layout/list1"/>
    <dgm:cxn modelId="{D9C0F9BB-5A63-4A85-959C-CAD4746187A4}" type="presParOf" srcId="{5361E673-F83F-43F8-BF8D-90B2B183E4C1}" destId="{7E43BD6E-B040-4452-ACC2-39C93EDE6C85}" srcOrd="4" destOrd="0" presId="urn:microsoft.com/office/officeart/2005/8/layout/list1"/>
    <dgm:cxn modelId="{9EDE9F15-0A00-43EF-990C-AA633CCEAD39}" type="presParOf" srcId="{7E43BD6E-B040-4452-ACC2-39C93EDE6C85}" destId="{A9A401CA-69AC-44D7-A794-60171841E314}" srcOrd="0" destOrd="0" presId="urn:microsoft.com/office/officeart/2005/8/layout/list1"/>
    <dgm:cxn modelId="{3EBAC4E3-7E3A-4135-8A5A-AD99E8C8B00E}" type="presParOf" srcId="{7E43BD6E-B040-4452-ACC2-39C93EDE6C85}" destId="{3C863D6D-43E4-439A-A898-C658B122F1E7}" srcOrd="1" destOrd="0" presId="urn:microsoft.com/office/officeart/2005/8/layout/list1"/>
    <dgm:cxn modelId="{4B4D727F-9555-4AC7-B939-FBF3FF70A074}" type="presParOf" srcId="{5361E673-F83F-43F8-BF8D-90B2B183E4C1}" destId="{D80D6B97-BC6B-4B5A-B08C-7A4928226124}" srcOrd="5" destOrd="0" presId="urn:microsoft.com/office/officeart/2005/8/layout/list1"/>
    <dgm:cxn modelId="{38BEB9FD-31BF-43B1-AD13-DD5828711A98}" type="presParOf" srcId="{5361E673-F83F-43F8-BF8D-90B2B183E4C1}" destId="{D07E6D82-027B-425F-80E5-5CD2BA165048}" srcOrd="6" destOrd="0" presId="urn:microsoft.com/office/officeart/2005/8/layout/list1"/>
    <dgm:cxn modelId="{8EF14AC4-D59C-4935-BED2-D6D0A001CC05}" type="presParOf" srcId="{5361E673-F83F-43F8-BF8D-90B2B183E4C1}" destId="{A2DBC18D-BD03-452A-8306-3EC560332CE6}" srcOrd="7" destOrd="0" presId="urn:microsoft.com/office/officeart/2005/8/layout/list1"/>
    <dgm:cxn modelId="{CABE6EEA-1E51-4704-9C35-E9FB6ECD9503}" type="presParOf" srcId="{5361E673-F83F-43F8-BF8D-90B2B183E4C1}" destId="{57AFB0AB-5C9D-4814-B54F-41EB1134BD48}" srcOrd="8" destOrd="0" presId="urn:microsoft.com/office/officeart/2005/8/layout/list1"/>
    <dgm:cxn modelId="{1956D6A3-40F7-4A67-831F-FAA8407A12CA}" type="presParOf" srcId="{57AFB0AB-5C9D-4814-B54F-41EB1134BD48}" destId="{120D04AA-0C9A-4A95-961D-6821DB14B349}" srcOrd="0" destOrd="0" presId="urn:microsoft.com/office/officeart/2005/8/layout/list1"/>
    <dgm:cxn modelId="{72672F25-7531-4101-8945-F45569771A19}" type="presParOf" srcId="{57AFB0AB-5C9D-4814-B54F-41EB1134BD48}" destId="{1BDCE046-0EAF-4BB4-BA93-B24AA1220738}" srcOrd="1" destOrd="0" presId="urn:microsoft.com/office/officeart/2005/8/layout/list1"/>
    <dgm:cxn modelId="{F3F62E0B-30E8-446D-980E-3BFF339C5966}" type="presParOf" srcId="{5361E673-F83F-43F8-BF8D-90B2B183E4C1}" destId="{C77761CF-298D-4019-A53A-403936C9FCE0}" srcOrd="9" destOrd="0" presId="urn:microsoft.com/office/officeart/2005/8/layout/list1"/>
    <dgm:cxn modelId="{44AAA1DB-46AA-4BD6-AD1E-32CD439F52CC}" type="presParOf" srcId="{5361E673-F83F-43F8-BF8D-90B2B183E4C1}" destId="{5F5A0E3F-D2AF-44F8-B968-E9987BB618B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7BCA4-46D8-4F25-A650-079B89F5B6D2}">
      <dsp:nvSpPr>
        <dsp:cNvPr id="0" name=""/>
        <dsp:cNvSpPr/>
      </dsp:nvSpPr>
      <dsp:spPr>
        <a:xfrm>
          <a:off x="0" y="376919"/>
          <a:ext cx="457200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333248" rIns="354838" bIns="113792" numCol="1" spcCol="1270" anchor="t" anchorCtr="0">
          <a:noAutofit/>
        </a:bodyPr>
        <a:lstStyle/>
        <a:p>
          <a:pPr marL="171450" lvl="1" indent="-171450" algn="l" defTabSz="711200" rtl="0">
            <a:lnSpc>
              <a:spcPct val="90000"/>
            </a:lnSpc>
            <a:spcBef>
              <a:spcPct val="0"/>
            </a:spcBef>
            <a:spcAft>
              <a:spcPct val="15000"/>
            </a:spcAft>
            <a:buChar char="•"/>
          </a:pPr>
          <a:r>
            <a:rPr lang="en-US" sz="1600" u="none" kern="1200" dirty="0">
              <a:latin typeface="Calibri"/>
              <a:ea typeface="Calibri"/>
              <a:cs typeface="Calibri"/>
            </a:rPr>
            <a:t>Catch up on past trainings provided by CDE! </a:t>
          </a:r>
        </a:p>
      </dsp:txBody>
      <dsp:txXfrm>
        <a:off x="0" y="376919"/>
        <a:ext cx="4572000" cy="680400"/>
      </dsp:txXfrm>
    </dsp:sp>
    <dsp:sp modelId="{32FA8A6B-38A5-4FE0-B4B0-A80E9FD5E0FB}">
      <dsp:nvSpPr>
        <dsp:cNvPr id="0" name=""/>
        <dsp:cNvSpPr/>
      </dsp:nvSpPr>
      <dsp:spPr>
        <a:xfrm>
          <a:off x="228600" y="140759"/>
          <a:ext cx="320040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latin typeface="Calibri"/>
              <a:ea typeface="Calibri"/>
              <a:cs typeface="Calibri"/>
              <a:hlinkClick xmlns:r="http://schemas.openxmlformats.org/officeDocument/2006/relationships" r:id="rId1">
                <a:extLst>
                  <a:ext uri="{A12FA001-AC4F-418D-AE19-62706E023703}">
                    <ahyp:hlinkClr xmlns:ahyp="http://schemas.microsoft.com/office/drawing/2018/hyperlinkcolor" val="tx"/>
                  </a:ext>
                </a:extLst>
              </a:hlinkClick>
            </a:rPr>
            <a:t>GAINS Training Webpage</a:t>
          </a:r>
          <a:r>
            <a:rPr lang="en-US" sz="1600" b="1" kern="1200" dirty="0">
              <a:solidFill>
                <a:schemeClr val="tx1"/>
              </a:solidFill>
              <a:latin typeface="Calibri"/>
              <a:ea typeface="Calibri"/>
              <a:cs typeface="Calibri"/>
            </a:rPr>
            <a:t> </a:t>
          </a:r>
        </a:p>
      </dsp:txBody>
      <dsp:txXfrm>
        <a:off x="251657" y="163816"/>
        <a:ext cx="3154286" cy="426206"/>
      </dsp:txXfrm>
    </dsp:sp>
    <dsp:sp modelId="{D07E6D82-027B-425F-80E5-5CD2BA165048}">
      <dsp:nvSpPr>
        <dsp:cNvPr id="0" name=""/>
        <dsp:cNvSpPr/>
      </dsp:nvSpPr>
      <dsp:spPr>
        <a:xfrm>
          <a:off x="0" y="1379880"/>
          <a:ext cx="4572000"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333248" rIns="354838" bIns="113792" numCol="1" spcCol="1270" anchor="t" anchorCtr="0">
          <a:noAutofit/>
        </a:bodyPr>
        <a:lstStyle/>
        <a:p>
          <a:pPr marL="171450" lvl="1" indent="-171450" algn="l" defTabSz="711200" rtl="0">
            <a:lnSpc>
              <a:spcPct val="90000"/>
            </a:lnSpc>
            <a:spcBef>
              <a:spcPct val="0"/>
            </a:spcBef>
            <a:spcAft>
              <a:spcPct val="15000"/>
            </a:spcAft>
            <a:buChar char="•"/>
          </a:pPr>
          <a:r>
            <a:rPr lang="en-US" sz="1600" u="none" kern="1200" dirty="0">
              <a:latin typeface="Calibri"/>
              <a:ea typeface="Calibri"/>
              <a:cs typeface="Calibri"/>
            </a:rPr>
            <a:t>Ask for help and indicate a time that works best for you through this ticketing system!</a:t>
          </a:r>
        </a:p>
      </dsp:txBody>
      <dsp:txXfrm>
        <a:off x="0" y="1379880"/>
        <a:ext cx="4572000" cy="907200"/>
      </dsp:txXfrm>
    </dsp:sp>
    <dsp:sp modelId="{3C863D6D-43E4-439A-A898-C658B122F1E7}">
      <dsp:nvSpPr>
        <dsp:cNvPr id="0" name=""/>
        <dsp:cNvSpPr/>
      </dsp:nvSpPr>
      <dsp:spPr>
        <a:xfrm>
          <a:off x="228600" y="1143719"/>
          <a:ext cx="320040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711200" rtl="0">
            <a:lnSpc>
              <a:spcPct val="90000"/>
            </a:lnSpc>
            <a:spcBef>
              <a:spcPct val="0"/>
            </a:spcBef>
            <a:spcAft>
              <a:spcPct val="35000"/>
            </a:spcAft>
            <a:buNone/>
          </a:pPr>
          <a:r>
            <a:rPr lang="en-US" sz="1600" b="1" u="sng" kern="1200" dirty="0">
              <a:solidFill>
                <a:schemeClr val="tx1"/>
              </a:solidFill>
              <a:latin typeface="Calibri"/>
              <a:ea typeface="Calibri"/>
              <a:cs typeface="Calibri"/>
              <a:hlinkClick xmlns:r="http://schemas.openxmlformats.org/officeDocument/2006/relationships" r:id="rId2">
                <a:extLst>
                  <a:ext uri="{A12FA001-AC4F-418D-AE19-62706E023703}">
                    <ahyp:hlinkClr xmlns:ahyp="http://schemas.microsoft.com/office/drawing/2018/hyperlinkcolor" val="tx"/>
                  </a:ext>
                </a:extLst>
              </a:hlinkClick>
            </a:rPr>
            <a:t>GAINS Help Desk Ticket</a:t>
          </a:r>
          <a:r>
            <a:rPr lang="en-US" sz="1600" b="1" kern="1200" dirty="0">
              <a:solidFill>
                <a:schemeClr val="tx1"/>
              </a:solidFill>
              <a:latin typeface="Calibri"/>
              <a:ea typeface="Calibri"/>
              <a:cs typeface="Calibri"/>
            </a:rPr>
            <a:t> </a:t>
          </a:r>
          <a:endParaRPr lang="en-US" sz="1600" b="1" kern="1200" dirty="0">
            <a:solidFill>
              <a:schemeClr val="tx1"/>
            </a:solidFill>
          </a:endParaRPr>
        </a:p>
      </dsp:txBody>
      <dsp:txXfrm>
        <a:off x="251657" y="1166776"/>
        <a:ext cx="3154286" cy="426206"/>
      </dsp:txXfrm>
    </dsp:sp>
    <dsp:sp modelId="{5F5A0E3F-D2AF-44F8-B968-E9987BB618BD}">
      <dsp:nvSpPr>
        <dsp:cNvPr id="0" name=""/>
        <dsp:cNvSpPr/>
      </dsp:nvSpPr>
      <dsp:spPr>
        <a:xfrm>
          <a:off x="0" y="2609640"/>
          <a:ext cx="4572000"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4838" tIns="333248" rIns="354838" bIns="113792" numCol="1" spcCol="1270" anchor="t" anchorCtr="0">
          <a:noAutofit/>
        </a:bodyPr>
        <a:lstStyle/>
        <a:p>
          <a:pPr marL="171450" lvl="1" indent="-171450" algn="l" defTabSz="711200" rtl="0">
            <a:lnSpc>
              <a:spcPct val="90000"/>
            </a:lnSpc>
            <a:spcBef>
              <a:spcPct val="0"/>
            </a:spcBef>
            <a:spcAft>
              <a:spcPct val="15000"/>
            </a:spcAft>
            <a:buChar char="•"/>
          </a:pPr>
          <a:r>
            <a:rPr lang="en-US" sz="1600" u="none" kern="1200" dirty="0">
              <a:latin typeface="Calibri"/>
              <a:ea typeface="Calibri"/>
              <a:cs typeface="Calibri"/>
            </a:rPr>
            <a:t>Any additional resources will be posted in GAINS!</a:t>
          </a:r>
        </a:p>
      </dsp:txBody>
      <dsp:txXfrm>
        <a:off x="0" y="2609640"/>
        <a:ext cx="4572000" cy="907200"/>
      </dsp:txXfrm>
    </dsp:sp>
    <dsp:sp modelId="{1BDCE046-0EAF-4BB4-BA93-B24AA1220738}">
      <dsp:nvSpPr>
        <dsp:cNvPr id="0" name=""/>
        <dsp:cNvSpPr/>
      </dsp:nvSpPr>
      <dsp:spPr>
        <a:xfrm>
          <a:off x="228600" y="2373480"/>
          <a:ext cx="3200400"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711200" rtl="0">
            <a:lnSpc>
              <a:spcPct val="90000"/>
            </a:lnSpc>
            <a:spcBef>
              <a:spcPct val="0"/>
            </a:spcBef>
            <a:spcAft>
              <a:spcPct val="35000"/>
            </a:spcAft>
            <a:buNone/>
          </a:pPr>
          <a:r>
            <a:rPr lang="en-US" sz="1600" b="1" u="sng" kern="1200" dirty="0">
              <a:solidFill>
                <a:schemeClr val="tx1"/>
              </a:solidFill>
              <a:latin typeface="Calibri"/>
              <a:ea typeface="Calibri"/>
              <a:cs typeface="Calibri"/>
              <a:hlinkClick xmlns:r="http://schemas.openxmlformats.org/officeDocument/2006/relationships" r:id="rId3">
                <a:extLst>
                  <a:ext uri="{A12FA001-AC4F-418D-AE19-62706E023703}">
                    <ahyp:hlinkClr xmlns:ahyp="http://schemas.microsoft.com/office/drawing/2018/hyperlinkcolor" val="tx"/>
                  </a:ext>
                </a:extLst>
              </a:hlinkClick>
            </a:rPr>
            <a:t>GAINS CDE Resources</a:t>
          </a:r>
          <a:endParaRPr lang="en-US" sz="1600" b="1" kern="1200"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endParaRPr>
        </a:p>
      </dsp:txBody>
      <dsp:txXfrm>
        <a:off x="251657" y="2396537"/>
        <a:ext cx="315428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9093FC-A782-4CBA-A0FD-7E5642453BD0}" type="datetimeFigureOut">
              <a:rPr lang="en-US" smtClean="0"/>
              <a:t>12/14/2023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622C2-69E3-4CCA-8A4C-047ED0A6BC14}" type="slidenum">
              <a:rPr lang="en-US" smtClean="0"/>
              <a:t>‹#›</a:t>
            </a:fld>
            <a:endParaRPr lang="en-US"/>
          </a:p>
        </p:txBody>
      </p:sp>
    </p:spTree>
    <p:extLst>
      <p:ext uri="{BB962C8B-B14F-4D97-AF65-F5344CB8AC3E}">
        <p14:creationId xmlns:p14="http://schemas.microsoft.com/office/powerpoint/2010/main" val="2468221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4675238"/>
            <a:ext cx="12192000" cy="2182761"/>
          </a:xfrm>
          <a:prstGeom prst="rect">
            <a:avLst/>
          </a:prstGeom>
          <a:gradFill>
            <a:gsLst>
              <a:gs pos="0">
                <a:schemeClr val="bg1"/>
              </a:gs>
              <a:gs pos="100000">
                <a:srgbClr val="FFC846">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11" name="Straight Connector 10"/>
          <p:cNvCxnSpPr/>
          <p:nvPr userDrawn="1"/>
        </p:nvCxnSpPr>
        <p:spPr>
          <a:xfrm>
            <a:off x="914401" y="2752344"/>
            <a:ext cx="10402529" cy="20352"/>
          </a:xfrm>
          <a:prstGeom prst="line">
            <a:avLst/>
          </a:prstGeom>
          <a:ln w="19050">
            <a:solidFill>
              <a:srgbClr val="FFC8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654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1" y="2595716"/>
            <a:ext cx="12192627"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38918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8"/>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12/14/2023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8" r:id="rId11"/>
    <p:sldLayoutId id="2147483689" r:id="rId12"/>
    <p:sldLayoutId id="214748371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app.smartsheet.com/b/form/bb1e9e4d48234e9b9af5e779ab6d8b78"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hyperlink" Target="mailto:prael_m@cde.state.co.us" TargetMode="External"/><Relationship Id="rId13" Type="http://schemas.openxmlformats.org/officeDocument/2006/relationships/hyperlink" Target="mailto:mueller_p@cde.state.co.us" TargetMode="External"/><Relationship Id="rId3" Type="http://schemas.openxmlformats.org/officeDocument/2006/relationships/hyperlink" Target="mailto:hollingshead_j@cde.state.co.us" TargetMode="External"/><Relationship Id="rId7" Type="http://schemas.openxmlformats.org/officeDocument/2006/relationships/hyperlink" Target="mailto:Gleason_P@cde.state.co.us" TargetMode="External"/><Relationship Id="rId12" Type="http://schemas.openxmlformats.org/officeDocument/2006/relationships/hyperlink" Target="mailto:kochan_g@cde.state.co.us" TargetMode="External"/><Relationship Id="rId2" Type="http://schemas.openxmlformats.org/officeDocument/2006/relationships/hyperlink" Target="mailto:collins_d@cde.state.co.us" TargetMode="External"/><Relationship Id="rId1" Type="http://schemas.openxmlformats.org/officeDocument/2006/relationships/slideLayout" Target="../slideLayouts/slideLayout8.xml"/><Relationship Id="rId6" Type="http://schemas.openxmlformats.org/officeDocument/2006/relationships/hyperlink" Target="mailto:Christensen_A@cde.state.co.us" TargetMode="External"/><Relationship Id="rId11" Type="http://schemas.openxmlformats.org/officeDocument/2006/relationships/hyperlink" Target="mailto:kaleda_s@cde.state.co.us" TargetMode="External"/><Relationship Id="rId5" Type="http://schemas.openxmlformats.org/officeDocument/2006/relationships/hyperlink" Target="mailto:Jimenez_B@cde.state.co.us" TargetMode="External"/><Relationship Id="rId15" Type="http://schemas.openxmlformats.org/officeDocument/2006/relationships/hyperlink" Target="mailto:el-bialy_a@cde.state.co.us" TargetMode="External"/><Relationship Id="rId10" Type="http://schemas.openxmlformats.org/officeDocument/2006/relationships/hyperlink" Target="mailto:Miller_T@cde.state.co.us" TargetMode="External"/><Relationship Id="rId4" Type="http://schemas.openxmlformats.org/officeDocument/2006/relationships/hyperlink" Target="mailto:allen_m@cde.state.co.us" TargetMode="External"/><Relationship Id="rId9" Type="http://schemas.openxmlformats.org/officeDocument/2006/relationships/hyperlink" Target="mailto:Davis_E@cde.state.co.us" TargetMode="External"/><Relationship Id="rId14" Type="http://schemas.openxmlformats.org/officeDocument/2006/relationships/hyperlink" Target="mailto:friedman_a@cde.state.co.u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2C5CE-27E1-E202-AA15-31510E7292C5}"/>
              </a:ext>
            </a:extLst>
          </p:cNvPr>
          <p:cNvSpPr>
            <a:spLocks noGrp="1"/>
          </p:cNvSpPr>
          <p:nvPr>
            <p:ph type="ctrTitle"/>
          </p:nvPr>
        </p:nvSpPr>
        <p:spPr>
          <a:xfrm>
            <a:off x="914401" y="3305508"/>
            <a:ext cx="10402529" cy="973464"/>
          </a:xfrm>
        </p:spPr>
        <p:txBody>
          <a:bodyPr/>
          <a:lstStyle/>
          <a:p>
            <a:r>
              <a:rPr lang="en-US"/>
              <a:t>LEA Fund Requests</a:t>
            </a:r>
          </a:p>
        </p:txBody>
      </p:sp>
      <p:sp>
        <p:nvSpPr>
          <p:cNvPr id="3" name="Subtitle 2">
            <a:extLst>
              <a:ext uri="{FF2B5EF4-FFF2-40B4-BE49-F238E27FC236}">
                <a16:creationId xmlns:a16="http://schemas.microsoft.com/office/drawing/2014/main" id="{AEA1EA3D-2191-157D-8A0D-FECB253C5D5D}"/>
              </a:ext>
            </a:extLst>
          </p:cNvPr>
          <p:cNvSpPr>
            <a:spLocks noGrp="1"/>
          </p:cNvSpPr>
          <p:nvPr>
            <p:ph type="subTitle" idx="1"/>
          </p:nvPr>
        </p:nvSpPr>
        <p:spPr>
          <a:xfrm>
            <a:off x="1223625" y="4152395"/>
            <a:ext cx="9784079" cy="365126"/>
          </a:xfrm>
        </p:spPr>
        <p:txBody>
          <a:bodyPr>
            <a:normAutofit fontScale="70000" lnSpcReduction="20000"/>
          </a:bodyPr>
          <a:lstStyle/>
          <a:p>
            <a:r>
              <a:rPr lang="en-US"/>
              <a:t>Grants Programming Administration Office, CDE</a:t>
            </a:r>
          </a:p>
        </p:txBody>
      </p:sp>
      <p:sp>
        <p:nvSpPr>
          <p:cNvPr id="4" name="Slide Number Placeholder 3">
            <a:extLst>
              <a:ext uri="{FF2B5EF4-FFF2-40B4-BE49-F238E27FC236}">
                <a16:creationId xmlns:a16="http://schemas.microsoft.com/office/drawing/2014/main" id="{B72669FE-9CAD-DC0D-8045-C9583360D7D8}"/>
              </a:ext>
            </a:extLst>
          </p:cNvPr>
          <p:cNvSpPr>
            <a:spLocks noGrp="1"/>
          </p:cNvSpPr>
          <p:nvPr>
            <p:ph type="sldNum" sz="quarter" idx="12"/>
          </p:nvPr>
        </p:nvSpPr>
        <p:spPr/>
        <p:txBody>
          <a:bodyPr/>
          <a:lstStyle/>
          <a:p>
            <a:fld id="{C479D5F6-EDCB-402A-AC08-4943A1820E8F}" type="slidenum">
              <a:rPr lang="en-US" smtClean="0"/>
              <a:pPr/>
              <a:t>1</a:t>
            </a:fld>
            <a:endParaRPr lang="en-US"/>
          </a:p>
        </p:txBody>
      </p:sp>
      <p:pic>
        <p:nvPicPr>
          <p:cNvPr id="10" name="Picture 9" descr="GAINS logo">
            <a:extLst>
              <a:ext uri="{FF2B5EF4-FFF2-40B4-BE49-F238E27FC236}">
                <a16:creationId xmlns:a16="http://schemas.microsoft.com/office/drawing/2014/main" id="{17082C7C-F5ED-342C-4F49-E0B76C300F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9126" y="5082269"/>
            <a:ext cx="4193747" cy="1775731"/>
          </a:xfrm>
          <a:prstGeom prst="rect">
            <a:avLst/>
          </a:prstGeom>
        </p:spPr>
      </p:pic>
    </p:spTree>
    <p:extLst>
      <p:ext uri="{BB962C8B-B14F-4D97-AF65-F5344CB8AC3E}">
        <p14:creationId xmlns:p14="http://schemas.microsoft.com/office/powerpoint/2010/main" val="1002753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8D4B9E-ED88-4D12-325F-E12476182AB2}"/>
              </a:ext>
            </a:extLst>
          </p:cNvPr>
          <p:cNvSpPr>
            <a:spLocks noGrp="1"/>
          </p:cNvSpPr>
          <p:nvPr>
            <p:ph type="ctrTitle"/>
          </p:nvPr>
        </p:nvSpPr>
        <p:spPr/>
        <p:txBody>
          <a:bodyPr/>
          <a:lstStyle/>
          <a:p>
            <a:r>
              <a:rPr lang="en-US"/>
              <a:t>Disclaimer! </a:t>
            </a:r>
            <a:br>
              <a:rPr lang="en-US"/>
            </a:br>
            <a:r>
              <a:rPr lang="en-US"/>
              <a:t>LEAs will not use the Request for Funds process in GAINS until prompted to do so. </a:t>
            </a:r>
          </a:p>
        </p:txBody>
      </p:sp>
      <p:sp>
        <p:nvSpPr>
          <p:cNvPr id="4" name="Slide Number Placeholder 3">
            <a:extLst>
              <a:ext uri="{FF2B5EF4-FFF2-40B4-BE49-F238E27FC236}">
                <a16:creationId xmlns:a16="http://schemas.microsoft.com/office/drawing/2014/main" id="{9C99F161-848A-551E-0291-DA7EC15984C3}"/>
              </a:ext>
            </a:extLst>
          </p:cNvPr>
          <p:cNvSpPr>
            <a:spLocks noGrp="1"/>
          </p:cNvSpPr>
          <p:nvPr>
            <p:ph type="sldNum" sz="quarter" idx="12"/>
          </p:nvPr>
        </p:nvSpPr>
        <p:spPr/>
        <p:txBody>
          <a:bodyPr/>
          <a:lstStyle/>
          <a:p>
            <a:fld id="{C479D5F6-EDCB-402A-AC08-4943A1820E8F}" type="slidenum">
              <a:rPr lang="en-US" smtClean="0"/>
              <a:pPr/>
              <a:t>2</a:t>
            </a:fld>
            <a:endParaRPr lang="en-US"/>
          </a:p>
        </p:txBody>
      </p:sp>
    </p:spTree>
    <p:extLst>
      <p:ext uri="{BB962C8B-B14F-4D97-AF65-F5344CB8AC3E}">
        <p14:creationId xmlns:p14="http://schemas.microsoft.com/office/powerpoint/2010/main" val="3495592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5A09B-846A-FCF9-E562-D370951E2490}"/>
              </a:ext>
            </a:extLst>
          </p:cNvPr>
          <p:cNvSpPr>
            <a:spLocks noGrp="1"/>
          </p:cNvSpPr>
          <p:nvPr>
            <p:ph type="title"/>
          </p:nvPr>
        </p:nvSpPr>
        <p:spPr/>
        <p:txBody>
          <a:bodyPr/>
          <a:lstStyle/>
          <a:p>
            <a:r>
              <a:rPr lang="en-US"/>
              <a:t>Fund Request Highlights</a:t>
            </a:r>
          </a:p>
        </p:txBody>
      </p:sp>
      <p:sp>
        <p:nvSpPr>
          <p:cNvPr id="3" name="Content Placeholder 2">
            <a:extLst>
              <a:ext uri="{FF2B5EF4-FFF2-40B4-BE49-F238E27FC236}">
                <a16:creationId xmlns:a16="http://schemas.microsoft.com/office/drawing/2014/main" id="{DD7803B8-4EBE-6A10-EA4E-2E057C565AC6}"/>
              </a:ext>
            </a:extLst>
          </p:cNvPr>
          <p:cNvSpPr>
            <a:spLocks noGrp="1"/>
          </p:cNvSpPr>
          <p:nvPr>
            <p:ph idx="1"/>
          </p:nvPr>
        </p:nvSpPr>
        <p:spPr/>
        <p:txBody>
          <a:bodyPr/>
          <a:lstStyle/>
          <a:p>
            <a:pPr marL="0" indent="0">
              <a:buNone/>
            </a:pPr>
            <a:r>
              <a:rPr lang="en-US"/>
              <a:t>Fund Request Page</a:t>
            </a:r>
          </a:p>
          <a:p>
            <a:pPr lvl="1"/>
            <a:r>
              <a:rPr lang="en-US"/>
              <a:t>Provides the available budget, total available amount, received amount, net available amount and pending amount. </a:t>
            </a:r>
          </a:p>
          <a:p>
            <a:pPr marL="0" indent="0">
              <a:buNone/>
            </a:pPr>
            <a:r>
              <a:rPr lang="en-US" sz="2400"/>
              <a:t>Project Summary</a:t>
            </a:r>
          </a:p>
          <a:p>
            <a:pPr lvl="1"/>
            <a:r>
              <a:rPr lang="en-US"/>
              <a:t>Provides a list of requests that have been made, and the status of the request.</a:t>
            </a:r>
          </a:p>
          <a:p>
            <a:pPr marL="0" indent="0">
              <a:buNone/>
            </a:pPr>
            <a:r>
              <a:rPr lang="en-US" sz="2400"/>
              <a:t>Expenditure Details Page</a:t>
            </a:r>
          </a:p>
          <a:p>
            <a:pPr lvl="1"/>
            <a:r>
              <a:rPr lang="en-US"/>
              <a:t>Report year-to-date Expenditures by Object and Program code</a:t>
            </a:r>
          </a:p>
          <a:p>
            <a:pPr lvl="1"/>
            <a:r>
              <a:rPr lang="en-US"/>
              <a:t>Automatically populates expenditures from previous request</a:t>
            </a:r>
          </a:p>
          <a:p>
            <a:pPr marL="0" indent="0">
              <a:buNone/>
            </a:pPr>
            <a:r>
              <a:rPr lang="en-US" sz="2400"/>
              <a:t>Validation</a:t>
            </a:r>
            <a:endParaRPr lang="en-US"/>
          </a:p>
          <a:p>
            <a:pPr lvl="1"/>
            <a:r>
              <a:rPr lang="en-US"/>
              <a:t>System automatically validates Fund Requests as they are completed</a:t>
            </a:r>
          </a:p>
          <a:p>
            <a:endParaRPr lang="en-US" sz="2400"/>
          </a:p>
          <a:p>
            <a:endParaRPr lang="en-US"/>
          </a:p>
          <a:p>
            <a:pPr marL="0" indent="0">
              <a:buNone/>
            </a:pPr>
            <a:endParaRPr lang="en-US"/>
          </a:p>
        </p:txBody>
      </p:sp>
      <p:sp>
        <p:nvSpPr>
          <p:cNvPr id="4" name="Slide Number Placeholder 3">
            <a:extLst>
              <a:ext uri="{FF2B5EF4-FFF2-40B4-BE49-F238E27FC236}">
                <a16:creationId xmlns:a16="http://schemas.microsoft.com/office/drawing/2014/main" id="{3314ADCD-AD54-B8B0-BFAB-C622D47D0FEC}"/>
              </a:ext>
            </a:extLst>
          </p:cNvPr>
          <p:cNvSpPr>
            <a:spLocks noGrp="1"/>
          </p:cNvSpPr>
          <p:nvPr>
            <p:ph type="sldNum" sz="quarter" idx="12"/>
          </p:nvPr>
        </p:nvSpPr>
        <p:spPr/>
        <p:txBody>
          <a:bodyPr/>
          <a:lstStyle/>
          <a:p>
            <a:fld id="{C479D5F6-EDCB-402A-AC08-4943A1820E8F}" type="slidenum">
              <a:rPr lang="en-US" smtClean="0"/>
              <a:pPr/>
              <a:t>3</a:t>
            </a:fld>
            <a:endParaRPr lang="en-US"/>
          </a:p>
        </p:txBody>
      </p:sp>
    </p:spTree>
    <p:extLst>
      <p:ext uri="{BB962C8B-B14F-4D97-AF65-F5344CB8AC3E}">
        <p14:creationId xmlns:p14="http://schemas.microsoft.com/office/powerpoint/2010/main" val="1070858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42E23-799F-0E81-79C6-9A1E2395EA5C}"/>
              </a:ext>
            </a:extLst>
          </p:cNvPr>
          <p:cNvSpPr>
            <a:spLocks noGrp="1"/>
          </p:cNvSpPr>
          <p:nvPr>
            <p:ph type="title"/>
          </p:nvPr>
        </p:nvSpPr>
        <p:spPr>
          <a:xfrm>
            <a:off x="1359579" y="248231"/>
            <a:ext cx="5219307" cy="553153"/>
          </a:xfrm>
        </p:spPr>
        <p:txBody>
          <a:bodyPr anchor="b">
            <a:normAutofit/>
          </a:bodyPr>
          <a:lstStyle/>
          <a:p>
            <a:r>
              <a:rPr lang="en-US" sz="3200"/>
              <a:t>Fund Request Highlights cont. </a:t>
            </a:r>
          </a:p>
        </p:txBody>
      </p:sp>
      <p:sp>
        <p:nvSpPr>
          <p:cNvPr id="3" name="Content Placeholder 2">
            <a:extLst>
              <a:ext uri="{FF2B5EF4-FFF2-40B4-BE49-F238E27FC236}">
                <a16:creationId xmlns:a16="http://schemas.microsoft.com/office/drawing/2014/main" id="{19C8E43F-F7AC-BABA-8972-544B59D4FF41}"/>
              </a:ext>
            </a:extLst>
          </p:cNvPr>
          <p:cNvSpPr>
            <a:spLocks noGrp="1"/>
          </p:cNvSpPr>
          <p:nvPr>
            <p:ph idx="1"/>
          </p:nvPr>
        </p:nvSpPr>
        <p:spPr>
          <a:xfrm>
            <a:off x="876692" y="1551398"/>
            <a:ext cx="5219307" cy="4429910"/>
          </a:xfrm>
        </p:spPr>
        <p:txBody>
          <a:bodyPr anchor="t">
            <a:normAutofit/>
          </a:bodyPr>
          <a:lstStyle/>
          <a:p>
            <a:pPr marL="0" indent="0">
              <a:buNone/>
            </a:pPr>
            <a:r>
              <a:rPr lang="en-US" sz="2000"/>
              <a:t>Submission and Review</a:t>
            </a:r>
          </a:p>
          <a:p>
            <a:pPr lvl="1"/>
            <a:r>
              <a:rPr lang="en-US"/>
              <a:t>The LEA Fiscal Representative is authorized to approve grants, complete and submit requests for funds, and will receive fiscal related communication regarding the application. Usually the district Fiscal Manager, but other personnel can also have this role in your budgeting office.</a:t>
            </a:r>
          </a:p>
        </p:txBody>
      </p:sp>
      <p:pic>
        <p:nvPicPr>
          <p:cNvPr id="6" name="Picture 5" descr="Large skydiving group mid-air">
            <a:extLst>
              <a:ext uri="{FF2B5EF4-FFF2-40B4-BE49-F238E27FC236}">
                <a16:creationId xmlns:a16="http://schemas.microsoft.com/office/drawing/2014/main" id="{2C4B9D4D-CD56-BFDA-EBB9-07C27FF85E1A}"/>
              </a:ext>
            </a:extLst>
          </p:cNvPr>
          <p:cNvPicPr>
            <a:picLocks noChangeAspect="1"/>
          </p:cNvPicPr>
          <p:nvPr/>
        </p:nvPicPr>
        <p:blipFill rotWithShape="1">
          <a:blip r:embed="rId2"/>
          <a:srcRect l="22146" r="21146"/>
          <a:stretch/>
        </p:blipFill>
        <p:spPr>
          <a:xfrm>
            <a:off x="7015163" y="877413"/>
            <a:ext cx="4300543" cy="5043096"/>
          </a:xfrm>
          <a:prstGeom prst="rect">
            <a:avLst/>
          </a:prstGeom>
        </p:spPr>
      </p:pic>
      <p:grpSp>
        <p:nvGrpSpPr>
          <p:cNvPr id="17" name="Group 16">
            <a:extLst>
              <a:ext uri="{FF2B5EF4-FFF2-40B4-BE49-F238E27FC236}">
                <a16:creationId xmlns:a16="http://schemas.microsoft.com/office/drawing/2014/main" id="{442598CC-934A-7BCD-C691-B2FE74CEDE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015162" y="5858828"/>
            <a:ext cx="4300544" cy="123363"/>
            <a:chOff x="7015162" y="5858828"/>
            <a:chExt cx="4300544" cy="123363"/>
          </a:xfrm>
        </p:grpSpPr>
        <p:sp>
          <p:nvSpPr>
            <p:cNvPr id="18" name="Rectangle 17">
              <a:extLst>
                <a:ext uri="{FF2B5EF4-FFF2-40B4-BE49-F238E27FC236}">
                  <a16:creationId xmlns:a16="http://schemas.microsoft.com/office/drawing/2014/main" id="{AACD0983-348C-E24F-6839-EA2014B9D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1174876-930F-4902-5A02-2742055662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D09A514E-0F5D-98F7-0841-99D0857C36FA}"/>
              </a:ext>
            </a:extLst>
          </p:cNvPr>
          <p:cNvSpPr>
            <a:spLocks noGrp="1"/>
          </p:cNvSpPr>
          <p:nvPr>
            <p:ph type="sldNum" sz="quarter" idx="12"/>
          </p:nvPr>
        </p:nvSpPr>
        <p:spPr>
          <a:xfrm>
            <a:off x="8610600" y="6356350"/>
            <a:ext cx="2743200" cy="365125"/>
          </a:xfrm>
        </p:spPr>
        <p:txBody>
          <a:bodyPr>
            <a:normAutofit/>
          </a:bodyPr>
          <a:lstStyle/>
          <a:p>
            <a:pPr>
              <a:spcAft>
                <a:spcPts val="600"/>
              </a:spcAft>
            </a:pPr>
            <a:fld id="{C479D5F6-EDCB-402A-AC08-4943A1820E8F}" type="slidenum">
              <a:rPr lang="en-US"/>
              <a:pPr>
                <a:spcAft>
                  <a:spcPts val="600"/>
                </a:spcAft>
              </a:pPr>
              <a:t>4</a:t>
            </a:fld>
            <a:endParaRPr lang="en-US"/>
          </a:p>
        </p:txBody>
      </p:sp>
    </p:spTree>
    <p:extLst>
      <p:ext uri="{BB962C8B-B14F-4D97-AF65-F5344CB8AC3E}">
        <p14:creationId xmlns:p14="http://schemas.microsoft.com/office/powerpoint/2010/main" val="207606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2A7DD-7ECA-0AF1-318D-80A058FFA369}"/>
              </a:ext>
            </a:extLst>
          </p:cNvPr>
          <p:cNvSpPr>
            <a:spLocks noGrp="1"/>
          </p:cNvSpPr>
          <p:nvPr>
            <p:ph type="title"/>
          </p:nvPr>
        </p:nvSpPr>
        <p:spPr/>
        <p:txBody>
          <a:bodyPr/>
          <a:lstStyle/>
          <a:p>
            <a:r>
              <a:rPr lang="en-US"/>
              <a:t>Timeline for Requesting Funds Through GAINS</a:t>
            </a:r>
          </a:p>
        </p:txBody>
      </p:sp>
      <p:sp>
        <p:nvSpPr>
          <p:cNvPr id="3" name="Content Placeholder 2">
            <a:extLst>
              <a:ext uri="{FF2B5EF4-FFF2-40B4-BE49-F238E27FC236}">
                <a16:creationId xmlns:a16="http://schemas.microsoft.com/office/drawing/2014/main" id="{D300E05C-1649-E8FC-A23C-0BC203CB4A4F}"/>
              </a:ext>
            </a:extLst>
          </p:cNvPr>
          <p:cNvSpPr>
            <a:spLocks noGrp="1"/>
          </p:cNvSpPr>
          <p:nvPr>
            <p:ph idx="1"/>
          </p:nvPr>
        </p:nvSpPr>
        <p:spPr/>
        <p:txBody>
          <a:bodyPr/>
          <a:lstStyle/>
          <a:p>
            <a:r>
              <a:rPr lang="en-US"/>
              <a:t>Requesting funds in GAINS will begin with the USDA NSLP Equipment Assistance Grant program.</a:t>
            </a:r>
          </a:p>
          <a:p>
            <a:pPr lvl="1"/>
            <a:r>
              <a:rPr lang="en-US"/>
              <a:t>Earliest request will occur after the new year.</a:t>
            </a:r>
          </a:p>
          <a:p>
            <a:r>
              <a:rPr lang="en-US"/>
              <a:t>Follow up training for requesting funds will occur closer to when applicants will begin to use the system to request funds.</a:t>
            </a:r>
          </a:p>
          <a:p>
            <a:pPr lvl="1"/>
            <a:r>
              <a:rPr lang="en-US"/>
              <a:t>CDE is still working on workflows for approvals in the system.</a:t>
            </a:r>
          </a:p>
          <a:p>
            <a:r>
              <a:rPr lang="en-US"/>
              <a:t>CDE is developing a process to bring over existing grant budgets.</a:t>
            </a:r>
          </a:p>
          <a:p>
            <a:pPr lvl="1"/>
            <a:r>
              <a:rPr lang="en-US"/>
              <a:t>Process development starts March 2024</a:t>
            </a:r>
          </a:p>
        </p:txBody>
      </p:sp>
      <p:sp>
        <p:nvSpPr>
          <p:cNvPr id="4" name="Slide Number Placeholder 3">
            <a:extLst>
              <a:ext uri="{FF2B5EF4-FFF2-40B4-BE49-F238E27FC236}">
                <a16:creationId xmlns:a16="http://schemas.microsoft.com/office/drawing/2014/main" id="{B400EC33-C053-B43D-703D-A0DC9197EAE8}"/>
              </a:ext>
            </a:extLst>
          </p:cNvPr>
          <p:cNvSpPr>
            <a:spLocks noGrp="1"/>
          </p:cNvSpPr>
          <p:nvPr>
            <p:ph type="sldNum" sz="quarter" idx="12"/>
          </p:nvPr>
        </p:nvSpPr>
        <p:spPr/>
        <p:txBody>
          <a:bodyPr/>
          <a:lstStyle/>
          <a:p>
            <a:fld id="{C479D5F6-EDCB-402A-AC08-4943A1820E8F}" type="slidenum">
              <a:rPr lang="en-US" smtClean="0"/>
              <a:pPr/>
              <a:t>5</a:t>
            </a:fld>
            <a:endParaRPr lang="en-US"/>
          </a:p>
        </p:txBody>
      </p:sp>
    </p:spTree>
    <p:extLst>
      <p:ext uri="{BB962C8B-B14F-4D97-AF65-F5344CB8AC3E}">
        <p14:creationId xmlns:p14="http://schemas.microsoft.com/office/powerpoint/2010/main" val="3029065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279D85-4971-BF46-59D0-BF8C9A659D83}"/>
              </a:ext>
            </a:extLst>
          </p:cNvPr>
          <p:cNvSpPr>
            <a:spLocks noGrp="1"/>
          </p:cNvSpPr>
          <p:nvPr>
            <p:ph type="ctrTitle"/>
          </p:nvPr>
        </p:nvSpPr>
        <p:spPr/>
        <p:txBody>
          <a:bodyPr/>
          <a:lstStyle/>
          <a:p>
            <a:r>
              <a:rPr lang="en-US"/>
              <a:t>Questions?</a:t>
            </a:r>
          </a:p>
        </p:txBody>
      </p:sp>
      <p:sp>
        <p:nvSpPr>
          <p:cNvPr id="4" name="Slide Number Placeholder 3">
            <a:extLst>
              <a:ext uri="{FF2B5EF4-FFF2-40B4-BE49-F238E27FC236}">
                <a16:creationId xmlns:a16="http://schemas.microsoft.com/office/drawing/2014/main" id="{2AE4DF00-7661-DBC9-D1E9-63DF5EBF156E}"/>
              </a:ext>
            </a:extLst>
          </p:cNvPr>
          <p:cNvSpPr>
            <a:spLocks noGrp="1"/>
          </p:cNvSpPr>
          <p:nvPr>
            <p:ph type="sldNum" sz="quarter" idx="12"/>
          </p:nvPr>
        </p:nvSpPr>
        <p:spPr/>
        <p:txBody>
          <a:bodyPr/>
          <a:lstStyle/>
          <a:p>
            <a:fld id="{C479D5F6-EDCB-402A-AC08-4943A1820E8F}" type="slidenum">
              <a:rPr lang="en-US" smtClean="0"/>
              <a:pPr/>
              <a:t>6</a:t>
            </a:fld>
            <a:endParaRPr lang="en-US"/>
          </a:p>
        </p:txBody>
      </p:sp>
    </p:spTree>
    <p:extLst>
      <p:ext uri="{BB962C8B-B14F-4D97-AF65-F5344CB8AC3E}">
        <p14:creationId xmlns:p14="http://schemas.microsoft.com/office/powerpoint/2010/main" val="1153005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9259-2614-61E5-364D-E5B7F127248C}"/>
              </a:ext>
            </a:extLst>
          </p:cNvPr>
          <p:cNvSpPr>
            <a:spLocks noGrp="1"/>
          </p:cNvSpPr>
          <p:nvPr>
            <p:ph type="title"/>
          </p:nvPr>
        </p:nvSpPr>
        <p:spPr>
          <a:xfrm>
            <a:off x="1307737" y="356616"/>
            <a:ext cx="7200996" cy="747084"/>
          </a:xfrm>
        </p:spPr>
        <p:txBody>
          <a:bodyPr/>
          <a:lstStyle/>
          <a:p>
            <a:r>
              <a:rPr lang="en-US"/>
              <a:t>Important Dates</a:t>
            </a:r>
          </a:p>
        </p:txBody>
      </p:sp>
      <p:sp>
        <p:nvSpPr>
          <p:cNvPr id="4" name="Slide Number Placeholder 3">
            <a:extLst>
              <a:ext uri="{FF2B5EF4-FFF2-40B4-BE49-F238E27FC236}">
                <a16:creationId xmlns:a16="http://schemas.microsoft.com/office/drawing/2014/main" id="{E22F1DC9-B92C-3644-D04E-FD83B818DA01}"/>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7</a:t>
            </a:fld>
            <a:endParaRPr lang="en-US"/>
          </a:p>
        </p:txBody>
      </p:sp>
      <p:sp>
        <p:nvSpPr>
          <p:cNvPr id="5" name="Content Placeholder 4">
            <a:extLst>
              <a:ext uri="{FF2B5EF4-FFF2-40B4-BE49-F238E27FC236}">
                <a16:creationId xmlns:a16="http://schemas.microsoft.com/office/drawing/2014/main" id="{BCFE7432-CEDD-A612-52F5-A0A79245A0D7}"/>
              </a:ext>
            </a:extLst>
          </p:cNvPr>
          <p:cNvSpPr>
            <a:spLocks noGrp="1"/>
          </p:cNvSpPr>
          <p:nvPr>
            <p:ph idx="1"/>
          </p:nvPr>
        </p:nvSpPr>
        <p:spPr/>
        <p:txBody>
          <a:bodyPr vert="horz" lIns="0" tIns="0" rIns="0" bIns="0" rtlCol="0" anchor="t">
            <a:normAutofit/>
          </a:bodyPr>
          <a:lstStyle/>
          <a:p>
            <a:r>
              <a:rPr lang="en-US" b="1"/>
              <a:t>Grant Application Deadlines</a:t>
            </a:r>
          </a:p>
          <a:p>
            <a:pPr lvl="1"/>
            <a:r>
              <a:rPr lang="en-US">
                <a:solidFill>
                  <a:srgbClr val="000000"/>
                </a:solidFill>
                <a:ea typeface="Calibri"/>
                <a:cs typeface="Calibri"/>
              </a:rPr>
              <a:t>USDA NSLP Equipment Assistance Grant – </a:t>
            </a:r>
            <a:r>
              <a:rPr lang="en-US" b="1">
                <a:solidFill>
                  <a:schemeClr val="accent5"/>
                </a:solidFill>
                <a:ea typeface="Calibri"/>
                <a:cs typeface="Calibri"/>
              </a:rPr>
              <a:t>Due December 14, 2023, at 4:00pm</a:t>
            </a:r>
          </a:p>
          <a:p>
            <a:pPr lvl="1"/>
            <a:endParaRPr lang="en-US"/>
          </a:p>
          <a:p>
            <a:r>
              <a:rPr lang="en-US" b="1"/>
              <a:t>Grant Applications Open Now / Coming Soon</a:t>
            </a:r>
            <a:endParaRPr lang="en-US" b="1">
              <a:cs typeface="Calibri"/>
            </a:endParaRPr>
          </a:p>
          <a:p>
            <a:pPr lvl="1"/>
            <a:r>
              <a:rPr lang="en-US"/>
              <a:t>21</a:t>
            </a:r>
            <a:r>
              <a:rPr lang="en-US" baseline="30000"/>
              <a:t>st</a:t>
            </a:r>
            <a:r>
              <a:rPr lang="en-US"/>
              <a:t> Century Community Learning Centers – Opens December 15, 2023</a:t>
            </a:r>
            <a:endParaRPr lang="en-US">
              <a:cs typeface="Calibri"/>
            </a:endParaRPr>
          </a:p>
          <a:p>
            <a:pPr lvl="1"/>
            <a:r>
              <a:rPr lang="en-US"/>
              <a:t>Colorado Academic Accelerator Program – Opens December 15, 2023</a:t>
            </a:r>
            <a:endParaRPr lang="en-US">
              <a:cs typeface="Calibri"/>
            </a:endParaRPr>
          </a:p>
          <a:p>
            <a:pPr lvl="1"/>
            <a:endParaRPr lang="en-US"/>
          </a:p>
          <a:p>
            <a:pPr marL="0" indent="0">
              <a:buNone/>
            </a:pPr>
            <a:endParaRPr lang="en-US" b="1">
              <a:cs typeface="Calibri"/>
            </a:endParaRPr>
          </a:p>
        </p:txBody>
      </p:sp>
    </p:spTree>
    <p:extLst>
      <p:ext uri="{BB962C8B-B14F-4D97-AF65-F5344CB8AC3E}">
        <p14:creationId xmlns:p14="http://schemas.microsoft.com/office/powerpoint/2010/main" val="2424735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9259-2614-61E5-364D-E5B7F127248C}"/>
              </a:ext>
            </a:extLst>
          </p:cNvPr>
          <p:cNvSpPr>
            <a:spLocks noGrp="1"/>
          </p:cNvSpPr>
          <p:nvPr>
            <p:ph type="title"/>
          </p:nvPr>
        </p:nvSpPr>
        <p:spPr>
          <a:xfrm>
            <a:off x="1307736" y="356616"/>
            <a:ext cx="8516747" cy="747084"/>
          </a:xfrm>
        </p:spPr>
        <p:txBody>
          <a:bodyPr>
            <a:normAutofit/>
          </a:bodyPr>
          <a:lstStyle/>
          <a:p>
            <a:r>
              <a:rPr lang="en-US">
                <a:latin typeface="Museo Slab 500"/>
              </a:rPr>
              <a:t>Technical Assistance and GAINS Resources</a:t>
            </a:r>
            <a:endParaRPr lang="en-US"/>
          </a:p>
        </p:txBody>
      </p:sp>
      <p:sp>
        <p:nvSpPr>
          <p:cNvPr id="4" name="Slide Number Placeholder 3">
            <a:extLst>
              <a:ext uri="{FF2B5EF4-FFF2-40B4-BE49-F238E27FC236}">
                <a16:creationId xmlns:a16="http://schemas.microsoft.com/office/drawing/2014/main" id="{E22F1DC9-B92C-3644-D04E-FD83B818DA01}"/>
              </a:ext>
            </a:extLst>
          </p:cNvPr>
          <p:cNvSpPr>
            <a:spLocks noGrp="1"/>
          </p:cNvSpPr>
          <p:nvPr>
            <p:ph type="sldNum" sz="quarter" idx="12"/>
          </p:nvPr>
        </p:nvSpPr>
        <p:spPr/>
        <p:txBody>
          <a:bodyPr/>
          <a:lstStyle/>
          <a:p>
            <a:fld id="{C479D5F6-EDCB-402A-AC08-4943A1820E8F}" type="slidenum">
              <a:rPr lang="en-US" smtClean="0"/>
              <a:pPr/>
              <a:t>8</a:t>
            </a:fld>
            <a:endParaRPr lang="en-US"/>
          </a:p>
        </p:txBody>
      </p:sp>
      <p:graphicFrame>
        <p:nvGraphicFramePr>
          <p:cNvPr id="5" name="Diagram 4" descr="GAINS Training Webpage &#10;GAINS Help Desk Ticket &#10;GAINS CDE Resources&#10;">
            <a:extLst>
              <a:ext uri="{FF2B5EF4-FFF2-40B4-BE49-F238E27FC236}">
                <a16:creationId xmlns:a16="http://schemas.microsoft.com/office/drawing/2014/main" id="{0F867947-7CED-4AA8-6C6B-06E165C06FBA}"/>
              </a:ext>
            </a:extLst>
          </p:cNvPr>
          <p:cNvGraphicFramePr/>
          <p:nvPr>
            <p:extLst>
              <p:ext uri="{D42A27DB-BD31-4B8C-83A1-F6EECF244321}">
                <p14:modId xmlns:p14="http://schemas.microsoft.com/office/powerpoint/2010/main" val="3905852675"/>
              </p:ext>
            </p:extLst>
          </p:nvPr>
        </p:nvGraphicFramePr>
        <p:xfrm>
          <a:off x="5848262" y="1645920"/>
          <a:ext cx="45720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6" name="Graphic 75">
            <a:extLst>
              <a:ext uri="{FF2B5EF4-FFF2-40B4-BE49-F238E27FC236}">
                <a16:creationId xmlns:a16="http://schemas.microsoft.com/office/drawing/2014/main" id="{C4CC6EF0-E76D-FB1A-69AA-F15433CA7089}"/>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3111" y="1444037"/>
            <a:ext cx="4477926" cy="4487334"/>
          </a:xfrm>
          <a:prstGeom prst="rect">
            <a:avLst/>
          </a:prstGeom>
        </p:spPr>
      </p:pic>
    </p:spTree>
    <p:extLst>
      <p:ext uri="{BB962C8B-B14F-4D97-AF65-F5344CB8AC3E}">
        <p14:creationId xmlns:p14="http://schemas.microsoft.com/office/powerpoint/2010/main" val="1449128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575E7-B992-B471-D05E-1B4164187855}"/>
              </a:ext>
            </a:extLst>
          </p:cNvPr>
          <p:cNvSpPr>
            <a:spLocks noGrp="1"/>
          </p:cNvSpPr>
          <p:nvPr>
            <p:ph type="title"/>
          </p:nvPr>
        </p:nvSpPr>
        <p:spPr/>
        <p:txBody>
          <a:bodyPr/>
          <a:lstStyle/>
          <a:p>
            <a:r>
              <a:rPr lang="en-US">
                <a:latin typeface="Museo Slab 500"/>
              </a:rPr>
              <a:t>Application Evaluation Survey</a:t>
            </a:r>
            <a:endParaRPr lang="en-US"/>
          </a:p>
        </p:txBody>
      </p:sp>
      <p:sp>
        <p:nvSpPr>
          <p:cNvPr id="3" name="Content Placeholder 2">
            <a:extLst>
              <a:ext uri="{FF2B5EF4-FFF2-40B4-BE49-F238E27FC236}">
                <a16:creationId xmlns:a16="http://schemas.microsoft.com/office/drawing/2014/main" id="{A662A6E8-A8DC-0D6E-D154-30E0668CC078}"/>
              </a:ext>
            </a:extLst>
          </p:cNvPr>
          <p:cNvSpPr>
            <a:spLocks noGrp="1"/>
          </p:cNvSpPr>
          <p:nvPr>
            <p:ph idx="1"/>
          </p:nvPr>
        </p:nvSpPr>
        <p:spPr/>
        <p:txBody>
          <a:bodyPr vert="horz" lIns="0" tIns="0" rIns="0" bIns="0" rtlCol="0" anchor="t">
            <a:normAutofit/>
          </a:bodyPr>
          <a:lstStyle/>
          <a:p>
            <a:pPr marL="0" indent="0" algn="ctr">
              <a:buNone/>
            </a:pPr>
            <a:r>
              <a:rPr lang="en-US">
                <a:ea typeface="Calibri"/>
                <a:cs typeface="Calibri"/>
              </a:rPr>
              <a:t>Did you recently complete the Charter Schools Program Grant and/or the Computer Science Grant? Please </a:t>
            </a:r>
            <a:r>
              <a:rPr lang="en-US">
                <a:ea typeface="Calibri"/>
                <a:cs typeface="Calibri"/>
                <a:hlinkClick r:id="rId2"/>
              </a:rPr>
              <a:t>complete the survey</a:t>
            </a:r>
            <a:r>
              <a:rPr lang="en-US">
                <a:ea typeface="Calibri"/>
                <a:cs typeface="Calibri"/>
              </a:rPr>
              <a:t> to tell us how we can improve applications within GAINS for the future! </a:t>
            </a:r>
            <a:endParaRPr lang="en-US"/>
          </a:p>
        </p:txBody>
      </p:sp>
      <p:sp>
        <p:nvSpPr>
          <p:cNvPr id="4" name="Slide Number Placeholder 3">
            <a:extLst>
              <a:ext uri="{FF2B5EF4-FFF2-40B4-BE49-F238E27FC236}">
                <a16:creationId xmlns:a16="http://schemas.microsoft.com/office/drawing/2014/main" id="{2501CA4E-40CA-38BE-F74C-F8F4583316E9}"/>
              </a:ext>
            </a:extLst>
          </p:cNvPr>
          <p:cNvSpPr>
            <a:spLocks noGrp="1"/>
          </p:cNvSpPr>
          <p:nvPr>
            <p:ph type="sldNum" sz="quarter" idx="12"/>
          </p:nvPr>
        </p:nvSpPr>
        <p:spPr/>
        <p:txBody>
          <a:bodyPr/>
          <a:lstStyle/>
          <a:p>
            <a:fld id="{C479D5F6-EDCB-402A-AC08-4943A1820E8F}" type="slidenum">
              <a:rPr lang="en-US" smtClean="0"/>
              <a:pPr/>
              <a:t>9</a:t>
            </a:fld>
            <a:endParaRPr lang="en-US"/>
          </a:p>
        </p:txBody>
      </p:sp>
      <p:pic>
        <p:nvPicPr>
          <p:cNvPr id="5" name="Picture 4" descr="Cartoon checklist and pencil">
            <a:extLst>
              <a:ext uri="{FF2B5EF4-FFF2-40B4-BE49-F238E27FC236}">
                <a16:creationId xmlns:a16="http://schemas.microsoft.com/office/drawing/2014/main" id="{C9999F27-67A1-61A9-A429-8CDF76A80731}"/>
              </a:ext>
            </a:extLst>
          </p:cNvPr>
          <p:cNvPicPr>
            <a:picLocks noChangeAspect="1"/>
          </p:cNvPicPr>
          <p:nvPr/>
        </p:nvPicPr>
        <p:blipFill>
          <a:blip r:embed="rId3"/>
          <a:stretch>
            <a:fillRect/>
          </a:stretch>
        </p:blipFill>
        <p:spPr>
          <a:xfrm>
            <a:off x="4571340" y="2961362"/>
            <a:ext cx="3864563" cy="2898422"/>
          </a:xfrm>
          <a:prstGeom prst="rect">
            <a:avLst/>
          </a:prstGeom>
        </p:spPr>
      </p:pic>
    </p:spTree>
    <p:extLst>
      <p:ext uri="{BB962C8B-B14F-4D97-AF65-F5344CB8AC3E}">
        <p14:creationId xmlns:p14="http://schemas.microsoft.com/office/powerpoint/2010/main" val="7227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BE64B-46B1-5C06-1BD9-6E5D9246FD1B}"/>
              </a:ext>
            </a:extLst>
          </p:cNvPr>
          <p:cNvSpPr>
            <a:spLocks noGrp="1"/>
          </p:cNvSpPr>
          <p:nvPr>
            <p:ph type="title"/>
          </p:nvPr>
        </p:nvSpPr>
        <p:spPr/>
        <p:txBody>
          <a:bodyPr/>
          <a:lstStyle/>
          <a:p>
            <a:r>
              <a:rPr lang="en-US">
                <a:latin typeface="Museo Slab 500"/>
              </a:rPr>
              <a:t>GPA and Grants Fiscal Contacts</a:t>
            </a:r>
          </a:p>
        </p:txBody>
      </p:sp>
      <p:graphicFrame>
        <p:nvGraphicFramePr>
          <p:cNvPr id="6" name="Table 5">
            <a:extLst>
              <a:ext uri="{FF2B5EF4-FFF2-40B4-BE49-F238E27FC236}">
                <a16:creationId xmlns:a16="http://schemas.microsoft.com/office/drawing/2014/main" id="{05DDDB1E-7426-685D-AB3F-AB8566A7EE18}"/>
              </a:ext>
            </a:extLst>
          </p:cNvPr>
          <p:cNvGraphicFramePr>
            <a:graphicFrameLocks noGrp="1"/>
          </p:cNvGraphicFramePr>
          <p:nvPr/>
        </p:nvGraphicFramePr>
        <p:xfrm>
          <a:off x="385530" y="1314748"/>
          <a:ext cx="11420940" cy="2128556"/>
        </p:xfrm>
        <a:graphic>
          <a:graphicData uri="http://schemas.openxmlformats.org/drawingml/2006/table">
            <a:tbl>
              <a:tblPr firstRow="1" bandRow="1">
                <a:tableStyleId>{00A15C55-8517-42AA-B614-E9B94910E393}</a:tableStyleId>
              </a:tblPr>
              <a:tblGrid>
                <a:gridCol w="1490895">
                  <a:extLst>
                    <a:ext uri="{9D8B030D-6E8A-4147-A177-3AD203B41FA5}">
                      <a16:colId xmlns:a16="http://schemas.microsoft.com/office/drawing/2014/main" val="4174842628"/>
                    </a:ext>
                  </a:extLst>
                </a:gridCol>
                <a:gridCol w="2581275">
                  <a:extLst>
                    <a:ext uri="{9D8B030D-6E8A-4147-A177-3AD203B41FA5}">
                      <a16:colId xmlns:a16="http://schemas.microsoft.com/office/drawing/2014/main" val="2814057840"/>
                    </a:ext>
                  </a:extLst>
                </a:gridCol>
                <a:gridCol w="2019300">
                  <a:extLst>
                    <a:ext uri="{9D8B030D-6E8A-4147-A177-3AD203B41FA5}">
                      <a16:colId xmlns:a16="http://schemas.microsoft.com/office/drawing/2014/main" val="2496338572"/>
                    </a:ext>
                  </a:extLst>
                </a:gridCol>
                <a:gridCol w="5329470">
                  <a:extLst>
                    <a:ext uri="{9D8B030D-6E8A-4147-A177-3AD203B41FA5}">
                      <a16:colId xmlns:a16="http://schemas.microsoft.com/office/drawing/2014/main" val="1421659122"/>
                    </a:ext>
                  </a:extLst>
                </a:gridCol>
              </a:tblGrid>
              <a:tr h="210483">
                <a:tc>
                  <a:txBody>
                    <a:bodyPr/>
                    <a:lstStyle/>
                    <a:p>
                      <a:pPr algn="ctr" rtl="0" fontAlgn="t">
                        <a:spcBef>
                          <a:spcPts val="0"/>
                        </a:spcBef>
                        <a:spcAft>
                          <a:spcPts val="0"/>
                        </a:spcAft>
                      </a:pPr>
                      <a:r>
                        <a:rPr lang="en-US" sz="1100">
                          <a:solidFill>
                            <a:srgbClr val="000000"/>
                          </a:solidFill>
                          <a:effectLst/>
                        </a:rPr>
                        <a:t>GPA Staff</a:t>
                      </a:r>
                      <a:endParaRPr lang="en-US">
                        <a:solidFill>
                          <a:srgbClr val="000000"/>
                        </a:solidFill>
                        <a:effectLst/>
                      </a:endParaRPr>
                    </a:p>
                  </a:txBody>
                  <a:tcPr marL="57150" marR="57150" marT="28575" marB="28575" anchor="ctr"/>
                </a:tc>
                <a:tc>
                  <a:txBody>
                    <a:bodyPr/>
                    <a:lstStyle/>
                    <a:p>
                      <a:pPr algn="ctr" rtl="0" fontAlgn="t">
                        <a:spcBef>
                          <a:spcPts val="0"/>
                        </a:spcBef>
                        <a:spcAft>
                          <a:spcPts val="0"/>
                        </a:spcAft>
                      </a:pPr>
                      <a:r>
                        <a:rPr lang="en-US" sz="1100">
                          <a:solidFill>
                            <a:srgbClr val="000000"/>
                          </a:solidFill>
                          <a:effectLst/>
                        </a:rPr>
                        <a:t>Program Expertise</a:t>
                      </a:r>
                      <a:endParaRPr lang="en-US">
                        <a:solidFill>
                          <a:srgbClr val="000000"/>
                        </a:solidFill>
                        <a:effectLst/>
                      </a:endParaRPr>
                    </a:p>
                  </a:txBody>
                  <a:tcPr marL="57150" marR="57150" marT="28575" marB="28575" anchor="ctr"/>
                </a:tc>
                <a:tc>
                  <a:txBody>
                    <a:bodyPr/>
                    <a:lstStyle/>
                    <a:p>
                      <a:pPr algn="ctr" rtl="0" fontAlgn="t">
                        <a:spcBef>
                          <a:spcPts val="0"/>
                        </a:spcBef>
                        <a:spcAft>
                          <a:spcPts val="0"/>
                        </a:spcAft>
                      </a:pPr>
                      <a:r>
                        <a:rPr lang="en-US" sz="1100">
                          <a:solidFill>
                            <a:srgbClr val="000000"/>
                          </a:solidFill>
                          <a:effectLst/>
                        </a:rPr>
                        <a:t>E-mail</a:t>
                      </a:r>
                      <a:endParaRPr lang="en-US">
                        <a:solidFill>
                          <a:srgbClr val="000000"/>
                        </a:solidFill>
                        <a:effectLst/>
                      </a:endParaRPr>
                    </a:p>
                  </a:txBody>
                  <a:tcPr marL="57150" marR="57150" marT="28575" marB="28575" anchor="ctr"/>
                </a:tc>
                <a:tc>
                  <a:txBody>
                    <a:bodyPr/>
                    <a:lstStyle/>
                    <a:p>
                      <a:pPr lvl="0" algn="ctr">
                        <a:spcBef>
                          <a:spcPts val="0"/>
                        </a:spcBef>
                        <a:spcAft>
                          <a:spcPts val="0"/>
                        </a:spcAft>
                        <a:buNone/>
                      </a:pPr>
                      <a:r>
                        <a:rPr lang="en-US" sz="1100">
                          <a:solidFill>
                            <a:srgbClr val="000000"/>
                          </a:solidFill>
                          <a:effectLst/>
                        </a:rPr>
                        <a:t>GAINS Administrator by Application </a:t>
                      </a:r>
                    </a:p>
                  </a:txBody>
                  <a:tcPr marL="57150" marR="57150" marT="28575" marB="28575" anchor="ctr"/>
                </a:tc>
                <a:extLst>
                  <a:ext uri="{0D108BD9-81ED-4DB2-BD59-A6C34878D82A}">
                    <a16:rowId xmlns:a16="http://schemas.microsoft.com/office/drawing/2014/main" val="3804635837"/>
                  </a:ext>
                </a:extLst>
              </a:tr>
              <a:tr h="240983">
                <a:tc>
                  <a:txBody>
                    <a:bodyPr/>
                    <a:lstStyle/>
                    <a:p>
                      <a:pPr rtl="0" fontAlgn="t">
                        <a:spcBef>
                          <a:spcPts val="0"/>
                        </a:spcBef>
                        <a:spcAft>
                          <a:spcPts val="0"/>
                        </a:spcAft>
                      </a:pPr>
                      <a:r>
                        <a:rPr lang="en-US" sz="1100">
                          <a:effectLst/>
                        </a:rPr>
                        <a:t>DeLilah Collins</a:t>
                      </a:r>
                      <a:endParaRPr lang="en-US">
                        <a:effectLst/>
                      </a:endParaRPr>
                    </a:p>
                  </a:txBody>
                  <a:tcPr marL="57150" marR="57150" marT="28575" marB="28575" anchor="ctr"/>
                </a:tc>
                <a:tc>
                  <a:txBody>
                    <a:bodyPr/>
                    <a:lstStyle/>
                    <a:p>
                      <a:pPr rtl="0" fontAlgn="t">
                        <a:spcBef>
                          <a:spcPts val="0"/>
                        </a:spcBef>
                        <a:spcAft>
                          <a:spcPts val="0"/>
                        </a:spcAft>
                      </a:pPr>
                      <a:r>
                        <a:rPr lang="en-US" sz="1100">
                          <a:effectLst/>
                        </a:rPr>
                        <a:t>Director, Grants Program Administration</a:t>
                      </a:r>
                      <a:endParaRPr lang="en-US">
                        <a:effectLst/>
                      </a:endParaRPr>
                    </a:p>
                  </a:txBody>
                  <a:tcPr marL="57150" marR="57150" marT="28575" marB="28575" anchor="ctr"/>
                </a:tc>
                <a:tc>
                  <a:txBody>
                    <a:bodyPr/>
                    <a:lstStyle/>
                    <a:p>
                      <a:pPr rtl="0" fontAlgn="t">
                        <a:spcBef>
                          <a:spcPts val="0"/>
                        </a:spcBef>
                        <a:spcAft>
                          <a:spcPts val="0"/>
                        </a:spcAft>
                      </a:pPr>
                      <a:r>
                        <a:rPr lang="en-US" sz="1100" u="sng" strike="noStrike">
                          <a:solidFill>
                            <a:schemeClr val="tx1"/>
                          </a:solidFill>
                          <a:effectLst/>
                          <a:hlinkClick r:id="rId2">
                            <a:extLst>
                              <a:ext uri="{A12FA001-AC4F-418D-AE19-62706E023703}">
                                <ahyp:hlinkClr xmlns:ahyp="http://schemas.microsoft.com/office/drawing/2018/hyperlinkcolor" val="tx"/>
                              </a:ext>
                            </a:extLst>
                          </a:hlinkClick>
                        </a:rPr>
                        <a:t>Collins_D@cde.state.co.us</a:t>
                      </a:r>
                      <a:r>
                        <a:rPr lang="en-US" sz="1100">
                          <a:solidFill>
                            <a:schemeClr val="tx1"/>
                          </a:solidFill>
                          <a:effectLst/>
                        </a:rPr>
                        <a:t> </a:t>
                      </a:r>
                      <a:endParaRPr lang="en-US">
                        <a:solidFill>
                          <a:schemeClr val="tx1"/>
                        </a:solidFill>
                        <a:effectLst/>
                      </a:endParaRPr>
                    </a:p>
                  </a:txBody>
                  <a:tcPr marL="57150" marR="57150" marT="28575" marB="28575" anchor="ctr"/>
                </a:tc>
                <a:tc>
                  <a:txBody>
                    <a:bodyPr/>
                    <a:lstStyle/>
                    <a:p>
                      <a:pPr lvl="0">
                        <a:spcBef>
                          <a:spcPts val="0"/>
                        </a:spcBef>
                        <a:spcAft>
                          <a:spcPts val="0"/>
                        </a:spcAft>
                        <a:buNone/>
                      </a:pPr>
                      <a:endParaRPr lang="en-US" sz="1100">
                        <a:effectLst/>
                      </a:endParaRPr>
                    </a:p>
                  </a:txBody>
                  <a:tcPr marL="57150" marR="57150" marT="28575" marB="28575" anchor="ctr"/>
                </a:tc>
                <a:extLst>
                  <a:ext uri="{0D108BD9-81ED-4DB2-BD59-A6C34878D82A}">
                    <a16:rowId xmlns:a16="http://schemas.microsoft.com/office/drawing/2014/main" val="2226127947"/>
                  </a:ext>
                </a:extLst>
              </a:tr>
              <a:tr h="232950">
                <a:tc>
                  <a:txBody>
                    <a:bodyPr/>
                    <a:lstStyle/>
                    <a:p>
                      <a:pPr lvl="0" rtl="0">
                        <a:spcBef>
                          <a:spcPts val="0"/>
                        </a:spcBef>
                        <a:spcAft>
                          <a:spcPts val="0"/>
                        </a:spcAft>
                        <a:buNone/>
                      </a:pPr>
                      <a:r>
                        <a:rPr lang="en-US" sz="1100">
                          <a:effectLst/>
                        </a:rPr>
                        <a:t>Jess Hollingshead</a:t>
                      </a:r>
                      <a:endParaRPr lang="en-US">
                        <a:effectLst/>
                      </a:endParaRPr>
                    </a:p>
                  </a:txBody>
                  <a:tcPr marL="57150" marR="57150" marT="28575" marB="28575" anchor="ctr"/>
                </a:tc>
                <a:tc>
                  <a:txBody>
                    <a:bodyPr/>
                    <a:lstStyle/>
                    <a:p>
                      <a:pPr lvl="0" rtl="0">
                        <a:spcBef>
                          <a:spcPts val="0"/>
                        </a:spcBef>
                        <a:spcAft>
                          <a:spcPts val="0"/>
                        </a:spcAft>
                        <a:buNone/>
                      </a:pPr>
                      <a:r>
                        <a:rPr lang="en-US" sz="1100">
                          <a:effectLst/>
                        </a:rPr>
                        <a:t>Operations Supervisor </a:t>
                      </a:r>
                      <a:endParaRPr lang="en-US">
                        <a:effectLst/>
                      </a:endParaRPr>
                    </a:p>
                  </a:txBody>
                  <a:tcPr marL="57150" marR="57150" marT="28575" marB="28575" anchor="ctr"/>
                </a:tc>
                <a:tc>
                  <a:txBody>
                    <a:bodyPr/>
                    <a:lstStyle/>
                    <a:p>
                      <a:pPr lvl="0" rtl="0">
                        <a:spcBef>
                          <a:spcPts val="0"/>
                        </a:spcBef>
                        <a:spcAft>
                          <a:spcPts val="0"/>
                        </a:spcAft>
                        <a:buNone/>
                      </a:pPr>
                      <a:r>
                        <a:rPr lang="en-US" sz="1100" u="sng" strike="noStrike">
                          <a:solidFill>
                            <a:schemeClr val="tx1"/>
                          </a:solidFill>
                          <a:effectLst/>
                          <a:hlinkClick r:id="rId3">
                            <a:extLst>
                              <a:ext uri="{A12FA001-AC4F-418D-AE19-62706E023703}">
                                <ahyp:hlinkClr xmlns:ahyp="http://schemas.microsoft.com/office/drawing/2018/hyperlinkcolor" val="tx"/>
                              </a:ext>
                            </a:extLst>
                          </a:hlinkClick>
                        </a:rPr>
                        <a:t>Hollingshead_J@cde.state.co.us</a:t>
                      </a:r>
                      <a:r>
                        <a:rPr lang="en-US" sz="1100">
                          <a:solidFill>
                            <a:schemeClr val="tx1"/>
                          </a:solidFill>
                          <a:effectLst/>
                        </a:rPr>
                        <a:t> </a:t>
                      </a:r>
                      <a:endParaRPr lang="en-US">
                        <a:solidFill>
                          <a:schemeClr val="tx1"/>
                        </a:solidFill>
                        <a:effectLst/>
                      </a:endParaRPr>
                    </a:p>
                  </a:txBody>
                  <a:tcPr marL="57150" marR="57150" marT="28575" marB="28575" anchor="ctr"/>
                </a:tc>
                <a:tc>
                  <a:txBody>
                    <a:bodyPr/>
                    <a:lstStyle/>
                    <a:p>
                      <a:pPr lvl="0">
                        <a:spcBef>
                          <a:spcPts val="0"/>
                        </a:spcBef>
                        <a:spcAft>
                          <a:spcPts val="0"/>
                        </a:spcAft>
                        <a:buNone/>
                      </a:pPr>
                      <a:r>
                        <a:rPr lang="en-US" sz="1100">
                          <a:effectLst/>
                        </a:rPr>
                        <a:t>Building Excellent Schools Today (BEST), 21</a:t>
                      </a:r>
                      <a:r>
                        <a:rPr lang="en-US" sz="1100" baseline="30000">
                          <a:effectLst/>
                        </a:rPr>
                        <a:t>st</a:t>
                      </a:r>
                      <a:r>
                        <a:rPr lang="en-US" sz="1100">
                          <a:effectLst/>
                        </a:rPr>
                        <a:t> CCLC, CO-AAP</a:t>
                      </a:r>
                    </a:p>
                  </a:txBody>
                  <a:tcPr marL="57150" marR="57150" marT="28575" marB="28575" anchor="ctr"/>
                </a:tc>
                <a:extLst>
                  <a:ext uri="{0D108BD9-81ED-4DB2-BD59-A6C34878D82A}">
                    <a16:rowId xmlns:a16="http://schemas.microsoft.com/office/drawing/2014/main" val="343385851"/>
                  </a:ext>
                </a:extLst>
              </a:tr>
              <a:tr h="224918">
                <a:tc>
                  <a:txBody>
                    <a:bodyPr/>
                    <a:lstStyle/>
                    <a:p>
                      <a:pPr rtl="0" fontAlgn="t">
                        <a:spcBef>
                          <a:spcPts val="0"/>
                        </a:spcBef>
                        <a:spcAft>
                          <a:spcPts val="0"/>
                        </a:spcAft>
                      </a:pPr>
                      <a:r>
                        <a:rPr lang="en-US" sz="1100">
                          <a:effectLst/>
                        </a:rPr>
                        <a:t>Kim Burnham</a:t>
                      </a:r>
                      <a:endParaRPr lang="en-US">
                        <a:effectLst/>
                      </a:endParaRPr>
                    </a:p>
                  </a:txBody>
                  <a:tcPr marL="57150" marR="57150" marT="28575" marB="28575" anchor="ctr"/>
                </a:tc>
                <a:tc>
                  <a:txBody>
                    <a:bodyPr/>
                    <a:lstStyle/>
                    <a:p>
                      <a:pPr lvl="0">
                        <a:spcBef>
                          <a:spcPts val="0"/>
                        </a:spcBef>
                        <a:spcAft>
                          <a:spcPts val="0"/>
                        </a:spcAft>
                        <a:buNone/>
                      </a:pPr>
                      <a:r>
                        <a:rPr lang="en-US" sz="1100">
                          <a:effectLst/>
                        </a:rPr>
                        <a:t>Competitive Grants and Awards Supervisor</a:t>
                      </a:r>
                      <a:endParaRPr lang="en-US"/>
                    </a:p>
                  </a:txBody>
                  <a:tcPr marL="57150" marR="57150" marT="28575" marB="28575" anchor="ctr"/>
                </a:tc>
                <a:tc>
                  <a:txBody>
                    <a:bodyPr/>
                    <a:lstStyle/>
                    <a:p>
                      <a:pPr lvl="0">
                        <a:spcBef>
                          <a:spcPts val="0"/>
                        </a:spcBef>
                        <a:spcAft>
                          <a:spcPts val="0"/>
                        </a:spcAft>
                        <a:buNone/>
                      </a:pPr>
                      <a:r>
                        <a:rPr lang="en-US" sz="1100" u="sng" strike="noStrike">
                          <a:solidFill>
                            <a:schemeClr val="tx1"/>
                          </a:solidFill>
                          <a:effectLst/>
                        </a:rPr>
                        <a:t>Burnham_K@cde.state.co.us</a:t>
                      </a:r>
                      <a:endParaRPr lang="en-US">
                        <a:solidFill>
                          <a:schemeClr val="tx1"/>
                        </a:solidFill>
                      </a:endParaRPr>
                    </a:p>
                  </a:txBody>
                  <a:tcPr marL="57150" marR="57150" marT="28575" marB="28575" anchor="ctr"/>
                </a:tc>
                <a:tc>
                  <a:txBody>
                    <a:bodyPr/>
                    <a:lstStyle/>
                    <a:p>
                      <a:pPr lvl="0">
                        <a:spcBef>
                          <a:spcPts val="0"/>
                        </a:spcBef>
                        <a:spcAft>
                          <a:spcPts val="0"/>
                        </a:spcAft>
                        <a:buNone/>
                      </a:pPr>
                      <a:r>
                        <a:rPr lang="en-US" sz="1100" kern="1200" noProof="0">
                          <a:solidFill>
                            <a:schemeClr val="dk1"/>
                          </a:solidFill>
                          <a:effectLst/>
                          <a:latin typeface="+mn-lt"/>
                          <a:ea typeface="+mn-ea"/>
                          <a:cs typeface="+mn-cs"/>
                        </a:rPr>
                        <a:t>Colorado Charter Schools Program Grant</a:t>
                      </a:r>
                      <a:endParaRPr lang="en-US" sz="1100" kern="1200">
                        <a:solidFill>
                          <a:schemeClr val="dk1"/>
                        </a:solidFill>
                        <a:effectLst/>
                        <a:latin typeface="+mn-lt"/>
                        <a:ea typeface="+mn-ea"/>
                        <a:cs typeface="+mn-cs"/>
                      </a:endParaRPr>
                    </a:p>
                  </a:txBody>
                  <a:tcPr marL="57150" marR="57150" marT="28575" marB="28575" anchor="ctr"/>
                </a:tc>
                <a:extLst>
                  <a:ext uri="{0D108BD9-81ED-4DB2-BD59-A6C34878D82A}">
                    <a16:rowId xmlns:a16="http://schemas.microsoft.com/office/drawing/2014/main" val="1767464108"/>
                  </a:ext>
                </a:extLst>
              </a:tr>
              <a:tr h="240983">
                <a:tc>
                  <a:txBody>
                    <a:bodyPr/>
                    <a:lstStyle/>
                    <a:p>
                      <a:pPr rtl="0" fontAlgn="t">
                        <a:spcBef>
                          <a:spcPts val="0"/>
                        </a:spcBef>
                        <a:spcAft>
                          <a:spcPts val="0"/>
                        </a:spcAft>
                      </a:pPr>
                      <a:r>
                        <a:rPr lang="en-US" sz="1100">
                          <a:effectLst/>
                        </a:rPr>
                        <a:t>Megan Allen </a:t>
                      </a:r>
                      <a:endParaRPr lang="en-US">
                        <a:effectLst/>
                      </a:endParaRPr>
                    </a:p>
                  </a:txBody>
                  <a:tcPr marL="57150" marR="57150" marT="28575" marB="28575" anchor="ctr"/>
                </a:tc>
                <a:tc>
                  <a:txBody>
                    <a:bodyPr/>
                    <a:lstStyle/>
                    <a:p>
                      <a:pPr rtl="0" fontAlgn="t">
                        <a:spcBef>
                          <a:spcPts val="0"/>
                        </a:spcBef>
                        <a:spcAft>
                          <a:spcPts val="0"/>
                        </a:spcAft>
                      </a:pPr>
                      <a:r>
                        <a:rPr lang="en-US" sz="1100">
                          <a:effectLst/>
                        </a:rPr>
                        <a:t>Program Assistant I  </a:t>
                      </a:r>
                      <a:endParaRPr lang="en-US">
                        <a:effectLst/>
                      </a:endParaRPr>
                    </a:p>
                  </a:txBody>
                  <a:tcPr marL="57150" marR="57150" marT="28575" marB="28575" anchor="ctr"/>
                </a:tc>
                <a:tc>
                  <a:txBody>
                    <a:bodyPr/>
                    <a:lstStyle/>
                    <a:p>
                      <a:pPr rtl="0" fontAlgn="t">
                        <a:spcBef>
                          <a:spcPts val="0"/>
                        </a:spcBef>
                        <a:spcAft>
                          <a:spcPts val="0"/>
                        </a:spcAft>
                      </a:pPr>
                      <a:r>
                        <a:rPr lang="en-US" sz="1100" u="sng" strike="noStrike">
                          <a:solidFill>
                            <a:schemeClr val="tx1"/>
                          </a:solidFill>
                          <a:effectLst/>
                          <a:hlinkClick r:id="rId4">
                            <a:extLst>
                              <a:ext uri="{A12FA001-AC4F-418D-AE19-62706E023703}">
                                <ahyp:hlinkClr xmlns:ahyp="http://schemas.microsoft.com/office/drawing/2018/hyperlinkcolor" val="tx"/>
                              </a:ext>
                            </a:extLst>
                          </a:hlinkClick>
                        </a:rPr>
                        <a:t>Allen_M@cde.state.co.us</a:t>
                      </a:r>
                      <a:r>
                        <a:rPr lang="en-US" sz="1100">
                          <a:solidFill>
                            <a:schemeClr val="tx1"/>
                          </a:solidFill>
                          <a:effectLst/>
                        </a:rPr>
                        <a:t> </a:t>
                      </a:r>
                      <a:endParaRPr lang="en-US">
                        <a:solidFill>
                          <a:schemeClr val="tx1"/>
                        </a:solidFill>
                        <a:effectLst/>
                      </a:endParaRPr>
                    </a:p>
                  </a:txBody>
                  <a:tcPr marL="57150" marR="57150" marT="28575" marB="28575" anchor="ctr"/>
                </a:tc>
                <a:tc>
                  <a:txBody>
                    <a:bodyPr/>
                    <a:lstStyle/>
                    <a:p>
                      <a:pPr lvl="0">
                        <a:spcBef>
                          <a:spcPts val="0"/>
                        </a:spcBef>
                        <a:spcAft>
                          <a:spcPts val="0"/>
                        </a:spcAft>
                        <a:buNone/>
                      </a:pPr>
                      <a:endParaRPr lang="en-US" sz="1100">
                        <a:effectLst/>
                      </a:endParaRPr>
                    </a:p>
                  </a:txBody>
                  <a:tcPr marL="57150" marR="57150" marT="28575" marB="28575" anchor="ctr"/>
                </a:tc>
                <a:extLst>
                  <a:ext uri="{0D108BD9-81ED-4DB2-BD59-A6C34878D82A}">
                    <a16:rowId xmlns:a16="http://schemas.microsoft.com/office/drawing/2014/main" val="116782400"/>
                  </a:ext>
                </a:extLst>
              </a:tr>
              <a:tr h="240983">
                <a:tc>
                  <a:txBody>
                    <a:bodyPr/>
                    <a:lstStyle/>
                    <a:p>
                      <a:pPr lvl="0">
                        <a:spcBef>
                          <a:spcPts val="0"/>
                        </a:spcBef>
                        <a:spcAft>
                          <a:spcPts val="0"/>
                        </a:spcAft>
                        <a:buNone/>
                      </a:pPr>
                      <a:r>
                        <a:rPr lang="en-US" sz="1100">
                          <a:effectLst/>
                        </a:rPr>
                        <a:t>Brittany Jimenez</a:t>
                      </a:r>
                    </a:p>
                  </a:txBody>
                  <a:tcPr marL="57150" marR="57150" marT="28575" marB="28575" anchor="ctr"/>
                </a:tc>
                <a:tc>
                  <a:txBody>
                    <a:bodyPr/>
                    <a:lstStyle/>
                    <a:p>
                      <a:pPr lvl="0">
                        <a:spcBef>
                          <a:spcPts val="0"/>
                        </a:spcBef>
                        <a:spcAft>
                          <a:spcPts val="0"/>
                        </a:spcAft>
                        <a:buNone/>
                      </a:pPr>
                      <a:r>
                        <a:rPr lang="en-US" sz="1100">
                          <a:effectLst/>
                        </a:rPr>
                        <a:t>Program Support</a:t>
                      </a:r>
                    </a:p>
                  </a:txBody>
                  <a:tcPr marL="57150" marR="57150" marT="28575" marB="28575" anchor="ctr"/>
                </a:tc>
                <a:tc>
                  <a:txBody>
                    <a:bodyPr/>
                    <a:lstStyle/>
                    <a:p>
                      <a:pPr lvl="0">
                        <a:spcBef>
                          <a:spcPts val="0"/>
                        </a:spcBef>
                        <a:spcAft>
                          <a:spcPts val="0"/>
                        </a:spcAft>
                        <a:buNone/>
                      </a:pPr>
                      <a:r>
                        <a:rPr lang="en-US" sz="1100" u="sng" strike="noStrike" kern="1200">
                          <a:solidFill>
                            <a:schemeClr val="tx1"/>
                          </a:solidFill>
                          <a:effectLst/>
                          <a:hlinkClick r:id="rId5">
                            <a:extLst>
                              <a:ext uri="{A12FA001-AC4F-418D-AE19-62706E023703}">
                                <ahyp:hlinkClr xmlns:ahyp="http://schemas.microsoft.com/office/drawing/2018/hyperlinkcolor" val="tx"/>
                              </a:ext>
                            </a:extLst>
                          </a:hlinkClick>
                        </a:rPr>
                        <a:t>Jimenez_B@cde.state.co.us </a:t>
                      </a:r>
                      <a:r>
                        <a:rPr lang="en-US" sz="1100" u="sng" strike="noStrike" kern="1200">
                          <a:solidFill>
                            <a:schemeClr val="tx1"/>
                          </a:solidFill>
                          <a:effectLst/>
                        </a:rPr>
                        <a:t> </a:t>
                      </a:r>
                    </a:p>
                  </a:txBody>
                  <a:tcPr marL="57150" marR="57150" marT="28575" marB="28575" anchor="ctr"/>
                </a:tc>
                <a:tc>
                  <a:txBody>
                    <a:bodyPr/>
                    <a:lstStyle/>
                    <a:p>
                      <a:pPr lvl="0">
                        <a:spcBef>
                          <a:spcPts val="0"/>
                        </a:spcBef>
                        <a:spcAft>
                          <a:spcPts val="0"/>
                        </a:spcAft>
                        <a:buNone/>
                      </a:pPr>
                      <a:endParaRPr lang="en-US" sz="1100" u="sng" strike="noStrike" kern="1200">
                        <a:solidFill>
                          <a:srgbClr val="0563C1"/>
                        </a:solidFill>
                        <a:effectLst/>
                      </a:endParaRPr>
                    </a:p>
                  </a:txBody>
                  <a:tcPr marL="57150" marR="57150" marT="28575" marB="28575" anchor="ctr"/>
                </a:tc>
                <a:extLst>
                  <a:ext uri="{0D108BD9-81ED-4DB2-BD59-A6C34878D82A}">
                    <a16:rowId xmlns:a16="http://schemas.microsoft.com/office/drawing/2014/main" val="1172043013"/>
                  </a:ext>
                </a:extLst>
              </a:tr>
              <a:tr h="240983">
                <a:tc>
                  <a:txBody>
                    <a:bodyPr/>
                    <a:lstStyle/>
                    <a:p>
                      <a:pPr lvl="0" rtl="0">
                        <a:spcBef>
                          <a:spcPts val="0"/>
                        </a:spcBef>
                        <a:spcAft>
                          <a:spcPts val="0"/>
                        </a:spcAft>
                        <a:buNone/>
                      </a:pPr>
                      <a:r>
                        <a:rPr lang="en-US" sz="1100">
                          <a:effectLst/>
                        </a:rPr>
                        <a:t>Mandy Christensen</a:t>
                      </a:r>
                    </a:p>
                  </a:txBody>
                  <a:tcPr marL="57150" marR="57150" marT="28575" marB="28575" anchor="ctr"/>
                </a:tc>
                <a:tc>
                  <a:txBody>
                    <a:bodyPr/>
                    <a:lstStyle/>
                    <a:p>
                      <a:pPr lvl="0">
                        <a:spcBef>
                          <a:spcPts val="0"/>
                        </a:spcBef>
                        <a:spcAft>
                          <a:spcPts val="0"/>
                        </a:spcAft>
                        <a:buNone/>
                      </a:pPr>
                      <a:r>
                        <a:rPr lang="en-US" sz="1100">
                          <a:effectLst/>
                        </a:rPr>
                        <a:t>Principal Consultant</a:t>
                      </a:r>
                      <a:endParaRPr lang="en-US"/>
                    </a:p>
                  </a:txBody>
                  <a:tcPr marL="57150" marR="57150" marT="28575" marB="28575" anchor="ctr"/>
                </a:tc>
                <a:tc>
                  <a:txBody>
                    <a:bodyPr/>
                    <a:lstStyle/>
                    <a:p>
                      <a:pPr lvl="0">
                        <a:spcBef>
                          <a:spcPts val="0"/>
                        </a:spcBef>
                        <a:spcAft>
                          <a:spcPts val="0"/>
                        </a:spcAft>
                        <a:buNone/>
                      </a:pPr>
                      <a:r>
                        <a:rPr lang="en-US" sz="1100" u="sng" strike="noStrike">
                          <a:solidFill>
                            <a:schemeClr val="tx1"/>
                          </a:solidFill>
                          <a:effectLst/>
                          <a:hlinkClick r:id="rId6">
                            <a:extLst>
                              <a:ext uri="{A12FA001-AC4F-418D-AE19-62706E023703}">
                                <ahyp:hlinkClr xmlns:ahyp="http://schemas.microsoft.com/office/drawing/2018/hyperlinkcolor" val="tx"/>
                              </a:ext>
                            </a:extLst>
                          </a:hlinkClick>
                        </a:rPr>
                        <a:t>Christensen_A@cde.state.co.us</a:t>
                      </a:r>
                      <a:r>
                        <a:rPr lang="en-US" sz="1100" u="sng" strike="noStrike">
                          <a:solidFill>
                            <a:schemeClr val="tx1"/>
                          </a:solidFill>
                          <a:effectLst/>
                        </a:rPr>
                        <a:t> </a:t>
                      </a:r>
                      <a:endParaRPr lang="en-US">
                        <a:solidFill>
                          <a:schemeClr val="tx1"/>
                        </a:solidFill>
                      </a:endParaRPr>
                    </a:p>
                  </a:txBody>
                  <a:tcPr marL="57150" marR="57150" marT="28575" marB="28575" anchor="ctr"/>
                </a:tc>
                <a:tc>
                  <a:txBody>
                    <a:bodyPr/>
                    <a:lstStyle/>
                    <a:p>
                      <a:pPr lvl="0">
                        <a:spcBef>
                          <a:spcPts val="0"/>
                        </a:spcBef>
                        <a:spcAft>
                          <a:spcPts val="0"/>
                        </a:spcAft>
                        <a:buNone/>
                      </a:pPr>
                      <a:r>
                        <a:rPr lang="en-US" sz="1100"/>
                        <a:t>USDA NSLP Equipment Assistance Grant, 21st CCLC, CO-AAP, Auto Enrollment</a:t>
                      </a:r>
                    </a:p>
                  </a:txBody>
                  <a:tcPr marL="57150" marR="57150" marT="28575" marB="28575" anchor="ctr"/>
                </a:tc>
                <a:extLst>
                  <a:ext uri="{0D108BD9-81ED-4DB2-BD59-A6C34878D82A}">
                    <a16:rowId xmlns:a16="http://schemas.microsoft.com/office/drawing/2014/main" val="1114852914"/>
                  </a:ext>
                </a:extLst>
              </a:tr>
              <a:tr h="240983">
                <a:tc>
                  <a:txBody>
                    <a:bodyPr/>
                    <a:lstStyle/>
                    <a:p>
                      <a:pPr lvl="0">
                        <a:spcBef>
                          <a:spcPts val="0"/>
                        </a:spcBef>
                        <a:spcAft>
                          <a:spcPts val="0"/>
                        </a:spcAft>
                        <a:buNone/>
                      </a:pPr>
                      <a:r>
                        <a:rPr lang="en-US" sz="1100">
                          <a:effectLst/>
                        </a:rPr>
                        <a:t>Patty Gleason</a:t>
                      </a:r>
                    </a:p>
                  </a:txBody>
                  <a:tcPr marL="57150" marR="57150" marT="28575" marB="28575" anchor="ctr"/>
                </a:tc>
                <a:tc>
                  <a:txBody>
                    <a:bodyPr/>
                    <a:lstStyle/>
                    <a:p>
                      <a:pPr lvl="0">
                        <a:spcBef>
                          <a:spcPts val="0"/>
                        </a:spcBef>
                        <a:spcAft>
                          <a:spcPts val="0"/>
                        </a:spcAft>
                        <a:buNone/>
                      </a:pPr>
                      <a:r>
                        <a:rPr lang="en-US" sz="1100">
                          <a:effectLst/>
                        </a:rPr>
                        <a:t>Senior Consultant</a:t>
                      </a:r>
                    </a:p>
                  </a:txBody>
                  <a:tcPr marL="57150" marR="57150" marT="28575" marB="28575" anchor="ctr"/>
                </a:tc>
                <a:tc>
                  <a:txBody>
                    <a:bodyPr/>
                    <a:lstStyle/>
                    <a:p>
                      <a:pPr lvl="0">
                        <a:spcBef>
                          <a:spcPts val="0"/>
                        </a:spcBef>
                        <a:spcAft>
                          <a:spcPts val="0"/>
                        </a:spcAft>
                        <a:buNone/>
                      </a:pPr>
                      <a:r>
                        <a:rPr lang="en-US" sz="1100">
                          <a:solidFill>
                            <a:schemeClr val="tx1"/>
                          </a:solidFill>
                          <a:effectLst/>
                          <a:hlinkClick r:id="rId7">
                            <a:extLst>
                              <a:ext uri="{A12FA001-AC4F-418D-AE19-62706E023703}">
                                <ahyp:hlinkClr xmlns:ahyp="http://schemas.microsoft.com/office/drawing/2018/hyperlinkcolor" val="tx"/>
                              </a:ext>
                            </a:extLst>
                          </a:hlinkClick>
                        </a:rPr>
                        <a:t>Gleason_P@cde.state.co.us</a:t>
                      </a:r>
                      <a:r>
                        <a:rPr lang="en-US" sz="1100">
                          <a:solidFill>
                            <a:schemeClr val="tx1"/>
                          </a:solidFill>
                          <a:effectLst/>
                        </a:rPr>
                        <a:t> </a:t>
                      </a:r>
                    </a:p>
                  </a:txBody>
                  <a:tcPr marL="57150" marR="57150" marT="28575" marB="28575" anchor="ctr"/>
                </a:tc>
                <a:tc>
                  <a:txBody>
                    <a:bodyPr/>
                    <a:lstStyle/>
                    <a:p>
                      <a:pPr lvl="0">
                        <a:spcBef>
                          <a:spcPts val="0"/>
                        </a:spcBef>
                        <a:spcAft>
                          <a:spcPts val="0"/>
                        </a:spcAft>
                        <a:buNone/>
                      </a:pPr>
                      <a:endParaRPr lang="en-US" sz="1100">
                        <a:effectLst/>
                      </a:endParaRPr>
                    </a:p>
                  </a:txBody>
                  <a:tcPr marL="57150" marR="57150" marT="28575" marB="28575" anchor="ctr"/>
                </a:tc>
                <a:extLst>
                  <a:ext uri="{0D108BD9-81ED-4DB2-BD59-A6C34878D82A}">
                    <a16:rowId xmlns:a16="http://schemas.microsoft.com/office/drawing/2014/main" val="2499490163"/>
                  </a:ext>
                </a:extLst>
              </a:tr>
              <a:tr h="240983">
                <a:tc>
                  <a:txBody>
                    <a:bodyPr/>
                    <a:lstStyle/>
                    <a:p>
                      <a:pPr lvl="0" rtl="0">
                        <a:spcBef>
                          <a:spcPts val="0"/>
                        </a:spcBef>
                        <a:spcAft>
                          <a:spcPts val="0"/>
                        </a:spcAft>
                        <a:buNone/>
                      </a:pPr>
                      <a:r>
                        <a:rPr lang="en-US" sz="1100">
                          <a:effectLst/>
                        </a:rPr>
                        <a:t>Michelle Prael</a:t>
                      </a:r>
                      <a:endParaRPr lang="en-US">
                        <a:effectLst/>
                      </a:endParaRPr>
                    </a:p>
                  </a:txBody>
                  <a:tcPr marL="57150" marR="57150" marT="28575" marB="28575" anchor="ctr"/>
                </a:tc>
                <a:tc>
                  <a:txBody>
                    <a:bodyPr/>
                    <a:lstStyle/>
                    <a:p>
                      <a:pPr lvl="0" rtl="0">
                        <a:spcBef>
                          <a:spcPts val="0"/>
                        </a:spcBef>
                        <a:spcAft>
                          <a:spcPts val="0"/>
                        </a:spcAft>
                        <a:buNone/>
                      </a:pPr>
                      <a:r>
                        <a:rPr lang="en-US" sz="1100">
                          <a:effectLst/>
                        </a:rPr>
                        <a:t>Senior Consultant </a:t>
                      </a:r>
                      <a:endParaRPr lang="en-US">
                        <a:effectLst/>
                      </a:endParaRPr>
                    </a:p>
                  </a:txBody>
                  <a:tcPr marL="57150" marR="57150" marT="28575" marB="28575" anchor="ctr"/>
                </a:tc>
                <a:tc>
                  <a:txBody>
                    <a:bodyPr/>
                    <a:lstStyle/>
                    <a:p>
                      <a:pPr lvl="0" rtl="0">
                        <a:spcBef>
                          <a:spcPts val="0"/>
                        </a:spcBef>
                        <a:spcAft>
                          <a:spcPts val="0"/>
                        </a:spcAft>
                        <a:buNone/>
                      </a:pPr>
                      <a:r>
                        <a:rPr lang="en-US" sz="1100" u="sng" strike="noStrike">
                          <a:solidFill>
                            <a:schemeClr val="tx1"/>
                          </a:solidFill>
                          <a:effectLst/>
                          <a:hlinkClick r:id="rId8">
                            <a:extLst>
                              <a:ext uri="{A12FA001-AC4F-418D-AE19-62706E023703}">
                                <ahyp:hlinkClr xmlns:ahyp="http://schemas.microsoft.com/office/drawing/2018/hyperlinkcolor" val="tx"/>
                              </a:ext>
                            </a:extLst>
                          </a:hlinkClick>
                        </a:rPr>
                        <a:t>Prael_M@cde.state.co.us</a:t>
                      </a:r>
                      <a:r>
                        <a:rPr lang="en-US" sz="1100">
                          <a:solidFill>
                            <a:schemeClr val="tx1"/>
                          </a:solidFill>
                          <a:effectLst/>
                        </a:rPr>
                        <a:t> </a:t>
                      </a:r>
                      <a:endParaRPr lang="en-US">
                        <a:solidFill>
                          <a:schemeClr val="tx1"/>
                        </a:solidFill>
                        <a:effectLst/>
                      </a:endParaRPr>
                    </a:p>
                  </a:txBody>
                  <a:tcPr marL="57150" marR="57150" marT="28575" marB="28575" anchor="ctr"/>
                </a:tc>
                <a:tc>
                  <a:txBody>
                    <a:bodyPr/>
                    <a:lstStyle/>
                    <a:p>
                      <a:pPr lvl="0">
                        <a:spcBef>
                          <a:spcPts val="0"/>
                        </a:spcBef>
                        <a:spcAft>
                          <a:spcPts val="0"/>
                        </a:spcAft>
                        <a:buNone/>
                      </a:pPr>
                      <a:r>
                        <a:rPr lang="en-US" sz="1100" kern="1200" noProof="0" dirty="0">
                          <a:solidFill>
                            <a:schemeClr val="dk1"/>
                          </a:solidFill>
                          <a:effectLst/>
                          <a:latin typeface="+mn-lt"/>
                          <a:ea typeface="+mn-ea"/>
                          <a:cs typeface="+mn-cs"/>
                        </a:rPr>
                        <a:t>Computer Science Education Grants for Teachers Program </a:t>
                      </a:r>
                    </a:p>
                  </a:txBody>
                  <a:tcPr marL="57150" marR="57150" marT="28575" marB="28575" anchor="ctr"/>
                </a:tc>
                <a:extLst>
                  <a:ext uri="{0D108BD9-81ED-4DB2-BD59-A6C34878D82A}">
                    <a16:rowId xmlns:a16="http://schemas.microsoft.com/office/drawing/2014/main" val="1370121540"/>
                  </a:ext>
                </a:extLst>
              </a:tr>
            </a:tbl>
          </a:graphicData>
        </a:graphic>
      </p:graphicFrame>
      <p:graphicFrame>
        <p:nvGraphicFramePr>
          <p:cNvPr id="3" name="Table 2">
            <a:extLst>
              <a:ext uri="{FF2B5EF4-FFF2-40B4-BE49-F238E27FC236}">
                <a16:creationId xmlns:a16="http://schemas.microsoft.com/office/drawing/2014/main" id="{26407F24-DE6E-D666-E1FB-6A4D0C1C37D3}"/>
              </a:ext>
            </a:extLst>
          </p:cNvPr>
          <p:cNvGraphicFramePr>
            <a:graphicFrameLocks noGrp="1"/>
          </p:cNvGraphicFramePr>
          <p:nvPr/>
        </p:nvGraphicFramePr>
        <p:xfrm>
          <a:off x="385530" y="3538826"/>
          <a:ext cx="11420940" cy="2535447"/>
        </p:xfrm>
        <a:graphic>
          <a:graphicData uri="http://schemas.openxmlformats.org/drawingml/2006/table">
            <a:tbl>
              <a:tblPr firstRow="1" bandRow="1">
                <a:tableStyleId>{00A15C55-8517-42AA-B614-E9B94910E393}</a:tableStyleId>
              </a:tblPr>
              <a:tblGrid>
                <a:gridCol w="1490895">
                  <a:extLst>
                    <a:ext uri="{9D8B030D-6E8A-4147-A177-3AD203B41FA5}">
                      <a16:colId xmlns:a16="http://schemas.microsoft.com/office/drawing/2014/main" val="4174842628"/>
                    </a:ext>
                  </a:extLst>
                </a:gridCol>
                <a:gridCol w="2581275">
                  <a:extLst>
                    <a:ext uri="{9D8B030D-6E8A-4147-A177-3AD203B41FA5}">
                      <a16:colId xmlns:a16="http://schemas.microsoft.com/office/drawing/2014/main" val="2814057840"/>
                    </a:ext>
                  </a:extLst>
                </a:gridCol>
                <a:gridCol w="2028825">
                  <a:extLst>
                    <a:ext uri="{9D8B030D-6E8A-4147-A177-3AD203B41FA5}">
                      <a16:colId xmlns:a16="http://schemas.microsoft.com/office/drawing/2014/main" val="2496338572"/>
                    </a:ext>
                  </a:extLst>
                </a:gridCol>
                <a:gridCol w="5319945">
                  <a:extLst>
                    <a:ext uri="{9D8B030D-6E8A-4147-A177-3AD203B41FA5}">
                      <a16:colId xmlns:a16="http://schemas.microsoft.com/office/drawing/2014/main" val="1421659122"/>
                    </a:ext>
                  </a:extLst>
                </a:gridCol>
              </a:tblGrid>
              <a:tr h="208694">
                <a:tc>
                  <a:txBody>
                    <a:bodyPr/>
                    <a:lstStyle/>
                    <a:p>
                      <a:pPr algn="ctr" rtl="0" fontAlgn="t">
                        <a:spcBef>
                          <a:spcPts val="0"/>
                        </a:spcBef>
                        <a:spcAft>
                          <a:spcPts val="0"/>
                        </a:spcAft>
                      </a:pPr>
                      <a:r>
                        <a:rPr lang="en-US" sz="1100">
                          <a:solidFill>
                            <a:srgbClr val="000000"/>
                          </a:solidFill>
                          <a:effectLst/>
                        </a:rPr>
                        <a:t>Grants Fiscal Staff</a:t>
                      </a:r>
                      <a:endParaRPr lang="en-US">
                        <a:solidFill>
                          <a:srgbClr val="000000"/>
                        </a:solidFill>
                        <a:effectLst/>
                      </a:endParaRPr>
                    </a:p>
                  </a:txBody>
                  <a:tcPr marL="57150" marR="57150" marT="28575" marB="28575" anchor="ctr"/>
                </a:tc>
                <a:tc>
                  <a:txBody>
                    <a:bodyPr/>
                    <a:lstStyle/>
                    <a:p>
                      <a:pPr algn="ctr" rtl="0" fontAlgn="t">
                        <a:spcBef>
                          <a:spcPts val="0"/>
                        </a:spcBef>
                        <a:spcAft>
                          <a:spcPts val="0"/>
                        </a:spcAft>
                      </a:pPr>
                      <a:r>
                        <a:rPr lang="en-US" sz="1100">
                          <a:solidFill>
                            <a:srgbClr val="000000"/>
                          </a:solidFill>
                          <a:effectLst/>
                        </a:rPr>
                        <a:t>Program Expertise</a:t>
                      </a:r>
                      <a:endParaRPr lang="en-US">
                        <a:solidFill>
                          <a:srgbClr val="000000"/>
                        </a:solidFill>
                        <a:effectLst/>
                      </a:endParaRPr>
                    </a:p>
                  </a:txBody>
                  <a:tcPr marL="57150" marR="57150" marT="28575" marB="28575" anchor="ctr"/>
                </a:tc>
                <a:tc>
                  <a:txBody>
                    <a:bodyPr/>
                    <a:lstStyle/>
                    <a:p>
                      <a:pPr algn="ctr" rtl="0" fontAlgn="t">
                        <a:spcBef>
                          <a:spcPts val="0"/>
                        </a:spcBef>
                        <a:spcAft>
                          <a:spcPts val="0"/>
                        </a:spcAft>
                      </a:pPr>
                      <a:r>
                        <a:rPr lang="en-US" sz="1100">
                          <a:solidFill>
                            <a:srgbClr val="000000"/>
                          </a:solidFill>
                          <a:effectLst/>
                        </a:rPr>
                        <a:t>E-mail</a:t>
                      </a:r>
                      <a:endParaRPr lang="en-US">
                        <a:solidFill>
                          <a:srgbClr val="000000"/>
                        </a:solidFill>
                        <a:effectLst/>
                      </a:endParaRPr>
                    </a:p>
                  </a:txBody>
                  <a:tcPr marL="57150" marR="57150" marT="28575" marB="28575" anchor="ctr"/>
                </a:tc>
                <a:tc>
                  <a:txBody>
                    <a:bodyPr/>
                    <a:lstStyle/>
                    <a:p>
                      <a:pPr lvl="0" algn="ctr">
                        <a:spcBef>
                          <a:spcPts val="0"/>
                        </a:spcBef>
                        <a:spcAft>
                          <a:spcPts val="0"/>
                        </a:spcAft>
                        <a:buNone/>
                      </a:pPr>
                      <a:r>
                        <a:rPr lang="en-US" sz="1100">
                          <a:solidFill>
                            <a:srgbClr val="000000"/>
                          </a:solidFill>
                          <a:effectLst/>
                        </a:rPr>
                        <a:t>Grants Fiscal Analyst by Application </a:t>
                      </a:r>
                    </a:p>
                  </a:txBody>
                  <a:tcPr marL="57150" marR="57150" marT="28575" marB="28575" anchor="ctr"/>
                </a:tc>
                <a:extLst>
                  <a:ext uri="{0D108BD9-81ED-4DB2-BD59-A6C34878D82A}">
                    <a16:rowId xmlns:a16="http://schemas.microsoft.com/office/drawing/2014/main" val="3804635837"/>
                  </a:ext>
                </a:extLst>
              </a:tr>
              <a:tr h="233608">
                <a:tc>
                  <a:txBody>
                    <a:bodyPr/>
                    <a:lstStyle/>
                    <a:p>
                      <a:pPr rtl="0" fontAlgn="t">
                        <a:spcBef>
                          <a:spcPts val="0"/>
                        </a:spcBef>
                        <a:spcAft>
                          <a:spcPts val="0"/>
                        </a:spcAft>
                      </a:pPr>
                      <a:r>
                        <a:rPr lang="en-US" sz="1100">
                          <a:effectLst/>
                        </a:rPr>
                        <a:t>Jennifer Austin</a:t>
                      </a:r>
                    </a:p>
                  </a:txBody>
                  <a:tcPr marL="57150" marR="57150" marT="28575" marB="28575" anchor="ctr"/>
                </a:tc>
                <a:tc>
                  <a:txBody>
                    <a:bodyPr/>
                    <a:lstStyle/>
                    <a:p>
                      <a:pPr lvl="0">
                        <a:spcBef>
                          <a:spcPts val="0"/>
                        </a:spcBef>
                        <a:spcAft>
                          <a:spcPts val="0"/>
                        </a:spcAft>
                        <a:buNone/>
                      </a:pPr>
                      <a:r>
                        <a:rPr lang="en-US" sz="1100" kern="1200" noProof="0">
                          <a:solidFill>
                            <a:schemeClr val="dk1"/>
                          </a:solidFill>
                          <a:effectLst/>
                          <a:latin typeface="+mn-lt"/>
                          <a:ea typeface="+mn-ea"/>
                          <a:cs typeface="+mn-cs"/>
                        </a:rPr>
                        <a:t>Director, Grants Fiscal Management</a:t>
                      </a:r>
                    </a:p>
                  </a:txBody>
                  <a:tcPr marL="57150" marR="57150" marT="28575" marB="28575" anchor="ctr"/>
                </a:tc>
                <a:tc>
                  <a:txBody>
                    <a:bodyPr/>
                    <a:lstStyle/>
                    <a:p>
                      <a:pPr lvl="0">
                        <a:spcBef>
                          <a:spcPts val="0"/>
                        </a:spcBef>
                        <a:spcAft>
                          <a:spcPts val="0"/>
                        </a:spcAft>
                        <a:buNone/>
                      </a:pPr>
                      <a:r>
                        <a:rPr lang="en-US" sz="1100" u="sng" strike="noStrike">
                          <a:solidFill>
                            <a:schemeClr val="tx1"/>
                          </a:solidFill>
                          <a:effectLst/>
                        </a:rPr>
                        <a:t>Austin_J@cde.state.co.us</a:t>
                      </a:r>
                      <a:endParaRPr lang="en-US">
                        <a:solidFill>
                          <a:schemeClr val="tx1"/>
                        </a:solidFill>
                      </a:endParaRPr>
                    </a:p>
                  </a:txBody>
                  <a:tcPr marL="57150" marR="57150" marT="28575" marB="28575" anchor="ctr"/>
                </a:tc>
                <a:tc>
                  <a:txBody>
                    <a:bodyPr/>
                    <a:lstStyle/>
                    <a:p>
                      <a:pPr lvl="0">
                        <a:spcBef>
                          <a:spcPts val="0"/>
                        </a:spcBef>
                        <a:spcAft>
                          <a:spcPts val="0"/>
                        </a:spcAft>
                        <a:buNone/>
                      </a:pPr>
                      <a:endParaRPr lang="en-US" sz="1100">
                        <a:effectLst/>
                      </a:endParaRPr>
                    </a:p>
                  </a:txBody>
                  <a:tcPr marL="57150" marR="57150" marT="28575" marB="28575" anchor="ctr"/>
                </a:tc>
                <a:extLst>
                  <a:ext uri="{0D108BD9-81ED-4DB2-BD59-A6C34878D82A}">
                    <a16:rowId xmlns:a16="http://schemas.microsoft.com/office/drawing/2014/main" val="2226127947"/>
                  </a:ext>
                </a:extLst>
              </a:tr>
              <a:tr h="225821">
                <a:tc>
                  <a:txBody>
                    <a:bodyPr/>
                    <a:lstStyle/>
                    <a:p>
                      <a:pPr lvl="0" rtl="0">
                        <a:spcBef>
                          <a:spcPts val="0"/>
                        </a:spcBef>
                        <a:spcAft>
                          <a:spcPts val="0"/>
                        </a:spcAft>
                        <a:buNone/>
                      </a:pPr>
                      <a:r>
                        <a:rPr lang="en-US" sz="1100">
                          <a:effectLst/>
                        </a:rPr>
                        <a:t>Evan Davis</a:t>
                      </a:r>
                    </a:p>
                  </a:txBody>
                  <a:tcPr marL="57150" marR="57150" marT="28575" marB="28575" anchor="ctr"/>
                </a:tc>
                <a:tc>
                  <a:txBody>
                    <a:bodyPr/>
                    <a:lstStyle/>
                    <a:p>
                      <a:pPr lvl="0">
                        <a:spcBef>
                          <a:spcPts val="0"/>
                        </a:spcBef>
                        <a:spcAft>
                          <a:spcPts val="0"/>
                        </a:spcAft>
                        <a:buNone/>
                      </a:pPr>
                      <a:r>
                        <a:rPr lang="en-US" sz="1100" kern="1200" noProof="0">
                          <a:solidFill>
                            <a:schemeClr val="dk1"/>
                          </a:solidFill>
                          <a:effectLst/>
                          <a:latin typeface="+mn-lt"/>
                          <a:ea typeface="+mn-ea"/>
                          <a:cs typeface="+mn-cs"/>
                        </a:rPr>
                        <a:t>Federal Fiscal Grants Supervisor</a:t>
                      </a:r>
                      <a:endParaRPr lang="en-US" sz="1100" kern="1200">
                        <a:solidFill>
                          <a:schemeClr val="dk1"/>
                        </a:solidFill>
                        <a:effectLst/>
                        <a:latin typeface="+mn-lt"/>
                        <a:ea typeface="+mn-ea"/>
                        <a:cs typeface="+mn-cs"/>
                      </a:endParaRPr>
                    </a:p>
                  </a:txBody>
                  <a:tcPr marL="57150" marR="57150" marT="28575" marB="28575" anchor="ctr"/>
                </a:tc>
                <a:tc>
                  <a:txBody>
                    <a:bodyPr/>
                    <a:lstStyle/>
                    <a:p>
                      <a:pPr lvl="0">
                        <a:spcBef>
                          <a:spcPts val="0"/>
                        </a:spcBef>
                        <a:spcAft>
                          <a:spcPts val="0"/>
                        </a:spcAft>
                        <a:buNone/>
                      </a:pPr>
                      <a:r>
                        <a:rPr lang="en-US" sz="1100" u="sng" strike="noStrike" kern="1200" noProof="0">
                          <a:solidFill>
                            <a:schemeClr val="tx1"/>
                          </a:solidFill>
                          <a:effectLst/>
                          <a:latin typeface="+mn-lt"/>
                          <a:ea typeface="+mn-ea"/>
                          <a:cs typeface="+mn-cs"/>
                          <a:hlinkClick r:id="rId9">
                            <a:extLst>
                              <a:ext uri="{A12FA001-AC4F-418D-AE19-62706E023703}">
                                <ahyp:hlinkClr xmlns:ahyp="http://schemas.microsoft.com/office/drawing/2018/hyperlinkcolor" val="tx"/>
                              </a:ext>
                            </a:extLst>
                          </a:hlinkClick>
                        </a:rPr>
                        <a:t>Davis_E@cde.state.co.us</a:t>
                      </a:r>
                      <a:r>
                        <a:rPr lang="en-US" sz="1100" u="sng" strike="noStrike" kern="1200" noProof="0">
                          <a:solidFill>
                            <a:schemeClr val="tx1"/>
                          </a:solidFill>
                          <a:effectLst/>
                          <a:latin typeface="+mn-lt"/>
                          <a:ea typeface="+mn-ea"/>
                          <a:cs typeface="+mn-cs"/>
                        </a:rPr>
                        <a:t> </a:t>
                      </a:r>
                    </a:p>
                  </a:txBody>
                  <a:tcPr marL="57150" marR="57150" marT="28575" marB="28575" anchor="ctr"/>
                </a:tc>
                <a:tc>
                  <a:txBody>
                    <a:bodyPr/>
                    <a:lstStyle/>
                    <a:p>
                      <a:pPr lvl="0">
                        <a:spcBef>
                          <a:spcPts val="0"/>
                        </a:spcBef>
                        <a:spcAft>
                          <a:spcPts val="0"/>
                        </a:spcAft>
                        <a:buNone/>
                      </a:pPr>
                      <a:endParaRPr lang="en-US" sz="1100">
                        <a:effectLst/>
                      </a:endParaRPr>
                    </a:p>
                  </a:txBody>
                  <a:tcPr marL="57150" marR="57150" marT="28575" marB="28575" anchor="ctr"/>
                </a:tc>
                <a:extLst>
                  <a:ext uri="{0D108BD9-81ED-4DB2-BD59-A6C34878D82A}">
                    <a16:rowId xmlns:a16="http://schemas.microsoft.com/office/drawing/2014/main" val="343385851"/>
                  </a:ext>
                </a:extLst>
              </a:tr>
              <a:tr h="218034">
                <a:tc>
                  <a:txBody>
                    <a:bodyPr/>
                    <a:lstStyle/>
                    <a:p>
                      <a:pPr lvl="0">
                        <a:spcBef>
                          <a:spcPts val="0"/>
                        </a:spcBef>
                        <a:spcAft>
                          <a:spcPts val="0"/>
                        </a:spcAft>
                        <a:buNone/>
                      </a:pPr>
                      <a:r>
                        <a:rPr lang="en-US" sz="1100">
                          <a:effectLst/>
                        </a:rPr>
                        <a:t>Robert Hawkins </a:t>
                      </a:r>
                    </a:p>
                  </a:txBody>
                  <a:tcPr marL="57150" marR="57150" marT="28575" marB="28575" anchor="ctr"/>
                </a:tc>
                <a:tc>
                  <a:txBody>
                    <a:bodyPr/>
                    <a:lstStyle/>
                    <a:p>
                      <a:pPr lvl="0">
                        <a:spcBef>
                          <a:spcPts val="0"/>
                        </a:spcBef>
                        <a:spcAft>
                          <a:spcPts val="0"/>
                        </a:spcAft>
                        <a:buNone/>
                      </a:pPr>
                      <a:r>
                        <a:rPr lang="en-US" sz="1100" kern="1200" noProof="0">
                          <a:solidFill>
                            <a:schemeClr val="dk1"/>
                          </a:solidFill>
                          <a:effectLst/>
                          <a:latin typeface="+mn-lt"/>
                          <a:ea typeface="+mn-ea"/>
                          <a:cs typeface="+mn-cs"/>
                        </a:rPr>
                        <a:t>Lead Grants Fiscal Analyst</a:t>
                      </a:r>
                      <a:endParaRPr lang="en-US" sz="1100" kern="1200">
                        <a:solidFill>
                          <a:schemeClr val="dk1"/>
                        </a:solidFill>
                        <a:effectLst/>
                        <a:latin typeface="+mn-lt"/>
                        <a:ea typeface="+mn-ea"/>
                        <a:cs typeface="+mn-cs"/>
                      </a:endParaRPr>
                    </a:p>
                  </a:txBody>
                  <a:tcPr marL="57150" marR="57150" marT="28575" marB="28575" anchor="ctr"/>
                </a:tc>
                <a:tc>
                  <a:txBody>
                    <a:bodyPr/>
                    <a:lstStyle/>
                    <a:p>
                      <a:pPr lvl="0">
                        <a:spcBef>
                          <a:spcPts val="0"/>
                        </a:spcBef>
                        <a:spcAft>
                          <a:spcPts val="0"/>
                        </a:spcAft>
                        <a:buNone/>
                      </a:pPr>
                      <a:r>
                        <a:rPr lang="en-US" sz="1100" u="sng" strike="noStrike">
                          <a:solidFill>
                            <a:schemeClr val="tx1"/>
                          </a:solidFill>
                          <a:effectLst/>
                        </a:rPr>
                        <a:t>Hawkins_R@cde.state.co.us</a:t>
                      </a:r>
                    </a:p>
                  </a:txBody>
                  <a:tcPr marL="57150" marR="57150" marT="28575" marB="28575" anchor="ctr"/>
                </a:tc>
                <a:tc>
                  <a:txBody>
                    <a:bodyPr/>
                    <a:lstStyle/>
                    <a:p>
                      <a:pPr lvl="0">
                        <a:spcBef>
                          <a:spcPts val="0"/>
                        </a:spcBef>
                        <a:spcAft>
                          <a:spcPts val="0"/>
                        </a:spcAft>
                        <a:buNone/>
                      </a:pPr>
                      <a:endParaRPr lang="en-US" sz="1100" kern="1200" noProof="0">
                        <a:solidFill>
                          <a:schemeClr val="dk1"/>
                        </a:solidFill>
                        <a:effectLst/>
                        <a:latin typeface="+mn-lt"/>
                        <a:ea typeface="+mn-ea"/>
                        <a:cs typeface="+mn-cs"/>
                      </a:endParaRPr>
                    </a:p>
                  </a:txBody>
                  <a:tcPr marL="57150" marR="57150" marT="28575" marB="28575" anchor="ctr"/>
                </a:tc>
                <a:extLst>
                  <a:ext uri="{0D108BD9-81ED-4DB2-BD59-A6C34878D82A}">
                    <a16:rowId xmlns:a16="http://schemas.microsoft.com/office/drawing/2014/main" val="3119980002"/>
                  </a:ext>
                </a:extLst>
              </a:tr>
              <a:tr h="218035">
                <a:tc>
                  <a:txBody>
                    <a:bodyPr/>
                    <a:lstStyle/>
                    <a:p>
                      <a:pPr rtl="0" fontAlgn="t">
                        <a:spcBef>
                          <a:spcPts val="0"/>
                        </a:spcBef>
                        <a:spcAft>
                          <a:spcPts val="0"/>
                        </a:spcAft>
                      </a:pPr>
                      <a:r>
                        <a:rPr lang="en-US" sz="1100">
                          <a:effectLst/>
                        </a:rPr>
                        <a:t>Sondra Vela</a:t>
                      </a:r>
                      <a:endParaRPr lang="en-US">
                        <a:effectLst/>
                      </a:endParaRPr>
                    </a:p>
                  </a:txBody>
                  <a:tcPr marL="57150" marR="57150" marT="28575" marB="28575" anchor="ctr"/>
                </a:tc>
                <a:tc>
                  <a:txBody>
                    <a:bodyPr/>
                    <a:lstStyle/>
                    <a:p>
                      <a:pPr lvl="0">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nchor="ctr"/>
                </a:tc>
                <a:tc>
                  <a:txBody>
                    <a:bodyPr/>
                    <a:lstStyle/>
                    <a:p>
                      <a:pPr lvl="0">
                        <a:spcBef>
                          <a:spcPts val="0"/>
                        </a:spcBef>
                        <a:spcAft>
                          <a:spcPts val="0"/>
                        </a:spcAft>
                        <a:buNone/>
                      </a:pPr>
                      <a:r>
                        <a:rPr lang="en-US" sz="1100" u="sng" strike="noStrike">
                          <a:solidFill>
                            <a:schemeClr val="tx1"/>
                          </a:solidFill>
                          <a:effectLst/>
                        </a:rPr>
                        <a:t>Vela_S@cde.state.co.us</a:t>
                      </a:r>
                      <a:endParaRPr lang="en-US">
                        <a:solidFill>
                          <a:schemeClr val="tx1"/>
                        </a:solidFill>
                      </a:endParaRPr>
                    </a:p>
                  </a:txBody>
                  <a:tcPr marL="57150" marR="57150" marT="28575" marB="28575" anchor="ctr"/>
                </a:tc>
                <a:tc>
                  <a:txBody>
                    <a:bodyPr/>
                    <a:lstStyle/>
                    <a:p>
                      <a:pPr lvl="0">
                        <a:spcBef>
                          <a:spcPts val="0"/>
                        </a:spcBef>
                        <a:spcAft>
                          <a:spcPts val="0"/>
                        </a:spcAft>
                        <a:buNone/>
                      </a:pPr>
                      <a:r>
                        <a:rPr lang="en-US" sz="1100" kern="1200" noProof="0">
                          <a:solidFill>
                            <a:schemeClr val="dk1"/>
                          </a:solidFill>
                          <a:effectLst/>
                          <a:latin typeface="+mn-lt"/>
                          <a:ea typeface="+mn-ea"/>
                          <a:cs typeface="+mn-cs"/>
                        </a:rPr>
                        <a:t>Colorado Charter Schools Program Grant</a:t>
                      </a:r>
                      <a:endParaRPr lang="en-US" sz="1100" kern="1200">
                        <a:solidFill>
                          <a:schemeClr val="dk1"/>
                        </a:solidFill>
                        <a:effectLst/>
                        <a:latin typeface="+mn-lt"/>
                        <a:ea typeface="+mn-ea"/>
                        <a:cs typeface="+mn-cs"/>
                      </a:endParaRPr>
                    </a:p>
                  </a:txBody>
                  <a:tcPr marL="57150" marR="57150" marT="28575" marB="28575" anchor="ctr"/>
                </a:tc>
                <a:extLst>
                  <a:ext uri="{0D108BD9-81ED-4DB2-BD59-A6C34878D82A}">
                    <a16:rowId xmlns:a16="http://schemas.microsoft.com/office/drawing/2014/main" val="1767464108"/>
                  </a:ext>
                </a:extLst>
              </a:tr>
              <a:tr h="233608">
                <a:tc>
                  <a:txBody>
                    <a:bodyPr/>
                    <a:lstStyle/>
                    <a:p>
                      <a:pPr rtl="0" fontAlgn="t">
                        <a:spcBef>
                          <a:spcPts val="0"/>
                        </a:spcBef>
                        <a:spcAft>
                          <a:spcPts val="0"/>
                        </a:spcAft>
                      </a:pPr>
                      <a:r>
                        <a:rPr lang="en-US" sz="1100">
                          <a:effectLst/>
                        </a:rPr>
                        <a:t>Tricia Miller</a:t>
                      </a:r>
                    </a:p>
                  </a:txBody>
                  <a:tcPr marL="57150" marR="57150" marT="28575" marB="28575" anchor="ctr"/>
                </a:tc>
                <a:tc>
                  <a:txBody>
                    <a:bodyPr/>
                    <a:lstStyle/>
                    <a:p>
                      <a:pPr lvl="0">
                        <a:spcBef>
                          <a:spcPts val="0"/>
                        </a:spcBef>
                        <a:spcAft>
                          <a:spcPts val="0"/>
                        </a:spcAft>
                        <a:buNone/>
                      </a:pPr>
                      <a:r>
                        <a:rPr lang="en-US" sz="1100" kern="1200" noProof="0">
                          <a:solidFill>
                            <a:schemeClr val="dk1"/>
                          </a:solidFill>
                          <a:effectLst/>
                          <a:latin typeface="+mn-lt"/>
                          <a:ea typeface="+mn-ea"/>
                          <a:cs typeface="+mn-cs"/>
                        </a:rPr>
                        <a:t>State Fiscal Grants Supervisor</a:t>
                      </a:r>
                      <a:endParaRPr lang="en-US" sz="1100" kern="1200">
                        <a:solidFill>
                          <a:schemeClr val="dk1"/>
                        </a:solidFill>
                        <a:effectLst/>
                        <a:latin typeface="+mn-lt"/>
                        <a:ea typeface="+mn-ea"/>
                        <a:cs typeface="+mn-cs"/>
                      </a:endParaRPr>
                    </a:p>
                  </a:txBody>
                  <a:tcPr marL="57150" marR="57150" marT="28575" marB="28575" anchor="ctr"/>
                </a:tc>
                <a:tc>
                  <a:txBody>
                    <a:bodyPr/>
                    <a:lstStyle/>
                    <a:p>
                      <a:pPr rtl="0" fontAlgn="t">
                        <a:spcBef>
                          <a:spcPts val="0"/>
                        </a:spcBef>
                        <a:spcAft>
                          <a:spcPts val="0"/>
                        </a:spcAft>
                      </a:pPr>
                      <a:r>
                        <a:rPr lang="en-US" sz="1100">
                          <a:solidFill>
                            <a:schemeClr val="tx1"/>
                          </a:solidFill>
                          <a:effectLst/>
                          <a:hlinkClick r:id="rId10">
                            <a:extLst>
                              <a:ext uri="{A12FA001-AC4F-418D-AE19-62706E023703}">
                                <ahyp:hlinkClr xmlns:ahyp="http://schemas.microsoft.com/office/drawing/2018/hyperlinkcolor" val="tx"/>
                              </a:ext>
                            </a:extLst>
                          </a:hlinkClick>
                        </a:rPr>
                        <a:t>Miller_T@cde.state.co.us</a:t>
                      </a:r>
                      <a:r>
                        <a:rPr lang="en-US" sz="1100">
                          <a:solidFill>
                            <a:schemeClr val="tx1"/>
                          </a:solidFill>
                          <a:effectLst/>
                        </a:rPr>
                        <a:t> </a:t>
                      </a:r>
                    </a:p>
                  </a:txBody>
                  <a:tcPr marL="57150" marR="57150" marT="28575" marB="28575" anchor="ctr"/>
                </a:tc>
                <a:tc>
                  <a:txBody>
                    <a:bodyPr/>
                    <a:lstStyle/>
                    <a:p>
                      <a:pPr lvl="0">
                        <a:spcBef>
                          <a:spcPts val="0"/>
                        </a:spcBef>
                        <a:spcAft>
                          <a:spcPts val="0"/>
                        </a:spcAft>
                        <a:buNone/>
                      </a:pPr>
                      <a:r>
                        <a:rPr lang="en-US" sz="1100" b="0" i="0" u="none" strike="noStrike" noProof="0">
                          <a:solidFill>
                            <a:schemeClr val="dk1"/>
                          </a:solidFill>
                          <a:effectLst/>
                          <a:latin typeface="Calibri"/>
                        </a:rPr>
                        <a:t>21</a:t>
                      </a:r>
                      <a:r>
                        <a:rPr lang="en-US" sz="1100" b="0" i="0" u="none" strike="noStrike" baseline="30000" noProof="0">
                          <a:solidFill>
                            <a:schemeClr val="dk1"/>
                          </a:solidFill>
                          <a:effectLst/>
                          <a:latin typeface="Calibri"/>
                        </a:rPr>
                        <a:t>st</a:t>
                      </a:r>
                      <a:r>
                        <a:rPr lang="en-US" sz="1100" b="0" i="0" u="none" strike="noStrike" noProof="0">
                          <a:solidFill>
                            <a:schemeClr val="dk1"/>
                          </a:solidFill>
                          <a:effectLst/>
                          <a:latin typeface="Calibri"/>
                        </a:rPr>
                        <a:t> CCLC, CO-AAP</a:t>
                      </a:r>
                    </a:p>
                  </a:txBody>
                  <a:tcPr marL="57150" marR="57150" marT="28575" marB="28575" anchor="ctr"/>
                </a:tc>
                <a:extLst>
                  <a:ext uri="{0D108BD9-81ED-4DB2-BD59-A6C34878D82A}">
                    <a16:rowId xmlns:a16="http://schemas.microsoft.com/office/drawing/2014/main" val="116782400"/>
                  </a:ext>
                </a:extLst>
              </a:tr>
              <a:tr h="233608">
                <a:tc>
                  <a:txBody>
                    <a:bodyPr/>
                    <a:lstStyle/>
                    <a:p>
                      <a:pPr marL="0" lvl="0" algn="l" defTabSz="914400" rtl="0" eaLnBrk="1" fontAlgn="t" latinLnBrk="0" hangingPunct="1">
                        <a:spcBef>
                          <a:spcPts val="0"/>
                        </a:spcBef>
                        <a:spcAft>
                          <a:spcPts val="0"/>
                        </a:spcAft>
                        <a:buNone/>
                      </a:pPr>
                      <a:r>
                        <a:rPr lang="en-US" sz="1100" kern="1200">
                          <a:solidFill>
                            <a:schemeClr val="dk1"/>
                          </a:solidFill>
                          <a:effectLst/>
                          <a:latin typeface="+mn-lt"/>
                          <a:ea typeface="+mn-ea"/>
                          <a:cs typeface="+mn-cs"/>
                        </a:rPr>
                        <a:t>Steven Kaleda </a:t>
                      </a: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11">
                            <a:extLst>
                              <a:ext uri="{A12FA001-AC4F-418D-AE19-62706E023703}">
                                <ahyp:hlinkClr xmlns:ahyp="http://schemas.microsoft.com/office/drawing/2018/hyperlinkcolor" val="tx"/>
                              </a:ext>
                            </a:extLst>
                          </a:hlinkClick>
                        </a:rPr>
                        <a:t>Kaleda_S@cde.state.co.us</a:t>
                      </a:r>
                      <a:endParaRPr lang="en-US" sz="1100" kern="1200">
                        <a:solidFill>
                          <a:schemeClr val="tx1"/>
                        </a:solidFill>
                        <a:effectLst/>
                        <a:latin typeface="+mn-lt"/>
                        <a:ea typeface="+mn-ea"/>
                        <a:cs typeface="+mn-cs"/>
                      </a:endParaRPr>
                    </a:p>
                  </a:txBody>
                  <a:tcPr marL="57150" marR="57150" marT="28575" marB="28575" anchor="ctr"/>
                </a:tc>
                <a:tc>
                  <a:txBody>
                    <a:bodyPr/>
                    <a:lstStyle/>
                    <a:p>
                      <a:pPr lvl="0">
                        <a:spcBef>
                          <a:spcPts val="0"/>
                        </a:spcBef>
                        <a:spcAft>
                          <a:spcPts val="0"/>
                        </a:spcAft>
                        <a:buNone/>
                      </a:pPr>
                      <a:endParaRPr lang="en-US" sz="1100" u="sng" strike="noStrike" kern="1200">
                        <a:solidFill>
                          <a:srgbClr val="0563C1"/>
                        </a:solidFill>
                        <a:effectLst/>
                      </a:endParaRPr>
                    </a:p>
                  </a:txBody>
                  <a:tcPr marL="57150" marR="57150" marT="28575" marB="28575" anchor="ctr"/>
                </a:tc>
                <a:extLst>
                  <a:ext uri="{0D108BD9-81ED-4DB2-BD59-A6C34878D82A}">
                    <a16:rowId xmlns:a16="http://schemas.microsoft.com/office/drawing/2014/main" val="1172043013"/>
                  </a:ext>
                </a:extLst>
              </a:tr>
              <a:tr h="233608">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Gloria Kochan</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12">
                            <a:extLst>
                              <a:ext uri="{A12FA001-AC4F-418D-AE19-62706E023703}">
                                <ahyp:hlinkClr xmlns:ahyp="http://schemas.microsoft.com/office/drawing/2018/hyperlinkcolor" val="tx"/>
                              </a:ext>
                            </a:extLst>
                          </a:hlinkClick>
                        </a:rPr>
                        <a:t>Kochan_G@cde.state.co.us</a:t>
                      </a:r>
                      <a:endParaRPr lang="en-US" sz="1100" kern="1200">
                        <a:solidFill>
                          <a:schemeClr val="tx1"/>
                        </a:solidFill>
                        <a:effectLst/>
                        <a:latin typeface="+mn-lt"/>
                        <a:ea typeface="+mn-ea"/>
                        <a:cs typeface="+mn-cs"/>
                      </a:endParaRPr>
                    </a:p>
                  </a:txBody>
                  <a:tcPr marL="57150" marR="57150" marT="28575" marB="28575" anchor="ctr"/>
                </a:tc>
                <a:tc>
                  <a:txBody>
                    <a:bodyPr/>
                    <a:lstStyle/>
                    <a:p>
                      <a:pPr lvl="0">
                        <a:spcBef>
                          <a:spcPts val="0"/>
                        </a:spcBef>
                        <a:spcAft>
                          <a:spcPts val="0"/>
                        </a:spcAft>
                        <a:buNone/>
                      </a:pPr>
                      <a:r>
                        <a:rPr lang="en-US" sz="1100" b="0" i="0" u="none" strike="noStrike" noProof="0">
                          <a:solidFill>
                            <a:schemeClr val="dk1"/>
                          </a:solidFill>
                          <a:effectLst/>
                          <a:latin typeface="Calibri"/>
                        </a:rPr>
                        <a:t>Computer Science Education Grants for Teachers Program</a:t>
                      </a:r>
                      <a:endParaRPr lang="en-US"/>
                    </a:p>
                  </a:txBody>
                  <a:tcPr marL="57150" marR="57150" marT="28575" marB="28575" anchor="ctr"/>
                </a:tc>
                <a:extLst>
                  <a:ext uri="{0D108BD9-81ED-4DB2-BD59-A6C34878D82A}">
                    <a16:rowId xmlns:a16="http://schemas.microsoft.com/office/drawing/2014/main" val="1114852914"/>
                  </a:ext>
                </a:extLst>
              </a:tr>
              <a:tr h="233608">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Patrick Mueller</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13">
                            <a:extLst>
                              <a:ext uri="{A12FA001-AC4F-418D-AE19-62706E023703}">
                                <ahyp:hlinkClr xmlns:ahyp="http://schemas.microsoft.com/office/drawing/2018/hyperlinkcolor" val="tx"/>
                              </a:ext>
                            </a:extLst>
                          </a:hlinkClick>
                        </a:rPr>
                        <a:t>Mueller_P@cde.state.co.us</a:t>
                      </a:r>
                      <a:endParaRPr lang="en-US" sz="1100" kern="1200">
                        <a:solidFill>
                          <a:schemeClr val="tx1"/>
                        </a:solidFill>
                        <a:effectLst/>
                        <a:latin typeface="+mn-lt"/>
                        <a:ea typeface="+mn-ea"/>
                        <a:cs typeface="+mn-cs"/>
                      </a:endParaRPr>
                    </a:p>
                  </a:txBody>
                  <a:tcPr marL="57150" marR="57150" marT="28575" marB="28575" anchor="ctr"/>
                </a:tc>
                <a:tc>
                  <a:txBody>
                    <a:bodyPr/>
                    <a:lstStyle/>
                    <a:p>
                      <a:pPr lvl="0">
                        <a:spcBef>
                          <a:spcPts val="0"/>
                        </a:spcBef>
                        <a:spcAft>
                          <a:spcPts val="0"/>
                        </a:spcAft>
                        <a:buNone/>
                      </a:pPr>
                      <a:r>
                        <a:rPr lang="en-US" sz="1100">
                          <a:effectLst/>
                        </a:rPr>
                        <a:t>USDA NSLP Equipment Assistance Grant</a:t>
                      </a:r>
                    </a:p>
                  </a:txBody>
                  <a:tcPr marL="57150" marR="57150" marT="28575" marB="28575" anchor="ctr"/>
                </a:tc>
                <a:extLst>
                  <a:ext uri="{0D108BD9-81ED-4DB2-BD59-A6C34878D82A}">
                    <a16:rowId xmlns:a16="http://schemas.microsoft.com/office/drawing/2014/main" val="2499490163"/>
                  </a:ext>
                </a:extLst>
              </a:tr>
              <a:tr h="233608">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Anna Friedman</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14">
                            <a:extLst>
                              <a:ext uri="{A12FA001-AC4F-418D-AE19-62706E023703}">
                                <ahyp:hlinkClr xmlns:ahyp="http://schemas.microsoft.com/office/drawing/2018/hyperlinkcolor" val="tx"/>
                              </a:ext>
                            </a:extLst>
                          </a:hlinkClick>
                        </a:rPr>
                        <a:t>Friedman_A@cde.state.co.us</a:t>
                      </a:r>
                      <a:endParaRPr lang="en-US" sz="1100" kern="1200">
                        <a:solidFill>
                          <a:schemeClr val="tx1"/>
                        </a:solidFill>
                        <a:effectLst/>
                        <a:latin typeface="+mn-lt"/>
                        <a:ea typeface="+mn-ea"/>
                        <a:cs typeface="+mn-cs"/>
                      </a:endParaRPr>
                    </a:p>
                  </a:txBody>
                  <a:tcPr marL="57150" marR="57150" marT="28575" marB="28575" anchor="ctr"/>
                </a:tc>
                <a:tc>
                  <a:txBody>
                    <a:bodyPr/>
                    <a:lstStyle/>
                    <a:p>
                      <a:pPr lvl="0">
                        <a:spcBef>
                          <a:spcPts val="0"/>
                        </a:spcBef>
                        <a:spcAft>
                          <a:spcPts val="0"/>
                        </a:spcAft>
                        <a:buNone/>
                      </a:pPr>
                      <a:endParaRPr lang="en-US" sz="1100" kern="1200" noProof="0">
                        <a:solidFill>
                          <a:schemeClr val="dk1"/>
                        </a:solidFill>
                        <a:effectLst/>
                        <a:latin typeface="+mn-lt"/>
                        <a:ea typeface="+mn-ea"/>
                        <a:cs typeface="+mn-cs"/>
                      </a:endParaRPr>
                    </a:p>
                  </a:txBody>
                  <a:tcPr marL="57150" marR="57150" marT="28575" marB="28575" anchor="ctr"/>
                </a:tc>
                <a:extLst>
                  <a:ext uri="{0D108BD9-81ED-4DB2-BD59-A6C34878D82A}">
                    <a16:rowId xmlns:a16="http://schemas.microsoft.com/office/drawing/2014/main" val="1370121540"/>
                  </a:ext>
                </a:extLst>
              </a:tr>
              <a:tr h="233608">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Anissa El Bialy</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nchor="ctr"/>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15">
                            <a:extLst>
                              <a:ext uri="{A12FA001-AC4F-418D-AE19-62706E023703}">
                                <ahyp:hlinkClr xmlns:ahyp="http://schemas.microsoft.com/office/drawing/2018/hyperlinkcolor" val="tx"/>
                              </a:ext>
                            </a:extLst>
                          </a:hlinkClick>
                        </a:rPr>
                        <a:t>El-bialy_A@cde.state.co.us</a:t>
                      </a:r>
                      <a:endParaRPr lang="en-US" sz="1100" kern="1200">
                        <a:solidFill>
                          <a:schemeClr val="tx1"/>
                        </a:solidFill>
                        <a:effectLst/>
                        <a:latin typeface="+mn-lt"/>
                        <a:ea typeface="+mn-ea"/>
                        <a:cs typeface="+mn-cs"/>
                      </a:endParaRPr>
                    </a:p>
                  </a:txBody>
                  <a:tcPr marL="57150" marR="57150" marT="28575" marB="28575" anchor="ctr"/>
                </a:tc>
                <a:tc>
                  <a:txBody>
                    <a:bodyPr/>
                    <a:lstStyle/>
                    <a:p>
                      <a:pPr lvl="0">
                        <a:spcBef>
                          <a:spcPts val="0"/>
                        </a:spcBef>
                        <a:spcAft>
                          <a:spcPts val="0"/>
                        </a:spcAft>
                        <a:buNone/>
                      </a:pPr>
                      <a:endParaRPr lang="en-US" sz="1100" kern="1200" noProof="0" dirty="0">
                        <a:solidFill>
                          <a:schemeClr val="dk1"/>
                        </a:solidFill>
                        <a:effectLst/>
                        <a:latin typeface="+mn-lt"/>
                        <a:ea typeface="+mn-ea"/>
                        <a:cs typeface="+mn-cs"/>
                      </a:endParaRPr>
                    </a:p>
                  </a:txBody>
                  <a:tcPr marL="57150" marR="57150" marT="28575" marB="28575" anchor="ctr"/>
                </a:tc>
                <a:extLst>
                  <a:ext uri="{0D108BD9-81ED-4DB2-BD59-A6C34878D82A}">
                    <a16:rowId xmlns:a16="http://schemas.microsoft.com/office/drawing/2014/main" val="708439085"/>
                  </a:ext>
                </a:extLst>
              </a:tr>
            </a:tbl>
          </a:graphicData>
        </a:graphic>
      </p:graphicFrame>
      <p:sp>
        <p:nvSpPr>
          <p:cNvPr id="4" name="Slide Number Placeholder 3">
            <a:extLst>
              <a:ext uri="{FF2B5EF4-FFF2-40B4-BE49-F238E27FC236}">
                <a16:creationId xmlns:a16="http://schemas.microsoft.com/office/drawing/2014/main" id="{14D832E8-A9D8-72CB-2B58-974DC6E7B62E}"/>
              </a:ext>
            </a:extLst>
          </p:cNvPr>
          <p:cNvSpPr>
            <a:spLocks noGrp="1"/>
          </p:cNvSpPr>
          <p:nvPr>
            <p:ph type="sldNum" sz="quarter" idx="12"/>
          </p:nvPr>
        </p:nvSpPr>
        <p:spPr/>
        <p:txBody>
          <a:bodyPr/>
          <a:lstStyle/>
          <a:p>
            <a:fld id="{C479D5F6-EDCB-402A-AC08-4943A1820E8F}" type="slidenum">
              <a:rPr lang="en-US" smtClean="0"/>
              <a:pPr/>
              <a:t>10</a:t>
            </a:fld>
            <a:endParaRPr lang="en-US"/>
          </a:p>
        </p:txBody>
      </p:sp>
    </p:spTree>
    <p:extLst>
      <p:ext uri="{BB962C8B-B14F-4D97-AF65-F5344CB8AC3E}">
        <p14:creationId xmlns:p14="http://schemas.microsoft.com/office/powerpoint/2010/main" val="1656374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4A2FC15-F65D-FDED-AFC0-23BC63066391}"/>
              </a:ext>
            </a:extLst>
          </p:cNvPr>
          <p:cNvSpPr>
            <a:spLocks noGrp="1"/>
          </p:cNvSpPr>
          <p:nvPr>
            <p:ph type="ctrTitle"/>
          </p:nvPr>
        </p:nvSpPr>
        <p:spPr/>
        <p:txBody>
          <a:bodyPr/>
          <a:lstStyle/>
          <a:p>
            <a:r>
              <a:rPr lang="en-US"/>
              <a:t>Thank You!</a:t>
            </a:r>
          </a:p>
        </p:txBody>
      </p:sp>
      <p:sp>
        <p:nvSpPr>
          <p:cNvPr id="4" name="Slide Number Placeholder 3">
            <a:extLst>
              <a:ext uri="{FF2B5EF4-FFF2-40B4-BE49-F238E27FC236}">
                <a16:creationId xmlns:a16="http://schemas.microsoft.com/office/drawing/2014/main" id="{9C1B98F4-67D4-8B93-C364-0F0768A9CBA8}"/>
              </a:ext>
            </a:extLst>
          </p:cNvPr>
          <p:cNvSpPr>
            <a:spLocks noGrp="1"/>
          </p:cNvSpPr>
          <p:nvPr>
            <p:ph type="sldNum" sz="quarter" idx="12"/>
          </p:nvPr>
        </p:nvSpPr>
        <p:spPr/>
        <p:txBody>
          <a:bodyPr/>
          <a:lstStyle/>
          <a:p>
            <a:fld id="{C479D5F6-EDCB-402A-AC08-4943A1820E8F}" type="slidenum">
              <a:rPr lang="en-US" smtClean="0"/>
              <a:pPr/>
              <a:t>11</a:t>
            </a:fld>
            <a:endParaRPr lang="en-US"/>
          </a:p>
        </p:txBody>
      </p:sp>
    </p:spTree>
    <p:extLst>
      <p:ext uri="{BB962C8B-B14F-4D97-AF65-F5344CB8AC3E}">
        <p14:creationId xmlns:p14="http://schemas.microsoft.com/office/powerpoint/2010/main" val="3193434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TotalTime>
  <Words>761</Words>
  <Application>Microsoft Office PowerPoint</Application>
  <PresentationFormat>Widescreen</PresentationFormat>
  <Paragraphs>124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Museo Slab 500</vt:lpstr>
      <vt:lpstr>Office Theme</vt:lpstr>
      <vt:lpstr>LEA Fund Requests</vt:lpstr>
      <vt:lpstr>Disclaimer!  LEAs will not use the Request for Funds process in GAINS until prompted to do so. </vt:lpstr>
      <vt:lpstr>Fund Request Highlights</vt:lpstr>
      <vt:lpstr>Fund Request Highlights cont. </vt:lpstr>
      <vt:lpstr>Timeline for Requesting Funds Through GAINS</vt:lpstr>
      <vt:lpstr>Questions?</vt:lpstr>
      <vt:lpstr>Important Dates</vt:lpstr>
      <vt:lpstr>Technical Assistance and GAINS Resources</vt:lpstr>
      <vt:lpstr>Application Evaluation Survey</vt:lpstr>
      <vt:lpstr>GPA and Grants Fiscal Contacts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Winicki, Megan</dc:creator>
  <cp:lastModifiedBy>Megan</cp:lastModifiedBy>
  <cp:revision>1</cp:revision>
  <dcterms:created xsi:type="dcterms:W3CDTF">2023-10-17T21:04:24Z</dcterms:created>
  <dcterms:modified xsi:type="dcterms:W3CDTF">2023-12-14T21:11:21Z</dcterms:modified>
</cp:coreProperties>
</file>