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3"/>
  </p:notesMasterIdLst>
  <p:sldIdLst>
    <p:sldId id="256" r:id="rId2"/>
    <p:sldId id="260" r:id="rId3"/>
    <p:sldId id="261" r:id="rId4"/>
    <p:sldId id="262" r:id="rId5"/>
    <p:sldId id="263" r:id="rId6"/>
    <p:sldId id="264"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6" d="100"/>
          <a:sy n="116" d="100"/>
        </p:scale>
        <p:origin x="-130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57AE8E-716B-4194-BD08-1355DA696984}" type="datetimeFigureOut">
              <a:rPr lang="en-US" smtClean="0"/>
              <a:t>7/2/2021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EACC22-2E30-4448-92A2-E902E24C4561}" type="slidenum">
              <a:rPr lang="en-US" smtClean="0"/>
              <a:t>‹#›</a:t>
            </a:fld>
            <a:endParaRPr lang="en-US"/>
          </a:p>
        </p:txBody>
      </p:sp>
    </p:spTree>
    <p:extLst>
      <p:ext uri="{BB962C8B-B14F-4D97-AF65-F5344CB8AC3E}">
        <p14:creationId xmlns:p14="http://schemas.microsoft.com/office/powerpoint/2010/main" val="2900869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0FD85A61-E5F2-48DD-BAED-0B9D6FC26B50}" type="datetime1">
              <a:rPr lang="en-US" smtClean="0"/>
              <a:t>7/2/2021</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B4510230-E2EA-44FA-8766-4D456CFE0E18}" type="slidenum">
              <a:rPr lang="en-US" smtClean="0"/>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5F5E34-AEDB-4317-BBEF-AD3E2CB5E5FD}" type="datetime1">
              <a:rPr lang="en-US" smtClean="0"/>
              <a:t>7/2/2021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10230-E2EA-44FA-8766-4D456CFE0E1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F41ABFA-5386-4748-A2BF-A5842ABE843A}" type="datetime1">
              <a:rPr lang="en-US" smtClean="0"/>
              <a:t>7/2/2021</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10230-E2EA-44FA-8766-4D456CFE0E18}" type="slidenum">
              <a:rPr lang="en-US" smtClean="0"/>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35D326B-9EE9-4B6E-B079-C403214B71FE}" type="datetime1">
              <a:rPr lang="en-US" smtClean="0"/>
              <a:t>7/2/2021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510230-E2EA-44FA-8766-4D456CFE0E1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B18F5B8-5013-44CA-88F9-7A08E1C94467}" type="datetime1">
              <a:rPr lang="en-US" smtClean="0"/>
              <a:t>7/2/2021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510230-E2EA-44FA-8766-4D456CFE0E1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FC4B1A-E3D3-4512-A0F3-E29E3DB08643}" type="datetime1">
              <a:rPr lang="en-US" smtClean="0"/>
              <a:t>7/2/2021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510230-E2EA-44FA-8766-4D456CFE0E1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9BBC6F8D-8B07-4906-912F-B2410AC0F337}" type="datetime1">
              <a:rPr lang="en-US" smtClean="0"/>
              <a:t>7/2/2021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510230-E2EA-44FA-8766-4D456CFE0E1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4AD05E0-9520-449E-B892-AF08385D38B6}" type="datetime1">
              <a:rPr lang="en-US" smtClean="0"/>
              <a:t>7/2/2021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510230-E2EA-44FA-8766-4D456CFE0E18}" type="slidenum">
              <a:rPr lang="en-US" smtClean="0"/>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90040B3E-225B-4C6E-9CFE-CAF78D2FEAF9}" type="datetime1">
              <a:rPr lang="en-US" smtClean="0"/>
              <a:t>7/2/2021</a:t>
            </a:fld>
            <a:endParaRPr lang="en-US"/>
          </a:p>
        </p:txBody>
      </p:sp>
      <p:sp>
        <p:nvSpPr>
          <p:cNvPr id="7" name="Slide Number Placeholder 6"/>
          <p:cNvSpPr>
            <a:spLocks noGrp="1"/>
          </p:cNvSpPr>
          <p:nvPr>
            <p:ph type="sldNum" sz="quarter" idx="12"/>
          </p:nvPr>
        </p:nvSpPr>
        <p:spPr/>
        <p:txBody>
          <a:bodyPr/>
          <a:lstStyle/>
          <a:p>
            <a:fld id="{B4510230-E2EA-44FA-8766-4D456CFE0E18}"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DF0450-207E-44BB-AFDE-EB580CB2BE6E}" type="datetime1">
              <a:rPr lang="en-US" smtClean="0"/>
              <a:t>7/2/2021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10230-E2EA-44FA-8766-4D456CFE0E1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06672AA-FA86-481B-9A41-845D7CC1BBCD}" type="datetime1">
              <a:rPr lang="en-US" smtClean="0"/>
              <a:t>7/2/2021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10230-E2EA-44FA-8766-4D456CFE0E1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7C8D74D6-F468-4339-8E42-CF2B899368F1}" type="datetime1">
              <a:rPr lang="en-US" smtClean="0"/>
              <a:t>7/2/2021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B4510230-E2EA-44FA-8766-4D456CFE0E18}" type="slidenum">
              <a:rPr lang="en-US" smtClean="0"/>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2.ed.gov/policy/gen/quid/fpco/ferpa/index.html" TargetMode="External"/><Relationship Id="rId7" Type="http://schemas.openxmlformats.org/officeDocument/2006/relationships/hyperlink" Target="http://www.federalregister.gov/d/2020-10512/p-146" TargetMode="External"/><Relationship Id="rId2" Type="http://schemas.openxmlformats.org/officeDocument/2006/relationships/hyperlink" Target="https://atixa.org/r3/#regulations" TargetMode="External"/><Relationship Id="rId1" Type="http://schemas.openxmlformats.org/officeDocument/2006/relationships/slideLayout" Target="../slideLayouts/slideLayout2.xml"/><Relationship Id="rId6" Type="http://schemas.openxmlformats.org/officeDocument/2006/relationships/hyperlink" Target="http://www.ed.gov/category/keyword/title-ix" TargetMode="External"/><Relationship Id="rId5" Type="http://schemas.openxmlformats.org/officeDocument/2006/relationships/hyperlink" Target="http://www2.ed.gov/about/offices/list/ocr/docs/titleix-overview.pdf" TargetMode="External"/><Relationship Id="rId4" Type="http://schemas.openxmlformats.org/officeDocument/2006/relationships/hyperlink" Target="http://www.jdsupra.com/legalnews/u-s-department-of-education-new-title-78019/"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mailto:kkilgore@cuddymccarthy.com" TargetMode="External"/><Relationship Id="rId2" Type="http://schemas.openxmlformats.org/officeDocument/2006/relationships/hyperlink" Target="mailto:chelms@cuddymccarthy.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92500"/>
          </a:bodyPr>
          <a:lstStyle/>
          <a:p>
            <a:r>
              <a:rPr lang="en-US" cap="none" dirty="0" smtClean="0">
                <a:latin typeface="Times New Roman" panose="02020603050405020304" pitchFamily="18" charset="0"/>
                <a:cs typeface="Times New Roman" panose="02020603050405020304" pitchFamily="18" charset="0"/>
              </a:rPr>
              <a:t>Presented by Carol S. Helms and MaryAnn Roman</a:t>
            </a:r>
            <a:endParaRPr lang="en-US" cap="none" dirty="0">
              <a:latin typeface="Times New Roman" panose="02020603050405020304" pitchFamily="18" charset="0"/>
              <a:cs typeface="Times New Roman" panose="02020603050405020304" pitchFamily="18" charset="0"/>
            </a:endParaRPr>
          </a:p>
        </p:txBody>
      </p:sp>
      <p:sp>
        <p:nvSpPr>
          <p:cNvPr id="2" name="Title 1"/>
          <p:cNvSpPr>
            <a:spLocks noGrp="1"/>
          </p:cNvSpPr>
          <p:nvPr>
            <p:ph type="ctrTitle"/>
          </p:nvPr>
        </p:nvSpPr>
        <p:spPr/>
        <p:txBody>
          <a:bodyPr/>
          <a:lstStyle/>
          <a:p>
            <a:r>
              <a:rPr lang="en-US" sz="3200" dirty="0" smtClean="0">
                <a:latin typeface="Times New Roman" panose="02020603050405020304" pitchFamily="18" charset="0"/>
                <a:cs typeface="Times New Roman" panose="02020603050405020304" pitchFamily="18" charset="0"/>
              </a:rPr>
              <a:t>Title IX Investigations:</a:t>
            </a:r>
            <a:br>
              <a:rPr lang="en-US" sz="3200" dirty="0" smtClean="0">
                <a:latin typeface="Times New Roman" panose="02020603050405020304" pitchFamily="18" charset="0"/>
                <a:cs typeface="Times New Roman" panose="02020603050405020304" pitchFamily="18" charset="0"/>
              </a:rPr>
            </a:br>
            <a:r>
              <a:rPr lang="en-US" sz="3200" cap="small" dirty="0" smtClean="0">
                <a:latin typeface="Times New Roman" panose="02020603050405020304" pitchFamily="18" charset="0"/>
                <a:cs typeface="Times New Roman" panose="02020603050405020304" pitchFamily="18" charset="0"/>
              </a:rPr>
              <a:t>Roles and Responsibilities</a:t>
            </a:r>
          </a:p>
        </p:txBody>
      </p:sp>
      <p:sp>
        <p:nvSpPr>
          <p:cNvPr id="4" name="Slide Number Placeholder 3"/>
          <p:cNvSpPr>
            <a:spLocks noGrp="1"/>
          </p:cNvSpPr>
          <p:nvPr>
            <p:ph type="sldNum" sz="quarter" idx="12"/>
          </p:nvPr>
        </p:nvSpPr>
        <p:spPr/>
        <p:txBody>
          <a:bodyPr/>
          <a:lstStyle/>
          <a:p>
            <a:fld id="{B4510230-E2EA-44FA-8766-4D456CFE0E18}" type="slidenum">
              <a:rPr lang="en-US" smtClean="0"/>
              <a:t>1</a:t>
            </a:fld>
            <a:endParaRPr lang="en-US"/>
          </a:p>
        </p:txBody>
      </p:sp>
    </p:spTree>
    <p:extLst>
      <p:ext uri="{BB962C8B-B14F-4D97-AF65-F5344CB8AC3E}">
        <p14:creationId xmlns:p14="http://schemas.microsoft.com/office/powerpoint/2010/main" val="2351631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latin typeface="Times New Roman" panose="02020603050405020304" pitchFamily="18" charset="0"/>
                <a:cs typeface="Times New Roman" panose="02020603050405020304" pitchFamily="18" charset="0"/>
              </a:rPr>
              <a:t>Acknowledgments and Thanks!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114300" indent="0">
              <a:buNone/>
            </a:pPr>
            <a:endParaRPr lang="en-US" dirty="0" smtClean="0"/>
          </a:p>
          <a:p>
            <a:pPr marL="114300" indent="0">
              <a:buNone/>
            </a:pPr>
            <a:endParaRPr lang="en-US" dirty="0"/>
          </a:p>
          <a:p>
            <a:pPr marL="114300" indent="0" algn="just">
              <a:buNone/>
            </a:pPr>
            <a:r>
              <a:rPr lang="en-US" sz="2800" dirty="0" smtClean="0">
                <a:latin typeface="Times New Roman" panose="02020603050405020304" pitchFamily="18" charset="0"/>
                <a:cs typeface="Times New Roman" panose="02020603050405020304" pitchFamily="18" charset="0"/>
              </a:rPr>
              <a:t>The majority of the content of this presentation is provided by </a:t>
            </a:r>
            <a:r>
              <a:rPr lang="en-US" sz="2800" dirty="0" err="1" smtClean="0">
                <a:latin typeface="Times New Roman" panose="02020603050405020304" pitchFamily="18" charset="0"/>
                <a:cs typeface="Times New Roman" panose="02020603050405020304" pitchFamily="18" charset="0"/>
              </a:rPr>
              <a:t>Poms</a:t>
            </a:r>
            <a:r>
              <a:rPr lang="en-US" sz="2800" dirty="0" smtClean="0">
                <a:latin typeface="Times New Roman" panose="02020603050405020304" pitchFamily="18" charset="0"/>
                <a:cs typeface="Times New Roman" panose="02020603050405020304" pitchFamily="18" charset="0"/>
              </a:rPr>
              <a:t> &amp; Associates, generally; and Julie Garcia, specifically; who, along with a few of her colleagues, provided these excellent training materials in August 2020 so that New Mexico school districts could be ready for the significant changes to Title IX.  </a:t>
            </a:r>
            <a:endParaRPr lang="en-US" sz="28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4510230-E2EA-44FA-8766-4D456CFE0E18}" type="slidenum">
              <a:rPr lang="en-US" smtClean="0"/>
              <a:t>2</a:t>
            </a:fld>
            <a:endParaRPr lang="en-US"/>
          </a:p>
        </p:txBody>
      </p:sp>
    </p:spTree>
    <p:extLst>
      <p:ext uri="{BB962C8B-B14F-4D97-AF65-F5344CB8AC3E}">
        <p14:creationId xmlns:p14="http://schemas.microsoft.com/office/powerpoint/2010/main" val="3958646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cap="small" dirty="0" smtClean="0">
                <a:latin typeface="Times New Roman" panose="02020603050405020304" pitchFamily="18" charset="0"/>
                <a:cs typeface="Times New Roman" panose="02020603050405020304" pitchFamily="18" charset="0"/>
              </a:rPr>
              <a:t>Learning Objectives</a:t>
            </a:r>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Definition of Title IX</a:t>
            </a: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Definition of Sexual Harassment</a:t>
            </a: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Investigative Procedures</a:t>
            </a: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Investigative Standards</a:t>
            </a: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“Complainant” and “Respondent” defined</a:t>
            </a: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Choosing an Investigator</a:t>
            </a: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Duties and Responsibilities of the Investigator</a:t>
            </a: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Law Enforcement and Title IX</a:t>
            </a: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Documentation of Findings</a:t>
            </a: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Closing the Investigation</a:t>
            </a:r>
          </a:p>
          <a:p>
            <a:pPr>
              <a:buFont typeface="Wingdings" panose="05000000000000000000" pitchFamily="2" charset="2"/>
              <a:buChar char="Ø"/>
            </a:pPr>
            <a:endParaRPr lang="en-US" dirty="0"/>
          </a:p>
        </p:txBody>
      </p:sp>
      <p:sp>
        <p:nvSpPr>
          <p:cNvPr id="4" name="Slide Number Placeholder 3"/>
          <p:cNvSpPr>
            <a:spLocks noGrp="1"/>
          </p:cNvSpPr>
          <p:nvPr>
            <p:ph type="sldNum" sz="quarter" idx="12"/>
          </p:nvPr>
        </p:nvSpPr>
        <p:spPr/>
        <p:txBody>
          <a:bodyPr/>
          <a:lstStyle/>
          <a:p>
            <a:fld id="{B4510230-E2EA-44FA-8766-4D456CFE0E18}" type="slidenum">
              <a:rPr lang="en-US" smtClean="0"/>
              <a:t>3</a:t>
            </a:fld>
            <a:endParaRPr lang="en-US"/>
          </a:p>
        </p:txBody>
      </p:sp>
    </p:spTree>
    <p:extLst>
      <p:ext uri="{BB962C8B-B14F-4D97-AF65-F5344CB8AC3E}">
        <p14:creationId xmlns:p14="http://schemas.microsoft.com/office/powerpoint/2010/main" val="867578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cap="small" dirty="0" smtClean="0">
                <a:latin typeface="Times New Roman" panose="02020603050405020304" pitchFamily="18" charset="0"/>
                <a:cs typeface="Times New Roman" panose="02020603050405020304" pitchFamily="18" charset="0"/>
              </a:rPr>
              <a:t>Definition of Title IX</a:t>
            </a:r>
            <a:endParaRPr lang="en-US" sz="3200" cap="small"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endParaRPr lang="en-US" sz="2800" dirty="0" smtClean="0">
              <a:latin typeface="Garamond" panose="02020404030301010803" pitchFamily="18" charset="0"/>
            </a:endParaRPr>
          </a:p>
          <a:p>
            <a:pPr algn="just">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Title IX is Federal Legislation that states: “No person in the United States shall, on the basis of sex, be excluded from participation in, be denied the benefits of, or be subjected to discrimination under any education program or activity receiving financial assistance.”</a:t>
            </a:r>
          </a:p>
          <a:p>
            <a:pPr algn="just">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All New Mexico Public Schools receive federal financial assistance; therefore, we are mandated to follow the Title IX requirements.</a:t>
            </a:r>
            <a:endParaRPr lang="en-US" sz="28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4510230-E2EA-44FA-8766-4D456CFE0E18}" type="slidenum">
              <a:rPr lang="en-US" smtClean="0"/>
              <a:t>4</a:t>
            </a:fld>
            <a:endParaRPr lang="en-US"/>
          </a:p>
        </p:txBody>
      </p:sp>
    </p:spTree>
    <p:extLst>
      <p:ext uri="{BB962C8B-B14F-4D97-AF65-F5344CB8AC3E}">
        <p14:creationId xmlns:p14="http://schemas.microsoft.com/office/powerpoint/2010/main" val="160959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cap="small" dirty="0" smtClean="0">
                <a:latin typeface="Times New Roman" panose="02020603050405020304" pitchFamily="18" charset="0"/>
                <a:cs typeface="Times New Roman" panose="02020603050405020304" pitchFamily="18" charset="0"/>
              </a:rPr>
              <a:t>Sexual Harassment Defined</a:t>
            </a:r>
            <a:endParaRPr lang="en-US" cap="small"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r>
              <a:rPr lang="en-US" dirty="0" smtClean="0">
                <a:latin typeface="Times New Roman" panose="02020603050405020304" pitchFamily="18" charset="0"/>
                <a:cs typeface="Times New Roman" panose="02020603050405020304" pitchFamily="18" charset="0"/>
              </a:rPr>
              <a:t>Any of the following types of conduct, on the basis of sex, constitutes sexual harassment:</a:t>
            </a:r>
          </a:p>
          <a:p>
            <a:pPr marL="114300" indent="0" algn="just">
              <a:buNone/>
            </a:pPr>
            <a:endParaRPr lang="en-US" dirty="0" smtClean="0">
              <a:latin typeface="Times New Roman" panose="02020603050405020304" pitchFamily="18" charset="0"/>
              <a:cs typeface="Times New Roman" panose="02020603050405020304" pitchFamily="18" charset="0"/>
            </a:endParaRPr>
          </a:p>
          <a:p>
            <a:pPr lvl="1" algn="just">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 school employee conditioning an educational benefit or service upon a person’s participation in unwelcome sexual conduct (often called “quid pro quo” harassment);</a:t>
            </a:r>
          </a:p>
          <a:p>
            <a:pPr lvl="1" algn="just">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Unwelcome conduct determined by a reasonable person to be so severe, pervasive, and objectively offensive that it effectively denies a person equal access to the school’s education program or activity;</a:t>
            </a:r>
          </a:p>
          <a:p>
            <a:pPr lvl="1" algn="just">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Sexual assault, dating violence, domestic violence, or stalking (as those offenses are defined in the </a:t>
            </a:r>
            <a:r>
              <a:rPr lang="en-US" dirty="0" err="1" smtClean="0">
                <a:latin typeface="Times New Roman" panose="02020603050405020304" pitchFamily="18" charset="0"/>
                <a:cs typeface="Times New Roman" panose="02020603050405020304" pitchFamily="18" charset="0"/>
              </a:rPr>
              <a:t>Clery</a:t>
            </a:r>
            <a:r>
              <a:rPr lang="en-US" dirty="0" smtClean="0">
                <a:latin typeface="Times New Roman" panose="02020603050405020304" pitchFamily="18" charset="0"/>
                <a:cs typeface="Times New Roman" panose="02020603050405020304" pitchFamily="18" charset="0"/>
              </a:rPr>
              <a:t> Act, 20 U.S.C. § 12291(a).</a:t>
            </a:r>
          </a:p>
        </p:txBody>
      </p:sp>
      <p:sp>
        <p:nvSpPr>
          <p:cNvPr id="4" name="Slide Number Placeholder 3"/>
          <p:cNvSpPr>
            <a:spLocks noGrp="1"/>
          </p:cNvSpPr>
          <p:nvPr>
            <p:ph type="sldNum" sz="quarter" idx="12"/>
          </p:nvPr>
        </p:nvSpPr>
        <p:spPr/>
        <p:txBody>
          <a:bodyPr/>
          <a:lstStyle/>
          <a:p>
            <a:fld id="{B4510230-E2EA-44FA-8766-4D456CFE0E18}" type="slidenum">
              <a:rPr lang="en-US" smtClean="0"/>
              <a:t>5</a:t>
            </a:fld>
            <a:endParaRPr lang="en-US"/>
          </a:p>
        </p:txBody>
      </p:sp>
    </p:spTree>
    <p:extLst>
      <p:ext uri="{BB962C8B-B14F-4D97-AF65-F5344CB8AC3E}">
        <p14:creationId xmlns:p14="http://schemas.microsoft.com/office/powerpoint/2010/main" val="2118990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cap="small" dirty="0" smtClean="0">
                <a:latin typeface="Times New Roman" panose="02020603050405020304" pitchFamily="18" charset="0"/>
                <a:cs typeface="Times New Roman" panose="02020603050405020304" pitchFamily="18" charset="0"/>
              </a:rPr>
              <a:t>Investigative Procedures</a:t>
            </a:r>
            <a:endParaRPr lang="en-US" sz="3200" cap="small"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20000"/>
          </a:bodyPr>
          <a:lstStyle/>
          <a:p>
            <a:pPr marL="114300" indent="0" algn="just">
              <a:buNone/>
            </a:pPr>
            <a:r>
              <a:rPr lang="en-US" sz="2600" dirty="0" smtClean="0">
                <a:latin typeface="Times New Roman" panose="02020603050405020304" pitchFamily="18" charset="0"/>
                <a:cs typeface="Times New Roman" panose="02020603050405020304" pitchFamily="18" charset="0"/>
              </a:rPr>
              <a:t>Upon receipt of a formal complaint, the Title IX Coordinator must send written notice to both the complainant and the respondent of the allegations and conduct an investigation if the complainant wishes to pursue formal avenues. Some complainants may choose an informal resolution.</a:t>
            </a:r>
          </a:p>
          <a:p>
            <a:pPr marL="114300" indent="0">
              <a:buNone/>
            </a:pPr>
            <a:endParaRPr lang="en-US" dirty="0" smtClean="0">
              <a:latin typeface="Times New Roman" panose="02020603050405020304" pitchFamily="18" charset="0"/>
              <a:cs typeface="Times New Roman" panose="02020603050405020304" pitchFamily="18" charset="0"/>
            </a:endParaRPr>
          </a:p>
          <a:p>
            <a:pPr marL="114300" indent="0">
              <a:buNone/>
            </a:pPr>
            <a:r>
              <a:rPr lang="en-US" sz="2600" u="sng" dirty="0" smtClean="0">
                <a:latin typeface="Times New Roman" panose="02020603050405020304" pitchFamily="18" charset="0"/>
                <a:cs typeface="Times New Roman" panose="02020603050405020304" pitchFamily="18" charset="0"/>
              </a:rPr>
              <a:t>Among other things, school must</a:t>
            </a:r>
            <a:r>
              <a:rPr lang="en-US" sz="2600" dirty="0" smtClean="0">
                <a:latin typeface="Times New Roman" panose="02020603050405020304" pitchFamily="18" charset="0"/>
                <a:cs typeface="Times New Roman" panose="02020603050405020304" pitchFamily="18" charset="0"/>
              </a:rPr>
              <a:t>:</a:t>
            </a:r>
          </a:p>
          <a:p>
            <a:pPr algn="just"/>
            <a:r>
              <a:rPr lang="en-US" sz="2600" dirty="0" smtClean="0">
                <a:latin typeface="Times New Roman" panose="02020603050405020304" pitchFamily="18" charset="0"/>
                <a:cs typeface="Times New Roman" panose="02020603050405020304" pitchFamily="18" charset="0"/>
              </a:rPr>
              <a:t>Include an equal opportunity for the parties to present evidence, including fact and expert witnesses;</a:t>
            </a:r>
          </a:p>
          <a:p>
            <a:pPr algn="just"/>
            <a:r>
              <a:rPr lang="en-US" sz="2600" dirty="0" smtClean="0">
                <a:latin typeface="Times New Roman" panose="02020603050405020304" pitchFamily="18" charset="0"/>
                <a:cs typeface="Times New Roman" panose="02020603050405020304" pitchFamily="18" charset="0"/>
              </a:rPr>
              <a:t>Send written notice of any investigative interviews, meetings, or hearings; and</a:t>
            </a:r>
          </a:p>
          <a:p>
            <a:pPr algn="just"/>
            <a:r>
              <a:rPr lang="en-US" sz="2600" dirty="0" smtClean="0">
                <a:latin typeface="Times New Roman" panose="02020603050405020304" pitchFamily="18" charset="0"/>
                <a:cs typeface="Times New Roman" panose="02020603050405020304" pitchFamily="18" charset="0"/>
              </a:rPr>
              <a:t>Send to all the parties (and their advisors) evidence directly related to the allegations.</a:t>
            </a:r>
          </a:p>
          <a:p>
            <a:pPr marL="114300" indent="0">
              <a:buNone/>
            </a:pP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4510230-E2EA-44FA-8766-4D456CFE0E18}" type="slidenum">
              <a:rPr lang="en-US" smtClean="0"/>
              <a:t>6</a:t>
            </a:fld>
            <a:endParaRPr lang="en-US"/>
          </a:p>
        </p:txBody>
      </p:sp>
    </p:spTree>
    <p:extLst>
      <p:ext uri="{BB962C8B-B14F-4D97-AF65-F5344CB8AC3E}">
        <p14:creationId xmlns:p14="http://schemas.microsoft.com/office/powerpoint/2010/main" val="3905734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smtClean="0">
                <a:latin typeface="Times New Roman" panose="02020603050405020304" pitchFamily="18" charset="0"/>
                <a:cs typeface="Times New Roman" panose="02020603050405020304" pitchFamily="18" charset="0"/>
              </a:rPr>
              <a:t>Standard of Proof</a:t>
            </a:r>
            <a:endParaRPr lang="en-US" cap="small"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p:txBody>
          <a:bodyPr/>
          <a:lstStyle/>
          <a:p>
            <a:r>
              <a:rPr lang="en-US" sz="2800" cap="small" dirty="0" smtClean="0">
                <a:latin typeface="Times New Roman" panose="02020603050405020304" pitchFamily="18" charset="0"/>
                <a:cs typeface="Times New Roman" panose="02020603050405020304" pitchFamily="18" charset="0"/>
              </a:rPr>
              <a:t>Civil Standard</a:t>
            </a:r>
            <a:endParaRPr lang="en-US" sz="2800" cap="small"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“Preponderance of Evidence.”</a:t>
            </a:r>
          </a:p>
          <a:p>
            <a:pPr marL="11430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50% chance or greater that an incident occurred meets the “preponderance” standard.</a:t>
            </a:r>
            <a:endParaRPr lang="en-US" dirty="0">
              <a:latin typeface="Times New Roman" panose="02020603050405020304" pitchFamily="18" charset="0"/>
              <a:cs typeface="Times New Roman" panose="02020603050405020304" pitchFamily="18" charset="0"/>
            </a:endParaRPr>
          </a:p>
        </p:txBody>
      </p:sp>
      <p:sp>
        <p:nvSpPr>
          <p:cNvPr id="5" name="Text Placeholder 4"/>
          <p:cNvSpPr>
            <a:spLocks noGrp="1"/>
          </p:cNvSpPr>
          <p:nvPr>
            <p:ph type="body" sz="quarter" idx="3"/>
          </p:nvPr>
        </p:nvSpPr>
        <p:spPr/>
        <p:txBody>
          <a:bodyPr/>
          <a:lstStyle/>
          <a:p>
            <a:r>
              <a:rPr lang="en-US" sz="2800" cap="small" dirty="0" smtClean="0">
                <a:latin typeface="Times New Roman" panose="02020603050405020304" pitchFamily="18" charset="0"/>
                <a:cs typeface="Times New Roman" panose="02020603050405020304" pitchFamily="18" charset="0"/>
              </a:rPr>
              <a:t>Criminal Standard</a:t>
            </a:r>
            <a:endParaRPr lang="en-US" sz="2800" cap="small"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sz="quarter" idx="4"/>
          </p:nvPr>
        </p:nvSpPr>
        <p:spPr/>
        <p:txBody>
          <a:bodyPr/>
          <a:lstStyle/>
          <a:p>
            <a:endParaRPr lang="en-US" dirty="0" smtClean="0"/>
          </a:p>
          <a:p>
            <a:r>
              <a:rPr lang="en-US" dirty="0" smtClean="0">
                <a:latin typeface="Times New Roman" panose="02020603050405020304" pitchFamily="18" charset="0"/>
                <a:cs typeface="Times New Roman" panose="02020603050405020304" pitchFamily="18" charset="0"/>
              </a:rPr>
              <a:t>“Clear and convincing Evidence.”</a:t>
            </a:r>
          </a:p>
          <a:p>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Evidence is highly and substantially more likely to be true than not.”</a:t>
            </a:r>
            <a:endParaRPr lang="en-US" dirty="0">
              <a:latin typeface="Times New Roman" panose="02020603050405020304" pitchFamily="18" charset="0"/>
              <a:cs typeface="Times New Roman" panose="02020603050405020304" pitchFamily="18" charset="0"/>
            </a:endParaRPr>
          </a:p>
        </p:txBody>
      </p:sp>
      <p:sp>
        <p:nvSpPr>
          <p:cNvPr id="7" name="Slide Number Placeholder 6"/>
          <p:cNvSpPr>
            <a:spLocks noGrp="1"/>
          </p:cNvSpPr>
          <p:nvPr>
            <p:ph type="sldNum" sz="quarter" idx="12"/>
          </p:nvPr>
        </p:nvSpPr>
        <p:spPr/>
        <p:txBody>
          <a:bodyPr/>
          <a:lstStyle/>
          <a:p>
            <a:fld id="{B4510230-E2EA-44FA-8766-4D456CFE0E18}" type="slidenum">
              <a:rPr lang="en-US" smtClean="0"/>
              <a:t>7</a:t>
            </a:fld>
            <a:endParaRPr lang="en-US"/>
          </a:p>
        </p:txBody>
      </p:sp>
    </p:spTree>
    <p:extLst>
      <p:ext uri="{BB962C8B-B14F-4D97-AF65-F5344CB8AC3E}">
        <p14:creationId xmlns:p14="http://schemas.microsoft.com/office/powerpoint/2010/main" val="2749877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cap="small" dirty="0" smtClean="0">
                <a:latin typeface="Times New Roman" panose="02020603050405020304" pitchFamily="18" charset="0"/>
                <a:cs typeface="Times New Roman" panose="02020603050405020304" pitchFamily="18" charset="0"/>
              </a:rPr>
              <a:t>Complainant and Respondent Defined</a:t>
            </a:r>
            <a:endParaRPr lang="en-US" sz="3200" cap="small"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just">
              <a:buFont typeface="Wingdings" panose="05000000000000000000" pitchFamily="2" charset="2"/>
              <a:buChar char="Ø"/>
            </a:pPr>
            <a:r>
              <a:rPr lang="en-US" sz="2800" b="1" dirty="0" smtClean="0">
                <a:latin typeface="Times New Roman" panose="02020603050405020304" pitchFamily="18" charset="0"/>
                <a:cs typeface="Times New Roman" panose="02020603050405020304" pitchFamily="18" charset="0"/>
              </a:rPr>
              <a:t>Complainant:</a:t>
            </a:r>
            <a:r>
              <a:rPr lang="en-US" sz="2800" dirty="0" smtClean="0">
                <a:latin typeface="Times New Roman" panose="02020603050405020304" pitchFamily="18" charset="0"/>
                <a:cs typeface="Times New Roman" panose="02020603050405020304" pitchFamily="18" charset="0"/>
              </a:rPr>
              <a:t>  An individual who is eligible to file a complaint to report a violation of Title IX policy.  It also includes any person who is reported to have experienced a violation of Title IX policy in cases where some other person has made a report on that person’s behalf.</a:t>
            </a:r>
          </a:p>
          <a:p>
            <a:pPr marL="114300" indent="0">
              <a:buNone/>
            </a:pPr>
            <a:endParaRPr lang="en-US" sz="2800"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800" b="1" dirty="0" smtClean="0">
                <a:latin typeface="Times New Roman" panose="02020603050405020304" pitchFamily="18" charset="0"/>
                <a:cs typeface="Times New Roman" panose="02020603050405020304" pitchFamily="18" charset="0"/>
              </a:rPr>
              <a:t>Respondent:  </a:t>
            </a:r>
            <a:r>
              <a:rPr lang="en-US" sz="2800" dirty="0" smtClean="0">
                <a:latin typeface="Times New Roman" panose="02020603050405020304" pitchFamily="18" charset="0"/>
                <a:cs typeface="Times New Roman" panose="02020603050405020304" pitchFamily="18" charset="0"/>
              </a:rPr>
              <a:t>Alleged to have been involved in an incident of prohibited conduct under Title IX policy.</a:t>
            </a:r>
            <a:endParaRPr lang="en-US" sz="28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4510230-E2EA-44FA-8766-4D456CFE0E18}" type="slidenum">
              <a:rPr lang="en-US" smtClean="0"/>
              <a:t>8</a:t>
            </a:fld>
            <a:endParaRPr lang="en-US"/>
          </a:p>
        </p:txBody>
      </p:sp>
    </p:spTree>
    <p:extLst>
      <p:ext uri="{BB962C8B-B14F-4D97-AF65-F5344CB8AC3E}">
        <p14:creationId xmlns:p14="http://schemas.microsoft.com/office/powerpoint/2010/main" val="1670436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cap="small" dirty="0" smtClean="0">
                <a:latin typeface="Times New Roman" panose="02020603050405020304" pitchFamily="18" charset="0"/>
                <a:cs typeface="Times New Roman" panose="02020603050405020304" pitchFamily="18" charset="0"/>
              </a:rPr>
              <a:t>Choosing an Investigator</a:t>
            </a:r>
            <a:endParaRPr lang="en-US" sz="3200" cap="small"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marL="114300" indent="0" algn="just">
              <a:buNone/>
            </a:pPr>
            <a:r>
              <a:rPr lang="en-US" dirty="0" smtClean="0">
                <a:latin typeface="Times New Roman" panose="02020603050405020304" pitchFamily="18" charset="0"/>
                <a:cs typeface="Times New Roman" panose="02020603050405020304" pitchFamily="18" charset="0"/>
              </a:rPr>
              <a:t>The ranking school official must assign an appropriate investigator for every student complaint or allegation of sex-based discrimination, sexual harassment or sexual violence.</a:t>
            </a:r>
          </a:p>
          <a:p>
            <a:pPr marL="114300" indent="0">
              <a:buNone/>
            </a:pPr>
            <a:endParaRPr lang="en-US" dirty="0">
              <a:latin typeface="Times New Roman" panose="02020603050405020304" pitchFamily="18" charset="0"/>
              <a:cs typeface="Times New Roman" panose="02020603050405020304" pitchFamily="18" charset="0"/>
            </a:endParaRPr>
          </a:p>
          <a:p>
            <a:pPr marL="114300" indent="0">
              <a:buNone/>
            </a:pPr>
            <a:r>
              <a:rPr lang="en-US" dirty="0" smtClean="0">
                <a:latin typeface="Times New Roman" panose="02020603050405020304" pitchFamily="18" charset="0"/>
                <a:cs typeface="Times New Roman" panose="02020603050405020304" pitchFamily="18" charset="0"/>
              </a:rPr>
              <a:t>For each matter, the investigator must be:</a:t>
            </a:r>
          </a:p>
          <a:p>
            <a:r>
              <a:rPr lang="en-US" dirty="0" smtClean="0">
                <a:latin typeface="Times New Roman" panose="02020603050405020304" pitchFamily="18" charset="0"/>
                <a:cs typeface="Times New Roman" panose="02020603050405020304" pitchFamily="18" charset="0"/>
              </a:rPr>
              <a:t>fair, trusted and independent;</a:t>
            </a:r>
          </a:p>
          <a:p>
            <a:r>
              <a:rPr lang="en-US" dirty="0" smtClean="0">
                <a:latin typeface="Times New Roman" panose="02020603050405020304" pitchFamily="18" charset="0"/>
                <a:cs typeface="Times New Roman" panose="02020603050405020304" pitchFamily="18" charset="0"/>
              </a:rPr>
              <a:t>objective with no stake in the outcome of the investigation;</a:t>
            </a:r>
          </a:p>
          <a:p>
            <a:pPr algn="just"/>
            <a:r>
              <a:rPr lang="en-US" dirty="0" smtClean="0">
                <a:latin typeface="Times New Roman" panose="02020603050405020304" pitchFamily="18" charset="0"/>
                <a:cs typeface="Times New Roman" panose="02020603050405020304" pitchFamily="18" charset="0"/>
              </a:rPr>
              <a:t>able to discuss difficult topics without awkwardness and with compassion;</a:t>
            </a:r>
          </a:p>
          <a:p>
            <a:pPr algn="just"/>
            <a:r>
              <a:rPr lang="en-US" dirty="0" smtClean="0">
                <a:latin typeface="Times New Roman" panose="02020603050405020304" pitchFamily="18" charset="0"/>
                <a:cs typeface="Times New Roman" panose="02020603050405020304" pitchFamily="18" charset="0"/>
              </a:rPr>
              <a:t>a strong interviewer and must be able to fairly investigate allegations against prominent individuals, such as a well-known student athlete or a beloved faculty member.</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4510230-E2EA-44FA-8766-4D456CFE0E18}" type="slidenum">
              <a:rPr lang="en-US" smtClean="0"/>
              <a:t>9</a:t>
            </a:fld>
            <a:endParaRPr lang="en-US"/>
          </a:p>
        </p:txBody>
      </p:sp>
    </p:spTree>
    <p:extLst>
      <p:ext uri="{BB962C8B-B14F-4D97-AF65-F5344CB8AC3E}">
        <p14:creationId xmlns:p14="http://schemas.microsoft.com/office/powerpoint/2010/main" val="1178655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cap="small" dirty="0">
                <a:latin typeface="Times New Roman" panose="02020603050405020304" pitchFamily="18" charset="0"/>
                <a:cs typeface="Times New Roman" panose="02020603050405020304" pitchFamily="18" charset="0"/>
              </a:rPr>
              <a:t>Choosing an </a:t>
            </a:r>
            <a:r>
              <a:rPr lang="en-US" sz="3600" cap="small" dirty="0" smtClean="0">
                <a:latin typeface="Times New Roman" panose="02020603050405020304" pitchFamily="18" charset="0"/>
                <a:cs typeface="Times New Roman" panose="02020603050405020304" pitchFamily="18" charset="0"/>
              </a:rPr>
              <a:t>Investigator (cont.)</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latin typeface="Times New Roman" panose="02020603050405020304" pitchFamily="18" charset="0"/>
                <a:cs typeface="Times New Roman" panose="02020603050405020304" pitchFamily="18" charset="0"/>
              </a:rPr>
              <a:t>The investigator is typically not an Administrator and should not be the SRO.  Title IX investigations are administrative and can run parallel with a criminal investigation but should not intersect one another.</a:t>
            </a:r>
          </a:p>
          <a:p>
            <a:pPr marL="114300" indent="0" algn="just">
              <a:buNone/>
            </a:pPr>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Consider partnering and contracting one investigator for multiple smaller districts or utilizing each other’s investigative employees to ensure fairness and confidentiality.</a:t>
            </a:r>
          </a:p>
          <a:p>
            <a:pPr marL="114300" indent="0" algn="just">
              <a:buNone/>
            </a:pPr>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Ensure the investigator is trained in the Title IX regulations and the appeals process.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4510230-E2EA-44FA-8766-4D456CFE0E18}" type="slidenum">
              <a:rPr lang="en-US" smtClean="0"/>
              <a:t>10</a:t>
            </a:fld>
            <a:endParaRPr lang="en-US"/>
          </a:p>
        </p:txBody>
      </p:sp>
    </p:spTree>
    <p:extLst>
      <p:ext uri="{BB962C8B-B14F-4D97-AF65-F5344CB8AC3E}">
        <p14:creationId xmlns:p14="http://schemas.microsoft.com/office/powerpoint/2010/main" val="3274037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cap="small" dirty="0" smtClean="0">
                <a:latin typeface="Times New Roman" panose="02020603050405020304" pitchFamily="18" charset="0"/>
                <a:cs typeface="Times New Roman" panose="02020603050405020304" pitchFamily="18" charset="0"/>
              </a:rPr>
              <a:t>Investigation:  Gathering Materials</a:t>
            </a:r>
            <a:endParaRPr lang="en-US" sz="3200" cap="small"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114300" indent="0" algn="just">
              <a:buNone/>
            </a:pPr>
            <a:r>
              <a:rPr lang="en-US" dirty="0" smtClean="0">
                <a:latin typeface="Times New Roman" panose="02020603050405020304" pitchFamily="18" charset="0"/>
                <a:cs typeface="Times New Roman" panose="02020603050405020304" pitchFamily="18" charset="0"/>
              </a:rPr>
              <a:t>Before conducting interviews, the investigator should gather all information obtained by the </a:t>
            </a:r>
            <a:r>
              <a:rPr lang="en-US" dirty="0" smtClean="0">
                <a:latin typeface="Times New Roman" panose="02020603050405020304" pitchFamily="18" charset="0"/>
                <a:cs typeface="Times New Roman" panose="02020603050405020304" pitchFamily="18" charset="0"/>
              </a:rPr>
              <a:t>Title IX </a:t>
            </a:r>
            <a:r>
              <a:rPr lang="en-US" dirty="0" smtClean="0">
                <a:latin typeface="Times New Roman" panose="02020603050405020304" pitchFamily="18" charset="0"/>
                <a:cs typeface="Times New Roman" panose="02020603050405020304" pitchFamily="18" charset="0"/>
              </a:rPr>
              <a:t>Coordinator from his/her </a:t>
            </a:r>
            <a:r>
              <a:rPr lang="en-US" b="1" dirty="0" smtClean="0">
                <a:latin typeface="Times New Roman" panose="02020603050405020304" pitchFamily="18" charset="0"/>
                <a:cs typeface="Times New Roman" panose="02020603050405020304" pitchFamily="18" charset="0"/>
              </a:rPr>
              <a:t>“mini-investigation.”</a:t>
            </a:r>
            <a:endParaRPr lang="en-US" dirty="0" smtClean="0">
              <a:latin typeface="Times New Roman" panose="02020603050405020304" pitchFamily="18" charset="0"/>
              <a:cs typeface="Times New Roman" panose="02020603050405020304" pitchFamily="18" charset="0"/>
            </a:endParaRPr>
          </a:p>
          <a:p>
            <a:pPr marL="114300" indent="0">
              <a:buNone/>
            </a:pPr>
            <a:endParaRPr lang="en-US" b="1"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Any social media available</a:t>
            </a:r>
          </a:p>
          <a:p>
            <a:pPr lvl="1">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Police reports if law enforcement is </a:t>
            </a:r>
            <a:r>
              <a:rPr lang="en-US" sz="2400" b="1" i="1" dirty="0" smtClean="0">
                <a:latin typeface="Times New Roman" panose="02020603050405020304" pitchFamily="18" charset="0"/>
                <a:cs typeface="Times New Roman" panose="02020603050405020304" pitchFamily="18" charset="0"/>
              </a:rPr>
              <a:t>already</a:t>
            </a:r>
            <a:r>
              <a:rPr lang="en-US" sz="2400" dirty="0" smtClean="0">
                <a:latin typeface="Times New Roman" panose="02020603050405020304" pitchFamily="18" charset="0"/>
                <a:cs typeface="Times New Roman" panose="02020603050405020304" pitchFamily="18" charset="0"/>
              </a:rPr>
              <a:t> involved</a:t>
            </a:r>
          </a:p>
          <a:p>
            <a:pPr lvl="1">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School videotapes</a:t>
            </a:r>
          </a:p>
          <a:p>
            <a:pPr lvl="1">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Prior written witness statements as collected by the Title IX coordinator</a:t>
            </a:r>
          </a:p>
          <a:p>
            <a:pPr lvl="1">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Use caution if looking at prior discipline history</a:t>
            </a: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4510230-E2EA-44FA-8766-4D456CFE0E18}" type="slidenum">
              <a:rPr lang="en-US" smtClean="0"/>
              <a:t>11</a:t>
            </a:fld>
            <a:endParaRPr lang="en-US"/>
          </a:p>
        </p:txBody>
      </p:sp>
    </p:spTree>
    <p:extLst>
      <p:ext uri="{BB962C8B-B14F-4D97-AF65-F5344CB8AC3E}">
        <p14:creationId xmlns:p14="http://schemas.microsoft.com/office/powerpoint/2010/main" val="2273364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cap="small" dirty="0" smtClean="0">
                <a:latin typeface="Times New Roman" panose="02020603050405020304" pitchFamily="18" charset="0"/>
                <a:cs typeface="Times New Roman" panose="02020603050405020304" pitchFamily="18" charset="0"/>
              </a:rPr>
              <a:t>Investigator Duties</a:t>
            </a:r>
            <a:endParaRPr lang="en-US" sz="3200" cap="small"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algn="just">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Notify the Complainant and Respondent and/or their designee in writing that an official investigation is being conducted.</a:t>
            </a:r>
          </a:p>
          <a:p>
            <a:pPr marL="114300" indent="0" algn="just">
              <a:buNone/>
            </a:pPr>
            <a:endParaRPr lang="en-US"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Identify potential policy violations and include those in the letter being sent </a:t>
            </a:r>
            <a:r>
              <a:rPr lang="en-US" dirty="0" smtClean="0">
                <a:latin typeface="Times New Roman" panose="02020603050405020304" pitchFamily="18" charset="0"/>
                <a:cs typeface="Times New Roman" panose="02020603050405020304" pitchFamily="18" charset="0"/>
              </a:rPr>
              <a:t>to </a:t>
            </a:r>
            <a:r>
              <a:rPr lang="en-US" dirty="0" smtClean="0">
                <a:latin typeface="Times New Roman" panose="02020603050405020304" pitchFamily="18" charset="0"/>
                <a:cs typeface="Times New Roman" panose="02020603050405020304" pitchFamily="18" charset="0"/>
              </a:rPr>
              <a:t>the parties involved.</a:t>
            </a:r>
          </a:p>
          <a:p>
            <a:pPr marL="114300" indent="0" algn="just">
              <a:buNone/>
            </a:pPr>
            <a:endParaRPr lang="en-US"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Identify any witnesses as quickly as possible and interview them individually.  As a best practice take good notes and obtain a written statement.</a:t>
            </a:r>
          </a:p>
          <a:p>
            <a:pPr marL="114300" indent="0" algn="just">
              <a:buNone/>
            </a:pPr>
            <a:endParaRPr lang="en-US"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Remain neutral throughout the process.  If any conflicts of interest arise immediately recuse yourself from the investigation.</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4510230-E2EA-44FA-8766-4D456CFE0E18}" type="slidenum">
              <a:rPr lang="en-US" smtClean="0"/>
              <a:t>12</a:t>
            </a:fld>
            <a:endParaRPr lang="en-US" dirty="0"/>
          </a:p>
        </p:txBody>
      </p:sp>
    </p:spTree>
    <p:extLst>
      <p:ext uri="{BB962C8B-B14F-4D97-AF65-F5344CB8AC3E}">
        <p14:creationId xmlns:p14="http://schemas.microsoft.com/office/powerpoint/2010/main" val="1873552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cap="none" dirty="0" smtClean="0">
                <a:latin typeface="Times New Roman" panose="02020603050405020304" pitchFamily="18" charset="0"/>
                <a:cs typeface="Times New Roman" panose="02020603050405020304" pitchFamily="18" charset="0"/>
              </a:rPr>
              <a:t>Investigator Duties (cont.)</a:t>
            </a:r>
            <a:endParaRPr lang="en-US" sz="3200"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algn="just">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Gather evidence such as screen shots from social media, text messages, video footage from within the school, etc.</a:t>
            </a:r>
          </a:p>
          <a:p>
            <a:pPr marL="114300" indent="0" algn="just">
              <a:buNone/>
            </a:pPr>
            <a:endParaRPr lang="en-US"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Document findings and maintain records for 7 years after the investigation is completed.</a:t>
            </a:r>
          </a:p>
          <a:p>
            <a:pPr marL="114300" indent="0" algn="just">
              <a:buNone/>
            </a:pPr>
            <a:endParaRPr lang="en-US"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Investigate promptly and thoroughly. An average investigation should be completed in 60-90 days.</a:t>
            </a:r>
          </a:p>
          <a:p>
            <a:pPr marL="114300" indent="0" algn="just">
              <a:buNone/>
            </a:pPr>
            <a:endParaRPr lang="en-US"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Do not rely on or ask for information from outside sources.  Any information gathered from doctors, psychologists, etc. requires a written release of information.</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4510230-E2EA-44FA-8766-4D456CFE0E18}" type="slidenum">
              <a:rPr lang="en-US" smtClean="0"/>
              <a:t>13</a:t>
            </a:fld>
            <a:endParaRPr lang="en-US"/>
          </a:p>
        </p:txBody>
      </p:sp>
    </p:spTree>
    <p:extLst>
      <p:ext uri="{BB962C8B-B14F-4D97-AF65-F5344CB8AC3E}">
        <p14:creationId xmlns:p14="http://schemas.microsoft.com/office/powerpoint/2010/main" val="2401617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cap="small" dirty="0" smtClean="0">
                <a:latin typeface="Times New Roman" panose="02020603050405020304" pitchFamily="18" charset="0"/>
                <a:cs typeface="Times New Roman" panose="02020603050405020304" pitchFamily="18" charset="0"/>
              </a:rPr>
              <a:t>Interview Considerations</a:t>
            </a:r>
            <a:endParaRPr lang="en-US" sz="3200" cap="small"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Strike a difficult balance between sensitivity and obtaining the information necessary to sustain or disprove the claim.</a:t>
            </a:r>
          </a:p>
          <a:p>
            <a:pPr marL="114300" indent="0" algn="just">
              <a:buNone/>
            </a:pPr>
            <a:endParaRPr lang="en-US"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Assure the parties that the allegation is being taken seriously.</a:t>
            </a:r>
          </a:p>
          <a:p>
            <a:pPr marL="114300" indent="0" algn="just">
              <a:buNone/>
            </a:pPr>
            <a:endParaRPr lang="en-US"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Information obtained will be disclosed on a “need to know” basis only.</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4510230-E2EA-44FA-8766-4D456CFE0E18}" type="slidenum">
              <a:rPr lang="en-US" smtClean="0"/>
              <a:t>14</a:t>
            </a:fld>
            <a:endParaRPr lang="en-US"/>
          </a:p>
        </p:txBody>
      </p:sp>
    </p:spTree>
    <p:extLst>
      <p:ext uri="{BB962C8B-B14F-4D97-AF65-F5344CB8AC3E}">
        <p14:creationId xmlns:p14="http://schemas.microsoft.com/office/powerpoint/2010/main" val="458328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cap="small" dirty="0" smtClean="0"/>
              <a:t>Notification of Law Enforcement</a:t>
            </a:r>
            <a:endParaRPr lang="en-US" sz="3200" cap="small" dirty="0"/>
          </a:p>
        </p:txBody>
      </p:sp>
      <p:sp>
        <p:nvSpPr>
          <p:cNvPr id="3" name="Content Placeholder 2"/>
          <p:cNvSpPr>
            <a:spLocks noGrp="1"/>
          </p:cNvSpPr>
          <p:nvPr>
            <p:ph idx="1"/>
          </p:nvPr>
        </p:nvSpPr>
        <p:spPr/>
        <p:txBody>
          <a:bodyPr>
            <a:normAutofit fontScale="85000" lnSpcReduction="10000"/>
          </a:bodyPr>
          <a:lstStyle/>
          <a:p>
            <a:pPr algn="just">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During the interview process if the Complainant and/or witnesses make allegations that appear criminal in nature the investigator will notify the Title IX Coordinator and they </a:t>
            </a:r>
            <a:r>
              <a:rPr lang="en-US" i="1" dirty="0" smtClean="0">
                <a:latin typeface="Times New Roman" panose="02020603050405020304" pitchFamily="18" charset="0"/>
                <a:cs typeface="Times New Roman" panose="02020603050405020304" pitchFamily="18" charset="0"/>
              </a:rPr>
              <a:t>shall</a:t>
            </a:r>
            <a:r>
              <a:rPr lang="en-US" dirty="0" smtClean="0">
                <a:latin typeface="Times New Roman" panose="02020603050405020304" pitchFamily="18" charset="0"/>
                <a:cs typeface="Times New Roman" panose="02020603050405020304" pitchFamily="18" charset="0"/>
              </a:rPr>
              <a:t> notify law enforcement.</a:t>
            </a:r>
          </a:p>
          <a:p>
            <a:pPr marL="114300" indent="0" algn="just">
              <a:buNone/>
            </a:pPr>
            <a:endParaRPr lang="en-US"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Most sexual harassment cases do not involve law enforcement unless the allegations are </a:t>
            </a:r>
            <a:r>
              <a:rPr lang="en-US" dirty="0" smtClean="0">
                <a:latin typeface="Times New Roman" panose="02020603050405020304" pitchFamily="18" charset="0"/>
                <a:cs typeface="Times New Roman" panose="02020603050405020304" pitchFamily="18" charset="0"/>
              </a:rPr>
              <a:t>so </a:t>
            </a:r>
            <a:r>
              <a:rPr lang="en-US" dirty="0" smtClean="0">
                <a:latin typeface="Times New Roman" panose="02020603050405020304" pitchFamily="18" charset="0"/>
                <a:cs typeface="Times New Roman" panose="02020603050405020304" pitchFamily="18" charset="0"/>
              </a:rPr>
              <a:t>egregious that they meet the mandatory reporting requirements.</a:t>
            </a:r>
          </a:p>
          <a:p>
            <a:pPr marL="114300" indent="0" algn="just">
              <a:buNone/>
            </a:pPr>
            <a:endParaRPr lang="en-US"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If new allegations surface of more than one complaint notify the Title IX Coordinator so they can expand their investigation and provide proper notice to the respondent.</a:t>
            </a:r>
          </a:p>
          <a:p>
            <a:pPr marL="114300" indent="0" algn="just">
              <a:buNone/>
            </a:pPr>
            <a:endParaRPr lang="en-US"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Due to differing standards of proof the two investigations may have different findings.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4510230-E2EA-44FA-8766-4D456CFE0E18}" type="slidenum">
              <a:rPr lang="en-US" smtClean="0"/>
              <a:t>15</a:t>
            </a:fld>
            <a:endParaRPr lang="en-US" dirty="0"/>
          </a:p>
        </p:txBody>
      </p:sp>
    </p:spTree>
    <p:extLst>
      <p:ext uri="{BB962C8B-B14F-4D97-AF65-F5344CB8AC3E}">
        <p14:creationId xmlns:p14="http://schemas.microsoft.com/office/powerpoint/2010/main" val="542519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cap="none" dirty="0" smtClean="0">
                <a:latin typeface="Times New Roman" panose="02020603050405020304" pitchFamily="18" charset="0"/>
                <a:cs typeface="Times New Roman" panose="02020603050405020304" pitchFamily="18" charset="0"/>
              </a:rPr>
              <a:t>Documenting Findings</a:t>
            </a:r>
            <a:endParaRPr lang="en-US" sz="3200"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lgn="just">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Do you need to conduct additional or follow-up interviews of parties or witnesses?</a:t>
            </a:r>
          </a:p>
          <a:p>
            <a:pPr algn="just">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Is there any corroborating evidence that supports the complaint’s story?</a:t>
            </a:r>
          </a:p>
          <a:p>
            <a:pPr algn="just">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Is there any evidence corroborating the respondent’s story?</a:t>
            </a:r>
          </a:p>
          <a:p>
            <a:pPr algn="just">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Were any statements later proven to be untrue?</a:t>
            </a:r>
          </a:p>
          <a:p>
            <a:pPr algn="just">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Are there any statements that significantly differed from the accounts of other witnesses?</a:t>
            </a:r>
          </a:p>
          <a:p>
            <a:pPr algn="just">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Did anyone interviewed </a:t>
            </a:r>
            <a:r>
              <a:rPr lang="en-US" dirty="0" smtClean="0">
                <a:latin typeface="Times New Roman" panose="02020603050405020304" pitchFamily="18" charset="0"/>
                <a:cs typeface="Times New Roman" panose="02020603050405020304" pitchFamily="18" charset="0"/>
              </a:rPr>
              <a:t>make </a:t>
            </a:r>
            <a:r>
              <a:rPr lang="en-US" dirty="0" smtClean="0">
                <a:latin typeface="Times New Roman" panose="02020603050405020304" pitchFamily="18" charset="0"/>
                <a:cs typeface="Times New Roman" panose="02020603050405020304" pitchFamily="18" charset="0"/>
              </a:rPr>
              <a:t>statements that conflicted with written evidence?</a:t>
            </a:r>
          </a:p>
          <a:p>
            <a:pPr algn="just">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Was either party particularly evasive or forthcoming?</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4510230-E2EA-44FA-8766-4D456CFE0E18}" type="slidenum">
              <a:rPr lang="en-US" smtClean="0"/>
              <a:t>16</a:t>
            </a:fld>
            <a:endParaRPr lang="en-US"/>
          </a:p>
        </p:txBody>
      </p:sp>
    </p:spTree>
    <p:extLst>
      <p:ext uri="{BB962C8B-B14F-4D97-AF65-F5344CB8AC3E}">
        <p14:creationId xmlns:p14="http://schemas.microsoft.com/office/powerpoint/2010/main" val="9895250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cap="small" dirty="0" smtClean="0">
                <a:latin typeface="Times New Roman" panose="02020603050405020304" pitchFamily="18" charset="0"/>
                <a:cs typeface="Times New Roman" panose="02020603050405020304" pitchFamily="18" charset="0"/>
              </a:rPr>
              <a:t>Closing the Investigation</a:t>
            </a:r>
            <a:endParaRPr lang="en-US" sz="3200" cap="small"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114300" indent="0" algn="just">
              <a:buNone/>
            </a:pPr>
            <a:r>
              <a:rPr lang="en-US" dirty="0" smtClean="0">
                <a:latin typeface="Times New Roman" panose="02020603050405020304" pitchFamily="18" charset="0"/>
                <a:cs typeface="Times New Roman" panose="02020603050405020304" pitchFamily="18" charset="0"/>
              </a:rPr>
              <a:t>Once the investigation is complete an all avenues of gathering information have been exhausted do the following:</a:t>
            </a:r>
          </a:p>
          <a:p>
            <a:pPr algn="just">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Notify the Title IX Coordinator and the Hearing Officer that the investigation is complete.  (Keep them looped in)</a:t>
            </a:r>
          </a:p>
          <a:p>
            <a:pPr algn="just">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Send letter to the Complainant and Respondent advising them of the outcome.</a:t>
            </a:r>
          </a:p>
          <a:p>
            <a:pPr algn="just">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Ensure investigative records are maintained in a retrievable database and archived. Records must be maintained for 7 years.</a:t>
            </a:r>
          </a:p>
          <a:p>
            <a:pPr marL="114300" indent="0" algn="just">
              <a:buNone/>
            </a:pPr>
            <a:r>
              <a:rPr lang="en-US" dirty="0" smtClean="0">
                <a:latin typeface="Times New Roman" panose="02020603050405020304" pitchFamily="18" charset="0"/>
                <a:cs typeface="Times New Roman" panose="02020603050405020304" pitchFamily="18" charset="0"/>
              </a:rPr>
              <a:t>Ensure that both the Complainant, Respondent and their Representatives are aware of the process to bring forth new and pertinent information and the appeal process in the event the findings are challenged.</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4510230-E2EA-44FA-8766-4D456CFE0E18}" type="slidenum">
              <a:rPr lang="en-US" smtClean="0"/>
              <a:t>17</a:t>
            </a:fld>
            <a:endParaRPr lang="en-US"/>
          </a:p>
        </p:txBody>
      </p:sp>
    </p:spTree>
    <p:extLst>
      <p:ext uri="{BB962C8B-B14F-4D97-AF65-F5344CB8AC3E}">
        <p14:creationId xmlns:p14="http://schemas.microsoft.com/office/powerpoint/2010/main" val="20505145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cap="small" dirty="0" smtClean="0">
                <a:latin typeface="Times New Roman" panose="02020603050405020304" pitchFamily="18" charset="0"/>
                <a:cs typeface="Times New Roman" panose="02020603050405020304" pitchFamily="18" charset="0"/>
              </a:rPr>
              <a:t>Possible Interview Questions</a:t>
            </a:r>
            <a:endParaRPr lang="en-US" sz="3200" cap="small"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What happened?</a:t>
            </a: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When did it happen?</a:t>
            </a: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Where did it happen?</a:t>
            </a: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Was anyone else present?  If so, who and for how long?</a:t>
            </a: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Have you spoken to anyone else at all?  If so, to whom and when?</a:t>
            </a:r>
          </a:p>
          <a:p>
            <a:pPr algn="just">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Have you created or </a:t>
            </a:r>
            <a:r>
              <a:rPr lang="en-US" sz="2200" dirty="0">
                <a:latin typeface="Times New Roman" panose="02020603050405020304" pitchFamily="18" charset="0"/>
                <a:cs typeface="Times New Roman" panose="02020603050405020304" pitchFamily="18" charset="0"/>
              </a:rPr>
              <a:t>k</a:t>
            </a:r>
            <a:r>
              <a:rPr lang="en-US" sz="2200" dirty="0" smtClean="0">
                <a:latin typeface="Times New Roman" panose="02020603050405020304" pitchFamily="18" charset="0"/>
                <a:cs typeface="Times New Roman" panose="02020603050405020304" pitchFamily="18" charset="0"/>
              </a:rPr>
              <a:t>ept any notes, diary entries, or other written or social media records that have anything to do with the allegation?</a:t>
            </a:r>
          </a:p>
          <a:p>
            <a:pPr algn="just">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Do you know of any other students who may have a similar complaint or concern?</a:t>
            </a: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How do your know the complainant/respondent party?</a:t>
            </a: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How do you know the witnesses?</a:t>
            </a:r>
          </a:p>
          <a:p>
            <a:pPr algn="just">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Have your had any interactions with the complaining or respondent party apart from those being discussed today?</a:t>
            </a:r>
          </a:p>
          <a:p>
            <a:pPr algn="just">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Discuss possible supportive measures and ensure the parties feel safe and are receiving any potential services that may be needed.</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4510230-E2EA-44FA-8766-4D456CFE0E18}" type="slidenum">
              <a:rPr lang="en-US" smtClean="0"/>
              <a:t>18</a:t>
            </a:fld>
            <a:endParaRPr lang="en-US"/>
          </a:p>
        </p:txBody>
      </p:sp>
    </p:spTree>
    <p:extLst>
      <p:ext uri="{BB962C8B-B14F-4D97-AF65-F5344CB8AC3E}">
        <p14:creationId xmlns:p14="http://schemas.microsoft.com/office/powerpoint/2010/main" val="14089422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cap="small" dirty="0" smtClean="0">
                <a:latin typeface="Times New Roman" panose="02020603050405020304" pitchFamily="18" charset="0"/>
                <a:cs typeface="Times New Roman" panose="02020603050405020304" pitchFamily="18" charset="0"/>
              </a:rPr>
              <a:t>Takeaways</a:t>
            </a:r>
            <a:endParaRPr lang="en-US" sz="3200" cap="small"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algn="just"/>
            <a:r>
              <a:rPr lang="en-US" dirty="0" smtClean="0">
                <a:latin typeface="Times New Roman" panose="02020603050405020304" pitchFamily="18" charset="0"/>
                <a:cs typeface="Times New Roman" panose="02020603050405020304" pitchFamily="18" charset="0"/>
              </a:rPr>
              <a:t>Not every Title IX report requires an investigation.  The Title IX coordinator will screen incoming allegations prior to contacting the investigator.</a:t>
            </a:r>
          </a:p>
          <a:p>
            <a:pPr algn="just"/>
            <a:r>
              <a:rPr lang="en-US" dirty="0" smtClean="0">
                <a:latin typeface="Times New Roman" panose="02020603050405020304" pitchFamily="18" charset="0"/>
                <a:cs typeface="Times New Roman" panose="02020603050405020304" pitchFamily="18" charset="0"/>
              </a:rPr>
              <a:t>Ensure equitable treatment of all parties involved.</a:t>
            </a:r>
          </a:p>
          <a:p>
            <a:pPr algn="just"/>
            <a:r>
              <a:rPr lang="en-US" dirty="0" smtClean="0">
                <a:latin typeface="Times New Roman" panose="02020603050405020304" pitchFamily="18" charset="0"/>
                <a:cs typeface="Times New Roman" panose="02020603050405020304" pitchFamily="18" charset="0"/>
              </a:rPr>
              <a:t>Be flexible throughout the course of the investigation and willing to change the flow as information is gathered.</a:t>
            </a:r>
          </a:p>
          <a:p>
            <a:pPr algn="just"/>
            <a:r>
              <a:rPr lang="en-US" dirty="0" smtClean="0">
                <a:latin typeface="Times New Roman" panose="02020603050405020304" pitchFamily="18" charset="0"/>
                <a:cs typeface="Times New Roman" panose="02020603050405020304" pitchFamily="18" charset="0"/>
              </a:rPr>
              <a:t>If new information is obtained during an interview, make sure to relay the information to the coordinator.</a:t>
            </a:r>
          </a:p>
          <a:p>
            <a:pPr algn="just"/>
            <a:r>
              <a:rPr lang="en-US" dirty="0" smtClean="0">
                <a:latin typeface="Times New Roman" panose="02020603050405020304" pitchFamily="18" charset="0"/>
                <a:cs typeface="Times New Roman" panose="02020603050405020304" pitchFamily="18" charset="0"/>
              </a:rPr>
              <a:t>Prioritize witness interviews based upon the amount of potential information they may provide and prepare the interview questions accordingly.</a:t>
            </a:r>
          </a:p>
          <a:p>
            <a:pPr algn="just"/>
            <a:r>
              <a:rPr lang="en-US" dirty="0" smtClean="0">
                <a:latin typeface="Times New Roman" panose="02020603050405020304" pitchFamily="18" charset="0"/>
                <a:cs typeface="Times New Roman" panose="02020603050405020304" pitchFamily="18" charset="0"/>
              </a:rPr>
              <a:t>Document, document, document and ensure the investigative process is thorough and defensible during the appeals process.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4510230-E2EA-44FA-8766-4D456CFE0E18}" type="slidenum">
              <a:rPr lang="en-US" smtClean="0"/>
              <a:t>19</a:t>
            </a:fld>
            <a:endParaRPr lang="en-US"/>
          </a:p>
        </p:txBody>
      </p:sp>
    </p:spTree>
    <p:extLst>
      <p:ext uri="{BB962C8B-B14F-4D97-AF65-F5344CB8AC3E}">
        <p14:creationId xmlns:p14="http://schemas.microsoft.com/office/powerpoint/2010/main" val="32291239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cap="small" dirty="0" smtClean="0">
                <a:latin typeface="Times New Roman" panose="02020603050405020304" pitchFamily="18" charset="0"/>
                <a:cs typeface="Times New Roman" panose="02020603050405020304" pitchFamily="18" charset="0"/>
              </a:rPr>
              <a:t>Resources and References</a:t>
            </a:r>
            <a:endParaRPr lang="en-US" sz="3200" cap="small"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sz="1800" dirty="0" smtClean="0">
                <a:hlinkClick r:id="rId2"/>
              </a:rPr>
              <a:t>https://atixa.org/r3/#regulations</a:t>
            </a:r>
            <a:endParaRPr lang="en-US" sz="1800" dirty="0" smtClean="0"/>
          </a:p>
          <a:p>
            <a:pPr marL="114300" indent="0">
              <a:buNone/>
            </a:pPr>
            <a:endParaRPr lang="en-US" sz="1800" dirty="0" smtClean="0"/>
          </a:p>
          <a:p>
            <a:pPr>
              <a:buFont typeface="Wingdings" panose="05000000000000000000" pitchFamily="2" charset="2"/>
              <a:buChar char="Ø"/>
            </a:pPr>
            <a:r>
              <a:rPr lang="en-US" sz="1800" dirty="0" smtClean="0">
                <a:hlinkClick r:id="rId3"/>
              </a:rPr>
              <a:t>http://www2.ed.gov/policy/gen/quid/fpco/ferpa/index.html</a:t>
            </a:r>
            <a:endParaRPr lang="en-US" sz="1800" dirty="0" smtClean="0"/>
          </a:p>
          <a:p>
            <a:pPr marL="114300" indent="0">
              <a:buNone/>
            </a:pPr>
            <a:endParaRPr lang="en-US" sz="1800" dirty="0" smtClean="0"/>
          </a:p>
          <a:p>
            <a:pPr>
              <a:buFont typeface="Wingdings" panose="05000000000000000000" pitchFamily="2" charset="2"/>
              <a:buChar char="Ø"/>
            </a:pPr>
            <a:r>
              <a:rPr lang="en-US" sz="1800" dirty="0" smtClean="0">
                <a:hlinkClick r:id="rId4"/>
              </a:rPr>
              <a:t>http://www.jdsupra.com/legalnews/u-s-department-of-education-new-title-78019/</a:t>
            </a:r>
            <a:endParaRPr lang="en-US" sz="1800" dirty="0" smtClean="0"/>
          </a:p>
          <a:p>
            <a:pPr marL="114300" indent="0">
              <a:buNone/>
            </a:pPr>
            <a:endParaRPr lang="en-US" sz="1800" dirty="0" smtClean="0"/>
          </a:p>
          <a:p>
            <a:pPr>
              <a:buFont typeface="Wingdings" panose="05000000000000000000" pitchFamily="2" charset="2"/>
              <a:buChar char="Ø"/>
            </a:pPr>
            <a:r>
              <a:rPr lang="en-US" sz="1800" dirty="0" smtClean="0">
                <a:hlinkClick r:id="rId5"/>
              </a:rPr>
              <a:t>http://www2.ed.gov/about/offices/list/ocr/docs/titleix-overview.pdf</a:t>
            </a:r>
            <a:endParaRPr lang="en-US" sz="1800" dirty="0" smtClean="0"/>
          </a:p>
          <a:p>
            <a:pPr marL="114300" indent="0">
              <a:buNone/>
            </a:pPr>
            <a:endParaRPr lang="en-US" sz="1800" dirty="0" smtClean="0"/>
          </a:p>
          <a:p>
            <a:pPr>
              <a:buFont typeface="Wingdings" panose="05000000000000000000" pitchFamily="2" charset="2"/>
              <a:buChar char="Ø"/>
            </a:pPr>
            <a:r>
              <a:rPr lang="en-US" sz="1800" dirty="0" smtClean="0">
                <a:hlinkClick r:id="rId6"/>
              </a:rPr>
              <a:t>http://www.ed.gov/category/keyword/title-ix</a:t>
            </a:r>
            <a:r>
              <a:rPr lang="en-US" sz="1800" dirty="0" smtClean="0"/>
              <a:t> </a:t>
            </a:r>
          </a:p>
          <a:p>
            <a:pPr marL="114300" indent="0">
              <a:buNone/>
            </a:pPr>
            <a:endParaRPr lang="en-US" sz="1800" dirty="0" smtClean="0"/>
          </a:p>
          <a:p>
            <a:pPr>
              <a:buFont typeface="Wingdings" panose="05000000000000000000" pitchFamily="2" charset="2"/>
              <a:buChar char="Ø"/>
            </a:pPr>
            <a:r>
              <a:rPr lang="en-US" sz="1800" dirty="0" smtClean="0">
                <a:hlinkClick r:id="rId7"/>
              </a:rPr>
              <a:t>http://www.federalregister.gov/d/2020-10512/p-146</a:t>
            </a:r>
            <a:endParaRPr lang="en-US" sz="1800" dirty="0" smtClean="0"/>
          </a:p>
          <a:p>
            <a:pPr marL="114300" indent="0">
              <a:buNone/>
            </a:pPr>
            <a:endParaRPr lang="en-US" dirty="0" smtClean="0"/>
          </a:p>
          <a:p>
            <a:pPr>
              <a:buFont typeface="Wingdings" panose="05000000000000000000" pitchFamily="2" charset="2"/>
              <a:buChar char="Ø"/>
            </a:pPr>
            <a:endParaRPr lang="en-US" dirty="0"/>
          </a:p>
        </p:txBody>
      </p:sp>
      <p:sp>
        <p:nvSpPr>
          <p:cNvPr id="4" name="Slide Number Placeholder 3"/>
          <p:cNvSpPr>
            <a:spLocks noGrp="1"/>
          </p:cNvSpPr>
          <p:nvPr>
            <p:ph type="sldNum" sz="quarter" idx="12"/>
          </p:nvPr>
        </p:nvSpPr>
        <p:spPr/>
        <p:txBody>
          <a:bodyPr/>
          <a:lstStyle/>
          <a:p>
            <a:fld id="{B4510230-E2EA-44FA-8766-4D456CFE0E18}" type="slidenum">
              <a:rPr lang="en-US" smtClean="0"/>
              <a:t>20</a:t>
            </a:fld>
            <a:endParaRPr lang="en-US"/>
          </a:p>
        </p:txBody>
      </p:sp>
    </p:spTree>
    <p:extLst>
      <p:ext uri="{BB962C8B-B14F-4D97-AF65-F5344CB8AC3E}">
        <p14:creationId xmlns:p14="http://schemas.microsoft.com/office/powerpoint/2010/main" val="1612435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cap="none" dirty="0" smtClean="0">
                <a:latin typeface="Times New Roman" panose="02020603050405020304" pitchFamily="18" charset="0"/>
                <a:cs typeface="Times New Roman" panose="02020603050405020304" pitchFamily="18" charset="0"/>
              </a:rPr>
              <a:t>Contact Information</a:t>
            </a:r>
            <a:endParaRPr lang="en-US" sz="3200"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marL="114300" indent="0">
              <a:buNone/>
            </a:pPr>
            <a:endParaRPr lang="en-US" dirty="0" smtClean="0"/>
          </a:p>
          <a:p>
            <a:pPr marL="114300" indent="0" algn="ctr">
              <a:buNone/>
            </a:pPr>
            <a:r>
              <a:rPr lang="en-US" dirty="0" smtClean="0">
                <a:latin typeface="Times New Roman" panose="02020603050405020304" pitchFamily="18" charset="0"/>
                <a:cs typeface="Times New Roman" panose="02020603050405020304" pitchFamily="18" charset="0"/>
              </a:rPr>
              <a:t>Carol S. Helms</a:t>
            </a:r>
          </a:p>
          <a:p>
            <a:pPr marL="114300" indent="0" algn="ctr">
              <a:buNone/>
            </a:pPr>
            <a:r>
              <a:rPr lang="en-US" dirty="0" smtClean="0">
                <a:latin typeface="Times New Roman" panose="02020603050405020304" pitchFamily="18" charset="0"/>
                <a:cs typeface="Times New Roman" panose="02020603050405020304" pitchFamily="18" charset="0"/>
                <a:hlinkClick r:id="rId2"/>
              </a:rPr>
              <a:t>chelms@cuddymccarthy.com</a:t>
            </a:r>
            <a:endParaRPr lang="en-US" dirty="0" smtClean="0">
              <a:latin typeface="Times New Roman" panose="02020603050405020304" pitchFamily="18" charset="0"/>
              <a:cs typeface="Times New Roman" panose="02020603050405020304" pitchFamily="18" charset="0"/>
            </a:endParaRPr>
          </a:p>
          <a:p>
            <a:pPr marL="114300" indent="0" algn="ctr">
              <a:buNone/>
            </a:pPr>
            <a:r>
              <a:rPr lang="en-US" dirty="0" smtClean="0">
                <a:latin typeface="Times New Roman" panose="02020603050405020304" pitchFamily="18" charset="0"/>
                <a:cs typeface="Times New Roman" panose="02020603050405020304" pitchFamily="18" charset="0"/>
              </a:rPr>
              <a:t>(505) 888-1335</a:t>
            </a:r>
          </a:p>
          <a:p>
            <a:pPr marL="114300" indent="0" algn="ctr">
              <a:buNone/>
            </a:pPr>
            <a:r>
              <a:rPr lang="en-US" dirty="0" smtClean="0">
                <a:latin typeface="Times New Roman" panose="02020603050405020304" pitchFamily="18" charset="0"/>
                <a:cs typeface="Times New Roman" panose="02020603050405020304" pitchFamily="18" charset="0"/>
              </a:rPr>
              <a:t>Albuquerque</a:t>
            </a:r>
          </a:p>
          <a:p>
            <a:pPr marL="114300" indent="0" algn="ctr">
              <a:buNone/>
            </a:pPr>
            <a:endParaRPr lang="en-US" dirty="0">
              <a:latin typeface="Times New Roman" panose="02020603050405020304" pitchFamily="18" charset="0"/>
              <a:cs typeface="Times New Roman" panose="02020603050405020304" pitchFamily="18" charset="0"/>
            </a:endParaRPr>
          </a:p>
          <a:p>
            <a:pPr marL="114300" indent="0" algn="ctr">
              <a:buNone/>
            </a:pPr>
            <a:r>
              <a:rPr lang="en-US" dirty="0" smtClean="0">
                <a:latin typeface="Times New Roman" panose="02020603050405020304" pitchFamily="18" charset="0"/>
                <a:cs typeface="Times New Roman" panose="02020603050405020304" pitchFamily="18" charset="0"/>
              </a:rPr>
              <a:t>MaryAnn Roman</a:t>
            </a:r>
          </a:p>
          <a:p>
            <a:pPr marL="114300" indent="0" algn="ctr">
              <a:buNone/>
            </a:pPr>
            <a:r>
              <a:rPr lang="en-US" dirty="0" smtClean="0">
                <a:latin typeface="Times New Roman" panose="02020603050405020304" pitchFamily="18" charset="0"/>
                <a:cs typeface="Times New Roman" panose="02020603050405020304" pitchFamily="18" charset="0"/>
                <a:hlinkClick r:id="rId3"/>
              </a:rPr>
              <a:t>mroman@cuddymccarthy.com</a:t>
            </a:r>
            <a:endParaRPr lang="en-US" dirty="0" smtClean="0">
              <a:latin typeface="Times New Roman" panose="02020603050405020304" pitchFamily="18" charset="0"/>
              <a:cs typeface="Times New Roman" panose="02020603050405020304" pitchFamily="18" charset="0"/>
            </a:endParaRPr>
          </a:p>
          <a:p>
            <a:pPr marL="114300" indent="0" algn="ctr">
              <a:buNone/>
            </a:pPr>
            <a:r>
              <a:rPr lang="en-US" dirty="0" smtClean="0">
                <a:latin typeface="Times New Roman" panose="02020603050405020304" pitchFamily="18" charset="0"/>
                <a:cs typeface="Times New Roman" panose="02020603050405020304" pitchFamily="18" charset="0"/>
              </a:rPr>
              <a:t>(505) 988-4476</a:t>
            </a:r>
          </a:p>
          <a:p>
            <a:pPr marL="114300" indent="0" algn="ctr">
              <a:buNone/>
            </a:pPr>
            <a:r>
              <a:rPr lang="en-US" dirty="0" smtClean="0">
                <a:latin typeface="Times New Roman" panose="02020603050405020304" pitchFamily="18" charset="0"/>
                <a:cs typeface="Times New Roman" panose="02020603050405020304" pitchFamily="18" charset="0"/>
              </a:rPr>
              <a:t>Santa Fe</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4510230-E2EA-44FA-8766-4D456CFE0E18}" type="slidenum">
              <a:rPr lang="en-US" smtClean="0"/>
              <a:t>21</a:t>
            </a:fld>
            <a:endParaRPr lang="en-US"/>
          </a:p>
        </p:txBody>
      </p:sp>
    </p:spTree>
    <p:extLst>
      <p:ext uri="{BB962C8B-B14F-4D97-AF65-F5344CB8AC3E}">
        <p14:creationId xmlns:p14="http://schemas.microsoft.com/office/powerpoint/2010/main" val="28860680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166</TotalTime>
  <Words>1572</Words>
  <Application>Microsoft Office PowerPoint</Application>
  <PresentationFormat>On-screen Show (4:3)</PresentationFormat>
  <Paragraphs>180</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Apothecary</vt:lpstr>
      <vt:lpstr>Title IX Investigations: Roles and Responsibilities</vt:lpstr>
      <vt:lpstr>Acknowledgments and Thanks!</vt:lpstr>
      <vt:lpstr>Learning Objectives</vt:lpstr>
      <vt:lpstr>Definition of Title IX</vt:lpstr>
      <vt:lpstr>Sexual Harassment Defined</vt:lpstr>
      <vt:lpstr>Investigative Procedures</vt:lpstr>
      <vt:lpstr>Standard of Proof</vt:lpstr>
      <vt:lpstr>Complainant and Respondent Defined</vt:lpstr>
      <vt:lpstr>Choosing an Investigator</vt:lpstr>
      <vt:lpstr>Choosing an Investigator (cont.)</vt:lpstr>
      <vt:lpstr>Investigation:  Gathering Materials</vt:lpstr>
      <vt:lpstr>Investigator Duties</vt:lpstr>
      <vt:lpstr>Investigator Duties (cont.)</vt:lpstr>
      <vt:lpstr>Interview Considerations</vt:lpstr>
      <vt:lpstr>Notification of Law Enforcement</vt:lpstr>
      <vt:lpstr>Documenting Findings</vt:lpstr>
      <vt:lpstr>Closing the Investigation</vt:lpstr>
      <vt:lpstr>Possible Interview Questions</vt:lpstr>
      <vt:lpstr>Takeaways</vt:lpstr>
      <vt:lpstr>Resources and References</vt:lpstr>
      <vt:lpstr>Contact 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IX Investigations: Roles and Responsibilities</dc:title>
  <dc:creator>Carol S. Helms</dc:creator>
  <cp:lastModifiedBy>MaryAnn T. Roman</cp:lastModifiedBy>
  <cp:revision>18</cp:revision>
  <dcterms:created xsi:type="dcterms:W3CDTF">2021-06-04T03:48:33Z</dcterms:created>
  <dcterms:modified xsi:type="dcterms:W3CDTF">2021-07-02T16:26:38Z</dcterms:modified>
</cp:coreProperties>
</file>