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handoutMasterIdLst>
    <p:handoutMasterId r:id="rId41"/>
  </p:handoutMasterIdLst>
  <p:sldIdLst>
    <p:sldId id="256" r:id="rId2"/>
    <p:sldId id="324" r:id="rId3"/>
    <p:sldId id="259" r:id="rId4"/>
    <p:sldId id="326" r:id="rId5"/>
    <p:sldId id="325" r:id="rId6"/>
    <p:sldId id="365" r:id="rId7"/>
    <p:sldId id="336" r:id="rId8"/>
    <p:sldId id="337" r:id="rId9"/>
    <p:sldId id="339" r:id="rId10"/>
    <p:sldId id="366" r:id="rId11"/>
    <p:sldId id="347" r:id="rId12"/>
    <p:sldId id="349" r:id="rId13"/>
    <p:sldId id="367" r:id="rId14"/>
    <p:sldId id="351" r:id="rId15"/>
    <p:sldId id="327" r:id="rId16"/>
    <p:sldId id="328" r:id="rId17"/>
    <p:sldId id="329" r:id="rId18"/>
    <p:sldId id="330" r:id="rId19"/>
    <p:sldId id="331" r:id="rId20"/>
    <p:sldId id="333" r:id="rId21"/>
    <p:sldId id="332" r:id="rId22"/>
    <p:sldId id="334" r:id="rId23"/>
    <p:sldId id="340" r:id="rId24"/>
    <p:sldId id="341" r:id="rId25"/>
    <p:sldId id="342" r:id="rId26"/>
    <p:sldId id="343" r:id="rId27"/>
    <p:sldId id="344" r:id="rId28"/>
    <p:sldId id="345" r:id="rId29"/>
    <p:sldId id="348" r:id="rId30"/>
    <p:sldId id="352" r:id="rId31"/>
    <p:sldId id="353" r:id="rId32"/>
    <p:sldId id="354" r:id="rId33"/>
    <p:sldId id="356" r:id="rId34"/>
    <p:sldId id="357" r:id="rId35"/>
    <p:sldId id="358" r:id="rId36"/>
    <p:sldId id="361" r:id="rId37"/>
    <p:sldId id="359" r:id="rId38"/>
    <p:sldId id="355" r:id="rId39"/>
  </p:sldIdLst>
  <p:sldSz cx="12192000" cy="6858000"/>
  <p:notesSz cx="7010400" cy="92964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iOAD0YADt3sSMu093mTYDMEAKhJ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F26"/>
    <a:srgbClr val="32410D"/>
    <a:srgbClr val="2E7CC5"/>
    <a:srgbClr val="45C2D9"/>
    <a:srgbClr val="3FA5D4"/>
    <a:srgbClr val="0EA8A6"/>
    <a:srgbClr val="4A6C2E"/>
    <a:srgbClr val="24845D"/>
    <a:srgbClr val="218465"/>
    <a:srgbClr val="5DBA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6628" autoAdjust="0"/>
  </p:normalViewPr>
  <p:slideViewPr>
    <p:cSldViewPr snapToGrid="0">
      <p:cViewPr varScale="1">
        <p:scale>
          <a:sx n="84" d="100"/>
          <a:sy n="84" d="100"/>
        </p:scale>
        <p:origin x="677"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76"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4.fntdata"/><Relationship Id="rId79"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77" Type="http://schemas.openxmlformats.org/officeDocument/2006/relationships/presProps" Target="presProps.xml"/><Relationship Id="rId8" Type="http://schemas.openxmlformats.org/officeDocument/2006/relationships/slide" Target="slides/slide7.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7" y="0"/>
            <a:ext cx="3037840" cy="466434"/>
          </a:xfrm>
          <a:prstGeom prst="rect">
            <a:avLst/>
          </a:prstGeom>
        </p:spPr>
        <p:txBody>
          <a:bodyPr vert="horz" lIns="93177" tIns="46589" rIns="93177" bIns="46589" rtlCol="0"/>
          <a:lstStyle>
            <a:lvl1pPr algn="r">
              <a:defRPr sz="1200"/>
            </a:lvl1pPr>
          </a:lstStyle>
          <a:p>
            <a:fld id="{3B5B5FBF-DC81-4BAB-B623-0B0C28E62B5E}" type="datetimeFigureOut">
              <a:rPr lang="en-US" smtClean="0"/>
              <a:t>6/4/2026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7" y="8829967"/>
            <a:ext cx="3037840" cy="466433"/>
          </a:xfrm>
          <a:prstGeom prst="rect">
            <a:avLst/>
          </a:prstGeom>
        </p:spPr>
        <p:txBody>
          <a:bodyPr vert="horz" lIns="93177" tIns="46589" rIns="93177" bIns="46589" rtlCol="0" anchor="b"/>
          <a:lstStyle>
            <a:lvl1pPr algn="r">
              <a:defRPr sz="1200"/>
            </a:lvl1pPr>
          </a:lstStyle>
          <a:p>
            <a:fld id="{021316F2-EB39-40B4-B00C-481DC5AA6243}" type="slidenum">
              <a:rPr lang="en-US" smtClean="0"/>
              <a:t>‹#›</a:t>
            </a:fld>
            <a:endParaRPr lang="en-US"/>
          </a:p>
        </p:txBody>
      </p:sp>
    </p:spTree>
    <p:extLst>
      <p:ext uri="{BB962C8B-B14F-4D97-AF65-F5344CB8AC3E}">
        <p14:creationId xmlns:p14="http://schemas.microsoft.com/office/powerpoint/2010/main" val="1752658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a:buNone/>
            </a:pPr>
            <a:endParaRPr dirty="0"/>
          </a:p>
        </p:txBody>
      </p:sp>
      <p:sp>
        <p:nvSpPr>
          <p:cNvPr id="82" name="Google Shape;82;p1: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a:buNone/>
            </a:pPr>
            <a:endParaRPr dirty="0"/>
          </a:p>
        </p:txBody>
      </p:sp>
      <p:sp>
        <p:nvSpPr>
          <p:cNvPr id="82" name="Google Shape;82;p1: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4635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dirty="0"/>
              <a:t>Note - Can do an adjustment afterwards if forgotten</a:t>
            </a:r>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6510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754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8932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0" dirty="0"/>
              <a:t>Note – Attendance Days must have Pay Dates stamped, show on grid how to filter</a:t>
            </a:r>
          </a:p>
          <a:p>
            <a:pPr marL="0" indent="0" defTabSz="931770">
              <a:buNone/>
            </a:pPr>
            <a:endParaRPr lang="en-US" i="0" dirty="0"/>
          </a:p>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8478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u="none"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0490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0" dirty="0"/>
              <a:t>Note – If R/R box was not checked, check it &amp; adjustments will need done. If R/R box was checked late, adjustments will need done.</a:t>
            </a:r>
          </a:p>
          <a:p>
            <a:pPr marL="0" indent="0" defTabSz="931770">
              <a:buNone/>
            </a:pPr>
            <a:endParaRPr i="0" u="sng"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4155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4144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3034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0" dirty="0"/>
              <a:t>Note – if multiple people need adjusted, add days to weekends on job calendar</a:t>
            </a:r>
            <a:endParaRPr lang="en-US" i="0" u="none" dirty="0"/>
          </a:p>
          <a:p>
            <a:pPr marL="0" indent="0" defTabSz="931770">
              <a:buNone/>
            </a:pPr>
            <a:endParaRPr i="0" u="none"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7978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6215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u="sng"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625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a:buNone/>
            </a:pPr>
            <a:endParaRPr dirty="0"/>
          </a:p>
        </p:txBody>
      </p:sp>
      <p:sp>
        <p:nvSpPr>
          <p:cNvPr id="82" name="Google Shape;82;p1: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9017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3064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a:buNone/>
            </a:pPr>
            <a:endParaRPr dirty="0"/>
          </a:p>
        </p:txBody>
      </p:sp>
      <p:sp>
        <p:nvSpPr>
          <p:cNvPr id="82" name="Google Shape;82;p1: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9989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7607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a:buNone/>
            </a:pPr>
            <a:endParaRPr dirty="0"/>
          </a:p>
        </p:txBody>
      </p:sp>
      <p:sp>
        <p:nvSpPr>
          <p:cNvPr id="82" name="Google Shape;82;p1: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73523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0" dirty="0"/>
              <a:t>Note – Treasurer’s use these for auditors</a:t>
            </a:r>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1375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319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0578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6293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8155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7300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44748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77147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0752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45078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1493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5257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80228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6803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1" dirty="0"/>
              <a:t>Note – if they have multiple posting periods open, close furthest to most recent and give them time to run</a:t>
            </a:r>
          </a:p>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40826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8795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20881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endParaRPr i="1"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516453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701040" y="4415790"/>
            <a:ext cx="5608320" cy="4183380"/>
          </a:xfrm>
          <a:prstGeom prst="rect">
            <a:avLst/>
          </a:prstGeom>
          <a:noFill/>
          <a:ln>
            <a:noFill/>
          </a:ln>
        </p:spPr>
        <p:txBody>
          <a:bodyPr spcFirstLastPara="1" wrap="square" lIns="93161" tIns="93161" rIns="93161" bIns="93161" anchor="t" anchorCtr="0">
            <a:noAutofit/>
          </a:bodyPr>
          <a:lstStyle/>
          <a:p>
            <a:pPr marL="0" indent="0" defTabSz="931770">
              <a:buNone/>
            </a:pPr>
            <a:r>
              <a:rPr lang="en-US" i="0" dirty="0"/>
              <a:t>Note – if cannot be closed by 7/24/26, please let us know</a:t>
            </a:r>
          </a:p>
          <a:p>
            <a:pPr marL="0" indent="0" defTabSz="931770">
              <a:buNone/>
            </a:pPr>
            <a:r>
              <a:rPr lang="en-US" i="0" dirty="0"/>
              <a:t>Note – STRS Annual Report is submission file</a:t>
            </a:r>
            <a:endParaRPr i="0" dirty="0"/>
          </a:p>
        </p:txBody>
      </p:sp>
      <p:sp>
        <p:nvSpPr>
          <p:cNvPr id="109" name="Google Shape;109;p4:notes"/>
          <p:cNvSpPr>
            <a:spLocks noGrp="1" noRot="1" noChangeAspect="1"/>
          </p:cNvSpPr>
          <p:nvPr>
            <p:ph type="sldImg" idx="2"/>
          </p:nvPr>
        </p:nvSpPr>
        <p:spPr>
          <a:xfrm>
            <a:off x="406400" y="696913"/>
            <a:ext cx="6197600" cy="34877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70204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6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6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6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6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6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6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6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70"/>
          <p:cNvSpPr>
            <a:spLocks noGrp="1"/>
          </p:cNvSpPr>
          <p:nvPr>
            <p:ph type="pic" idx="2"/>
          </p:nvPr>
        </p:nvSpPr>
        <p:spPr>
          <a:xfrm>
            <a:off x="5183188" y="987425"/>
            <a:ext cx="6172200" cy="4873625"/>
          </a:xfrm>
          <a:prstGeom prst="rect">
            <a:avLst/>
          </a:prstGeom>
          <a:noFill/>
          <a:ln>
            <a:noFill/>
          </a:ln>
        </p:spPr>
      </p:sp>
      <p:sp>
        <p:nvSpPr>
          <p:cNvPr id="64" name="Google Shape;64;p7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7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7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7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Shape 5"/>
        <p:cNvGrpSpPr/>
        <p:nvPr/>
      </p:nvGrpSpPr>
      <p:grpSpPr>
        <a:xfrm>
          <a:off x="0" y="0"/>
          <a:ext cx="0" cy="0"/>
          <a:chOff x="0" y="0"/>
          <a:chExt cx="0" cy="0"/>
        </a:xfrm>
      </p:grpSpPr>
      <p:sp>
        <p:nvSpPr>
          <p:cNvPr id="6" name="Google Shape;6;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6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irs.gov/pub/irs-pdf/p15b.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oecn.atlassian.net/wiki/spaces/uspsrdoc/pages/2491219/Reporting+Taxable+Portion+of+Life+Insurance+on+the+Employee+s+W2#Process-the-Life-Insurance-Premium-Taxable-Amount-as-Part-of-a-Payroll-within-the-Calendar-Year:"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strsoh.org/employer/_pdfs/guides/50-380.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strsoh.org/employer/_pdfs/fact-sheets/50-314.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mcoecn.atlassian.net/wiki/spaces/uspsrdoc/pages/2490742/USPS+Month+End+Closing+Checklis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mcoecn.atlassian.net/wiki/spaces/uspsrdoc/pages/2491575/USPS+Quarter+End+Checklist"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2169461" y="1349095"/>
            <a:ext cx="7853078" cy="4159810"/>
          </a:xfrm>
          <a:prstGeom prst="rect">
            <a:avLst/>
          </a:prstGeom>
          <a:solidFill>
            <a:srgbClr val="32410D">
              <a:alpha val="75000"/>
            </a:srgb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4400"/>
              <a:buFont typeface="Calibri"/>
              <a:buNone/>
            </a:pP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USPS</a:t>
            </a:r>
            <a:b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FYE Closing Procedures</a:t>
            </a:r>
            <a:b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2026</a:t>
            </a:r>
            <a:endParaRPr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2169461" y="1349095"/>
            <a:ext cx="7853078" cy="4159810"/>
          </a:xfrm>
          <a:prstGeom prst="rect">
            <a:avLst/>
          </a:prstGeom>
          <a:solidFill>
            <a:srgbClr val="32410D">
              <a:alpha val="75000"/>
            </a:srgb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4400"/>
              <a:buFont typeface="Calibri"/>
              <a:buNone/>
            </a:pP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Pre-Closing Procedures</a:t>
            </a:r>
            <a:endParaRPr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08156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Process Life Insurance Premium Payments</a:t>
            </a: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742950" lvl="1" indent="-285750" algn="l" rtl="0">
              <a:lnSpc>
                <a:spcPct val="90000"/>
              </a:lnSpc>
              <a:spcBef>
                <a:spcPts val="520"/>
              </a:spcBef>
              <a:spcAft>
                <a:spcPts val="0"/>
              </a:spcAft>
              <a:buClr>
                <a:schemeClr val="bg1"/>
              </a:buClr>
              <a:buSzPts val="1800"/>
              <a:buFont typeface="Arial"/>
              <a:buChar cha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For employees retiring as of 6/30 with life insurance coverage &gt; $50,000</a:t>
            </a:r>
          </a:p>
          <a:p>
            <a:pPr marL="742950" lvl="1" indent="-285750" algn="l" rtl="0">
              <a:lnSpc>
                <a:spcPct val="90000"/>
              </a:lnSpc>
              <a:spcBef>
                <a:spcPts val="520"/>
              </a:spcBef>
              <a:spcAft>
                <a:spcPts val="0"/>
              </a:spcAft>
              <a:buClr>
                <a:schemeClr val="bg1"/>
              </a:buClr>
              <a:buSzPts val="1800"/>
              <a:buFont typeface="Arial"/>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742950" lvl="1" indent="-285750" algn="l" rtl="0">
              <a:lnSpc>
                <a:spcPct val="90000"/>
              </a:lnSpc>
              <a:spcBef>
                <a:spcPts val="520"/>
              </a:spcBef>
              <a:spcAft>
                <a:spcPts val="0"/>
              </a:spcAft>
              <a:buClr>
                <a:schemeClr val="bg1"/>
              </a:buClr>
              <a:buSzPts val="1800"/>
              <a:buFont typeface="Arial"/>
              <a:buChar char="•"/>
            </a:pPr>
            <a:r>
              <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Process Life Insurance Premium Payment by final June Pay</a:t>
            </a:r>
          </a:p>
          <a:p>
            <a:pPr marL="742950" lvl="1" indent="-285750" algn="l" rtl="0">
              <a:lnSpc>
                <a:spcPct val="90000"/>
              </a:lnSpc>
              <a:spcBef>
                <a:spcPts val="520"/>
              </a:spcBef>
              <a:spcAft>
                <a:spcPts val="0"/>
              </a:spcAft>
              <a:buClr>
                <a:schemeClr val="bg1"/>
              </a:buClr>
              <a:buSzPts val="1800"/>
              <a:buFont typeface="Arial"/>
              <a:buChar char="•"/>
            </a:pPr>
            <a:endPar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742950" lvl="1" indent="-285750" algn="l" rtl="0">
              <a:lnSpc>
                <a:spcPct val="90000"/>
              </a:lnSpc>
              <a:spcBef>
                <a:spcPts val="520"/>
              </a:spcBef>
              <a:spcAft>
                <a:spcPts val="0"/>
              </a:spcAft>
              <a:buClr>
                <a:schemeClr val="bg1"/>
              </a:buClr>
              <a:buSzPts val="1800"/>
              <a:buFont typeface="Arial"/>
              <a:buChar char="•"/>
            </a:pPr>
            <a:r>
              <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Reference </a:t>
            </a:r>
            <a:r>
              <a:rPr lang="fr-FR" b="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hlinkClick r:id="rId3">
                  <a:extLst>
                    <a:ext uri="{A12FA001-AC4F-418D-AE19-62706E023703}">
                      <ahyp:hlinkClr xmlns:ahyp="http://schemas.microsoft.com/office/drawing/2018/hyperlinkcolor" val="tx"/>
                    </a:ext>
                  </a:extLst>
                </a:hlinkClick>
              </a:rPr>
              <a:t>IRS Publication 15-B (Pages 15-16)</a:t>
            </a:r>
            <a:endParaRPr lang="fr-FR"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742950" lvl="1" indent="-285750" algn="l" rtl="0">
              <a:lnSpc>
                <a:spcPct val="90000"/>
              </a:lnSpc>
              <a:spcBef>
                <a:spcPts val="520"/>
              </a:spcBef>
              <a:spcAft>
                <a:spcPts val="0"/>
              </a:spcAft>
              <a:buClr>
                <a:schemeClr val="bg1"/>
              </a:buClr>
              <a:buSzPts val="1800"/>
              <a:buFont typeface="Arial"/>
              <a:buChar char="•"/>
            </a:pPr>
            <a:endParaRPr lang="fr-FR"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endParaRPr>
          </a:p>
          <a:p>
            <a:pPr marL="742950" lvl="1" indent="-285750" algn="l" rtl="0">
              <a:lnSpc>
                <a:spcPct val="90000"/>
              </a:lnSpc>
              <a:spcBef>
                <a:spcPts val="520"/>
              </a:spcBef>
              <a:spcAft>
                <a:spcPts val="0"/>
              </a:spcAft>
              <a:buClr>
                <a:schemeClr val="bg1"/>
              </a:buClr>
              <a:buSzPts val="1800"/>
              <a:buFont typeface="Arial"/>
              <a:buChar cha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SSDT Life Insurance Premium Taxable Amount</a:t>
            </a: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32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32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Verify STRS Advance from 2025 is Cleared</a:t>
            </a:r>
          </a:p>
          <a:p>
            <a:pPr marL="114300" lvl="0" indent="0" algn="ctr" rtl="0">
              <a:lnSpc>
                <a:spcPct val="90000"/>
              </a:lnSpc>
              <a:spcBef>
                <a:spcPts val="0"/>
              </a:spcBef>
              <a:spcAft>
                <a:spcPts val="0"/>
              </a:spcAft>
              <a:buClr>
                <a:schemeClr val="bg1"/>
              </a:buClr>
              <a:buSzPts val="1800"/>
              <a:buNone/>
            </a:pPr>
            <a:endParaRPr sz="32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lgn="ctr">
              <a:spcBef>
                <a:spcPts val="520"/>
              </a:spcBef>
              <a:buClr>
                <a:schemeClr val="bg1"/>
              </a:buClr>
              <a:buNone/>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Core &gt; Organization &gt; Advance Amount &amp; Amount Paid Back are both $0 and “Advance Mode” box is unchecked</a:t>
            </a:r>
          </a:p>
          <a:p>
            <a:pPr marL="742950" lvl="1" indent="-285750" algn="l" rtl="0">
              <a:lnSpc>
                <a:spcPct val="90000"/>
              </a:lnSpc>
              <a:spcBef>
                <a:spcPts val="520"/>
              </a:spcBef>
              <a:spcAft>
                <a:spcPts val="0"/>
              </a:spcAft>
              <a:buClr>
                <a:schemeClr val="bg1"/>
              </a:buClr>
              <a:buSzPts val="1800"/>
              <a:buFont typeface="Arial"/>
              <a:buChar char="•"/>
            </a:pPr>
            <a:endParaRPr lang="en-US" sz="3200" b="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742950" lvl="1" indent="-285750" algn="l" rtl="0">
              <a:lnSpc>
                <a:spcPct val="90000"/>
              </a:lnSpc>
              <a:spcBef>
                <a:spcPts val="520"/>
              </a:spcBef>
              <a:spcAft>
                <a:spcPts val="0"/>
              </a:spcAft>
              <a:buClr>
                <a:schemeClr val="bg1"/>
              </a:buClr>
              <a:buSzPts val="1800"/>
              <a:buFont typeface="Arial"/>
              <a:buChar char="•"/>
            </a:pPr>
            <a:endParaRPr lang="en-US" sz="32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457200" lvl="1" indent="0" algn="l" rtl="0">
              <a:lnSpc>
                <a:spcPct val="90000"/>
              </a:lnSpc>
              <a:spcBef>
                <a:spcPts val="520"/>
              </a:spcBef>
              <a:spcAft>
                <a:spcPts val="0"/>
              </a:spcAft>
              <a:buClr>
                <a:schemeClr val="bg1"/>
              </a:buClr>
              <a:buSzPts val="1800"/>
              <a:buNone/>
            </a:pPr>
            <a:endParaRPr sz="2000" b="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647700" lvl="0" indent="0" algn="l" rtl="0">
              <a:lnSpc>
                <a:spcPct val="90000"/>
              </a:lnSpc>
              <a:spcBef>
                <a:spcPts val="480"/>
              </a:spcBef>
              <a:spcAft>
                <a:spcPts val="0"/>
              </a:spcAft>
              <a:buSzPts val="1800"/>
              <a:buNone/>
            </a:pPr>
            <a:r>
              <a:rPr lang="en-US" sz="32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   </a:t>
            </a:r>
            <a:endParaRPr b="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7BA43CE1-9937-400C-B17D-8D43B78C8D5D}"/>
              </a:ext>
            </a:extLst>
          </p:cNvPr>
          <p:cNvPicPr>
            <a:picLocks noChangeAspect="1"/>
          </p:cNvPicPr>
          <p:nvPr/>
        </p:nvPicPr>
        <p:blipFill>
          <a:blip r:embed="rId3"/>
          <a:stretch>
            <a:fillRect/>
          </a:stretch>
        </p:blipFill>
        <p:spPr>
          <a:xfrm>
            <a:off x="1977182" y="4037097"/>
            <a:ext cx="8237636" cy="1429848"/>
          </a:xfrm>
          <a:prstGeom prst="rect">
            <a:avLst/>
          </a:prstGeom>
        </p:spPr>
      </p:pic>
    </p:spTree>
    <p:extLst>
      <p:ext uri="{BB962C8B-B14F-4D97-AF65-F5344CB8AC3E}">
        <p14:creationId xmlns:p14="http://schemas.microsoft.com/office/powerpoint/2010/main" val="4133486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Run STRS Advance Reports</a:t>
            </a: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609600" lvl="1" indent="0" rtl="0">
              <a:lnSpc>
                <a:spcPct val="90000"/>
              </a:lnSpc>
              <a:spcBef>
                <a:spcPts val="0"/>
              </a:spcBef>
              <a:spcAft>
                <a:spcPts val="0"/>
              </a:spcAft>
              <a:buClr>
                <a:schemeClr val="bg1"/>
              </a:buClr>
              <a:buSzPts val="2400"/>
              <a:buNone/>
            </a:pPr>
            <a:endParaRPr lang="en-US" sz="32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Go to Reports &gt; STRS Reporting &gt; STRS Advance &gt; Date Range 7/1/25 – 6/30/26</a:t>
            </a:r>
          </a:p>
          <a:p>
            <a:pPr marL="609600" lvl="1" indent="0" algn="ctr">
              <a:spcBef>
                <a:spcPts val="0"/>
              </a:spcBef>
              <a:buClr>
                <a:schemeClr val="bg1"/>
              </a:buClr>
              <a:buSzPts val="2400"/>
              <a:buNone/>
            </a:pPr>
            <a:endParaRPr lang="en-US" sz="28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Advance Fiscal Year to Date Report</a:t>
            </a: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Advanced Positions Report</a:t>
            </a: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Non-Advance Positions Report</a:t>
            </a: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717341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Advance Fiscal Year to Date Report</a:t>
            </a: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609600" lvl="1" indent="0" rtl="0">
              <a:lnSpc>
                <a:spcPct val="90000"/>
              </a:lnSpc>
              <a:spcBef>
                <a:spcPts val="0"/>
              </a:spcBef>
              <a:spcAft>
                <a:spcPts val="0"/>
              </a:spcAft>
              <a:buClr>
                <a:schemeClr val="bg1"/>
              </a:buClr>
              <a:buSzPts val="2400"/>
              <a:buNone/>
            </a:pPr>
            <a:endParaRPr lang="en-US" sz="32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 of all STRS employees. Also includes service credit, STRS days, earnings, STRS employee amount, advance amount, and rehired retiree.</a:t>
            </a:r>
            <a:endParaRPr b="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01494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Advanced FYTD Report Example</a:t>
            </a: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58750" indent="0">
              <a:spcBef>
                <a:spcPts val="0"/>
              </a:spcBef>
              <a:buClr>
                <a:schemeClr val="bg1"/>
              </a:buClr>
              <a:buSzPts val="2300"/>
              <a:buNone/>
            </a:pP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12EB64F4-5752-4F01-9642-610CD938D6AD}"/>
              </a:ext>
            </a:extLst>
          </p:cNvPr>
          <p:cNvPicPr>
            <a:picLocks noChangeAspect="1"/>
          </p:cNvPicPr>
          <p:nvPr/>
        </p:nvPicPr>
        <p:blipFill>
          <a:blip r:embed="rId3"/>
          <a:stretch>
            <a:fillRect/>
          </a:stretch>
        </p:blipFill>
        <p:spPr>
          <a:xfrm>
            <a:off x="1800278" y="1351543"/>
            <a:ext cx="8591439" cy="18125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2530722F-08E4-49C0-9C50-A13534E7D57E}"/>
              </a:ext>
            </a:extLst>
          </p:cNvPr>
          <p:cNvPicPr>
            <a:picLocks noChangeAspect="1"/>
          </p:cNvPicPr>
          <p:nvPr/>
        </p:nvPicPr>
        <p:blipFill>
          <a:blip r:embed="rId4"/>
          <a:stretch>
            <a:fillRect/>
          </a:stretch>
        </p:blipFill>
        <p:spPr>
          <a:xfrm>
            <a:off x="2417644" y="3299931"/>
            <a:ext cx="7356706" cy="28000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89511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Advanced FYTD Report </a:t>
            </a:r>
            <a:r>
              <a:rPr lang="en-US" sz="4000" b="1" i="0" u="sng" strike="noStrike"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ctd</a:t>
            </a: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209550" indent="0" rtl="0">
              <a:spcBef>
                <a:spcPts val="0"/>
              </a:spcBef>
              <a:spcAft>
                <a:spcPts val="0"/>
              </a:spcAft>
              <a:buClr>
                <a:schemeClr val="bg1"/>
              </a:buClr>
              <a:buNone/>
            </a:pPr>
            <a:r>
              <a:rPr lang="en-US" sz="2400" b="1" i="0" u="sng"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Verify Service Credit:</a:t>
            </a:r>
            <a:br>
              <a:rPr lang="en-US" sz="2400" b="0"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br>
            <a:endParaRPr lang="en-US" sz="2400" b="0"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552450">
              <a:spcBef>
                <a:spcPts val="0"/>
              </a:spcBef>
              <a:buClr>
                <a:schemeClr val="bg1"/>
              </a:buClr>
            </a:pP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Full time employees that have </a:t>
            </a:r>
            <a:r>
              <a:rPr lang="en-US" sz="2400" b="0" i="1"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120+ work days </a:t>
            </a: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receive 100% credit.</a:t>
            </a:r>
          </a:p>
          <a:p>
            <a:pPr marL="552450">
              <a:spcBef>
                <a:spcPts val="0"/>
              </a:spcBef>
              <a:buClr>
                <a:schemeClr val="bg1"/>
              </a:buClr>
            </a:pP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Employees with </a:t>
            </a:r>
            <a:r>
              <a:rPr lang="en-US" sz="2400" i="1"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less than 120 days </a:t>
            </a: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receive credit based on STRS decision tree.</a:t>
            </a:r>
          </a:p>
          <a:p>
            <a:pPr marL="552450">
              <a:spcBef>
                <a:spcPts val="0"/>
              </a:spcBef>
              <a:buClr>
                <a:schemeClr val="bg1"/>
              </a:buClr>
            </a:pP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Employees </a:t>
            </a:r>
            <a:r>
              <a:rPr lang="en-US" sz="2400" b="0" i="1"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flagged as part-time </a:t>
            </a: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receive service credit based on STRS decision tree.</a:t>
            </a:r>
          </a:p>
          <a:p>
            <a:pPr marL="1009650" lvl="1">
              <a:spcBef>
                <a:spcPts val="0"/>
              </a:spcBef>
              <a:buClr>
                <a:schemeClr val="bg1"/>
              </a:buClr>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450 Payroll Item &gt; Full Or Part Time selection </a:t>
            </a:r>
            <a:endParaRPr lang="en-US" sz="20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552450">
              <a:spcBef>
                <a:spcPts val="0"/>
              </a:spcBef>
              <a:buClr>
                <a:schemeClr val="bg1"/>
              </a:buClr>
            </a:pPr>
            <a:endParaRPr lang="en-US" sz="2400" b="1"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552450">
              <a:spcBef>
                <a:spcPts val="0"/>
              </a:spcBef>
              <a:buClr>
                <a:schemeClr val="bg1"/>
              </a:buClr>
            </a:pPr>
            <a:endParaRPr lang="en-US" sz="2400" b="1"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209550" indent="0" algn="ctr">
              <a:spcBef>
                <a:spcPts val="0"/>
              </a:spcBef>
              <a:buClr>
                <a:schemeClr val="bg1"/>
              </a:buClr>
              <a:buNone/>
            </a:pPr>
            <a:r>
              <a:rPr lang="en-US" sz="2000" b="1"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(Please contact STRS will questions regarding full or part time status.)</a:t>
            </a:r>
            <a:endParaRPr lang="en-US" sz="2000" b="0"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114300" indent="0" algn="ctr">
              <a:buNone/>
            </a:pPr>
            <a:r>
              <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STRS Decision Tree</a:t>
            </a: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indent="0" algn="ctr">
              <a:buNone/>
            </a:pPr>
            <a:r>
              <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STRS Calculating Service Credit</a:t>
            </a: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Google Shape;293;p25">
            <a:extLst>
              <a:ext uri="{FF2B5EF4-FFF2-40B4-BE49-F238E27FC236}">
                <a16:creationId xmlns:a16="http://schemas.microsoft.com/office/drawing/2014/main" id="{ADEEB16D-7FE8-405A-9CF2-CED949DF9033}"/>
              </a:ext>
            </a:extLst>
          </p:cNvPr>
          <p:cNvPicPr preferRelativeResize="0"/>
          <p:nvPr/>
        </p:nvPicPr>
        <p:blipFill rotWithShape="1">
          <a:blip r:embed="rId5">
            <a:alphaModFix/>
          </a:blip>
          <a:srcRect/>
          <a:stretch/>
        </p:blipFill>
        <p:spPr>
          <a:xfrm>
            <a:off x="6724032" y="3951861"/>
            <a:ext cx="1114425" cy="676275"/>
          </a:xfrm>
          <a:prstGeom prst="rect">
            <a:avLst/>
          </a:prstGeom>
          <a:noFill/>
          <a:ln>
            <a:noFill/>
          </a:ln>
        </p:spPr>
      </p:pic>
    </p:spTree>
    <p:extLst>
      <p:ext uri="{BB962C8B-B14F-4D97-AF65-F5344CB8AC3E}">
        <p14:creationId xmlns:p14="http://schemas.microsoft.com/office/powerpoint/2010/main" val="1010000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Advanced FYTD Report </a:t>
            </a:r>
            <a:r>
              <a:rPr lang="en-US" sz="4000" b="1" i="0" u="sng" strike="noStrike"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ctd</a:t>
            </a: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209550" indent="0" rtl="0">
              <a:spcBef>
                <a:spcPts val="0"/>
              </a:spcBef>
              <a:spcAft>
                <a:spcPts val="0"/>
              </a:spcAft>
              <a:buClr>
                <a:schemeClr val="bg1"/>
              </a:buClr>
              <a:buNone/>
            </a:pPr>
            <a:r>
              <a:rPr lang="en-US" sz="2400" b="1" i="0" u="sng"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Retire/Rehire:</a:t>
            </a:r>
          </a:p>
          <a:p>
            <a:pPr marL="0" indent="0" fontAlgn="base">
              <a:spcBef>
                <a:spcPts val="480"/>
              </a:spcBef>
              <a:buClr>
                <a:schemeClr val="bg1"/>
              </a:buClr>
              <a:buNone/>
            </a:pPr>
            <a:endPar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342900" fontAlgn="base">
              <a:spcBef>
                <a:spcPts val="48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Rehired Retiree box on 450 Payroll Item should be checked. </a:t>
            </a:r>
            <a:endPar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a:p>
            <a:pPr marL="342900" fontAlgn="base">
              <a:spcBef>
                <a:spcPts val="480"/>
              </a:spcBef>
              <a:buClr>
                <a:schemeClr val="bg1"/>
              </a:buClr>
            </a:pP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Re-employed retirees will always have 0% Service Credit and their Rehired Retiree flag = Y.</a:t>
            </a: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342900" fontAlgn="base">
              <a:spcBef>
                <a:spcPts val="480"/>
              </a:spcBef>
              <a:buClr>
                <a:schemeClr val="bg1"/>
              </a:buClr>
            </a:pPr>
            <a:r>
              <a:rPr lang="en-US" sz="2400" b="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rPr>
              <a:t>Calculated service credit &gt; 0% for an employee flagged as a rehired retiree will flag a warning.</a:t>
            </a: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 name="Picture 3">
            <a:extLst>
              <a:ext uri="{FF2B5EF4-FFF2-40B4-BE49-F238E27FC236}">
                <a16:creationId xmlns:a16="http://schemas.microsoft.com/office/drawing/2014/main" id="{CC6EBD65-A981-481E-91C6-482F122B19E7}"/>
              </a:ext>
            </a:extLst>
          </p:cNvPr>
          <p:cNvPicPr>
            <a:picLocks noChangeAspect="1"/>
          </p:cNvPicPr>
          <p:nvPr/>
        </p:nvPicPr>
        <p:blipFill>
          <a:blip r:embed="rId3"/>
          <a:stretch>
            <a:fillRect/>
          </a:stretch>
        </p:blipFill>
        <p:spPr>
          <a:xfrm>
            <a:off x="8726615" y="2684584"/>
            <a:ext cx="1657272" cy="440212"/>
          </a:xfrm>
          <a:prstGeom prst="rect">
            <a:avLst/>
          </a:prstGeom>
        </p:spPr>
      </p:pic>
    </p:spTree>
    <p:extLst>
      <p:ext uri="{BB962C8B-B14F-4D97-AF65-F5344CB8AC3E}">
        <p14:creationId xmlns:p14="http://schemas.microsoft.com/office/powerpoint/2010/main" val="62738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Advanced Positions Report</a:t>
            </a: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609600" lvl="1" indent="0" rtl="0">
              <a:lnSpc>
                <a:spcPct val="90000"/>
              </a:lnSpc>
              <a:spcBef>
                <a:spcPts val="0"/>
              </a:spcBef>
              <a:spcAft>
                <a:spcPts val="0"/>
              </a:spcAft>
              <a:buClr>
                <a:schemeClr val="bg1"/>
              </a:buClr>
              <a:buSzPts val="2400"/>
              <a:buNone/>
            </a:pPr>
            <a:endParaRPr lang="en-US" sz="32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 of all positions advancing. Also includes service credit, contract amount due, advanced amount, and rehired retiree.</a:t>
            </a:r>
          </a:p>
          <a:p>
            <a:pPr marL="152400" indent="0" algn="ctr">
              <a:spcBef>
                <a:spcPts val="0"/>
              </a:spcBef>
              <a:buClr>
                <a:schemeClr val="bg1"/>
              </a:buClr>
              <a:buSzPts val="2400"/>
              <a:buNone/>
            </a:pPr>
            <a:endPar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Days Worked = Contract Work Days</a:t>
            </a:r>
          </a:p>
          <a:p>
            <a:pPr marL="152400" indent="0" algn="ctr">
              <a:spcBef>
                <a:spcPts val="0"/>
              </a:spcBef>
              <a:buClr>
                <a:schemeClr val="bg1"/>
              </a:buClr>
              <a:buSzPts val="2400"/>
              <a:buNone/>
            </a:pPr>
            <a:r>
              <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Pays Paid ≠ Pays in Contract</a:t>
            </a:r>
          </a:p>
          <a:p>
            <a:pPr marL="647700" lvl="0" indent="0" rtl="0">
              <a:lnSpc>
                <a:spcPct val="90000"/>
              </a:lnSpc>
              <a:spcBef>
                <a:spcPts val="480"/>
              </a:spcBef>
              <a:spcAft>
                <a:spcPts val="0"/>
              </a:spcAft>
              <a:buSzPts val="1800"/>
              <a:buNone/>
            </a:pPr>
            <a:endParaRPr b="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33118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Advanced Positions Report Example</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p:txBody>
      </p:sp>
      <p:pic>
        <p:nvPicPr>
          <p:cNvPr id="2050" name="Picture 2">
            <a:extLst>
              <a:ext uri="{FF2B5EF4-FFF2-40B4-BE49-F238E27FC236}">
                <a16:creationId xmlns:a16="http://schemas.microsoft.com/office/drawing/2014/main" id="{911AA9EA-ECE2-4AA5-A6E4-67E964B254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342" y="2795953"/>
            <a:ext cx="9733316" cy="126609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047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Advanced Positions Report </a:t>
            </a:r>
            <a:r>
              <a:rPr lang="en-US" sz="4000" b="1" i="0" u="sng" strike="noStrike"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Ctd</a:t>
            </a: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t>
            </a:r>
          </a:p>
          <a:p>
            <a:pPr marL="581025" lvl="1" indent="0" algn="l" rtl="0">
              <a:lnSpc>
                <a:spcPct val="115000"/>
              </a:lnSpc>
              <a:spcBef>
                <a:spcPts val="0"/>
              </a:spcBef>
              <a:spcAft>
                <a:spcPts val="0"/>
              </a:spcAft>
              <a:buClr>
                <a:schemeClr val="bg1"/>
              </a:buClr>
              <a:buSzPts val="1650"/>
              <a:buNone/>
            </a:pPr>
            <a:endParaRPr lang="en-US" sz="2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581025" lvl="1" indent="0" algn="l" rtl="0">
              <a:lnSpc>
                <a:spcPct val="115000"/>
              </a:lnSpc>
              <a:spcBef>
                <a:spcPts val="0"/>
              </a:spcBef>
              <a:spcAft>
                <a:spcPts val="0"/>
              </a:spcAft>
              <a:buClr>
                <a:schemeClr val="bg1"/>
              </a:buClr>
              <a:buSzPts val="1650"/>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rPr>
              <a:t>If an employee is on the </a:t>
            </a:r>
            <a:r>
              <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rPr>
              <a:t>Non-Advanced Report</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rPr>
              <a:t> and needs to advance, go to the Compensation screen and use the Compensation Adjustment &gt; Days Worked to adjust 'Days Worked as of 6/30’</a:t>
            </a: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Roboto"/>
            </a:endParaRPr>
          </a:p>
          <a:p>
            <a:pPr marL="581025" lvl="1" indent="0" algn="l" rtl="0">
              <a:lnSpc>
                <a:spcPct val="115000"/>
              </a:lnSpc>
              <a:spcBef>
                <a:spcPts val="0"/>
              </a:spcBef>
              <a:spcAft>
                <a:spcPts val="0"/>
              </a:spcAft>
              <a:buClr>
                <a:schemeClr val="bg1"/>
              </a:buClr>
              <a:buSzPts val="165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9829D64F-BDC9-4149-974B-1720CCE8AD8B}"/>
              </a:ext>
            </a:extLst>
          </p:cNvPr>
          <p:cNvPicPr>
            <a:picLocks noChangeAspect="1"/>
          </p:cNvPicPr>
          <p:nvPr/>
        </p:nvPicPr>
        <p:blipFill>
          <a:blip r:embed="rId3"/>
          <a:stretch>
            <a:fillRect/>
          </a:stretch>
        </p:blipFill>
        <p:spPr>
          <a:xfrm>
            <a:off x="981115" y="3581297"/>
            <a:ext cx="6907348" cy="1841895"/>
          </a:xfrm>
          <a:prstGeom prst="rect">
            <a:avLst/>
          </a:prstGeom>
        </p:spPr>
      </p:pic>
      <p:pic>
        <p:nvPicPr>
          <p:cNvPr id="4" name="Picture 3">
            <a:extLst>
              <a:ext uri="{FF2B5EF4-FFF2-40B4-BE49-F238E27FC236}">
                <a16:creationId xmlns:a16="http://schemas.microsoft.com/office/drawing/2014/main" id="{2632DD20-7E83-4162-B6CA-58125B267CA9}"/>
              </a:ext>
            </a:extLst>
          </p:cNvPr>
          <p:cNvPicPr>
            <a:picLocks noChangeAspect="1"/>
          </p:cNvPicPr>
          <p:nvPr/>
        </p:nvPicPr>
        <p:blipFill>
          <a:blip r:embed="rId4"/>
          <a:stretch>
            <a:fillRect/>
          </a:stretch>
        </p:blipFill>
        <p:spPr>
          <a:xfrm>
            <a:off x="8031378" y="2930766"/>
            <a:ext cx="3021095" cy="31429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6464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Non-Advanced Positions Report</a:t>
            </a: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609600" lvl="1" indent="0" rtl="0">
              <a:lnSpc>
                <a:spcPct val="90000"/>
              </a:lnSpc>
              <a:spcBef>
                <a:spcPts val="0"/>
              </a:spcBef>
              <a:spcAft>
                <a:spcPts val="0"/>
              </a:spcAft>
              <a:buClr>
                <a:schemeClr val="bg1"/>
              </a:buClr>
              <a:buSzPts val="2400"/>
              <a:buNone/>
            </a:pPr>
            <a:endParaRPr lang="en-US" sz="32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 of positions not advancing. Also includes days in contract, days worked as of June 30, contract obligation, and amount due.</a:t>
            </a:r>
          </a:p>
          <a:p>
            <a:pPr marL="152400" indent="0" algn="ctr">
              <a:spcBef>
                <a:spcPts val="0"/>
              </a:spcBef>
              <a:buClr>
                <a:schemeClr val="bg1"/>
              </a:buClr>
              <a:buSzPts val="2400"/>
              <a:buNone/>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Days Worked ≠ Contract Work Days</a:t>
            </a:r>
          </a:p>
          <a:p>
            <a:pPr marL="152400" indent="0" algn="ctr">
              <a:spcBef>
                <a:spcPts val="0"/>
              </a:spcBef>
              <a:buClr>
                <a:schemeClr val="bg1"/>
              </a:buClr>
              <a:buSzPts val="2400"/>
              <a:buNone/>
            </a:pPr>
            <a:r>
              <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Pays Paid ≠ Pays in Contract</a:t>
            </a:r>
          </a:p>
          <a:p>
            <a:pPr marL="152400" indent="0" algn="ctr">
              <a:spcBef>
                <a:spcPts val="0"/>
              </a:spcBef>
              <a:buClr>
                <a:schemeClr val="bg1"/>
              </a:buClr>
              <a:buSzPts val="2400"/>
              <a:buNone/>
            </a:pPr>
            <a:endParaRPr lang="en-US"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sz="20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t>
            </a:r>
            <a:r>
              <a:rPr lang="en-US" sz="2000" b="1" i="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Employees not on either report:</a:t>
            </a:r>
            <a:r>
              <a:rPr lang="en-US" sz="20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Days Worked = Contract Work Days &amp; Pays Paid = Pays </a:t>
            </a:r>
            <a:r>
              <a:rPr lang="en-US" sz="2000" b="1" i="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in Contract)</a:t>
            </a:r>
            <a:endParaRPr b="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16833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Non-Advanced Positions Report Example</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p:txBody>
      </p:sp>
      <p:pic>
        <p:nvPicPr>
          <p:cNvPr id="4" name="Picture 3">
            <a:extLst>
              <a:ext uri="{FF2B5EF4-FFF2-40B4-BE49-F238E27FC236}">
                <a16:creationId xmlns:a16="http://schemas.microsoft.com/office/drawing/2014/main" id="{AE65DD9A-A2EB-4E2F-A5C9-4FD549203F50}"/>
              </a:ext>
            </a:extLst>
          </p:cNvPr>
          <p:cNvPicPr>
            <a:picLocks noChangeAspect="1"/>
          </p:cNvPicPr>
          <p:nvPr/>
        </p:nvPicPr>
        <p:blipFill>
          <a:blip r:embed="rId3"/>
          <a:stretch>
            <a:fillRect/>
          </a:stretch>
        </p:blipFill>
        <p:spPr>
          <a:xfrm>
            <a:off x="1140877" y="2721925"/>
            <a:ext cx="9910246" cy="22656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76208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2169461" y="1349095"/>
            <a:ext cx="7853078" cy="4159810"/>
          </a:xfrm>
          <a:prstGeom prst="rect">
            <a:avLst/>
          </a:prstGeom>
          <a:solidFill>
            <a:srgbClr val="32410D">
              <a:alpha val="75000"/>
            </a:srgb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4400"/>
              <a:buFont typeface="Calibri"/>
              <a:buNone/>
            </a:pP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Month-End Closing</a:t>
            </a:r>
            <a:endParaRPr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74647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Month-End Closing</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Balance payroll clearance account</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Process any monthly outstanding payables</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Verify all outstanding payables</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Run STRS Monthly (Optional)</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Run SERS Monthly (Optional)</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Run CENSUS Report (Optional)</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Run AFFORD (Affordable Care Act) Report (Optional)</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Process benefit accruals</a:t>
            </a:r>
          </a:p>
          <a:p>
            <a:pPr marL="495300" lvl="0" indent="-342900" algn="l" rtl="0">
              <a:lnSpc>
                <a:spcPct val="90000"/>
              </a:lnSpc>
              <a:spcBef>
                <a:spcPts val="0"/>
              </a:spcBef>
              <a:spcAft>
                <a:spcPts val="0"/>
              </a:spcAft>
              <a:buClr>
                <a:schemeClr val="bg1"/>
              </a:buClr>
              <a:buSzPts val="240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Verify if any adjustments need to made for weeks, days, or hours for ODJFS, SERS, and STRS</a:t>
            </a:r>
          </a:p>
          <a:p>
            <a:pPr marL="495300" lvl="0" indent="-342900" algn="l" rtl="0">
              <a:lnSpc>
                <a:spcPct val="90000"/>
              </a:lnSpc>
              <a:spcBef>
                <a:spcPts val="0"/>
              </a:spcBef>
              <a:spcAft>
                <a:spcPts val="0"/>
              </a:spcAft>
              <a:buClr>
                <a:schemeClr val="bg1"/>
              </a:buClr>
              <a:buSzPts val="2400"/>
              <a:buChar char="•"/>
            </a:pPr>
            <a:endPar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indent="0" algn="ctr">
              <a:spcBef>
                <a:spcPts val="0"/>
              </a:spcBef>
              <a:buClr>
                <a:schemeClr val="bg1"/>
              </a:buClr>
              <a:buSzPts val="2400"/>
              <a:buNone/>
            </a:pPr>
            <a:r>
              <a:rPr lang="en-US" sz="2400" b="1"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hlinkClick r:id="rId3">
                  <a:extLst>
                    <a:ext uri="{A12FA001-AC4F-418D-AE19-62706E023703}">
                      <ahyp:hlinkClr xmlns:ahyp="http://schemas.microsoft.com/office/drawing/2018/hyperlinkcolor" val="tx"/>
                    </a:ext>
                  </a:extLst>
                </a:hlinkClick>
              </a:rPr>
              <a:t>SSDT Month-End Checklist</a:t>
            </a:r>
            <a:endParaRPr lang="en-US" sz="24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495300" lvl="0" indent="-342900" algn="l" rtl="0">
              <a:lnSpc>
                <a:spcPct val="90000"/>
              </a:lnSpc>
              <a:spcBef>
                <a:spcPts val="0"/>
              </a:spcBef>
              <a:spcAft>
                <a:spcPts val="0"/>
              </a:spcAft>
              <a:buClr>
                <a:schemeClr val="bg1"/>
              </a:buClr>
              <a:buSzPts val="2400"/>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15162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2169461" y="1349095"/>
            <a:ext cx="7853078" cy="4159810"/>
          </a:xfrm>
          <a:prstGeom prst="rect">
            <a:avLst/>
          </a:prstGeom>
          <a:solidFill>
            <a:srgbClr val="32410D">
              <a:alpha val="75000"/>
            </a:srgb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4400"/>
              <a:buFont typeface="Calibri"/>
              <a:buNone/>
            </a:pP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Quarter-End Closing</a:t>
            </a:r>
            <a:endParaRPr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62974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Quarter-End Closing</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Balance Quarter Report</a:t>
            </a: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Balance W2 Report</a:t>
            </a: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Verify all outstanding payables</a:t>
            </a: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Balance all board paid payroll items</a:t>
            </a: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Complete and file all quarter submission forms</a:t>
            </a:r>
          </a:p>
          <a:p>
            <a:pPr marL="615950" lvl="0" indent="-457200" algn="l" rtl="0">
              <a:lnSpc>
                <a:spcPct val="100000"/>
              </a:lnSpc>
              <a:spcBef>
                <a:spcPts val="0"/>
              </a:spcBef>
              <a:spcAft>
                <a:spcPts val="0"/>
              </a:spcAft>
              <a:buClr>
                <a:schemeClr val="bg1"/>
              </a:buClr>
              <a:buSzPct val="100000"/>
              <a:buFont typeface="Arial" panose="020B0604020202020204" pitchFamily="34" charset="0"/>
              <a:buChar cha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Balance and submit ODJFS</a:t>
            </a:r>
          </a:p>
          <a:p>
            <a:pPr marL="152400" indent="0" algn="ctr">
              <a:spcBef>
                <a:spcPts val="0"/>
              </a:spcBef>
              <a:buClr>
                <a:schemeClr val="bg1"/>
              </a:buClr>
              <a:buSzPts val="2400"/>
              <a:buNone/>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endParaRPr>
          </a:p>
          <a:p>
            <a:pPr marL="152400" indent="0" algn="ctr">
              <a:spcBef>
                <a:spcPts val="0"/>
              </a:spcBef>
              <a:buClr>
                <a:schemeClr val="bg1"/>
              </a:buClr>
              <a:buSzPts val="2400"/>
              <a:buNone/>
            </a:pPr>
            <a:r>
              <a:rPr lang="en-US" sz="2400" b="1"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hlinkClick r:id="rId3">
                  <a:extLst>
                    <a:ext uri="{A12FA001-AC4F-418D-AE19-62706E023703}">
                      <ahyp:hlinkClr xmlns:ahyp="http://schemas.microsoft.com/office/drawing/2018/hyperlinkcolor" val="tx"/>
                    </a:ext>
                  </a:extLst>
                </a:hlinkClick>
              </a:rPr>
              <a:t>SSDT Quarter-End Checklist</a:t>
            </a:r>
            <a:endParaRPr lang="en-US" sz="24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495300" lvl="0" indent="-342900" algn="l" rtl="0">
              <a:lnSpc>
                <a:spcPct val="90000"/>
              </a:lnSpc>
              <a:spcBef>
                <a:spcPts val="0"/>
              </a:spcBef>
              <a:spcAft>
                <a:spcPts val="0"/>
              </a:spcAft>
              <a:buClr>
                <a:schemeClr val="bg1"/>
              </a:buClr>
              <a:buSzPts val="2400"/>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209306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ctrTitle"/>
          </p:nvPr>
        </p:nvSpPr>
        <p:spPr>
          <a:xfrm>
            <a:off x="2169461" y="1349095"/>
            <a:ext cx="7853078" cy="4159810"/>
          </a:xfrm>
          <a:prstGeom prst="rect">
            <a:avLst/>
          </a:prstGeom>
          <a:solidFill>
            <a:srgbClr val="32410D">
              <a:alpha val="75000"/>
            </a:srgbClr>
          </a:solid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4400"/>
              <a:buFont typeface="Calibri"/>
              <a:buNone/>
            </a:pPr>
            <a:r>
              <a:rPr lang="en-US"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Fiscal Year-End Closing</a:t>
            </a:r>
            <a:endParaRPr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34296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Run Following Reports</a:t>
            </a: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Wage Obligation Reports</a:t>
            </a:r>
          </a:p>
          <a:p>
            <a:pPr lvl="1">
              <a:spcBef>
                <a:spcPts val="0"/>
              </a:spcBef>
              <a:buClr>
                <a:schemeClr val="bg1"/>
              </a:buClr>
            </a:pPr>
            <a:r>
              <a:rPr lang="en-US"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Reports &gt; Wage Obligation Reports &gt; both reports, both PDF &amp; CSV</a:t>
            </a:r>
          </a:p>
          <a:p>
            <a:pPr>
              <a:spcBef>
                <a:spcPts val="0"/>
              </a:spcBef>
              <a:buClr>
                <a:schemeClr val="bg1"/>
              </a:buCl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Benefit Obligation Reports</a:t>
            </a:r>
          </a:p>
          <a:p>
            <a:pPr lvl="1">
              <a:spcBef>
                <a:spcPts val="0"/>
              </a:spcBef>
              <a:buClr>
                <a:schemeClr val="bg1"/>
              </a:buClr>
            </a:pPr>
            <a:r>
              <a:rPr lang="en-US"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Reports &gt; Benefit Obligation Reports &gt; both reports, both PDF &amp; CSV</a:t>
            </a:r>
          </a:p>
          <a:p>
            <a:pPr>
              <a:spcBef>
                <a:spcPts val="0"/>
              </a:spcBef>
              <a:buClr>
                <a:schemeClr val="bg1"/>
              </a:buCl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SERS Surcharge Report</a:t>
            </a:r>
          </a:p>
          <a:p>
            <a:pPr lvl="1">
              <a:spcBef>
                <a:spcPts val="0"/>
              </a:spcBef>
              <a:buClr>
                <a:schemeClr val="bg1"/>
              </a:buClr>
            </a:pPr>
            <a:r>
              <a:rPr lang="en-US"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Reports &gt; SERS Reporting &gt; SERS Surcharge Report</a:t>
            </a:r>
          </a:p>
          <a:p>
            <a:pPr marL="152400" lvl="0" indent="0" algn="l" rtl="0">
              <a:lnSpc>
                <a:spcPct val="90000"/>
              </a:lnSpc>
              <a:spcBef>
                <a:spcPts val="0"/>
              </a:spcBef>
              <a:spcAft>
                <a:spcPts val="0"/>
              </a:spcAft>
              <a:buClr>
                <a:schemeClr val="bg1"/>
              </a:buClr>
              <a:buSzPts val="2400"/>
              <a:buNone/>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495300" lvl="0" indent="-342900" algn="l" rtl="0">
              <a:lnSpc>
                <a:spcPct val="90000"/>
              </a:lnSpc>
              <a:spcBef>
                <a:spcPts val="0"/>
              </a:spcBef>
              <a:spcAft>
                <a:spcPts val="0"/>
              </a:spcAft>
              <a:buClr>
                <a:schemeClr val="bg1"/>
              </a:buClr>
              <a:buSzPts val="2400"/>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01222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STRS Advance</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33350" lvl="0" indent="0" algn="l" rtl="0">
              <a:lnSpc>
                <a:spcPct val="90000"/>
              </a:lnSpc>
              <a:spcBef>
                <a:spcPts val="0"/>
              </a:spcBef>
              <a:spcAft>
                <a:spcPts val="0"/>
              </a:spcAft>
              <a:buClr>
                <a:schemeClr val="bg1"/>
              </a:buClr>
              <a:buSzPts val="1500"/>
              <a:buNone/>
            </a:pPr>
            <a:r>
              <a:rPr lang="en-US" sz="2400" b="1" i="1"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After</a:t>
            </a:r>
            <a:r>
              <a:rPr lang="en-US" sz="2400"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 all June pays are completed and </a:t>
            </a:r>
            <a:r>
              <a:rPr lang="en-US" sz="2400" b="1" i="1"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before</a:t>
            </a:r>
            <a:r>
              <a:rPr lang="en-US" sz="2400"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 processing STRS Advance, consider:</a:t>
            </a:r>
          </a:p>
          <a:p>
            <a:pPr marL="133350" lvl="0" indent="0" algn="l" rtl="0">
              <a:lnSpc>
                <a:spcPct val="90000"/>
              </a:lnSpc>
              <a:spcBef>
                <a:spcPts val="0"/>
              </a:spcBef>
              <a:spcAft>
                <a:spcPts val="0"/>
              </a:spcAft>
              <a:buClr>
                <a:schemeClr val="bg1"/>
              </a:buClr>
              <a:buSzPts val="1500"/>
              <a:buNone/>
            </a:pPr>
            <a:endParaRPr lang="en-US" sz="2400"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Noto Sans Symbols"/>
            </a:endParaRPr>
          </a:p>
          <a:p>
            <a:pPr marL="742950" lvl="1" indent="-266700" algn="l" rtl="0">
              <a:lnSpc>
                <a:spcPct val="90000"/>
              </a:lnSpc>
              <a:spcBef>
                <a:spcPts val="0"/>
              </a:spcBef>
              <a:spcAft>
                <a:spcPts val="0"/>
              </a:spcAft>
              <a:buClr>
                <a:schemeClr val="bg1"/>
              </a:buClr>
              <a:buSzPts val="1500"/>
              <a:buFont typeface="Arial"/>
              <a:buChar char="•"/>
            </a:pP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E</a:t>
            </a:r>
            <a:r>
              <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arly contract payoffs – calculate and update </a:t>
            </a:r>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a:t>
            </a:r>
            <a:r>
              <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ompensation screen</a:t>
            </a:r>
          </a:p>
          <a:p>
            <a:pPr marL="476250" lvl="1" indent="0" algn="l" rtl="0">
              <a:lnSpc>
                <a:spcPct val="90000"/>
              </a:lnSpc>
              <a:spcBef>
                <a:spcPts val="0"/>
              </a:spcBef>
              <a:spcAft>
                <a:spcPts val="0"/>
              </a:spcAft>
              <a:buClr>
                <a:schemeClr val="bg1"/>
              </a:buClr>
              <a:buSzPts val="1500"/>
              <a:buNone/>
            </a:pPr>
            <a:endPar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Noto Sans Symbols"/>
            </a:endParaRPr>
          </a:p>
          <a:p>
            <a:pPr marL="742950" lvl="1" indent="-266700" algn="l" rtl="0">
              <a:lnSpc>
                <a:spcPct val="90000"/>
              </a:lnSpc>
              <a:spcBef>
                <a:spcPts val="480"/>
              </a:spcBef>
              <a:spcAft>
                <a:spcPts val="0"/>
              </a:spcAft>
              <a:buClr>
                <a:schemeClr val="bg1"/>
              </a:buClr>
              <a:buSzPts val="1500"/>
              <a:buFont typeface="Arial"/>
              <a:buChar char="•"/>
            </a:pPr>
            <a:r>
              <a:rPr lang="en-US"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Any docks over the summer</a:t>
            </a: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200150" lvl="2" indent="-266700" algn="l" rtl="0">
              <a:lnSpc>
                <a:spcPct val="90000"/>
              </a:lnSpc>
              <a:spcBef>
                <a:spcPts val="480"/>
              </a:spcBef>
              <a:spcAft>
                <a:spcPts val="0"/>
              </a:spcAft>
              <a:buClr>
                <a:schemeClr val="bg1"/>
              </a:buClr>
              <a:buSzPts val="1500"/>
              <a:buFont typeface="Arial"/>
              <a:buChar char="•"/>
            </a:pPr>
            <a:r>
              <a:rPr lang="en-US"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Enter the dock information in Payroll Payments - Future. After the advance has been processed, the dock should be deleted from Future and processed at the appropriate time</a:t>
            </a:r>
            <a:endParaRPr lang="en-US"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Noto Sans Symbols"/>
            </a:endParaRPr>
          </a:p>
          <a:p>
            <a:pPr marL="495300" lvl="0" indent="-342900" algn="l" rtl="0">
              <a:lnSpc>
                <a:spcPct val="90000"/>
              </a:lnSpc>
              <a:spcBef>
                <a:spcPts val="0"/>
              </a:spcBef>
              <a:spcAft>
                <a:spcPts val="0"/>
              </a:spcAft>
              <a:buClr>
                <a:schemeClr val="bg1"/>
              </a:buClr>
              <a:buSzPts val="2400"/>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63292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457200" lvl="0" indent="-228600" algn="l" rtl="0">
              <a:lnSpc>
                <a:spcPct val="90000"/>
              </a:lnSpc>
              <a:spcBef>
                <a:spcPts val="0"/>
              </a:spcBef>
              <a:spcAft>
                <a:spcPts val="0"/>
              </a:spcAft>
              <a:buSzPts val="1800"/>
              <a:buFont typeface="Arial"/>
              <a:buNone/>
            </a:pPr>
            <a:endParaRPr sz="2400" b="0" i="0" u="none"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57200" lvl="0" indent="-228600" algn="l" rtl="0">
              <a:lnSpc>
                <a:spcPct val="90000"/>
              </a:lnSpc>
              <a:spcBef>
                <a:spcPts val="0"/>
              </a:spcBef>
              <a:spcAft>
                <a:spcPts val="0"/>
              </a:spcAft>
              <a:buSzPts val="1800"/>
              <a:buFont typeface="Arial"/>
              <a:buNone/>
            </a:pP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l"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STRS Advance </a:t>
            </a:r>
            <a:r>
              <a:rPr lang="en-US" sz="4000" b="1" i="0" u="sng" strike="noStrike"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ctd</a:t>
            </a: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t>
            </a:r>
          </a:p>
          <a:p>
            <a:pPr marL="114300" lvl="0" indent="0" algn="l" rtl="0">
              <a:lnSpc>
                <a:spcPct val="90000"/>
              </a:lnSpc>
              <a:spcBef>
                <a:spcPts val="0"/>
              </a:spcBef>
              <a:spcAft>
                <a:spcPts val="0"/>
              </a:spcAft>
              <a:buClr>
                <a:schemeClr val="bg1"/>
              </a:buClr>
              <a:buSzPts val="1800"/>
              <a:buNone/>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33350" lvl="0" indent="0" algn="l" rtl="0">
              <a:lnSpc>
                <a:spcPct val="90000"/>
              </a:lnSpc>
              <a:spcBef>
                <a:spcPts val="0"/>
              </a:spcBef>
              <a:spcAft>
                <a:spcPts val="0"/>
              </a:spcAft>
              <a:buClr>
                <a:schemeClr val="bg1"/>
              </a:buClr>
              <a:buSzPts val="1500"/>
              <a:buNone/>
            </a:pPr>
            <a:r>
              <a:rPr lang="en-US" sz="2400"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Run and balance all STRS reports:</a:t>
            </a:r>
          </a:p>
          <a:p>
            <a:pPr marL="133350" lvl="0" indent="0" algn="l" rtl="0">
              <a:lnSpc>
                <a:spcPct val="90000"/>
              </a:lnSpc>
              <a:spcBef>
                <a:spcPts val="0"/>
              </a:spcBef>
              <a:spcAft>
                <a:spcPts val="0"/>
              </a:spcAft>
              <a:buClr>
                <a:schemeClr val="bg1"/>
              </a:buClr>
              <a:buSzPts val="1500"/>
              <a:buNone/>
            </a:pPr>
            <a:endParaRPr lang="en-US" sz="2400"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33350" lvl="0" indent="0" algn="l" rtl="0">
              <a:lnSpc>
                <a:spcPct val="90000"/>
              </a:lnSpc>
              <a:spcBef>
                <a:spcPts val="0"/>
              </a:spcBef>
              <a:spcAft>
                <a:spcPts val="0"/>
              </a:spcAft>
              <a:buClr>
                <a:schemeClr val="bg1"/>
              </a:buClr>
              <a:buSzPts val="1500"/>
              <a:buNone/>
            </a:pPr>
            <a:r>
              <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Go to Reports &gt; STRS Reporting &gt; STRS Advance &gt; Date Range 7/1/25 – 6/30/26 </a:t>
            </a:r>
          </a:p>
          <a:p>
            <a:pPr marL="133350" lvl="0" indent="0" algn="l" rtl="0">
              <a:lnSpc>
                <a:spcPct val="90000"/>
              </a:lnSpc>
              <a:spcBef>
                <a:spcPts val="0"/>
              </a:spcBef>
              <a:spcAft>
                <a:spcPts val="0"/>
              </a:spcAft>
              <a:buClr>
                <a:schemeClr val="bg1"/>
              </a:buClr>
              <a:buSzPts val="1500"/>
              <a:buNone/>
            </a:pPr>
            <a:endParaRPr lang="en-US" sz="2400" i="1"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476250">
              <a:spcBef>
                <a:spcPts val="0"/>
              </a:spcBef>
              <a:buClr>
                <a:schemeClr val="bg1"/>
              </a:buClr>
              <a:buSzPts val="1500"/>
            </a:pPr>
            <a:r>
              <a:rPr lang="en-US" sz="2400"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 Fiscal Year To Date Report</a:t>
            </a:r>
          </a:p>
          <a:p>
            <a:pPr marL="476250">
              <a:spcBef>
                <a:spcPts val="0"/>
              </a:spcBef>
              <a:buClr>
                <a:schemeClr val="bg1"/>
              </a:buClr>
              <a:buSzPts val="1500"/>
            </a:pPr>
            <a:r>
              <a:rPr lang="en-US" sz="2400"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Advance Positions Report</a:t>
            </a:r>
          </a:p>
          <a:p>
            <a:pPr marL="476250">
              <a:spcBef>
                <a:spcPts val="0"/>
              </a:spcBef>
              <a:buClr>
                <a:schemeClr val="bg1"/>
              </a:buClr>
              <a:buSzPts val="1500"/>
            </a:pPr>
            <a:r>
              <a:rPr lang="en-US" sz="2400"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Non-Advanced Positions Report</a:t>
            </a:r>
          </a:p>
          <a:p>
            <a:pPr marL="495300" lvl="0" indent="-342900" algn="l" rtl="0">
              <a:lnSpc>
                <a:spcPct val="90000"/>
              </a:lnSpc>
              <a:spcBef>
                <a:spcPts val="0"/>
              </a:spcBef>
              <a:spcAft>
                <a:spcPts val="0"/>
              </a:spcAft>
              <a:buClr>
                <a:schemeClr val="bg1"/>
              </a:buClr>
              <a:buSzPts val="2400"/>
              <a:buChar char="•"/>
            </a:pP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l" rtl="0">
              <a:lnSpc>
                <a:spcPct val="90000"/>
              </a:lnSpc>
              <a:spcBef>
                <a:spcPts val="1000"/>
              </a:spcBef>
              <a:spcAft>
                <a:spcPts val="0"/>
              </a:spcAft>
              <a:buSzPts val="1800"/>
              <a:buNone/>
            </a:pPr>
            <a:b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endParaRPr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55110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9E1E3E95-0E44-4B17-AA95-856DC4EADF1C}"/>
              </a:ext>
            </a:extLst>
          </p:cNvPr>
          <p:cNvPicPr>
            <a:picLocks noChangeAspect="1"/>
          </p:cNvPicPr>
          <p:nvPr/>
        </p:nvPicPr>
        <p:blipFill>
          <a:blip r:embed="rId3"/>
          <a:stretch>
            <a:fillRect/>
          </a:stretch>
        </p:blipFill>
        <p:spPr>
          <a:xfrm>
            <a:off x="1115490" y="2749062"/>
            <a:ext cx="7827006" cy="2979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Google Shape;312;p27">
            <a:extLst>
              <a:ext uri="{FF2B5EF4-FFF2-40B4-BE49-F238E27FC236}">
                <a16:creationId xmlns:a16="http://schemas.microsoft.com/office/drawing/2014/main" id="{67EBDBDC-3ECE-4C1C-8EAA-CC6456CA26CE}"/>
              </a:ext>
            </a:extLst>
          </p:cNvPr>
          <p:cNvSpPr/>
          <p:nvPr/>
        </p:nvSpPr>
        <p:spPr>
          <a:xfrm>
            <a:off x="8409000" y="1626546"/>
            <a:ext cx="2667510" cy="2436190"/>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Non-taxed Earnings </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 FYTD gross amounts from the 450 Payroll Items + Accrued Wages.</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Non-taxed Advanced Amount </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Retirement amount that will be withheld on summer pays on a per pay per compensation basis. </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p:nvPr/>
        </p:nvCxnSpPr>
        <p:spPr>
          <a:xfrm flipH="1">
            <a:off x="4771292" y="2309446"/>
            <a:ext cx="3505200" cy="1119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9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7" name="Picture 6">
            <a:extLst>
              <a:ext uri="{FF2B5EF4-FFF2-40B4-BE49-F238E27FC236}">
                <a16:creationId xmlns:a16="http://schemas.microsoft.com/office/drawing/2014/main" id="{8BB5A342-11CA-4DE8-99D7-3A05FD789AE2}"/>
              </a:ext>
            </a:extLst>
          </p:cNvPr>
          <p:cNvPicPr>
            <a:picLocks noChangeAspect="1"/>
          </p:cNvPicPr>
          <p:nvPr/>
        </p:nvPicPr>
        <p:blipFill>
          <a:blip r:embed="rId3"/>
          <a:stretch>
            <a:fillRect/>
          </a:stretch>
        </p:blipFill>
        <p:spPr>
          <a:xfrm>
            <a:off x="2600670" y="2678404"/>
            <a:ext cx="8491213" cy="3231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Google Shape;346;p30">
            <a:extLst>
              <a:ext uri="{FF2B5EF4-FFF2-40B4-BE49-F238E27FC236}">
                <a16:creationId xmlns:a16="http://schemas.microsoft.com/office/drawing/2014/main" id="{4FD15F89-2CFC-4FAE-83B2-38E990CCD46B}"/>
              </a:ext>
            </a:extLst>
          </p:cNvPr>
          <p:cNvSpPr/>
          <p:nvPr/>
        </p:nvSpPr>
        <p:spPr>
          <a:xfrm>
            <a:off x="1412478" y="1756007"/>
            <a:ext cx="3704714" cy="1475835"/>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Non-taxed Deposit/Pick up </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Payments to STRS for the 591 and 691 for the FY (minus Advance Payments from previous FY)</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Non-taxed Total</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 = Non-taxed Deposit/Pick up + Total Advance Amount</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a:cxnSpLocks/>
          </p:cNvCxnSpPr>
          <p:nvPr/>
        </p:nvCxnSpPr>
        <p:spPr>
          <a:xfrm>
            <a:off x="5322277" y="2493924"/>
            <a:ext cx="1557385" cy="935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059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6" name="Picture 5">
            <a:extLst>
              <a:ext uri="{FF2B5EF4-FFF2-40B4-BE49-F238E27FC236}">
                <a16:creationId xmlns:a16="http://schemas.microsoft.com/office/drawing/2014/main" id="{6D604113-BCB5-42F6-A423-70B951CEBC60}"/>
              </a:ext>
            </a:extLst>
          </p:cNvPr>
          <p:cNvPicPr>
            <a:picLocks noChangeAspect="1"/>
          </p:cNvPicPr>
          <p:nvPr/>
        </p:nvPicPr>
        <p:blipFill>
          <a:blip r:embed="rId3"/>
          <a:stretch>
            <a:fillRect/>
          </a:stretch>
        </p:blipFill>
        <p:spPr>
          <a:xfrm>
            <a:off x="1212248" y="2440263"/>
            <a:ext cx="8491213" cy="3231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Google Shape;324;p28">
            <a:extLst>
              <a:ext uri="{FF2B5EF4-FFF2-40B4-BE49-F238E27FC236}">
                <a16:creationId xmlns:a16="http://schemas.microsoft.com/office/drawing/2014/main" id="{701677DE-1DE6-48E6-B8D3-756A1B0D0952}"/>
              </a:ext>
            </a:extLst>
          </p:cNvPr>
          <p:cNvSpPr/>
          <p:nvPr/>
        </p:nvSpPr>
        <p:spPr>
          <a:xfrm>
            <a:off x="8198738" y="1758508"/>
            <a:ext cx="2653488" cy="1679082"/>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Taxed Earnings </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 Not common.  Most STRS  contributions are annuitized.</a:t>
            </a:r>
            <a:endParaRPr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Taxed Advanced Amount </a:t>
            </a:r>
            <a:r>
              <a:rPr lang="en-US" sz="1400" b="0" i="0" u="none" strike="noStrike" cap="none" dirty="0">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Arial"/>
              </a:rPr>
              <a:t>=  Not common.  Most STRS  contributions are annuitized </a:t>
            </a:r>
            <a:endParaRPr sz="1400" b="0" i="0" u="none" strike="noStrike" cap="none"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a:cxnSpLocks/>
          </p:cNvCxnSpPr>
          <p:nvPr/>
        </p:nvCxnSpPr>
        <p:spPr>
          <a:xfrm flipH="1">
            <a:off x="5134708" y="2598049"/>
            <a:ext cx="2877006" cy="1082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706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7" name="Picture 6">
            <a:extLst>
              <a:ext uri="{FF2B5EF4-FFF2-40B4-BE49-F238E27FC236}">
                <a16:creationId xmlns:a16="http://schemas.microsoft.com/office/drawing/2014/main" id="{6DEA699A-89BD-4CEA-81A5-56ED4FEBB441}"/>
              </a:ext>
            </a:extLst>
          </p:cNvPr>
          <p:cNvPicPr>
            <a:picLocks noChangeAspect="1"/>
          </p:cNvPicPr>
          <p:nvPr/>
        </p:nvPicPr>
        <p:blipFill>
          <a:blip r:embed="rId3"/>
          <a:stretch>
            <a:fillRect/>
          </a:stretch>
        </p:blipFill>
        <p:spPr>
          <a:xfrm>
            <a:off x="2664808" y="2660999"/>
            <a:ext cx="8491213" cy="3231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Google Shape;324;p28">
            <a:extLst>
              <a:ext uri="{FF2B5EF4-FFF2-40B4-BE49-F238E27FC236}">
                <a16:creationId xmlns:a16="http://schemas.microsoft.com/office/drawing/2014/main" id="{E52C3AB0-FF2B-4B7F-82EA-31C0D24C34AA}"/>
              </a:ext>
            </a:extLst>
          </p:cNvPr>
          <p:cNvSpPr/>
          <p:nvPr/>
        </p:nvSpPr>
        <p:spPr>
          <a:xfrm>
            <a:off x="1235231" y="1934354"/>
            <a:ext cx="2653488" cy="1679082"/>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rPr>
              <a:t>Taxed Deposit/Pick Up </a:t>
            </a:r>
            <a:r>
              <a:rPr lang="en-US"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rPr>
              <a:t>= Not Common.  Most STRS </a:t>
            </a: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rPr>
              <a:t>contributions are annuitized</a:t>
            </a:r>
            <a:endParaRPr lang="en-US" sz="1400" b="0" i="0" u="sng"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lang="en-US" sz="1400" b="0" i="0" u="sng"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rPr>
              <a:t>Taxed Total </a:t>
            </a:r>
            <a:r>
              <a:rPr lang="en-US" sz="1400" b="0" i="0" u="none" strike="noStrike" cap="none"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Arial"/>
              </a:rPr>
              <a:t>= Not Common.  Most STRS contributions are annuitized</a:t>
            </a:r>
            <a:endParaRPr sz="1400" b="0" i="0" u="none" strike="noStrike" cap="none" dirty="0">
              <a:solidFill>
                <a:schemeClr val="lt1"/>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a:cxnSpLocks/>
          </p:cNvCxnSpPr>
          <p:nvPr/>
        </p:nvCxnSpPr>
        <p:spPr>
          <a:xfrm>
            <a:off x="3985846" y="2773895"/>
            <a:ext cx="3024554" cy="1141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0764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6" name="Picture 5">
            <a:extLst>
              <a:ext uri="{FF2B5EF4-FFF2-40B4-BE49-F238E27FC236}">
                <a16:creationId xmlns:a16="http://schemas.microsoft.com/office/drawing/2014/main" id="{C9E32BFC-0F82-40F3-8B0C-66CEB6D0B448}"/>
              </a:ext>
            </a:extLst>
          </p:cNvPr>
          <p:cNvPicPr>
            <a:picLocks noChangeAspect="1"/>
          </p:cNvPicPr>
          <p:nvPr/>
        </p:nvPicPr>
        <p:blipFill>
          <a:blip r:embed="rId3"/>
          <a:stretch>
            <a:fillRect/>
          </a:stretch>
        </p:blipFill>
        <p:spPr>
          <a:xfrm>
            <a:off x="1075177" y="2727954"/>
            <a:ext cx="8491213" cy="3231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Google Shape;334;p29">
            <a:extLst>
              <a:ext uri="{FF2B5EF4-FFF2-40B4-BE49-F238E27FC236}">
                <a16:creationId xmlns:a16="http://schemas.microsoft.com/office/drawing/2014/main" id="{1CD750C7-C14D-4B89-A18D-4D085241DC32}"/>
              </a:ext>
            </a:extLst>
          </p:cNvPr>
          <p:cNvSpPr/>
          <p:nvPr/>
        </p:nvSpPr>
        <p:spPr>
          <a:xfrm>
            <a:off x="8217187" y="1694620"/>
            <a:ext cx="2686879" cy="2805112"/>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panose="020F0502020204030204" pitchFamily="34" charset="0"/>
                <a:cs typeface="Calibri" panose="020F0502020204030204" pitchFamily="34" charset="0"/>
                <a:sym typeface="Arial"/>
              </a:rPr>
              <a:t>Taxed + Non-taxed </a:t>
            </a:r>
            <a:r>
              <a:rPr lang="en-US" sz="1400" b="0" i="0" u="none" strike="noStrike" cap="none" dirty="0">
                <a:solidFill>
                  <a:schemeClr val="dk1"/>
                </a:solidFill>
                <a:latin typeface="Calibri" panose="020F0502020204030204" pitchFamily="34" charset="0"/>
                <a:cs typeface="Calibri" panose="020F0502020204030204" pitchFamily="34" charset="0"/>
                <a:sym typeface="Arial"/>
              </a:rPr>
              <a:t>= Amount paid to STRS during the fiscal year + Amount Advanced.</a:t>
            </a:r>
            <a:r>
              <a:rPr lang="en-US" sz="1400" b="0" i="0" u="none" strike="noStrike" cap="none" dirty="0">
                <a:solidFill>
                  <a:schemeClr val="lt1"/>
                </a:solidFill>
                <a:latin typeface="Calibri" panose="020F0502020204030204" pitchFamily="34" charset="0"/>
                <a:cs typeface="Calibri" panose="020F0502020204030204" pitchFamily="34" charset="0"/>
                <a:sym typeface="Arial"/>
              </a:rPr>
              <a:t>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panose="020F0502020204030204" pitchFamily="34" charset="0"/>
                <a:cs typeface="Calibri" panose="020F0502020204030204" pitchFamily="34" charset="0"/>
                <a:sym typeface="Arial"/>
              </a:rPr>
              <a:t>Amount Advanced </a:t>
            </a:r>
            <a:r>
              <a:rPr lang="en-US" sz="1400" b="0" i="0" u="none" strike="noStrike" cap="none" dirty="0">
                <a:solidFill>
                  <a:schemeClr val="dk1"/>
                </a:solidFill>
                <a:latin typeface="Calibri" panose="020F0502020204030204" pitchFamily="34" charset="0"/>
                <a:cs typeface="Calibri" panose="020F0502020204030204" pitchFamily="34" charset="0"/>
                <a:sym typeface="Arial"/>
              </a:rPr>
              <a:t>=</a:t>
            </a:r>
            <a:r>
              <a:rPr lang="en-US" sz="1400" b="0" i="0" u="none" strike="noStrike" cap="none" dirty="0">
                <a:solidFill>
                  <a:schemeClr val="lt1"/>
                </a:solidFill>
                <a:latin typeface="Calibri" panose="020F0502020204030204" pitchFamily="34" charset="0"/>
                <a:cs typeface="Calibri" panose="020F0502020204030204" pitchFamily="34" charset="0"/>
                <a:sym typeface="Arial"/>
              </a:rPr>
              <a:t> </a:t>
            </a:r>
            <a:r>
              <a:rPr lang="en-US" sz="1400" b="0" i="0" u="none" strike="noStrike" cap="none" dirty="0">
                <a:solidFill>
                  <a:schemeClr val="dk1"/>
                </a:solidFill>
                <a:latin typeface="Calibri" panose="020F0502020204030204" pitchFamily="34" charset="0"/>
                <a:cs typeface="Calibri" panose="020F0502020204030204" pitchFamily="34" charset="0"/>
                <a:sym typeface="Arial"/>
              </a:rPr>
              <a:t>Retirement amount that will be withheld on summer pays on a per pay per compensation basis. </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panose="020F0502020204030204" pitchFamily="34" charset="0"/>
                <a:cs typeface="Calibri" panose="020F0502020204030204" pitchFamily="34" charset="0"/>
                <a:sym typeface="Arial"/>
              </a:rPr>
              <a:t>Regular Pickup </a:t>
            </a:r>
            <a:r>
              <a:rPr lang="en-US" sz="1400" b="0" i="0" u="none" strike="noStrike" cap="none" dirty="0">
                <a:solidFill>
                  <a:schemeClr val="dk1"/>
                </a:solidFill>
                <a:latin typeface="Calibri" panose="020F0502020204030204" pitchFamily="34" charset="0"/>
                <a:cs typeface="Calibri" panose="020F0502020204030204" pitchFamily="34" charset="0"/>
                <a:sym typeface="Arial"/>
              </a:rPr>
              <a:t>= Taxed + Non-taxed – Retiree Pickup</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Calibri" panose="020F0502020204030204" pitchFamily="34" charset="0"/>
              <a:cs typeface="Calibri" panose="020F05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a:cxnSpLocks/>
          </p:cNvCxnSpPr>
          <p:nvPr/>
        </p:nvCxnSpPr>
        <p:spPr>
          <a:xfrm flipH="1">
            <a:off x="5111262" y="3040359"/>
            <a:ext cx="2937087" cy="17566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152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Balancing Advanced FYTD Report</a:t>
            </a: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lvl="0" algn="l" rtl="0">
              <a:lnSpc>
                <a:spcPct val="90000"/>
              </a:lnSpc>
              <a:spcBef>
                <a:spcPts val="0"/>
              </a:spcBef>
              <a:spcAft>
                <a:spcPts val="0"/>
              </a:spcAft>
              <a:buClr>
                <a:schemeClr val="bg1"/>
              </a:buClr>
              <a:buSzPts val="1800"/>
              <a:buFont typeface="Arial" panose="020B0604020202020204" pitchFamily="34" charset="0"/>
              <a:buChar char="•"/>
            </a:pPr>
            <a:endParaRPr lang="en-US" sz="24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342900" fontAlgn="base">
              <a:spcBef>
                <a:spcPts val="480"/>
              </a:spcBef>
              <a:buClr>
                <a:schemeClr val="bg1"/>
              </a:buClr>
            </a:pPr>
            <a:endParaRPr lang="en-US" sz="2400" b="0" i="0" u="none" strike="noStrike" dirty="0">
              <a:solidFill>
                <a:schemeClr val="bg1"/>
              </a:solidFill>
              <a:effectLst/>
              <a:latin typeface="Arial" panose="020B0604020202020204" pitchFamily="34" charset="0"/>
            </a:endParaRPr>
          </a:p>
          <a:p>
            <a:pPr marL="114300" indent="0">
              <a:buNone/>
            </a:pPr>
            <a:br>
              <a:rPr lang="en-US" b="0" dirty="0">
                <a:effectLst/>
              </a:rPr>
            </a:br>
            <a:endParaRPr lang="en-US" sz="2000" b="1" i="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7" name="Picture 6">
            <a:extLst>
              <a:ext uri="{FF2B5EF4-FFF2-40B4-BE49-F238E27FC236}">
                <a16:creationId xmlns:a16="http://schemas.microsoft.com/office/drawing/2014/main" id="{AC483CEE-8AE8-4BC5-8694-C3FBCEF050A2}"/>
              </a:ext>
            </a:extLst>
          </p:cNvPr>
          <p:cNvPicPr>
            <a:picLocks noChangeAspect="1"/>
          </p:cNvPicPr>
          <p:nvPr/>
        </p:nvPicPr>
        <p:blipFill>
          <a:blip r:embed="rId3"/>
          <a:stretch>
            <a:fillRect/>
          </a:stretch>
        </p:blipFill>
        <p:spPr>
          <a:xfrm>
            <a:off x="2679026" y="2710790"/>
            <a:ext cx="8491213" cy="32318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Google Shape;368;p32">
            <a:extLst>
              <a:ext uri="{FF2B5EF4-FFF2-40B4-BE49-F238E27FC236}">
                <a16:creationId xmlns:a16="http://schemas.microsoft.com/office/drawing/2014/main" id="{21FB8B32-47F8-45BE-B858-7E43DDB16E09}"/>
              </a:ext>
            </a:extLst>
          </p:cNvPr>
          <p:cNvSpPr/>
          <p:nvPr/>
        </p:nvSpPr>
        <p:spPr>
          <a:xfrm>
            <a:off x="1300901" y="1809090"/>
            <a:ext cx="2686880" cy="1803400"/>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panose="020F0502020204030204" pitchFamily="34" charset="0"/>
                <a:cs typeface="Calibri" panose="020F0502020204030204" pitchFamily="34" charset="0"/>
                <a:sym typeface="Arial"/>
              </a:rPr>
              <a:t>Retiree Amount Advance, Rehired Retiree Count, Retiree Contributions, and Retiree Pickup </a:t>
            </a:r>
            <a:r>
              <a:rPr lang="en-US" sz="1400" b="0" i="0" u="none" strike="noStrike" cap="none" dirty="0">
                <a:solidFill>
                  <a:schemeClr val="dk1"/>
                </a:solidFill>
                <a:latin typeface="Calibri" panose="020F0502020204030204" pitchFamily="34" charset="0"/>
                <a:cs typeface="Calibri" panose="020F0502020204030204" pitchFamily="34" charset="0"/>
                <a:sym typeface="Arial"/>
              </a:rPr>
              <a:t>= Specific to those employee’s whose 450 Payroll Item &gt; Rehired Retiree checkbox is checked.</a:t>
            </a:r>
            <a:endParaRPr sz="1400" b="0" i="0" u="none" strike="noStrike" cap="none" dirty="0">
              <a:solidFill>
                <a:srgbClr val="000000"/>
              </a:solidFill>
              <a:latin typeface="Calibri" panose="020F0502020204030204" pitchFamily="34" charset="0"/>
              <a:cs typeface="Calibri" panose="020F0502020204030204" pitchFamily="34" charset="0"/>
              <a:sym typeface="Arial"/>
            </a:endParaRPr>
          </a:p>
        </p:txBody>
      </p:sp>
      <p:cxnSp>
        <p:nvCxnSpPr>
          <p:cNvPr id="3" name="Straight Arrow Connector 2">
            <a:extLst>
              <a:ext uri="{FF2B5EF4-FFF2-40B4-BE49-F238E27FC236}">
                <a16:creationId xmlns:a16="http://schemas.microsoft.com/office/drawing/2014/main" id="{1FC53977-30FF-4062-AFE3-C5EE0EDCDC0F}"/>
              </a:ext>
            </a:extLst>
          </p:cNvPr>
          <p:cNvCxnSpPr>
            <a:cxnSpLocks/>
          </p:cNvCxnSpPr>
          <p:nvPr/>
        </p:nvCxnSpPr>
        <p:spPr>
          <a:xfrm>
            <a:off x="4147570" y="2880781"/>
            <a:ext cx="2862830" cy="20194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7419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2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Sample Advanced Pick-Up Calculation</a:t>
            </a:r>
          </a:p>
          <a:p>
            <a:pPr marL="114300" lvl="0" indent="0" algn="ctr" rtl="0">
              <a:lnSpc>
                <a:spcPct val="90000"/>
              </a:lnSpc>
              <a:spcBef>
                <a:spcPts val="0"/>
              </a:spcBef>
              <a:spcAft>
                <a:spcPts val="0"/>
              </a:spcAft>
              <a:buClr>
                <a:schemeClr val="bg1"/>
              </a:buClr>
              <a:buSzPts val="1800"/>
              <a:buNone/>
            </a:pPr>
            <a:endParaRPr lang="en-US" sz="2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Obligation = $61,358.00</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Pay Per Period = $2,359.92</a:t>
            </a:r>
          </a:p>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P</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ays paid/Pays in Contract = 22/26</a:t>
            </a:r>
          </a:p>
          <a:p>
            <a:pPr marL="0" marR="0" lvl="0" indent="0" algn="l" rtl="0">
              <a:lnSpc>
                <a:spcPct val="100000"/>
              </a:lnSpc>
              <a:spcBef>
                <a:spcPts val="0"/>
              </a:spcBef>
              <a:spcAft>
                <a:spcPts val="0"/>
              </a:spcAft>
              <a:buClr>
                <a:srgbClr val="000000"/>
              </a:buClr>
              <a:buSzPts val="2400"/>
              <a:buFont typeface="Arial"/>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23</a:t>
            </a:r>
            <a:r>
              <a:rPr lang="en-US" sz="2000" b="0" i="0" u="none" strike="noStrike" cap="none" baseline="30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rd</a:t>
            </a: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 pay $2359.92 x 14% = $3</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30.39</a:t>
            </a:r>
          </a:p>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24</a:t>
            </a:r>
            <a:r>
              <a:rPr lang="en-US" sz="2000" b="0" i="0" u="none" strike="noStrike" cap="none" baseline="30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th</a:t>
            </a: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 pay $2359.92 x 14% = $330.39</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25</a:t>
            </a:r>
            <a:r>
              <a:rPr lang="en-US" sz="2000" baseline="30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pay $2359.92 x 14% = $330.39</a:t>
            </a:r>
          </a:p>
          <a:p>
            <a:pPr marL="0" marR="0" lvl="0" indent="0" algn="l" rtl="0">
              <a:lnSpc>
                <a:spcPct val="100000"/>
              </a:lnSpc>
              <a:spcBef>
                <a:spcPts val="0"/>
              </a:spcBef>
              <a:spcAft>
                <a:spcPts val="0"/>
              </a:spcAft>
              <a:buClr>
                <a:srgbClr val="000000"/>
              </a:buClr>
              <a:buSzPts val="2400"/>
              <a:buFont typeface="Arial"/>
              <a:buNone/>
            </a:pP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26</a:t>
            </a:r>
            <a:r>
              <a:rPr lang="en-US" sz="2000" b="0" i="0" u="none" strike="noStrike" cap="none" baseline="30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th</a:t>
            </a:r>
            <a:r>
              <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 pay</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Obligation = $61,358.00</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a:t>
            </a:r>
            <a:r>
              <a:rPr lang="en-US" sz="2000"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Paid 25 pays = $58,998.00</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Remaining = $2,360.00 x 14% = $330.40</a:t>
            </a:r>
          </a:p>
          <a:p>
            <a:pPr marL="0" marR="0" lvl="0" indent="0" algn="l" rtl="0">
              <a:lnSpc>
                <a:spcPct val="100000"/>
              </a:lnSpc>
              <a:spcBef>
                <a:spcPts val="0"/>
              </a:spcBef>
              <a:spcAft>
                <a:spcPts val="0"/>
              </a:spcAft>
              <a:buClr>
                <a:srgbClr val="000000"/>
              </a:buClr>
              <a:buSzPts val="2400"/>
              <a:buFont typeface="Arial"/>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0" marR="0" lvl="0" indent="0" algn="l" rtl="0">
              <a:lnSpc>
                <a:spcPct val="100000"/>
              </a:lnSpc>
              <a:spcBef>
                <a:spcPts val="0"/>
              </a:spcBef>
              <a:spcAft>
                <a:spcPts val="0"/>
              </a:spcAft>
              <a:buClr>
                <a:srgbClr val="000000"/>
              </a:buClr>
              <a:buSzPts val="2400"/>
              <a:buFont typeface="Arial"/>
              <a:buNone/>
            </a:pPr>
            <a:r>
              <a:rPr lang="en-US" sz="2000" b="1" i="0" u="sng"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rPr>
              <a:t>Totaled Amount Advanced:</a:t>
            </a:r>
          </a:p>
          <a:p>
            <a:pPr marL="0" marR="0" lvl="0" indent="0" algn="l" rtl="0">
              <a:lnSpc>
                <a:spcPct val="100000"/>
              </a:lnSpc>
              <a:spcBef>
                <a:spcPts val="0"/>
              </a:spcBef>
              <a:spcAft>
                <a:spcPts val="0"/>
              </a:spcAft>
              <a:buClr>
                <a:srgbClr val="000000"/>
              </a:buClr>
              <a:buSzPts val="2400"/>
              <a:buFont typeface="Arial"/>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330.39 + 330.39 + 330.39 + 330.40 = $1,321.57</a:t>
            </a:r>
            <a:endParaRPr lang="en-US" sz="2000" b="0" i="0" u="none" strike="noStrike" cap="non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186392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STRS Advance Processing</a:t>
            </a:r>
          </a:p>
          <a:p>
            <a:pPr marL="114300" lvl="0" indent="0" algn="ctr" rtl="0">
              <a:lnSpc>
                <a:spcPct val="90000"/>
              </a:lnSpc>
              <a:spcBef>
                <a:spcPts val="0"/>
              </a:spcBef>
              <a:spcAft>
                <a:spcPts val="0"/>
              </a:spcAft>
              <a:buClr>
                <a:schemeClr val="bg1"/>
              </a:buClr>
              <a:buSzPts val="1800"/>
              <a:buNone/>
            </a:pPr>
            <a:endParaRPr lang="en-US" sz="2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96850" lvl="0" indent="0" algn="l" rtl="0">
              <a:lnSpc>
                <a:spcPct val="90000"/>
              </a:lnSpc>
              <a:spcBef>
                <a:spcPts val="0"/>
              </a:spcBef>
              <a:spcAft>
                <a:spcPts val="0"/>
              </a:spcAft>
              <a:buClr>
                <a:schemeClr val="bg1"/>
              </a:buClr>
              <a:buSzPts val="1700"/>
              <a:buNone/>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Once the STRS Advance Reports have been verified and balanced, print final copies of all reports (if desired).</a:t>
            </a:r>
          </a:p>
          <a:p>
            <a:pPr marL="196850" lvl="0" indent="0" algn="l" rtl="0">
              <a:lnSpc>
                <a:spcPct val="90000"/>
              </a:lnSpc>
              <a:spcBef>
                <a:spcPts val="0"/>
              </a:spcBef>
              <a:spcAft>
                <a:spcPts val="0"/>
              </a:spcAft>
              <a:buClr>
                <a:schemeClr val="bg1"/>
              </a:buClr>
              <a:buSzPts val="1700"/>
              <a:buNone/>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96850" lvl="0" indent="0" algn="l" rtl="0">
              <a:lnSpc>
                <a:spcPct val="90000"/>
              </a:lnSpc>
              <a:spcBef>
                <a:spcPts val="0"/>
              </a:spcBef>
              <a:spcAft>
                <a:spcPts val="0"/>
              </a:spcAft>
              <a:buClr>
                <a:schemeClr val="bg1"/>
              </a:buClr>
              <a:buSzPts val="1700"/>
              <a:buNone/>
            </a:pPr>
            <a:r>
              <a:rPr lang="en-US" sz="2400"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Create the STRS Advance Submission file:</a:t>
            </a:r>
            <a:endParaRPr lang="en-US" sz="2400" i="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96850" lvl="0" indent="0" algn="l" rtl="0">
              <a:lnSpc>
                <a:spcPct val="90000"/>
              </a:lnSpc>
              <a:spcBef>
                <a:spcPts val="0"/>
              </a:spcBef>
              <a:spcAft>
                <a:spcPts val="0"/>
              </a:spcAft>
              <a:buClr>
                <a:schemeClr val="bg1"/>
              </a:buClr>
              <a:buSzPts val="1700"/>
              <a:buNone/>
            </a:pPr>
            <a:endParaRPr lang="en-US" sz="2400" i="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96850" lvl="0" indent="0" algn="l" rtl="0">
              <a:lnSpc>
                <a:spcPct val="90000"/>
              </a:lnSpc>
              <a:spcBef>
                <a:spcPts val="0"/>
              </a:spcBef>
              <a:spcAft>
                <a:spcPts val="0"/>
              </a:spcAft>
              <a:buClr>
                <a:schemeClr val="bg1"/>
              </a:buClr>
              <a:buSzPts val="1700"/>
              <a:buNone/>
            </a:pPr>
            <a:r>
              <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Go to Reports &gt; STRS Reporting &gt; STRS Advance &gt; Generate Submission File &gt; Date Range 7/1/25 – 6/30/26 &gt; Generate Submission File</a:t>
            </a: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00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55642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STRS Advance Merge (if applicable)</a:t>
            </a:r>
          </a:p>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rtl="0">
              <a:lnSpc>
                <a:spcPct val="90000"/>
              </a:lnSpc>
              <a:spcBef>
                <a:spcPts val="0"/>
              </a:spcBef>
              <a:spcAft>
                <a:spcPts val="0"/>
              </a:spcAft>
              <a:buClr>
                <a:schemeClr val="bg1"/>
              </a:buClr>
              <a:buSzPts val="1800"/>
              <a:buNone/>
            </a:pPr>
            <a:r>
              <a:rPr lang="en-US" sz="2000"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If a third party file needs to be included with your STRSADYY06.TXT file:</a:t>
            </a:r>
          </a:p>
          <a:p>
            <a:pPr marL="114300" lvl="0" indent="0" rtl="0">
              <a:lnSpc>
                <a:spcPct val="90000"/>
              </a:lnSpc>
              <a:spcBef>
                <a:spcPts val="0"/>
              </a:spcBef>
              <a:spcAft>
                <a:spcPts val="0"/>
              </a:spcAft>
              <a:buClr>
                <a:schemeClr val="bg1"/>
              </a:buClr>
              <a:buSzPts val="1800"/>
              <a:buNone/>
            </a:pPr>
            <a:endParaRPr lang="en-US" sz="2000" i="1"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rtl="0">
              <a:lnSpc>
                <a:spcPct val="90000"/>
              </a:lnSpc>
              <a:spcBef>
                <a:spcPts val="0"/>
              </a:spcBef>
              <a:spcAft>
                <a:spcPts val="0"/>
              </a:spcAft>
              <a:buClr>
                <a:schemeClr val="bg1"/>
              </a:buClr>
              <a:buSzPts val="1800"/>
              <a:buNone/>
            </a:pPr>
            <a:r>
              <a:rPr lang="en-US" sz="2000" i="1"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Go to Reports &gt; STRS Reports &gt; STRS Advance &gt; STRS Merge Files &gt; choose STRS Advance submission file that was generated and Third Party file</a:t>
            </a: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000" i="1"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r>
              <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Generate STRS Merge Report &gt; Merge Files</a:t>
            </a:r>
            <a:endParaRPr lang="en-US" sz="2000" i="1"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rtl="0">
              <a:lnSpc>
                <a:spcPct val="90000"/>
              </a:lnSpc>
              <a:spcBef>
                <a:spcPts val="0"/>
              </a:spcBef>
              <a:spcAft>
                <a:spcPts val="0"/>
              </a:spcAft>
              <a:buClr>
                <a:schemeClr val="bg1"/>
              </a:buClr>
              <a:buSzPts val="1800"/>
              <a:buNone/>
            </a:pPr>
            <a:endPar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00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522D41E5-9EB3-44D2-B379-B7CA9B2B56EE}"/>
              </a:ext>
            </a:extLst>
          </p:cNvPr>
          <p:cNvPicPr>
            <a:picLocks noChangeAspect="1"/>
          </p:cNvPicPr>
          <p:nvPr/>
        </p:nvPicPr>
        <p:blipFill>
          <a:blip r:embed="rId3"/>
          <a:stretch>
            <a:fillRect/>
          </a:stretch>
        </p:blipFill>
        <p:spPr>
          <a:xfrm>
            <a:off x="3875419" y="3320474"/>
            <a:ext cx="4441161" cy="1382876"/>
          </a:xfrm>
          <a:prstGeom prst="rect">
            <a:avLst/>
          </a:prstGeom>
        </p:spPr>
      </p:pic>
    </p:spTree>
    <p:extLst>
      <p:ext uri="{BB962C8B-B14F-4D97-AF65-F5344CB8AC3E}">
        <p14:creationId xmlns:p14="http://schemas.microsoft.com/office/powerpoint/2010/main" val="2474847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STRS Advance Processing </a:t>
            </a:r>
            <a:r>
              <a:rPr lang="en-US" sz="4000" b="1" i="0" u="sng" strike="noStrike"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ctd</a:t>
            </a: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a:t>
            </a:r>
          </a:p>
          <a:p>
            <a:pPr marL="114300" lvl="0" indent="0" algn="ctr" rtl="0">
              <a:lnSpc>
                <a:spcPct val="90000"/>
              </a:lnSpc>
              <a:spcBef>
                <a:spcPts val="0"/>
              </a:spcBef>
              <a:spcAft>
                <a:spcPts val="0"/>
              </a:spcAft>
              <a:buClr>
                <a:schemeClr val="bg1"/>
              </a:buClr>
              <a:buSzPts val="1800"/>
              <a:buNone/>
            </a:pPr>
            <a:endParaRPr lang="en-US" sz="2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96850" lvl="0" indent="0" algn="l" rtl="0">
              <a:lnSpc>
                <a:spcPct val="90000"/>
              </a:lnSpc>
              <a:spcBef>
                <a:spcPts val="0"/>
              </a:spcBef>
              <a:spcAft>
                <a:spcPts val="0"/>
              </a:spcAft>
              <a:buClr>
                <a:schemeClr val="bg1"/>
              </a:buClr>
              <a:buSzPts val="1700"/>
              <a:buNone/>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Once the submission file has been generated, click “choose file” next to </a:t>
            </a:r>
            <a:r>
              <a:rPr lang="en-US" sz="24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Upload Submission File </a:t>
            </a: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AND </a:t>
            </a:r>
            <a:r>
              <a:rPr lang="en-US" sz="24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Submit Uploaded File to STRS</a:t>
            </a: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a:t>
            </a:r>
            <a:r>
              <a:rPr lang="en-US" sz="1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(If you have a merge file, that is the file that will be submitted)</a:t>
            </a:r>
          </a:p>
          <a:p>
            <a:pPr marL="196850" lvl="0" indent="0" algn="l" rtl="0">
              <a:lnSpc>
                <a:spcPct val="90000"/>
              </a:lnSpc>
              <a:spcBef>
                <a:spcPts val="0"/>
              </a:spcBef>
              <a:spcAft>
                <a:spcPts val="0"/>
              </a:spcAft>
              <a:buClr>
                <a:schemeClr val="bg1"/>
              </a:buClr>
              <a:buSzPts val="1700"/>
              <a:buNone/>
            </a:pPr>
            <a:endParaRPr lang="en-US" sz="1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96850" lvl="0" indent="0" algn="l" rtl="0">
              <a:lnSpc>
                <a:spcPct val="90000"/>
              </a:lnSpc>
              <a:spcBef>
                <a:spcPts val="0"/>
              </a:spcBef>
              <a:spcAft>
                <a:spcPts val="0"/>
              </a:spcAft>
              <a:buClr>
                <a:schemeClr val="bg1"/>
              </a:buClr>
              <a:buSzPts val="1700"/>
              <a:buNone/>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00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Picture 2">
            <a:extLst>
              <a:ext uri="{FF2B5EF4-FFF2-40B4-BE49-F238E27FC236}">
                <a16:creationId xmlns:a16="http://schemas.microsoft.com/office/drawing/2014/main" id="{B5339247-9ED0-42E3-9F85-80382BF5C08A}"/>
              </a:ext>
            </a:extLst>
          </p:cNvPr>
          <p:cNvPicPr>
            <a:picLocks noChangeAspect="1"/>
          </p:cNvPicPr>
          <p:nvPr/>
        </p:nvPicPr>
        <p:blipFill>
          <a:blip r:embed="rId3"/>
          <a:stretch>
            <a:fillRect/>
          </a:stretch>
        </p:blipFill>
        <p:spPr>
          <a:xfrm>
            <a:off x="2997117" y="3795497"/>
            <a:ext cx="3578099" cy="2000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4" name="Straight Arrow Connector 3">
            <a:extLst>
              <a:ext uri="{FF2B5EF4-FFF2-40B4-BE49-F238E27FC236}">
                <a16:creationId xmlns:a16="http://schemas.microsoft.com/office/drawing/2014/main" id="{5FE0466D-AB84-4FF2-8E79-365354E41460}"/>
              </a:ext>
            </a:extLst>
          </p:cNvPr>
          <p:cNvCxnSpPr>
            <a:cxnSpLocks/>
          </p:cNvCxnSpPr>
          <p:nvPr/>
        </p:nvCxnSpPr>
        <p:spPr>
          <a:xfrm flipH="1">
            <a:off x="6013939" y="4328809"/>
            <a:ext cx="1048342" cy="97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EF82E50-4BE9-4B63-B539-A747BDC6C602}"/>
              </a:ext>
            </a:extLst>
          </p:cNvPr>
          <p:cNvCxnSpPr>
            <a:cxnSpLocks/>
          </p:cNvCxnSpPr>
          <p:nvPr/>
        </p:nvCxnSpPr>
        <p:spPr>
          <a:xfrm flipH="1">
            <a:off x="6452798" y="5155660"/>
            <a:ext cx="609483" cy="1078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Google Shape;368;p32">
            <a:extLst>
              <a:ext uri="{FF2B5EF4-FFF2-40B4-BE49-F238E27FC236}">
                <a16:creationId xmlns:a16="http://schemas.microsoft.com/office/drawing/2014/main" id="{735A0A6E-D9BC-4969-8B54-5509A8749D2C}"/>
              </a:ext>
            </a:extLst>
          </p:cNvPr>
          <p:cNvSpPr/>
          <p:nvPr/>
        </p:nvSpPr>
        <p:spPr>
          <a:xfrm>
            <a:off x="7199690" y="3617406"/>
            <a:ext cx="2686880" cy="1803400"/>
          </a:xfrm>
          <a:prstGeom prst="rect">
            <a:avLst/>
          </a:prstGeom>
          <a:solidFill>
            <a:srgbClr val="B1C5D7"/>
          </a:solidFill>
          <a:ln w="25400" cap="flat" cmpd="sng">
            <a:solidFill>
              <a:srgbClr val="256C87"/>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chemeClr val="dk1"/>
                </a:solidFill>
                <a:latin typeface="Calibri" panose="020F0502020204030204" pitchFamily="34" charset="0"/>
                <a:cs typeface="Calibri" panose="020F0502020204030204" pitchFamily="34" charset="0"/>
                <a:sym typeface="Arial"/>
              </a:rPr>
              <a:t>Under Core &gt; Organization</a:t>
            </a:r>
          </a:p>
          <a:p>
            <a:pPr marL="0" marR="0" lvl="0" indent="0" algn="l" rtl="0">
              <a:lnSpc>
                <a:spcPct val="100000"/>
              </a:lnSpc>
              <a:spcBef>
                <a:spcPts val="0"/>
              </a:spcBef>
              <a:spcAft>
                <a:spcPts val="0"/>
              </a:spcAft>
              <a:buClr>
                <a:srgbClr val="000000"/>
              </a:buClr>
              <a:buSzPts val="1400"/>
              <a:buFont typeface="Arial"/>
              <a:buNone/>
            </a:pPr>
            <a:endParaRPr lang="en-US" sz="1400" b="0" i="0" u="sng"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strike="noStrike" cap="none" dirty="0">
                <a:solidFill>
                  <a:schemeClr val="dk1"/>
                </a:solidFill>
                <a:latin typeface="Calibri" panose="020F0502020204030204" pitchFamily="34" charset="0"/>
                <a:cs typeface="Calibri" panose="020F0502020204030204" pitchFamily="34" charset="0"/>
                <a:sym typeface="Arial"/>
              </a:rPr>
              <a:t>This should match Advance Amount from STRS Advance Reports</a:t>
            </a:r>
            <a:endParaRPr lang="en-US" dirty="0">
              <a:solidFill>
                <a:schemeClr val="dk1"/>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rgbClr val="000000"/>
              </a:buClr>
              <a:buSzPts val="1400"/>
              <a:buFont typeface="Arial"/>
              <a:buNone/>
            </a:pPr>
            <a:endParaRPr lang="en-US" sz="1400" b="0" i="0"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dirty="0">
                <a:solidFill>
                  <a:schemeClr val="dk1"/>
                </a:solidFill>
                <a:latin typeface="Calibri" panose="020F0502020204030204" pitchFamily="34" charset="0"/>
                <a:cs typeface="Calibri" panose="020F0502020204030204" pitchFamily="34" charset="0"/>
              </a:rPr>
              <a:t>This should be updated to date &amp; time file was </a:t>
            </a:r>
            <a:r>
              <a:rPr lang="en-US" i="1" dirty="0">
                <a:solidFill>
                  <a:schemeClr val="dk1"/>
                </a:solidFill>
                <a:latin typeface="Calibri" panose="020F0502020204030204" pitchFamily="34" charset="0"/>
                <a:cs typeface="Calibri" panose="020F0502020204030204" pitchFamily="34" charset="0"/>
              </a:rPr>
              <a:t>Submitted to STRS</a:t>
            </a:r>
            <a:endParaRPr sz="1400" b="0" i="0" strike="noStrike" cap="none"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4274558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Post Fiscal Year End</a:t>
            </a: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When the STRS Advance Submission file is created, the following STRS reports are created in the FYE report bundle found in </a:t>
            </a:r>
            <a:r>
              <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Utilities &gt; Document Storage – YYYY – Fiscal Year Reports</a:t>
            </a:r>
          </a:p>
          <a:p>
            <a:pPr marL="114300" lvl="0" indent="0" rtl="0">
              <a:lnSpc>
                <a:spcPct val="90000"/>
              </a:lnSpc>
              <a:spcBef>
                <a:spcPts val="0"/>
              </a:spcBef>
              <a:spcAft>
                <a:spcPts val="0"/>
              </a:spcAft>
              <a:buClr>
                <a:schemeClr val="bg1"/>
              </a:buClr>
              <a:buSzPts val="1800"/>
              <a:buNone/>
            </a:pPr>
            <a:endParaRPr lang="en-US" sz="24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 Advance Fiscal Year-to-Date Report</a:t>
            </a:r>
            <a:endParaRPr lang="en-US" sz="1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 Advance Positions Report</a:t>
            </a: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 Non-Advance Positions Report</a:t>
            </a:r>
            <a:endParaRPr lang="en-US" sz="1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 Employee Merge Report (If applicable)</a:t>
            </a: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STRSADMERGED.TXT (If Applicable)</a:t>
            </a:r>
            <a:endParaRPr lang="en-US" sz="1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STRSADYY06.TXT</a:t>
            </a:r>
            <a:endPar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00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07255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Post Fiscal Year End</a:t>
            </a: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Close June Posting Period under Core &gt; Posting Periods</a:t>
            </a:r>
          </a:p>
          <a:p>
            <a:pPr marL="114300" lvl="0" indent="0" rtl="0">
              <a:lnSpc>
                <a:spcPct val="90000"/>
              </a:lnSpc>
              <a:spcBef>
                <a:spcPts val="0"/>
              </a:spcBef>
              <a:spcAft>
                <a:spcPts val="0"/>
              </a:spcAft>
              <a:buClr>
                <a:schemeClr val="bg1"/>
              </a:buClr>
              <a:buSzPts val="1800"/>
              <a:buNone/>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When the June posting period is closed, the following reports are created in the FYE report bundle found in Utilities &gt; Document Storage– YYYY - Fiscal Year Reports:</a:t>
            </a:r>
          </a:p>
          <a:p>
            <a:pPr marL="114300" lvl="0" indent="0" rtl="0">
              <a:lnSpc>
                <a:spcPct val="90000"/>
              </a:lnSpc>
              <a:spcBef>
                <a:spcPts val="0"/>
              </a:spcBef>
              <a:spcAft>
                <a:spcPts val="0"/>
              </a:spcAft>
              <a:buClr>
                <a:schemeClr val="bg1"/>
              </a:buClr>
              <a:buSzPts val="1800"/>
              <a:buNone/>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Attendance Journal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Benefit Obligation Report by Account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Benefit Obligation Report by Employee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Leave Balance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Payment Transaction Status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Earnings Register Report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Wage Obligation Report by Account</a:t>
            </a: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Wage Obligation Report by Employee</a:t>
            </a:r>
          </a:p>
        </p:txBody>
      </p:sp>
    </p:spTree>
    <p:extLst>
      <p:ext uri="{BB962C8B-B14F-4D97-AF65-F5344CB8AC3E}">
        <p14:creationId xmlns:p14="http://schemas.microsoft.com/office/powerpoint/2010/main" val="34417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Post Fiscal Year End</a:t>
            </a: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r>
              <a:rPr lang="en-US" sz="20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Items to Consider While in the STRS Advance:</a:t>
            </a:r>
          </a:p>
          <a:p>
            <a:pPr marL="152400" lvl="0" indent="0" algn="l" rtl="0">
              <a:lnSpc>
                <a:spcPct val="90000"/>
              </a:lnSpc>
              <a:spcBef>
                <a:spcPts val="0"/>
              </a:spcBef>
              <a:spcAft>
                <a:spcPts val="0"/>
              </a:spcAft>
              <a:buClr>
                <a:schemeClr val="bg1"/>
              </a:buClr>
              <a:buSzPts val="2400"/>
              <a:buNone/>
            </a:pPr>
            <a:endParaRPr lang="en-US" sz="2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Regular and Irregular Pay Types </a:t>
            </a:r>
            <a:r>
              <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cannot</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be used</a:t>
            </a:r>
          </a:p>
          <a:p>
            <a:pPr marL="952500" lvl="1">
              <a:spcBef>
                <a:spcPts val="0"/>
              </a:spcBef>
              <a:buClr>
                <a:schemeClr val="bg1"/>
              </a:buClr>
              <a:buSzPts val="2400"/>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Dock (if not included prior to closing), Retro, Termination, and Pay off accrued wages can affect STRS Advance balancing</a:t>
            </a:r>
          </a:p>
          <a:p>
            <a:pPr marL="952500" lvl="1">
              <a:spcBef>
                <a:spcPts val="0"/>
              </a:spcBef>
              <a:buClr>
                <a:schemeClr val="bg1"/>
              </a:buClr>
              <a:buSzPts val="2400"/>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Modifying the number of Pays Paid can affect STRS Advance balancing</a:t>
            </a:r>
          </a:p>
          <a:p>
            <a:pPr marL="952500" lvl="1">
              <a:spcBef>
                <a:spcPts val="0"/>
              </a:spcBef>
              <a:buClr>
                <a:schemeClr val="bg1"/>
              </a:buClr>
              <a:buSzPts val="2400"/>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During the payroll process, the FYTD amounts on the 450, 591, and 691 payroll items will list both the Advance amounts and New Earnings</a:t>
            </a:r>
          </a:p>
          <a:p>
            <a:pPr marL="952500" lvl="1">
              <a:spcBef>
                <a:spcPts val="0"/>
              </a:spcBef>
              <a:buClr>
                <a:schemeClr val="bg1"/>
              </a:buClr>
              <a:buSzPts val="2400"/>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Pay Report lists the Advance amount processed for that pay  </a:t>
            </a:r>
          </a:p>
          <a:p>
            <a:pPr marL="952500" lvl="1">
              <a:spcBef>
                <a:spcPts val="0"/>
              </a:spcBef>
              <a:buClr>
                <a:schemeClr val="bg1"/>
              </a:buClr>
              <a:buSzPts val="2400"/>
            </a:pPr>
            <a:endParaRPr lang="en-US" sz="20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952500" lvl="1">
              <a:spcBef>
                <a:spcPts val="0"/>
              </a:spcBef>
              <a:buClr>
                <a:schemeClr val="bg1"/>
              </a:buClr>
              <a:buSzPts val="2400"/>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STRS Per Pay Report shows if employees are in Advance</a:t>
            </a:r>
          </a:p>
          <a:p>
            <a:pPr marL="114300" lvl="0" indent="0" algn="ctr" rtl="0">
              <a:lnSpc>
                <a:spcPct val="90000"/>
              </a:lnSpc>
              <a:spcBef>
                <a:spcPts val="0"/>
              </a:spcBef>
              <a:spcAft>
                <a:spcPts val="0"/>
              </a:spcAft>
              <a:buClr>
                <a:schemeClr val="bg1"/>
              </a:buClr>
              <a:buSzPts val="1800"/>
              <a:buNone/>
            </a:pPr>
            <a:endParaRPr lang="en-US" sz="22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28384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Post Fiscal Year End</a:t>
            </a: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As summer pays are processed, you will see the Advance Amount Paid Back increase after each pay under Core &gt; Organization</a:t>
            </a: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After all summer pays are complete, verify STRS Advance is balanced.</a:t>
            </a: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52400" lvl="0" indent="0" algn="l" rtl="0">
              <a:lnSpc>
                <a:spcPct val="90000"/>
              </a:lnSpc>
              <a:spcBef>
                <a:spcPts val="0"/>
              </a:spcBef>
              <a:spcAft>
                <a:spcPts val="0"/>
              </a:spcAft>
              <a:buClr>
                <a:schemeClr val="bg1"/>
              </a:buClr>
              <a:buSzPts val="2400"/>
              <a:buNone/>
            </a:pP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If the Amount Paid Back is </a:t>
            </a:r>
            <a:r>
              <a:rPr lang="en-US" sz="20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equal or greater</a:t>
            </a:r>
            <a:r>
              <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than the Advance Amount, the district will be taken out of Advance Mode. When the Advance Mode box is unchecked, the Amount Paid Back will be zero.</a:t>
            </a:r>
          </a:p>
          <a:p>
            <a:pPr marL="152400" lvl="0" indent="0" algn="l" rtl="0">
              <a:lnSpc>
                <a:spcPct val="90000"/>
              </a:lnSpc>
              <a:spcBef>
                <a:spcPts val="0"/>
              </a:spcBef>
              <a:spcAft>
                <a:spcPts val="0"/>
              </a:spcAft>
              <a:buClr>
                <a:schemeClr val="bg1"/>
              </a:buClr>
              <a:buSzPts val="2400"/>
              <a:buNone/>
            </a:pPr>
            <a:endParaRPr lang="en-US" sz="2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200" b="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3" name="Google Shape;562;p52">
            <a:extLst>
              <a:ext uri="{FF2B5EF4-FFF2-40B4-BE49-F238E27FC236}">
                <a16:creationId xmlns:a16="http://schemas.microsoft.com/office/drawing/2014/main" id="{4C17002C-28B4-415C-8659-6D4145F98D0E}"/>
              </a:ext>
            </a:extLst>
          </p:cNvPr>
          <p:cNvPicPr preferRelativeResize="0"/>
          <p:nvPr/>
        </p:nvPicPr>
        <p:blipFill rotWithShape="1">
          <a:blip r:embed="rId3">
            <a:alphaModFix/>
          </a:blip>
          <a:srcRect/>
          <a:stretch/>
        </p:blipFill>
        <p:spPr>
          <a:xfrm>
            <a:off x="4609892" y="2817451"/>
            <a:ext cx="2972215" cy="905001"/>
          </a:xfrm>
          <a:prstGeom prst="rect">
            <a:avLst/>
          </a:prstGeom>
          <a:noFill/>
          <a:ln>
            <a:noFill/>
          </a:ln>
        </p:spPr>
      </p:pic>
    </p:spTree>
    <p:extLst>
      <p:ext uri="{BB962C8B-B14F-4D97-AF65-F5344CB8AC3E}">
        <p14:creationId xmlns:p14="http://schemas.microsoft.com/office/powerpoint/2010/main" val="1753127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Post Fiscal Year End</a:t>
            </a: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rtl="0">
              <a:lnSpc>
                <a:spcPct val="90000"/>
              </a:lnSpc>
              <a:spcBef>
                <a:spcPts val="0"/>
              </a:spcBef>
              <a:spcAft>
                <a:spcPts val="0"/>
              </a:spcAft>
              <a:buClr>
                <a:schemeClr val="bg1"/>
              </a:buClr>
              <a:buSzPts val="1800"/>
              <a:buNone/>
            </a:pPr>
            <a:endParaRPr lang="en-US" sz="24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District Audit Job for AOS that has already been scheduled to run annually by ACCESS in your USPS instance.</a:t>
            </a:r>
          </a:p>
          <a:p>
            <a:pPr>
              <a:spcBef>
                <a:spcPts val="0"/>
              </a:spcBef>
              <a:buClr>
                <a:schemeClr val="bg1"/>
              </a:buClr>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When this job runs, it will generate reports for the PREVIOUS FISCAL YEAR based on the current period which is why we ask that all districts be closed by Friday, July 24, 2026.</a:t>
            </a:r>
          </a:p>
          <a:p>
            <a:pPr>
              <a:spcBef>
                <a:spcPts val="0"/>
              </a:spcBef>
              <a:buClr>
                <a:schemeClr val="bg1"/>
              </a:buClr>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spcBef>
                <a:spcPts val="0"/>
              </a:spcBef>
              <a:buClr>
                <a:schemeClr val="bg1"/>
              </a:buClr>
            </a:pP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When the Audit Job runs, it will send reports to the Document Storage &gt; Audit Reports </a:t>
            </a:r>
            <a:b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br>
            <a:r>
              <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section AND it will securely file transfer a copy of the reports directly to AOS.</a:t>
            </a:r>
          </a:p>
          <a:p>
            <a:pPr marL="114300" lvl="0" indent="0" rtl="0">
              <a:lnSpc>
                <a:spcPct val="90000"/>
              </a:lnSpc>
              <a:spcBef>
                <a:spcPts val="0"/>
              </a:spcBef>
              <a:spcAft>
                <a:spcPts val="0"/>
              </a:spcAft>
              <a:buClr>
                <a:schemeClr val="bg1"/>
              </a:buClr>
              <a:buSzPts val="1800"/>
              <a:buNone/>
            </a:pPr>
            <a:endParaRPr lang="en-US" sz="2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672490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3" name="Google Shape;113;p4"/>
          <p:cNvSpPr txBox="1">
            <a:spLocks noGrp="1"/>
          </p:cNvSpPr>
          <p:nvPr>
            <p:ph type="body" idx="1"/>
          </p:nvPr>
        </p:nvSpPr>
        <p:spPr>
          <a:xfrm>
            <a:off x="838200" y="622168"/>
            <a:ext cx="10515600" cy="5613663"/>
          </a:xfrm>
          <a:prstGeom prst="rect">
            <a:avLst/>
          </a:prstGeom>
          <a:solidFill>
            <a:srgbClr val="32410D">
              <a:alpha val="75000"/>
            </a:srgbClr>
          </a:solidFill>
          <a:ln>
            <a:noFill/>
          </a:ln>
        </p:spPr>
        <p:txBody>
          <a:bodyPr spcFirstLastPara="1" wrap="square" lIns="91425" tIns="45700" rIns="91425" bIns="45700" anchor="ctr" anchorCtr="0">
            <a:noAutofit/>
          </a:bodyPr>
          <a:lstStyle/>
          <a:p>
            <a:pPr marL="114300" lvl="0" indent="0" algn="ctr" rtl="0">
              <a:lnSpc>
                <a:spcPct val="90000"/>
              </a:lnSpc>
              <a:spcBef>
                <a:spcPts val="0"/>
              </a:spcBef>
              <a:spcAft>
                <a:spcPts val="0"/>
              </a:spcAft>
              <a:buClr>
                <a:schemeClr val="bg1"/>
              </a:buClr>
              <a:buSzPts val="1800"/>
              <a:buNone/>
            </a:pPr>
            <a:endPar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endParaRPr>
          </a:p>
          <a:p>
            <a:pPr marL="114300" lvl="0" indent="0" algn="ctr" rtl="0">
              <a:lnSpc>
                <a:spcPct val="90000"/>
              </a:lnSpc>
              <a:spcBef>
                <a:spcPts val="0"/>
              </a:spcBef>
              <a:spcAft>
                <a:spcPts val="0"/>
              </a:spcAft>
              <a:buClr>
                <a:schemeClr val="bg1"/>
              </a:buClr>
              <a:buSzPts val="1800"/>
              <a:buNone/>
            </a:pPr>
            <a:r>
              <a:rPr lang="en-US" sz="4000" b="1" i="0" u="sng" strike="noStrike"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sym typeface="Calibri"/>
              </a:rPr>
              <a:t>Important Dates</a:t>
            </a: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FY26 Posting Periods closed by Friday, July 24, 2026</a:t>
            </a:r>
          </a:p>
          <a:p>
            <a:pPr marL="114300" lvl="0" indent="0" algn="ctr" rtl="0">
              <a:lnSpc>
                <a:spcPct val="90000"/>
              </a:lnSpc>
              <a:spcBef>
                <a:spcPts val="0"/>
              </a:spcBef>
              <a:spcAft>
                <a:spcPts val="0"/>
              </a:spcAft>
              <a:buClr>
                <a:schemeClr val="bg1"/>
              </a:buClr>
              <a:buSzPts val="1800"/>
              <a:buNone/>
            </a:pPr>
            <a:endParaRPr lang="en-US" sz="4000" b="1" u="sng"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STRS Annual Report Due by Friday, August 7, 2026</a:t>
            </a:r>
          </a:p>
          <a:p>
            <a:pPr marL="114300" lvl="0" indent="0" algn="ctr" rtl="0">
              <a:lnSpc>
                <a:spcPct val="90000"/>
              </a:lnSpc>
              <a:spcBef>
                <a:spcPts val="0"/>
              </a:spcBef>
              <a:spcAft>
                <a:spcPts val="0"/>
              </a:spcAft>
              <a:buClr>
                <a:schemeClr val="bg1"/>
              </a:buClr>
              <a:buSzPts val="1800"/>
              <a:buNone/>
            </a:pPr>
            <a:endParaRPr lang="en-US"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r>
              <a:rPr lang="en-US"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Save the Date for Site Review – October 22 &amp; 23, 2026</a:t>
            </a:r>
          </a:p>
          <a:p>
            <a:pPr marL="1409700" lvl="2" indent="-298450" algn="l" rtl="0">
              <a:lnSpc>
                <a:spcPct val="90000"/>
              </a:lnSpc>
              <a:spcBef>
                <a:spcPts val="0"/>
              </a:spcBef>
              <a:spcAft>
                <a:spcPts val="0"/>
              </a:spcAft>
              <a:buClr>
                <a:schemeClr val="bg1"/>
              </a:buClr>
              <a:buSzPts val="1700"/>
              <a:buChar char="•"/>
            </a:pPr>
            <a:endParaRPr lang="en-US" sz="24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114300" lvl="0" indent="0" algn="ctr" rtl="0">
              <a:lnSpc>
                <a:spcPct val="90000"/>
              </a:lnSpc>
              <a:spcBef>
                <a:spcPts val="0"/>
              </a:spcBef>
              <a:spcAft>
                <a:spcPts val="0"/>
              </a:spcAft>
              <a:buClr>
                <a:schemeClr val="bg1"/>
              </a:buClr>
              <a:buSzPts val="1800"/>
              <a:buNone/>
            </a:pPr>
            <a:endParaRPr lang="en-US" sz="2000" i="0" u="none" strike="noStrike" dirty="0">
              <a:solidFill>
                <a:schemeClr val="bg1"/>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7721026"/>
      </p:ext>
    </p:extLst>
  </p:cSld>
  <p:clrMapOvr>
    <a:masterClrMapping/>
  </p:clrMapOvr>
</p:sld>
</file>

<file path=ppt/theme/theme1.xml><?xml version="1.0" encoding="utf-8"?>
<a:theme xmlns:a="http://schemas.openxmlformats.org/drawingml/2006/main" name="Office Theme">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2760</TotalTime>
  <Words>1786</Words>
  <Application>Microsoft Office PowerPoint</Application>
  <PresentationFormat>Widescreen</PresentationFormat>
  <Paragraphs>443</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 Light</vt:lpstr>
      <vt:lpstr>Calibri</vt:lpstr>
      <vt:lpstr>Office Theme</vt:lpstr>
      <vt:lpstr>USPS FYE Closing Procedures 2026</vt:lpstr>
      <vt:lpstr>Pre-Closing Procedures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Month-End Closing</vt:lpstr>
      <vt:lpstr>PowerPoint Presentation</vt:lpstr>
      <vt:lpstr>Quarter-End Closing</vt:lpstr>
      <vt:lpstr>PowerPoint Presentation</vt:lpstr>
      <vt:lpstr>Fiscal Year-End Closing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USPS-R</dc:title>
  <dc:creator>Lori</dc:creator>
  <cp:lastModifiedBy>Emma Schneider</cp:lastModifiedBy>
  <cp:revision>226</cp:revision>
  <cp:lastPrinted>2026-06-02T17:12:36Z</cp:lastPrinted>
  <dcterms:modified xsi:type="dcterms:W3CDTF">2026-06-04T18:10:37Z</dcterms:modified>
</cp:coreProperties>
</file>