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61FBBD0-A4FE-4492-B65C-D0C4D43C8E74}">
  <a:tblStyle styleId="{661FBBD0-A4FE-4492-B65C-D0C4D43C8E7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0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229375eb1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229375eb1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117d0a53369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117d0a53369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17d0a53369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117d0a53369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17d0a53369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117d0a53369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17d0a53369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117d0a53369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17d0a53369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17d0a53369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17d0a53369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117d0a53369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17d0a53369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17d0a53369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17d0a53369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117d0a53369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17d0a53369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117d0a53369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17d0a53369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117d0a53369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82044359b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182044359b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docs.google.com/presentation/d/1Owb0VW5YYebyUPZMq_B2Q4_uVdu0ugUkmUkhWEV5FSk/edit?usp=sharing" TargetMode="External"/><Relationship Id="rId13" Type="http://schemas.openxmlformats.org/officeDocument/2006/relationships/hyperlink" Target="https://docs.google.com/document/d/1UzyMMd6tyVqPvMK0hhta95G1dynIEH4vjYEy2uYREZo/edit?usp=sharing" TargetMode="External"/><Relationship Id="rId3" Type="http://schemas.openxmlformats.org/officeDocument/2006/relationships/hyperlink" Target="https://vimeo.com/888699429/cbc9fb5c3e?share=copy&amp;turnstile=0.PahrLTPOhVkciu1ZvDi_0wEBOn4wdChg5-V-05ax9T92JuzWxbSVPi0Rvu8IjoBFxdbzyck87JsZft5HZzDA9qSXIJAfSwvFssvDFjYI7YW7GTdqaHxThcJAr8_idkFpgLNCB7wuCvMSrW8uD-Ai8mKgi6v_JIVN54Wqu_WBkNTMIIQVUhZRGpBetLj2OM-gd-8SeDC1FrWGWvbabKQHzB1aeqrQWveF8YHkXx6NdFuyGUoqjtd03LfCnuUc_j87wQlKkmKxcvaq9yjA-V08zmN-KD_j5FNNoZo9DSM-v3gI5OI3hpCt1jlj9v3M6-3SV3oDYHZv4q0w9VgHVee8uDmvMxIu-BGbWgnACEaW6doKB98YT0IkuGA3ck9sz9TQ7neLgRgZZRcsiKYyKtDIp05pRlkIcVGmj1DDJhDmLpEcuTTZwHzsF7zE04LkIvS1Q9XIS6XQ_YTXBTMaU-vN5y8SUArWLdng3HQGZegisOqclY_bZWB_TiGRlDT8KrMJAfxENAUQ19kiO7Bf_sa8M22xRuSkNdU2Ig2c7W3DAjxx8zRMUDmgOdg6X0FbBymwVqiYB4UJwcOdhEBND4Edf1ESKMy_yF9xo2Kk2V9nsByOouhYwdQ4HDiknCRmVlvIZtiwUeDy1OSUvcNV2PVVdSUQNi4OkGsMp_il8TKwbVLmxc1AMxiDJRptvvFtY_xmta7oVVUfwQ_Q3DTF2oqG5V9_VpFURBtQFp9TLs1CAxs.2VKeKdsSD62ufEGMQRGTpQ.ea666fad670f4376f12098bc7646eaa76ed93a80e3990f3565d013f7699ffb0d" TargetMode="External"/><Relationship Id="rId7" Type="http://schemas.openxmlformats.org/officeDocument/2006/relationships/hyperlink" Target="https://docs.google.com/forms/d/1sfaB2-TNxy36v0Pmf-rQWDolRsrork8Zgh-7zQFm-Ao/edit" TargetMode="External"/><Relationship Id="rId12" Type="http://schemas.openxmlformats.org/officeDocument/2006/relationships/hyperlink" Target="https://docs.google.com/presentation/d/1yT4-MxDMTWgCwnbQcLMHj5711OTfZtK1ZhSkQ7rNmCI/edit?usp=sharing" TargetMode="External"/><Relationship Id="rId17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6" Type="http://schemas.openxmlformats.org/officeDocument/2006/relationships/hyperlink" Target="http://www.youtube.com/watch?v=lFkq_pt8yRU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docs.google.com/presentation/u/0/d/1e63QMSFAo9AwR1Shi9dpwD1wH530Mc1p/edit" TargetMode="External"/><Relationship Id="rId11" Type="http://schemas.openxmlformats.org/officeDocument/2006/relationships/hyperlink" Target="https://docs.google.com/presentation/d/1JGhJ8WEmfmGtGvaqvmwq8WctNQOT4db99YESNbtphN4/edit?usp=sharing" TargetMode="External"/><Relationship Id="rId5" Type="http://schemas.openxmlformats.org/officeDocument/2006/relationships/hyperlink" Target="https://forms.gle/7DY7ueLCJQ6uGXo89" TargetMode="External"/><Relationship Id="rId15" Type="http://schemas.openxmlformats.org/officeDocument/2006/relationships/hyperlink" Target="https://watch.screencastify.com/v/CSng45XypQX6Var2TZAL" TargetMode="External"/><Relationship Id="rId10" Type="http://schemas.openxmlformats.org/officeDocument/2006/relationships/hyperlink" Target="https://docs.google.com/forms/d/e/1FAIpQLSf9O7Ct5zYCIlu50eTV8u_LBI5rigvbCdblwcn4XJy40Dl-PA/viewform" TargetMode="External"/><Relationship Id="rId4" Type="http://schemas.openxmlformats.org/officeDocument/2006/relationships/hyperlink" Target="https://docs.google.com/forms/d/e/1FAIpQLSdkSa5bqYTl5orpnMbo2_CIqxH_-P21LqZZXaK8DmoYZW_dvw/viewform" TargetMode="External"/><Relationship Id="rId9" Type="http://schemas.openxmlformats.org/officeDocument/2006/relationships/hyperlink" Target="https://docs.google.com/document/d/1rKJIWLZq_k_ROom0syUZs0dMcpqR_dZtfL6m3Q9tcyk/edit?usp=sharing" TargetMode="External"/><Relationship Id="rId14" Type="http://schemas.openxmlformats.org/officeDocument/2006/relationships/hyperlink" Target="https://quizizz.com/admin/quiz/5ca2695261487f001ae8aa5c/college-terms?source=MainHeader&amp;page=FeaturedPage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docs.google.com/document/d/1cLprCzLzE5FXlkcFsUEu0QnQoXBhFmubhJUgglQoCzY/edit?usp=sharing" TargetMode="External"/><Relationship Id="rId3" Type="http://schemas.openxmlformats.org/officeDocument/2006/relationships/hyperlink" Target="https://docs.google.com/document/d/1MHMqO1Xf8zkddOlbiuU7U2D1xEDIOyIUVrM3wl_wdUM/edit?usp=sharing" TargetMode="External"/><Relationship Id="rId7" Type="http://schemas.openxmlformats.org/officeDocument/2006/relationships/hyperlink" Target="https://www.khanacademy.org/mission/sat/" TargetMode="External"/><Relationship Id="rId12" Type="http://schemas.openxmlformats.org/officeDocument/2006/relationships/hyperlink" Target="https://watch.screencastify.com/v/CSng45XypQX6Var2TZA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docs.google.com/document/d/16bZpKcpc2T3E-yvKd_i7epxh_IGnlR85HBAHpeifEEo/edit?usp=sharing" TargetMode="External"/><Relationship Id="rId11" Type="http://schemas.openxmlformats.org/officeDocument/2006/relationships/hyperlink" Target="https://docs.google.com/document/d/1DS7Wnk4zT80qlY6kqWpIv5WXDQhmfDtS6d7wnX3JQD8/edit?usp=sharing" TargetMode="External"/><Relationship Id="rId5" Type="http://schemas.openxmlformats.org/officeDocument/2006/relationships/hyperlink" Target="https://docs.google.com/presentation/d/1lmgM-tqHF-7XEo8kHEJHz4F2JQwqGpXpxNYRJRyZaO8/edit?usp=sharing" TargetMode="External"/><Relationship Id="rId10" Type="http://schemas.openxmlformats.org/officeDocument/2006/relationships/hyperlink" Target="https://docs.google.com/document/d/1quJ4aycN914fjwsecYsZWluus75kmp9EuOGLXv9RoAs/edit?usp=sharing" TargetMode="External"/><Relationship Id="rId4" Type="http://schemas.openxmlformats.org/officeDocument/2006/relationships/hyperlink" Target="https://docs.google.com/forms/d/e/1FAIpQLSf9O7Ct5zYCIlu50eTV8u_LBI5rigvbCdblwcn4XJy40Dl-PA/viewform" TargetMode="External"/><Relationship Id="rId9" Type="http://schemas.openxmlformats.org/officeDocument/2006/relationships/hyperlink" Target="https://docs.google.com/document/d/1UsgdwFhyaCx4PEd5h9r_RmWaCdIZLxlrLWi8FsDJzek/edit?usp=sharing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docs.google.com/document/d/1cLprCzLzE5FXlkcFsUEu0QnQoXBhFmubhJUgglQoCzY/edit?usp=sharing" TargetMode="External"/><Relationship Id="rId13" Type="http://schemas.openxmlformats.org/officeDocument/2006/relationships/hyperlink" Target="https://docs.google.com/forms/d/1vmDAg3e9F2VdgSS3xzF3UImQh4APT0pJYWzkP8l40OI/copy" TargetMode="External"/><Relationship Id="rId3" Type="http://schemas.openxmlformats.org/officeDocument/2006/relationships/hyperlink" Target="https://np1.nearpod.com/sharePresentation.php?code=1ea0e37fa69a99a2cbb41e4d64bb2d99-1" TargetMode="External"/><Relationship Id="rId7" Type="http://schemas.openxmlformats.org/officeDocument/2006/relationships/hyperlink" Target="https://docs.google.com/document/d/1UsgdwFhyaCx4PEd5h9r_RmWaCdIZLxlrLWi8FsDJzek/edit?usp=sharing" TargetMode="External"/><Relationship Id="rId12" Type="http://schemas.openxmlformats.org/officeDocument/2006/relationships/hyperlink" Target="https://docs.google.com/document/d/1-06ok8hndv2n98L8sxTkd8zy_4-TKKatD98WjQQmaHI/edit?usp=sharing" TargetMode="External"/><Relationship Id="rId2" Type="http://schemas.openxmlformats.org/officeDocument/2006/relationships/notesSlide" Target="../notesSlides/notesSlide5.xml"/><Relationship Id="rId16" Type="http://schemas.openxmlformats.org/officeDocument/2006/relationships/hyperlink" Target="https://watch.screencastify.com/v/CSng45XypQX6Var2TZAL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khanacademy.org/mission/sat/" TargetMode="External"/><Relationship Id="rId11" Type="http://schemas.openxmlformats.org/officeDocument/2006/relationships/hyperlink" Target="https://docs.google.com/document/d/1EwU4b7Kro-Qq4KHk5syZ83znuZr23ispxx5P-pqwZSs/edit?usp=sharing" TargetMode="External"/><Relationship Id="rId5" Type="http://schemas.openxmlformats.org/officeDocument/2006/relationships/hyperlink" Target="https://forms.gle/VttFRunwMwoP5woZ7" TargetMode="External"/><Relationship Id="rId15" Type="http://schemas.openxmlformats.org/officeDocument/2006/relationships/hyperlink" Target="https://docs.google.com/document/d/1-EYcPCepynbzAPMhON5GBM7mdA1FeKd_ipgzd9873_4/edit?usp=sharing" TargetMode="External"/><Relationship Id="rId10" Type="http://schemas.openxmlformats.org/officeDocument/2006/relationships/hyperlink" Target="https://docs.google.com/document/d/1Q0OgIo6gjGPnC4k2kY4bKs_v3aH2MlyawUDf0Yf2u0s/edit?usp=sharing" TargetMode="External"/><Relationship Id="rId4" Type="http://schemas.openxmlformats.org/officeDocument/2006/relationships/hyperlink" Target="https://docs.google.com/forms/d/1ScdSxyaikn85S1wF237Ih24nnaNiS8gC5_RzMy7Am84/copy" TargetMode="External"/><Relationship Id="rId9" Type="http://schemas.openxmlformats.org/officeDocument/2006/relationships/hyperlink" Target="https://www.goingmerry.com/blog/common-scholarship-essay-prompts/" TargetMode="External"/><Relationship Id="rId14" Type="http://schemas.openxmlformats.org/officeDocument/2006/relationships/hyperlink" Target="https://docs.google.com/presentation/d/1q-oDGdII5AvQcKvGmNbDQu61XJE-2kmCz6aRy184mBo/edit?usp=sharing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docs.google.com/document/d/1CHjrHqrji4mPUgDWMnHXskTytkHweubNVKay0SQ6grk/edit?usp=sharing" TargetMode="External"/><Relationship Id="rId13" Type="http://schemas.openxmlformats.org/officeDocument/2006/relationships/hyperlink" Target="https://docs.google.com/document/d/1F2cVlfx_pHPf5kL-OSCw2dosF_ihto2rRx6UQkqZ1Rs/edit?usp=sharing" TargetMode="External"/><Relationship Id="rId3" Type="http://schemas.openxmlformats.org/officeDocument/2006/relationships/hyperlink" Target="https://vimeo.com/888699429/cbc9fb5c3e?share=copy&amp;turnstile=0.PahrLTPOhVkciu1ZvDi_0wEBOn4wdChg5-V-05ax9T92JuzWxbSVPi0Rvu8IjoBFxdbzyck87JsZft5HZzDA9qSXIJAfSwvFssvDFjYI7YW7GTdqaHxThcJAr8_idkFpgLNCB7wuCvMSrW8uD-Ai8mKgi6v_JIVN54Wqu_WBkNTMIIQVUhZRGpBetLj2OM-gd-8SeDC1FrWGWvbabKQHzB1aeqrQWveF8YHkXx6NdFuyGUoqjtd03LfCnuUc_j87wQlKkmKxcvaq9yjA-V08zmN-KD_j5FNNoZo9DSM-v3gI5OI3hpCt1jlj9v3M6-3SV3oDYHZv4q0w9VgHVee8uDmvMxIu-BGbWgnACEaW6doKB98YT0IkuGA3ck9sz9TQ7neLgRgZZRcsiKYyKtDIp05pRlkIcVGmj1DDJhDmLpEcuTTZwHzsF7zE04LkIvS1Q9XIS6XQ_YTXBTMaU-vN5y8SUArWLdng3HQGZegisOqclY_bZWB_TiGRlDT8KrMJAfxENAUQ19kiO7Bf_sa8M22xRuSkNdU2Ig2c7W3DAjxx8zRMUDmgOdg6X0FbBymwVqiYB4UJwcOdhEBND4Edf1ESKMy_yF9xo2Kk2V9nsByOouhYwdQ4HDiknCRmVlvIZtiwUeDy1OSUvcNV2PVVdSUQNi4OkGsMp_il8TKwbVLmxc1AMxiDJRptvvFtY_xmta7oVVUfwQ_Q3DTF2oqG5V9_VpFURBtQFp9TLs1CAxs.2VKeKdsSD62ufEGMQRGTpQ.ea666fad670f4376f12098bc7646eaa76ed93a80e3990f3565d013f7699ffb0d" TargetMode="External"/><Relationship Id="rId7" Type="http://schemas.openxmlformats.org/officeDocument/2006/relationships/hyperlink" Target="https://docs.google.com/forms/d/1dRQL0Vi_cS52c1aXWBw7CakKwlnJUCSwCsp0qBZJQcA/copy" TargetMode="External"/><Relationship Id="rId12" Type="http://schemas.openxmlformats.org/officeDocument/2006/relationships/hyperlink" Target="https://www.youtube.com/hashtag/webelongincolleg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docs.google.com/document/d/1bku_08TrVfdFh_MQpi2myEBOBR0I0f92lJo2V-W5Pyo/edit?usp=sharing" TargetMode="External"/><Relationship Id="rId11" Type="http://schemas.openxmlformats.org/officeDocument/2006/relationships/hyperlink" Target="https://docs.google.com/document/d/1qBecIb9JKmAr1CQzKCKNrKUBfZxjaXOE68J55wu8R1A/edit?usp=sharing" TargetMode="External"/><Relationship Id="rId5" Type="http://schemas.openxmlformats.org/officeDocument/2006/relationships/hyperlink" Target="https://docs.google.com/presentation/d/1oQMkViNr9pIOeoWu9ZhLyOG5yovW_ptz/edit?usp=sharing&amp;ouid=113798340704267721422&amp;rtpof=true&amp;sd=true" TargetMode="External"/><Relationship Id="rId15" Type="http://schemas.openxmlformats.org/officeDocument/2006/relationships/hyperlink" Target="https://watch.screencastify.com/v/CSng45XypQX6Var2TZAL" TargetMode="External"/><Relationship Id="rId10" Type="http://schemas.openxmlformats.org/officeDocument/2006/relationships/hyperlink" Target="https://app.nearpod.com/?pin=R3DLM" TargetMode="External"/><Relationship Id="rId4" Type="http://schemas.openxmlformats.org/officeDocument/2006/relationships/hyperlink" Target="https://pass.securly.com/login" TargetMode="External"/><Relationship Id="rId9" Type="http://schemas.openxmlformats.org/officeDocument/2006/relationships/hyperlink" Target="https://app.nearpod.com/?pin=uznch" TargetMode="External"/><Relationship Id="rId14" Type="http://schemas.openxmlformats.org/officeDocument/2006/relationships/hyperlink" Target="https://docs.google.com/presentation/d/17cxRrfpkiZpCuTHCMwVjm2RVH0EW21y20ChdlXUctiY/edit?usp=sharing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mmfDgLxcifOam6gykUBxKKnFLBTBufnuBEUvNNlgd8Q/edit?usp=sharin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atch.screencastify.com/v/CSng45XypQX6Var2TZAL" TargetMode="External"/><Relationship Id="rId4" Type="http://schemas.openxmlformats.org/officeDocument/2006/relationships/hyperlink" Target="https://docs.google.com/document/d/1vvbyH1DksCVLXNgQBcsh5b66ob5uz9Xl5pIbeQ20XNo/edit?usp=sharing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docs.google.com/forms/d/1vmDAg3e9F2VdgSS3xzF3UImQh4APT0pJYWzkP8l40OI/copy" TargetMode="External"/><Relationship Id="rId13" Type="http://schemas.openxmlformats.org/officeDocument/2006/relationships/hyperlink" Target="https://watch.screencastify.com/v/CSng45XypQX6Var2TZAL" TargetMode="External"/><Relationship Id="rId3" Type="http://schemas.openxmlformats.org/officeDocument/2006/relationships/hyperlink" Target="https://docs.google.com/presentation/d/1-WaPo5q1zyKZaCO9WVUSpppuE7YB1rxn/edit?usp=drive_link&amp;ouid=114027140204289108683&amp;rtpof=true&amp;sd=true" TargetMode="External"/><Relationship Id="rId7" Type="http://schemas.openxmlformats.org/officeDocument/2006/relationships/hyperlink" Target="https://docs.google.com/presentation/d/1yT4-MxDMTWgCwnbQcLMHj5711OTfZtK1ZhSkQ7rNmCI/edit?usp=sharing" TargetMode="External"/><Relationship Id="rId12" Type="http://schemas.openxmlformats.org/officeDocument/2006/relationships/hyperlink" Target="https://docs.google.com/document/d/1TiaWJVfq3nBEdcKwMeChYHmgI6ygHq21ufYThd_DhrA/edit?usp=sharin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docs.google.com/presentation/d/1_A2pD6x71sVtgp1Ts8xLSrV3gB8Gxy4j/edit?usp=sharing&amp;ouid=117726814655594773012&amp;rtpof=true&amp;sd=true" TargetMode="External"/><Relationship Id="rId11" Type="http://schemas.openxmlformats.org/officeDocument/2006/relationships/hyperlink" Target="https://wayground.com/admin/quiz/695d51c0e905d89615975536" TargetMode="External"/><Relationship Id="rId5" Type="http://schemas.openxmlformats.org/officeDocument/2006/relationships/hyperlink" Target="https://docs.google.com/document/d/1YNs6jlwwezD-jlT39GSbKQmTAXuhcg9RTdurJVLT_NQ/edit?usp=sharing" TargetMode="External"/><Relationship Id="rId10" Type="http://schemas.openxmlformats.org/officeDocument/2006/relationships/hyperlink" Target="https://docs.google.com/document/d/1jxK20wU51rRZgEPifjyiOv0XMiH3bR2KrKM9U8Wk5KI/edit?usp=sharing" TargetMode="External"/><Relationship Id="rId4" Type="http://schemas.openxmlformats.org/officeDocument/2006/relationships/hyperlink" Target="https://drive.google.com/file/d/1g3-Ga8E1Xlo6Tn8MNljiNiGwQOII7OTj/view?usp=drive_link" TargetMode="External"/><Relationship Id="rId9" Type="http://schemas.openxmlformats.org/officeDocument/2006/relationships/hyperlink" Target="https://wayground.com/admin/video-quiz/6738859cd0426a5cb19f8560?source=lesson_share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np1.nearpod.com/sharePresentation.php?code=96fb87399eb3e21cf9f2657c40a1344e-1&amp;oc=lesson-library&amp;utm_source=link" TargetMode="External"/><Relationship Id="rId13" Type="http://schemas.openxmlformats.org/officeDocument/2006/relationships/hyperlink" Target="https://docs.google.com/presentation/d/1nTq3UwfOKAM3OfggR--iBiglYWdL1kbf/edit?usp=sharing&amp;ouid=117726814655594773012&amp;rtpof=true&amp;sd=true" TargetMode="External"/><Relationship Id="rId3" Type="http://schemas.openxmlformats.org/officeDocument/2006/relationships/hyperlink" Target="https://docs.google.com/document/d/18EoTjE9uFBU3MR-ej9XgBz0JvVV9tkCI/edit?usp=sharing&amp;ouid=113798340704267721422&amp;rtpof=true&amp;sd=true" TargetMode="External"/><Relationship Id="rId7" Type="http://schemas.openxmlformats.org/officeDocument/2006/relationships/hyperlink" Target="https://docs.google.com/presentation/d/1_A2pD6x71sVtgp1Ts8xLSrV3gB8Gxy4j/edit?usp=sharing&amp;ouid=117726814655594773012&amp;rtpof=true&amp;sd=true" TargetMode="External"/><Relationship Id="rId12" Type="http://schemas.openxmlformats.org/officeDocument/2006/relationships/hyperlink" Target="https://www.ladderinternships.com/ladder-internships-blog/ladder-internships-for-high-school-students-in-el-paso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docs.google.com/document/d/1gxhwuEF2HeXfCRJUiODXOS0ZPm7auwZmgVgGHFWI9i8/edit?usp=sharing" TargetMode="External"/><Relationship Id="rId11" Type="http://schemas.openxmlformats.org/officeDocument/2006/relationships/hyperlink" Target="https://docs.google.com/document/d/1Y1oR_2L6dmT1wrfsCpdr1v7S-nKFKhg839OMxiPlRlg/edit?usp=sharing" TargetMode="External"/><Relationship Id="rId5" Type="http://schemas.openxmlformats.org/officeDocument/2006/relationships/hyperlink" Target="https://wayground.com/admin/reading-quiz/67a579df7258f0644c92ef0f" TargetMode="External"/><Relationship Id="rId10" Type="http://schemas.openxmlformats.org/officeDocument/2006/relationships/hyperlink" Target="https://www.collegedata.com/resources/prepare-and-apply/spring-college-to-do-list-jr" TargetMode="External"/><Relationship Id="rId4" Type="http://schemas.openxmlformats.org/officeDocument/2006/relationships/hyperlink" Target="https://docs.google.com/document/d/1s2g26M3UXjEltqts5vIoAt3eO6OjqU-nbjPlzb7BlPQ/edit?usp=sharing" TargetMode="External"/><Relationship Id="rId9" Type="http://schemas.openxmlformats.org/officeDocument/2006/relationships/hyperlink" Target="https://docs.google.com/document/d/1EIIEITrruWDSDOa27ptASbivcw9LqjNcEgHZ3B_lxEw/edit?usp=sharing" TargetMode="External"/><Relationship Id="rId14" Type="http://schemas.openxmlformats.org/officeDocument/2006/relationships/hyperlink" Target="https://watch.screencastify.com/v/CSng45XypQX6Var2TZAL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np1.nearpod.com/sharePresentation.php?code=0a7e2edf88a42ca125bef60c2aa0a959-1&amp;oc=content-packages&amp;utm_source=link" TargetMode="External"/><Relationship Id="rId3" Type="http://schemas.openxmlformats.org/officeDocument/2006/relationships/hyperlink" Target="https://np1.nearpod.com/sharePresentation.php?code=ac14b79a84723b5c4f3db1806a1f4c7c-1&amp;oc=lesson-library&amp;utm_source=link" TargetMode="External"/><Relationship Id="rId7" Type="http://schemas.openxmlformats.org/officeDocument/2006/relationships/hyperlink" Target="https://docs.google.com/presentation/d/1vm5-quR5OdJd5r9GvhRE2yA-Md0BCJHW/edit?usp=sharing&amp;ouid=117726814655594773012&amp;rtpof=true&amp;sd=true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docs.google.com/document/d/1He3JqqsftadiTMpQE-1jgI1U_s2OhAMoz2kZYoh20X8/edit?usp=sharing" TargetMode="External"/><Relationship Id="rId5" Type="http://schemas.openxmlformats.org/officeDocument/2006/relationships/hyperlink" Target="https://www.bls.gov/ooh/fastest-growing.htm" TargetMode="External"/><Relationship Id="rId10" Type="http://schemas.openxmlformats.org/officeDocument/2006/relationships/hyperlink" Target="https://watch.screencastify.com/v/CSng45XypQX6Var2TZAL" TargetMode="External"/><Relationship Id="rId4" Type="http://schemas.openxmlformats.org/officeDocument/2006/relationships/hyperlink" Target="https://docs.google.com/document/d/1Ykq0BFfc6EUs_ostF-JcVsI1Va-Sz1atJXpul6jor50/edit?usp=sharing" TargetMode="External"/><Relationship Id="rId9" Type="http://schemas.openxmlformats.org/officeDocument/2006/relationships/hyperlink" Target="https://np1.nearpod.com/sharePresentation.php?code=54972202ad37da90da2161fbcc17534d-1&amp;oc=content-packages&amp;utm_source=link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vm7cDXs6HLs&amp;list=PLEHRHjICEfDWhNFWxbvPY_FihVyhZEtR7&amp;index=12" TargetMode="External"/><Relationship Id="rId3" Type="http://schemas.openxmlformats.org/officeDocument/2006/relationships/hyperlink" Target="https://mitsloanedtech.mit.edu/ai/basics/addressing-ai-hallucinations-and-bias/" TargetMode="External"/><Relationship Id="rId7" Type="http://schemas.openxmlformats.org/officeDocument/2006/relationships/hyperlink" Target="https://docs.google.com/document/d/1mphbNUTLSlvAJ0519YSq_q6HY-8nCBqt8tb0YvaP4YI/edit?usp=sharing" TargetMode="External"/><Relationship Id="rId12" Type="http://schemas.openxmlformats.org/officeDocument/2006/relationships/hyperlink" Target="https://watch.screencastify.com/v/CSng45XypQX6Var2TZAL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drive.google.com/file/d/16_-Ns2nPQYzYdba2jn2hPlqMGIz9dlSu/view" TargetMode="External"/><Relationship Id="rId11" Type="http://schemas.openxmlformats.org/officeDocument/2006/relationships/hyperlink" Target="https://www.mytexasfuture.org/adult-college/transfer-process/" TargetMode="External"/><Relationship Id="rId5" Type="http://schemas.openxmlformats.org/officeDocument/2006/relationships/hyperlink" Target="https://docs.google.com/document/d/1bBCDcO8ztg60E76PPsnJahZ1r2BJlnRZyKwd-cDiCrM/edit?usp=sharing" TargetMode="External"/><Relationship Id="rId10" Type="http://schemas.openxmlformats.org/officeDocument/2006/relationships/hyperlink" Target="https://www.youtube.com/watch?v=Cu1cT8LAONA" TargetMode="External"/><Relationship Id="rId4" Type="http://schemas.openxmlformats.org/officeDocument/2006/relationships/hyperlink" Target="https://www.canva.com/design/DAGi10-4lmk/37acmnwXxU4e4Z_45qN_0w/edit?utm_content=DAGi10-4lmk&amp;utm_campaign=designshare&amp;utm_medium=link2&amp;utm_source=sharebutton" TargetMode="External"/><Relationship Id="rId9" Type="http://schemas.openxmlformats.org/officeDocument/2006/relationships/hyperlink" Target="https://docs.google.com/document/d/18hnVdC-rd9sT500KiJIylU42SGw6sAV_QNkFYi-Z1Ic/edit?usp=sharin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atch.screencastify.com/v/CSng45XypQX6Var2TZAL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hashtag/webelongincollege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49883" y="125035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11th Grade 2025-2026 Advisory Curriculum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Terms</a:t>
            </a:r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" b="1" i="1">
                <a:solidFill>
                  <a:srgbClr val="04C541"/>
                </a:solidFill>
              </a:rPr>
              <a:t>Email Check:</a:t>
            </a:r>
            <a:r>
              <a:rPr lang="en">
                <a:solidFill>
                  <a:srgbClr val="04C541"/>
                </a:solidFill>
              </a:rPr>
              <a:t> </a:t>
            </a:r>
            <a:r>
              <a:rPr lang="en"/>
              <a:t>Every Monday students should have 5 minutes to check and respond to email. Teacher should model this habit.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" b="1" i="1">
                <a:solidFill>
                  <a:srgbClr val="08BACF"/>
                </a:solidFill>
              </a:rPr>
              <a:t>SEL Check-In</a:t>
            </a:r>
            <a:r>
              <a:rPr lang="en">
                <a:solidFill>
                  <a:srgbClr val="08BACF"/>
                </a:solidFill>
              </a:rPr>
              <a:t>: </a:t>
            </a:r>
            <a:r>
              <a:rPr lang="en"/>
              <a:t>Short weekly counselor Google form every Wednesday that will be sent to counselors.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" b="1" i="1">
                <a:solidFill>
                  <a:srgbClr val="9B0CE0"/>
                </a:solidFill>
              </a:rPr>
              <a:t>Amnesty Day:</a:t>
            </a:r>
            <a:r>
              <a:rPr lang="en">
                <a:solidFill>
                  <a:srgbClr val="9B0CE0"/>
                </a:solidFill>
              </a:rPr>
              <a:t> </a:t>
            </a:r>
            <a:r>
              <a:rPr lang="en"/>
              <a:t>Once every grading period (3 weeks) students are given time to work on assignments or study for other courses.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b="1" i="1">
                <a:solidFill>
                  <a:srgbClr val="00FFFF"/>
                </a:solidFill>
              </a:rPr>
              <a:t>Class Meetings: </a:t>
            </a:r>
            <a:r>
              <a:rPr lang="en"/>
              <a:t>Each grade level has one class meeting time allotted per semester for sponsors or admin to meet with the entire class in gym.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" b="1">
                <a:solidFill>
                  <a:srgbClr val="F10CC9"/>
                </a:solidFill>
              </a:rPr>
              <a:t>Naviance: </a:t>
            </a:r>
            <a:endParaRPr b="1">
              <a:solidFill>
                <a:srgbClr val="F10CC9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b="1" i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311700" y="-85825"/>
            <a:ext cx="8520600" cy="47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August </a:t>
            </a:r>
            <a:endParaRPr/>
          </a:p>
        </p:txBody>
      </p:sp>
      <p:graphicFrame>
        <p:nvGraphicFramePr>
          <p:cNvPr id="66" name="Google Shape;66;p15"/>
          <p:cNvGraphicFramePr/>
          <p:nvPr/>
        </p:nvGraphicFramePr>
        <p:xfrm>
          <a:off x="235125" y="42728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{661FBBD0-A4FE-4492-B65C-D0C4D43C8E74}</a:tableStyleId>
              </a:tblPr>
              <a:tblGrid>
                <a:gridCol w="29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48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0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7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7/28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 Welcome/ Team Building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7/30</a:t>
                      </a:r>
                      <a:r>
                        <a:rPr lang="en" sz="130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" sz="1300" u="sng">
                          <a:solidFill>
                            <a:schemeClr val="accent5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Securely Pass student overview video</a:t>
                      </a:r>
                      <a:endParaRPr sz="1300" b="1">
                        <a:solidFill>
                          <a:schemeClr val="dk1"/>
                        </a:solidFill>
                        <a:highlight>
                          <a:srgbClr val="FFF2CC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>
                        <a:highlight>
                          <a:srgbClr val="FF00FF"/>
                        </a:highlight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8/1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rgbClr val="F10CC9"/>
                          </a:solidFill>
                        </a:rPr>
                        <a:t>Junior Class Meeting</a:t>
                      </a:r>
                      <a:endParaRPr sz="1200" b="1">
                        <a:solidFill>
                          <a:srgbClr val="9900FF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7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8/4 </a:t>
                      </a:r>
                      <a:r>
                        <a:rPr lang="en" sz="1200" b="1">
                          <a:solidFill>
                            <a:srgbClr val="04C541"/>
                          </a:solidFill>
                        </a:rPr>
                        <a:t>Email Check</a:t>
                      </a:r>
                      <a:endParaRPr sz="1200" b="1">
                        <a:solidFill>
                          <a:srgbClr val="04C54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accent5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Digital Citizenship Form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/>
                        <a:t>All students must complete! 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8/6 </a:t>
                      </a:r>
                      <a:r>
                        <a:rPr lang="en" sz="1200" b="1" u="sng">
                          <a:solidFill>
                            <a:schemeClr val="accent5"/>
                          </a:solidFill>
                          <a:highlight>
                            <a:schemeClr val="lt1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Who's Who?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b="1">
                        <a:solidFill>
                          <a:srgbClr val="08BAC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8/8 </a:t>
                      </a:r>
                      <a:r>
                        <a:rPr lang="en" sz="1200" b="1" u="sng">
                          <a:solidFill>
                            <a:schemeClr val="accent5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E-mail Etiquett</a:t>
                      </a:r>
                      <a:r>
                        <a:rPr lang="en" sz="1200" b="1">
                          <a:solidFill>
                            <a:schemeClr val="dk1"/>
                          </a:solidFill>
                        </a:rPr>
                        <a:t>e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>
                        <a:solidFill>
                          <a:srgbClr val="F10CC9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9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8/11 </a:t>
                      </a:r>
                      <a:r>
                        <a:rPr lang="en" sz="1200" b="1">
                          <a:solidFill>
                            <a:srgbClr val="04C541"/>
                          </a:solidFill>
                        </a:rPr>
                        <a:t>Email Check</a:t>
                      </a:r>
                      <a:r>
                        <a:rPr lang="en" sz="1200" b="1">
                          <a:solidFill>
                            <a:schemeClr val="dk1"/>
                          </a:solidFill>
                        </a:rPr>
                        <a:t>  </a:t>
                      </a:r>
                      <a:r>
                        <a:rPr lang="en" sz="1200" b="1" u="sng">
                          <a:solidFill>
                            <a:schemeClr val="hlink"/>
                          </a:solidFill>
                          <a:hlinkClick r:id="rId7"/>
                        </a:rPr>
                        <a:t>Spring Advising Form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accent5"/>
                          </a:solidFill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The Big Dilemma Presentation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chemeClr val="dk1"/>
                          </a:solidFill>
                        </a:rPr>
                        <a:t>Review this presentation with your class. </a:t>
                      </a:r>
                      <a:endParaRPr sz="12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8/13</a:t>
                      </a:r>
                      <a:endParaRPr sz="1200" b="1">
                        <a:solidFill>
                          <a:srgbClr val="08BACF"/>
                        </a:solidFill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chemeClr val="dk1"/>
                          </a:solidFill>
                        </a:rPr>
                        <a:t>Complete Handout either digitally or physically. </a:t>
                      </a:r>
                      <a:r>
                        <a:rPr lang="en" sz="1200" b="1" u="sng">
                          <a:solidFill>
                            <a:schemeClr val="accent5"/>
                          </a:solidFill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The Big Data Dilemma Handout</a:t>
                      </a:r>
                      <a:endParaRPr sz="1200" b="1">
                        <a:solidFill>
                          <a:schemeClr val="dk1"/>
                        </a:solidFill>
                        <a:highlight>
                          <a:srgbClr val="93C47D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>
                        <a:solidFill>
                          <a:srgbClr val="E06666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>
                        <a:solidFill>
                          <a:schemeClr val="dk1"/>
                        </a:solidFill>
                        <a:highlight>
                          <a:srgbClr val="FF00FF"/>
                        </a:highlight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8/15 </a:t>
                      </a:r>
                      <a:r>
                        <a:rPr lang="en" sz="1200" b="1">
                          <a:solidFill>
                            <a:schemeClr val="dk1"/>
                          </a:solidFill>
                        </a:rPr>
                        <a:t>Finish Handout</a:t>
                      </a:r>
                      <a:endParaRPr sz="1200" b="1">
                        <a:solidFill>
                          <a:srgbClr val="F10CC9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accent5"/>
                          </a:solidFill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The Big Data Dilemma Handout</a:t>
                      </a:r>
                      <a:endParaRPr sz="1200" b="1">
                        <a:solidFill>
                          <a:srgbClr val="0000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rgbClr val="0000FF"/>
                          </a:solidFill>
                          <a:highlight>
                            <a:schemeClr val="accent6"/>
                          </a:highlight>
                        </a:rPr>
                        <a:t>Once complete, students must also complete Google Form</a:t>
                      </a:r>
                      <a:endParaRPr sz="1200" b="1">
                        <a:solidFill>
                          <a:srgbClr val="0000FF"/>
                        </a:solidFill>
                        <a:highlight>
                          <a:schemeClr val="accent6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accent5"/>
                          </a:solidFill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Digital Citizenship Lesson Google Form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2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8/18 </a:t>
                      </a:r>
                      <a:r>
                        <a:rPr lang="en" sz="1200" b="1">
                          <a:solidFill>
                            <a:srgbClr val="04C541"/>
                          </a:solidFill>
                        </a:rPr>
                        <a:t>Email Check</a:t>
                      </a:r>
                      <a:endParaRPr sz="1200" b="1">
                        <a:solidFill>
                          <a:srgbClr val="04C54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rgbClr val="9B0CE0"/>
                          </a:solidFill>
                        </a:rPr>
                        <a:t>Amnesty Day</a:t>
                      </a:r>
                      <a:endParaRPr sz="1200" b="1">
                        <a:solidFill>
                          <a:srgbClr val="9B0CE0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8/20 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accent5"/>
                          </a:solidFill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EPCC Presentation</a:t>
                      </a:r>
                      <a:endParaRPr sz="1200" b="1">
                        <a:solidFill>
                          <a:schemeClr val="dk1"/>
                        </a:solidFill>
                        <a:highlight>
                          <a:srgbClr val="93C47D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>
                        <a:solidFill>
                          <a:srgbClr val="9B0CE0"/>
                        </a:solidFill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8/22</a:t>
                      </a:r>
                      <a:endParaRPr sz="1200" b="1">
                        <a:solidFill>
                          <a:srgbClr val="9B0CE0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accent5"/>
                          </a:solidFill>
                          <a:hlinkClick r:id="rId1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UTEP Presentation</a:t>
                      </a:r>
                      <a:endParaRPr sz="12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68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8/25 </a:t>
                      </a:r>
                      <a:r>
                        <a:rPr lang="en" sz="1200" b="1">
                          <a:solidFill>
                            <a:srgbClr val="04C541"/>
                          </a:solidFill>
                        </a:rPr>
                        <a:t>Email Check </a:t>
                      </a:r>
                      <a:endParaRPr sz="1200" b="1">
                        <a:solidFill>
                          <a:srgbClr val="04C54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>
                        <a:solidFill>
                          <a:srgbClr val="04C54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accent5"/>
                          </a:solidFill>
                          <a:hlinkClick r:id="rId1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Syllabus Breakdown </a:t>
                      </a:r>
                      <a:endParaRPr sz="1200" b="1">
                        <a:solidFill>
                          <a:srgbClr val="04C54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8/27 </a:t>
                      </a:r>
                      <a:r>
                        <a:rPr lang="en" sz="1200" b="1" u="sng">
                          <a:solidFill>
                            <a:schemeClr val="accent5"/>
                          </a:solidFill>
                          <a:highlight>
                            <a:schemeClr val="lt1"/>
                          </a:highlight>
                          <a:hlinkClick r:id="rId1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College Terms</a:t>
                      </a:r>
                      <a:r>
                        <a:rPr lang="en" sz="1200" b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</a:rPr>
                        <a:t> (Play quizzes with students and discuss importance of terms)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8/29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solidFill>
                            <a:srgbClr val="9B0CE0"/>
                          </a:solidFill>
                        </a:rPr>
                        <a:t>Amnesty Day</a:t>
                      </a:r>
                      <a:endParaRPr sz="1200" b="1">
                        <a:solidFill>
                          <a:srgbClr val="9B0CE0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7" name="Google Shape;67;p15"/>
          <p:cNvSpPr txBox="1"/>
          <p:nvPr/>
        </p:nvSpPr>
        <p:spPr>
          <a:xfrm>
            <a:off x="7198800" y="0"/>
            <a:ext cx="1945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0097A7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Access ReThink Ed</a:t>
            </a:r>
            <a:endParaRPr/>
          </a:p>
        </p:txBody>
      </p:sp>
      <p:pic>
        <p:nvPicPr>
          <p:cNvPr id="68" name="Google Shape;68;p15" title="ReThnk Ed Assessment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8628325" y="-162712"/>
            <a:ext cx="1672950" cy="94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214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September </a:t>
            </a:r>
            <a:endParaRPr/>
          </a:p>
        </p:txBody>
      </p:sp>
      <p:graphicFrame>
        <p:nvGraphicFramePr>
          <p:cNvPr id="74" name="Google Shape;74;p16"/>
          <p:cNvGraphicFramePr/>
          <p:nvPr/>
        </p:nvGraphicFramePr>
        <p:xfrm>
          <a:off x="311700" y="363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{661FBBD0-A4FE-4492-B65C-D0C4D43C8E74}</a:tableStyleId>
              </a:tblPr>
              <a:tblGrid>
                <a:gridCol w="2760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0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18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0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9/1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No School </a:t>
                      </a:r>
                      <a:endParaRPr sz="12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9/3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accent5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Teacher Instructions Cyber Security Careers</a:t>
                      </a:r>
                      <a:endParaRPr sz="1200" b="1">
                        <a:solidFill>
                          <a:schemeClr val="accent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b="1">
                        <a:solidFill>
                          <a:srgbClr val="08BAC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9/5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" sz="1200" b="1" u="sng">
                          <a:solidFill>
                            <a:schemeClr val="accent5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Teacher Instructions Cyber Security Careers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endParaRPr sz="12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accent5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Digital Citizenship Lesson Google Form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16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9/8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solidFill>
                            <a:srgbClr val="04C541"/>
                          </a:solidFill>
                        </a:rPr>
                        <a:t>Email Check</a:t>
                      </a:r>
                      <a:endParaRPr sz="1200" b="1">
                        <a:solidFill>
                          <a:srgbClr val="04C54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chemeClr val="dk1"/>
                          </a:solidFill>
                        </a:rPr>
                        <a:t>Review  Presentation with Class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accent5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The Health Effects of Screen Time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9/10 </a:t>
                      </a:r>
                      <a:r>
                        <a:rPr lang="en" sz="1200" b="1">
                          <a:solidFill>
                            <a:schemeClr val="dk1"/>
                          </a:solidFill>
                        </a:rPr>
                        <a:t>Students complete the following handout digitally or physically.</a:t>
                      </a:r>
                      <a:endParaRPr sz="1200" b="1">
                        <a:solidFill>
                          <a:srgbClr val="04C54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 u="sng">
                          <a:solidFill>
                            <a:schemeClr val="accent5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Health Effects of Screen Time Handout</a:t>
                      </a:r>
                      <a:endParaRPr sz="1200" b="1">
                        <a:solidFill>
                          <a:srgbClr val="E06666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9/12 </a:t>
                      </a:r>
                      <a:r>
                        <a:rPr lang="en" sz="1200" b="1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" sz="1200" b="1" u="sng">
                          <a:solidFill>
                            <a:schemeClr val="accent5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Health Effects of Screen Time Handout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endParaRPr sz="12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accent5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Digital Citizenship Lesson Google Form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/>
                    </a:p>
                  </a:txBody>
                  <a:tcPr marL="91425" marR="91425" marT="91425" marB="91425"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62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9/15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rgbClr val="04C541"/>
                          </a:solidFill>
                        </a:rPr>
                        <a:t>Email Check</a:t>
                      </a:r>
                      <a:endParaRPr sz="1200" b="1">
                        <a:solidFill>
                          <a:srgbClr val="04C54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rgbClr val="9B0CE0"/>
                          </a:solidFill>
                        </a:rPr>
                        <a:t>Amnesty Day</a:t>
                      </a:r>
                      <a:endParaRPr sz="1200" b="1">
                        <a:solidFill>
                          <a:srgbClr val="F10CC9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b="1">
                        <a:solidFill>
                          <a:srgbClr val="F10CC9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9/17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accent5"/>
                          </a:solidFill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Practice SAT/Current Skill Level</a:t>
                      </a:r>
                      <a:r>
                        <a:rPr lang="en" sz="1200" b="1">
                          <a:solidFill>
                            <a:schemeClr val="dk1"/>
                          </a:solidFill>
                        </a:rPr>
                        <a:t>: Math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accent5"/>
                          </a:solidFill>
                          <a:highlight>
                            <a:srgbClr val="FFF2CC"/>
                          </a:highlight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Teacher instructions</a:t>
                      </a:r>
                      <a:r>
                        <a:rPr lang="en" sz="1200" b="1">
                          <a:solidFill>
                            <a:schemeClr val="dk1"/>
                          </a:solidFill>
                          <a:highlight>
                            <a:srgbClr val="FFF2CC"/>
                          </a:highlight>
                        </a:rPr>
                        <a:t>-Math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9/19 </a:t>
                      </a:r>
                      <a:r>
                        <a:rPr lang="en" sz="1200" b="1" u="sng">
                          <a:solidFill>
                            <a:schemeClr val="accent5"/>
                          </a:solidFill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Practice SAT/Current Skill Level</a:t>
                      </a:r>
                      <a:r>
                        <a:rPr lang="en" sz="1200" b="1">
                          <a:solidFill>
                            <a:schemeClr val="dk1"/>
                          </a:solidFill>
                        </a:rPr>
                        <a:t>: Reading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accent5"/>
                          </a:solidFill>
                          <a:highlight>
                            <a:srgbClr val="FFF2CC"/>
                          </a:highlight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Teacher Instructions</a:t>
                      </a:r>
                      <a:r>
                        <a:rPr lang="en" sz="1200" b="1">
                          <a:solidFill>
                            <a:schemeClr val="dk1"/>
                          </a:solidFill>
                          <a:highlight>
                            <a:srgbClr val="FFF2CC"/>
                          </a:highlight>
                        </a:rPr>
                        <a:t>-Reading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>
                        <a:solidFill>
                          <a:srgbClr val="9B0CE0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80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9/22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rgbClr val="04C541"/>
                          </a:solidFill>
                        </a:rPr>
                        <a:t>Email Check</a:t>
                      </a:r>
                      <a:endParaRPr sz="1200" b="1">
                        <a:solidFill>
                          <a:srgbClr val="04C54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rgbClr val="9B0CE0"/>
                          </a:solidFill>
                        </a:rPr>
                        <a:t>Amnesty Day</a:t>
                      </a:r>
                      <a:endParaRPr sz="1200" b="1">
                        <a:solidFill>
                          <a:srgbClr val="F10CC9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9/24</a:t>
                      </a:r>
                      <a:endParaRPr sz="1200" b="1">
                        <a:highlight>
                          <a:schemeClr val="lt1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</a:rPr>
                        <a:t>Career Interest Profiler/Questions-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accent5"/>
                          </a:solidFill>
                          <a:highlight>
                            <a:srgbClr val="FFF2CC"/>
                          </a:highlight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Teacher Instructions</a:t>
                      </a:r>
                      <a:r>
                        <a:rPr lang="en" sz="1200" b="1">
                          <a:solidFill>
                            <a:schemeClr val="dk1"/>
                          </a:solidFill>
                          <a:highlight>
                            <a:srgbClr val="FFF2CC"/>
                          </a:highlight>
                        </a:rPr>
                        <a:t>- Career Interest</a:t>
                      </a:r>
                      <a:endParaRPr sz="1200" b="1">
                        <a:solidFill>
                          <a:srgbClr val="08BACF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>
                        <a:solidFill>
                          <a:srgbClr val="08BACF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>
                        <a:solidFill>
                          <a:srgbClr val="FF0000"/>
                        </a:solidFill>
                        <a:highlight>
                          <a:schemeClr val="lt1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9/26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rgbClr val="0000FF"/>
                          </a:solidFill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College Prep Lesson #1</a:t>
                      </a:r>
                      <a:endParaRPr sz="1200" b="1">
                        <a:solidFill>
                          <a:srgbClr val="0000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/>
                    </a:p>
                  </a:txBody>
                  <a:tcPr marL="91425" marR="91425" marT="91425" marB="91425"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5" name="Google Shape;75;p16"/>
          <p:cNvSpPr txBox="1"/>
          <p:nvPr/>
        </p:nvSpPr>
        <p:spPr>
          <a:xfrm>
            <a:off x="7198800" y="0"/>
            <a:ext cx="1945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0097A7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Access ReThink Ed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October</a:t>
            </a:r>
            <a:endParaRPr/>
          </a:p>
        </p:txBody>
      </p:sp>
      <p:graphicFrame>
        <p:nvGraphicFramePr>
          <p:cNvPr id="81" name="Google Shape;81;p17"/>
          <p:cNvGraphicFramePr/>
          <p:nvPr/>
        </p:nvGraphicFramePr>
        <p:xfrm>
          <a:off x="209813" y="894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{661FBBD0-A4FE-4492-B65C-D0C4D43C8E74}</a:tableStyleId>
              </a:tblPr>
              <a:tblGrid>
                <a:gridCol w="2813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3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13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69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9/29 </a:t>
                      </a:r>
                      <a:r>
                        <a:rPr lang="en" sz="1100" b="1">
                          <a:solidFill>
                            <a:srgbClr val="9B0CE0"/>
                          </a:solidFill>
                        </a:rPr>
                        <a:t>Amnesty Day</a:t>
                      </a:r>
                      <a:endParaRPr sz="1100" b="1">
                        <a:solidFill>
                          <a:srgbClr val="3C78D8"/>
                        </a:solidFill>
                      </a:endParaRPr>
                    </a:p>
                  </a:txBody>
                  <a:tcPr marL="91425" marR="91425" marT="91425" marB="91425"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10/2 </a:t>
                      </a:r>
                      <a:r>
                        <a:rPr lang="en" sz="1100" b="1" u="sng">
                          <a:solidFill>
                            <a:schemeClr val="accent5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FAFSA Nearpod</a:t>
                      </a:r>
                      <a:endParaRPr sz="1100" b="1">
                        <a:solidFill>
                          <a:srgbClr val="F10CC9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1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10/4 </a:t>
                      </a:r>
                      <a:r>
                        <a:rPr lang="en" sz="1100" b="1" u="sng">
                          <a:solidFill>
                            <a:schemeClr val="accent5"/>
                          </a:solidFill>
                          <a:highlight>
                            <a:srgbClr val="EAD1DC"/>
                          </a:highlight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College Prep Lesson 2</a:t>
                      </a:r>
                      <a:endParaRPr sz="1100" b="1">
                        <a:solidFill>
                          <a:srgbClr val="0000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b="1" u="sng">
                          <a:solidFill>
                            <a:srgbClr val="0000FF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Google Form</a:t>
                      </a:r>
                      <a:endParaRPr sz="11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1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10/6 </a:t>
                      </a:r>
                      <a:r>
                        <a:rPr lang="en" sz="1100" b="1">
                          <a:solidFill>
                            <a:srgbClr val="04C541"/>
                          </a:solidFill>
                        </a:rPr>
                        <a:t>Email Check</a:t>
                      </a:r>
                      <a:endParaRPr sz="1100" b="1">
                        <a:solidFill>
                          <a:srgbClr val="04C54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b="1">
                          <a:solidFill>
                            <a:srgbClr val="F10CC9"/>
                          </a:solidFill>
                        </a:rPr>
                        <a:t>SEL Check IN</a:t>
                      </a:r>
                      <a:endParaRPr sz="1100" b="1">
                        <a:solidFill>
                          <a:srgbClr val="F10CC9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accent5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Practice SAT/Current Skill Level</a:t>
                      </a:r>
                      <a:r>
                        <a:rPr lang="en" sz="1200" b="1">
                          <a:solidFill>
                            <a:schemeClr val="dk1"/>
                          </a:solidFill>
                        </a:rPr>
                        <a:t>: Reading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accent5"/>
                          </a:solidFill>
                          <a:highlight>
                            <a:srgbClr val="FFF2CC"/>
                          </a:highlight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Teacher Instructions</a:t>
                      </a:r>
                      <a:r>
                        <a:rPr lang="en" sz="1200" b="1">
                          <a:solidFill>
                            <a:schemeClr val="dk1"/>
                          </a:solidFill>
                          <a:highlight>
                            <a:srgbClr val="FFF2CC"/>
                          </a:highlight>
                        </a:rPr>
                        <a:t>-Reading</a:t>
                      </a:r>
                      <a:endParaRPr sz="1200" b="1">
                        <a:solidFill>
                          <a:srgbClr val="F10CC9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>
                        <a:solidFill>
                          <a:srgbClr val="9B0CE0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10/8</a:t>
                      </a:r>
                      <a:endParaRPr sz="11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accent5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Practice SAT/Current Skill Level</a:t>
                      </a:r>
                      <a:r>
                        <a:rPr lang="en" sz="1200" b="1">
                          <a:solidFill>
                            <a:schemeClr val="dk1"/>
                          </a:solidFill>
                        </a:rPr>
                        <a:t>: Math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accent5"/>
                          </a:solidFill>
                          <a:highlight>
                            <a:srgbClr val="FFF2CC"/>
                          </a:highlight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Teacher instructions</a:t>
                      </a:r>
                      <a:r>
                        <a:rPr lang="en" sz="1200" b="1">
                          <a:solidFill>
                            <a:schemeClr val="dk1"/>
                          </a:solidFill>
                          <a:highlight>
                            <a:srgbClr val="FFF2CC"/>
                          </a:highlight>
                        </a:rPr>
                        <a:t>-Math</a:t>
                      </a:r>
                      <a:endParaRPr sz="11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10/10</a:t>
                      </a:r>
                      <a:endParaRPr sz="11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NO school</a:t>
                      </a:r>
                      <a:endParaRPr sz="11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9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10/13</a:t>
                      </a:r>
                      <a:endParaRPr sz="11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04C541"/>
                          </a:solidFill>
                        </a:rPr>
                        <a:t>Email Check </a:t>
                      </a:r>
                      <a:endParaRPr sz="1100" b="1">
                        <a:solidFill>
                          <a:srgbClr val="04C54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b="1">
                          <a:solidFill>
                            <a:srgbClr val="F10CC9"/>
                          </a:solidFill>
                        </a:rPr>
                        <a:t>SEL Check IN</a:t>
                      </a:r>
                      <a:endParaRPr sz="1100" b="1">
                        <a:solidFill>
                          <a:srgbClr val="F10CC9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>
                        <a:solidFill>
                          <a:srgbClr val="04C54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b="1" u="sng">
                          <a:solidFill>
                            <a:schemeClr val="hlink"/>
                          </a:solidFill>
                          <a:hlinkClick r:id="rId9"/>
                        </a:rPr>
                        <a:t>Scholarship Essay Prompts</a:t>
                      </a:r>
                      <a:endParaRPr sz="11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b="1" u="sng">
                          <a:solidFill>
                            <a:schemeClr val="hlink"/>
                          </a:solidFill>
                          <a:hlinkClick r:id="rId10"/>
                        </a:rPr>
                        <a:t>Instructions</a:t>
                      </a:r>
                      <a:endParaRPr sz="11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 b="1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10/16</a:t>
                      </a:r>
                      <a:endParaRPr sz="11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100" b="1">
                        <a:solidFill>
                          <a:srgbClr val="08BAC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b="1" u="sng">
                          <a:solidFill>
                            <a:schemeClr val="accent5"/>
                          </a:solidFill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Scholarship Essay Prompts</a:t>
                      </a:r>
                      <a:endParaRPr sz="11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b="1" u="sng">
                          <a:solidFill>
                            <a:schemeClr val="accent5"/>
                          </a:solidFill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Instructions</a:t>
                      </a:r>
                      <a:endParaRPr sz="1100" b="1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10/18 </a:t>
                      </a:r>
                      <a:endParaRPr sz="1100" b="1">
                        <a:solidFill>
                          <a:srgbClr val="CC0000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 b="1">
                        <a:solidFill>
                          <a:srgbClr val="9B0CE0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b="1" u="sng">
                          <a:solidFill>
                            <a:schemeClr val="accent5"/>
                          </a:solidFill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Scholarship Essay Prompts</a:t>
                      </a:r>
                      <a:endParaRPr sz="11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b="1" u="sng">
                          <a:solidFill>
                            <a:schemeClr val="accent5"/>
                          </a:solidFill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Instructions</a:t>
                      </a:r>
                      <a:endParaRPr sz="1100" b="1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10/20</a:t>
                      </a:r>
                      <a:endParaRPr sz="11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b="1">
                          <a:solidFill>
                            <a:srgbClr val="04C541"/>
                          </a:solidFill>
                        </a:rPr>
                        <a:t>Email Check</a:t>
                      </a:r>
                      <a:endParaRPr sz="1100" b="1">
                        <a:solidFill>
                          <a:srgbClr val="04C54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b="1">
                          <a:solidFill>
                            <a:srgbClr val="F10CC9"/>
                          </a:solidFill>
                        </a:rPr>
                        <a:t>SEL Check IN</a:t>
                      </a:r>
                      <a:endParaRPr sz="1100" b="1">
                        <a:solidFill>
                          <a:srgbClr val="F10CC9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 b="1">
                        <a:solidFill>
                          <a:srgbClr val="04C54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b="1" u="sng">
                          <a:solidFill>
                            <a:schemeClr val="accent5"/>
                          </a:solidFill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College Research</a:t>
                      </a:r>
                      <a:endParaRPr sz="11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b="1" u="sng">
                          <a:solidFill>
                            <a:schemeClr val="accent5"/>
                          </a:solidFill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(local/state/nation)</a:t>
                      </a:r>
                      <a:endParaRPr sz="11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b="1" u="sng">
                          <a:solidFill>
                            <a:schemeClr val="accent5"/>
                          </a:solidFill>
                          <a:highlight>
                            <a:srgbClr val="FFF2CC"/>
                          </a:highlight>
                          <a:hlinkClick r:id="rId1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Teacher instructions</a:t>
                      </a:r>
                      <a:r>
                        <a:rPr lang="en" sz="1100" b="1">
                          <a:solidFill>
                            <a:schemeClr val="dk1"/>
                          </a:solidFill>
                          <a:highlight>
                            <a:srgbClr val="FFF2CC"/>
                          </a:highlight>
                        </a:rPr>
                        <a:t>-College Research</a:t>
                      </a:r>
                      <a:endParaRPr sz="1100" b="1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10/22</a:t>
                      </a:r>
                      <a:endParaRPr sz="11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b="1" u="sng">
                          <a:solidFill>
                            <a:schemeClr val="accent5"/>
                          </a:solidFill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College Research</a:t>
                      </a:r>
                      <a:endParaRPr sz="11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b="1" u="sng">
                          <a:solidFill>
                            <a:schemeClr val="accent5"/>
                          </a:solidFill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(local/state/nation)</a:t>
                      </a:r>
                      <a:endParaRPr sz="11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b="1" u="sng">
                          <a:solidFill>
                            <a:schemeClr val="accent5"/>
                          </a:solidFill>
                          <a:highlight>
                            <a:srgbClr val="FFF2CC"/>
                          </a:highlight>
                          <a:hlinkClick r:id="rId1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Teacher instructions</a:t>
                      </a:r>
                      <a:r>
                        <a:rPr lang="en" sz="1100" b="1">
                          <a:solidFill>
                            <a:schemeClr val="dk1"/>
                          </a:solidFill>
                          <a:highlight>
                            <a:srgbClr val="FFF2CC"/>
                          </a:highlight>
                        </a:rPr>
                        <a:t>-College Research</a:t>
                      </a:r>
                      <a:endParaRPr sz="1100" b="1">
                        <a:solidFill>
                          <a:srgbClr val="08BACF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 b="1">
                        <a:solidFill>
                          <a:srgbClr val="08BACF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10/24</a:t>
                      </a:r>
                      <a:endParaRPr sz="1100" b="1">
                        <a:solidFill>
                          <a:srgbClr val="CC0000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b="1" u="sng">
                          <a:solidFill>
                            <a:schemeClr val="accent5"/>
                          </a:solidFill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College Research</a:t>
                      </a:r>
                      <a:endParaRPr sz="11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b="1" u="sng">
                          <a:solidFill>
                            <a:schemeClr val="accent5"/>
                          </a:solidFill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(local/state/nation)</a:t>
                      </a:r>
                      <a:endParaRPr sz="11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b="1" u="sng">
                          <a:solidFill>
                            <a:schemeClr val="accent5"/>
                          </a:solidFill>
                          <a:highlight>
                            <a:srgbClr val="FFF2CC"/>
                          </a:highlight>
                          <a:hlinkClick r:id="rId1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Teacher instructions</a:t>
                      </a:r>
                      <a:r>
                        <a:rPr lang="en" sz="1100" b="1">
                          <a:solidFill>
                            <a:schemeClr val="dk1"/>
                          </a:solidFill>
                          <a:highlight>
                            <a:srgbClr val="FFF2CC"/>
                          </a:highlight>
                        </a:rPr>
                        <a:t>-College Research</a:t>
                      </a:r>
                      <a:endParaRPr sz="11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9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10/27</a:t>
                      </a:r>
                      <a:endParaRPr sz="11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b="1" u="sng">
                          <a:solidFill>
                            <a:schemeClr val="accent5"/>
                          </a:solidFill>
                          <a:hlinkClick r:id="rId1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Progress Report Form</a:t>
                      </a:r>
                      <a:endParaRPr sz="1100" b="1">
                        <a:solidFill>
                          <a:srgbClr val="04C54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>
                        <a:solidFill>
                          <a:srgbClr val="FF0000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 b="1">
                        <a:solidFill>
                          <a:srgbClr val="9B0CE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10/29</a:t>
                      </a:r>
                      <a:endParaRPr sz="11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b="1">
                          <a:solidFill>
                            <a:srgbClr val="FF0000"/>
                          </a:solidFill>
                        </a:rPr>
                        <a:t>Counselor SEL Lesson Pending</a:t>
                      </a:r>
                      <a:endParaRPr sz="1100" b="1">
                        <a:solidFill>
                          <a:srgbClr val="FF0000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10/31 </a:t>
                      </a:r>
                      <a:r>
                        <a:rPr lang="en" sz="1100" b="1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" sz="1100" b="1" u="sng">
                          <a:solidFill>
                            <a:srgbClr val="0000FF"/>
                          </a:solidFill>
                          <a:hlinkClick r:id="rId1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College Prep Lesson #3</a:t>
                      </a:r>
                      <a:endParaRPr sz="1100" b="1">
                        <a:solidFill>
                          <a:srgbClr val="0000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100" b="1" u="sng">
                          <a:solidFill>
                            <a:srgbClr val="0000FF"/>
                          </a:solidFill>
                          <a:hlinkClick r:id="rId1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Teacher Instructions</a:t>
                      </a:r>
                      <a:r>
                        <a:rPr lang="en" sz="1100" b="1">
                          <a:solidFill>
                            <a:srgbClr val="0000FF"/>
                          </a:solidFill>
                        </a:rPr>
                        <a:t>-</a:t>
                      </a:r>
                      <a:endParaRPr sz="11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2" name="Google Shape;82;p17"/>
          <p:cNvSpPr txBox="1"/>
          <p:nvPr/>
        </p:nvSpPr>
        <p:spPr>
          <a:xfrm>
            <a:off x="7198800" y="0"/>
            <a:ext cx="1945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0097A7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Access ReThink Ed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November</a:t>
            </a:r>
            <a:endParaRPr/>
          </a:p>
        </p:txBody>
      </p:sp>
      <p:graphicFrame>
        <p:nvGraphicFramePr>
          <p:cNvPr id="88" name="Google Shape;88;p18"/>
          <p:cNvGraphicFramePr/>
          <p:nvPr/>
        </p:nvGraphicFramePr>
        <p:xfrm>
          <a:off x="361100" y="101773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{661FBBD0-A4FE-4492-B65C-D0C4D43C8E74}</a:tableStyleId>
              </a:tblPr>
              <a:tblGrid>
                <a:gridCol w="2712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2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12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39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11/3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rgbClr val="04C541"/>
                          </a:solidFill>
                        </a:rPr>
                        <a:t>Email Check</a:t>
                      </a:r>
                      <a:endParaRPr sz="1200" b="1">
                        <a:solidFill>
                          <a:srgbClr val="04C54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b="1">
                          <a:solidFill>
                            <a:srgbClr val="F10CC9"/>
                          </a:solidFill>
                        </a:rPr>
                        <a:t>SEL Check IN</a:t>
                      </a:r>
                      <a:endParaRPr sz="1100" b="1">
                        <a:solidFill>
                          <a:srgbClr val="F10CC9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>
                        <a:solidFill>
                          <a:srgbClr val="04C54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rgbClr val="9B0CE0"/>
                          </a:solidFill>
                        </a:rPr>
                        <a:t>Amnesty Day</a:t>
                      </a:r>
                      <a:endParaRPr sz="1200" b="1">
                        <a:solidFill>
                          <a:srgbClr val="9B0CE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11/5 </a:t>
                      </a:r>
                      <a:endParaRPr sz="1200" b="1">
                        <a:solidFill>
                          <a:srgbClr val="08BAC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  <a:hlinkClick r:id="rId3"/>
                        </a:rPr>
                        <a:t>Securely Pass student overview video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hlink"/>
                          </a:solidFill>
                          <a:hlinkClick r:id="rId4"/>
                        </a:rPr>
                        <a:t>https://pass.securly.com/login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11/7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" sz="1200" b="1" u="sng">
                          <a:solidFill>
                            <a:srgbClr val="0000FF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College Prep Lesson #4</a:t>
                      </a:r>
                      <a:endParaRPr sz="1200" b="1">
                        <a:solidFill>
                          <a:srgbClr val="0000F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rgbClr val="0000FF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Teacher Instructions</a:t>
                      </a:r>
                      <a:r>
                        <a:rPr lang="en" sz="1200" b="1">
                          <a:solidFill>
                            <a:srgbClr val="0000FF"/>
                          </a:solidFill>
                        </a:rPr>
                        <a:t>-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6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11/10 No School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11/12 </a:t>
                      </a:r>
                      <a:endParaRPr sz="1200" b="1">
                        <a:solidFill>
                          <a:srgbClr val="08BACF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 b="1">
                        <a:solidFill>
                          <a:srgbClr val="08BAC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 </a:t>
                      </a:r>
                      <a:r>
                        <a:rPr lang="en" sz="1200" b="1">
                          <a:solidFill>
                            <a:srgbClr val="FF0000"/>
                          </a:solidFill>
                        </a:rPr>
                        <a:t>Counselor SEL Lesson Pending</a:t>
                      </a:r>
                      <a:endParaRPr sz="1200" b="1">
                        <a:solidFill>
                          <a:srgbClr val="FF0000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11/14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accent5"/>
                          </a:solidFill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Unique Interview Questions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sng">
                          <a:solidFill>
                            <a:schemeClr val="accent5"/>
                          </a:solidFill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Teacher Instructions</a:t>
                      </a:r>
                      <a:endParaRPr sz="12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9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11/ 17</a:t>
                      </a:r>
                      <a:r>
                        <a:rPr lang="en" sz="1200" b="1">
                          <a:solidFill>
                            <a:srgbClr val="04C541"/>
                          </a:solidFill>
                        </a:rPr>
                        <a:t>Email Check</a:t>
                      </a:r>
                      <a:endParaRPr sz="1200" b="1">
                        <a:solidFill>
                          <a:srgbClr val="04C54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b="1">
                          <a:solidFill>
                            <a:srgbClr val="F10CC9"/>
                          </a:solidFill>
                        </a:rPr>
                        <a:t>SEL Check IN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accent5"/>
                          </a:solidFill>
                          <a:highlight>
                            <a:srgbClr val="EAD1DC"/>
                          </a:highlight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College Prep Lesson #5</a:t>
                      </a:r>
                      <a:r>
                        <a:rPr lang="en" sz="1200" b="1">
                          <a:solidFill>
                            <a:schemeClr val="dk1"/>
                          </a:solidFill>
                          <a:highlight>
                            <a:srgbClr val="EAD1DC"/>
                          </a:highlight>
                        </a:rPr>
                        <a:t>- (Part 1)</a:t>
                      </a:r>
                      <a:endParaRPr sz="1200" b="1">
                        <a:solidFill>
                          <a:schemeClr val="dk1"/>
                        </a:solidFill>
                        <a:highlight>
                          <a:srgbClr val="EAD1DC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accent5"/>
                          </a:solidFill>
                          <a:highlight>
                            <a:srgbClr val="EAD1DC"/>
                          </a:highlight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College Prep Lesson #5</a:t>
                      </a:r>
                      <a:r>
                        <a:rPr lang="en" sz="1200" b="1">
                          <a:solidFill>
                            <a:schemeClr val="dk1"/>
                          </a:solidFill>
                          <a:highlight>
                            <a:srgbClr val="EAD1DC"/>
                          </a:highlight>
                        </a:rPr>
                        <a:t>- (Part 2)</a:t>
                      </a:r>
                      <a:endParaRPr sz="1200" b="1">
                        <a:solidFill>
                          <a:schemeClr val="dk1"/>
                        </a:solidFill>
                        <a:highlight>
                          <a:srgbClr val="EAD1DC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accent5"/>
                          </a:solidFill>
                          <a:highlight>
                            <a:srgbClr val="FFF2CC"/>
                          </a:highlight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Teacher Instructions</a:t>
                      </a:r>
                      <a:r>
                        <a:rPr lang="en" sz="1200" b="1">
                          <a:solidFill>
                            <a:schemeClr val="dk1"/>
                          </a:solidFill>
                          <a:highlight>
                            <a:srgbClr val="FFF2CC"/>
                          </a:highlight>
                        </a:rPr>
                        <a:t>-College Prep Lesson #5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>
                        <a:solidFill>
                          <a:srgbClr val="04C54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11/19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b="1">
                        <a:solidFill>
                          <a:srgbClr val="08BACF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u="sng">
                          <a:solidFill>
                            <a:schemeClr val="accent5"/>
                          </a:solidFill>
                          <a:hlinkClick r:id="rId1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“I Belong in College Videos”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accent5"/>
                          </a:solidFill>
                          <a:highlight>
                            <a:srgbClr val="FFF2CC"/>
                          </a:highlight>
                          <a:hlinkClick r:id="rId1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Teacher Instructions "I Belong in College"</a:t>
                      </a:r>
                      <a:endParaRPr sz="12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11/21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>
                        <a:solidFill>
                          <a:srgbClr val="E06666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300" b="1" u="sng">
                          <a:solidFill>
                            <a:schemeClr val="accent5"/>
                          </a:solidFill>
                          <a:hlinkClick r:id="rId1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Fentanyl Awareness</a:t>
                      </a:r>
                      <a:endParaRPr sz="1200" b="1">
                        <a:solidFill>
                          <a:srgbClr val="9B0CE0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>
                        <a:solidFill>
                          <a:srgbClr val="0000FF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9" name="Google Shape;89;p18"/>
          <p:cNvSpPr txBox="1"/>
          <p:nvPr/>
        </p:nvSpPr>
        <p:spPr>
          <a:xfrm>
            <a:off x="7198800" y="0"/>
            <a:ext cx="1945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0097A7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Access ReThink Ed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December</a:t>
            </a:r>
            <a:endParaRPr/>
          </a:p>
        </p:txBody>
      </p:sp>
      <p:graphicFrame>
        <p:nvGraphicFramePr>
          <p:cNvPr id="95" name="Google Shape;95;p19"/>
          <p:cNvGraphicFramePr/>
          <p:nvPr/>
        </p:nvGraphicFramePr>
        <p:xfrm>
          <a:off x="561250" y="1389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{661FBBD0-A4FE-4492-B65C-D0C4D43C8E74}</a:tableStyleId>
              </a:tblPr>
              <a:tblGrid>
                <a:gridCol w="2693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3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3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399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12/1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solidFill>
                            <a:srgbClr val="04C541"/>
                          </a:solidFill>
                        </a:rPr>
                        <a:t>Email Check</a:t>
                      </a:r>
                      <a:endParaRPr sz="1200" b="1">
                        <a:solidFill>
                          <a:srgbClr val="04C54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b="1">
                          <a:solidFill>
                            <a:srgbClr val="F10CC9"/>
                          </a:solidFill>
                        </a:rPr>
                        <a:t>SEL Check IN</a:t>
                      </a:r>
                      <a:endParaRPr sz="1200" b="1">
                        <a:solidFill>
                          <a:srgbClr val="04C54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accent5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Updating a Resume</a:t>
                      </a:r>
                      <a:r>
                        <a:rPr lang="en" sz="1200" b="1">
                          <a:solidFill>
                            <a:schemeClr val="dk1"/>
                          </a:solidFill>
                        </a:rPr>
                        <a:t> 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accent5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Teacher Instructions: Resume</a:t>
                      </a:r>
                      <a:endParaRPr sz="1200" b="1">
                        <a:solidFill>
                          <a:srgbClr val="9B0CE0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12/3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b="1">
                        <a:solidFill>
                          <a:srgbClr val="08BAC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rgbClr val="FF0000"/>
                          </a:solidFill>
                        </a:rPr>
                        <a:t>Counselor SEL Lesson Pending</a:t>
                      </a:r>
                      <a:endParaRPr sz="1200" b="1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12/5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accent5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Updating a Resume</a:t>
                      </a:r>
                      <a:r>
                        <a:rPr lang="en" sz="1200" b="1">
                          <a:solidFill>
                            <a:schemeClr val="dk1"/>
                          </a:solidFill>
                        </a:rPr>
                        <a:t> 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accent5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Teacher Instructions: Resume</a:t>
                      </a:r>
                      <a:endParaRPr sz="1200" b="1">
                        <a:solidFill>
                          <a:srgbClr val="9B0CE0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99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12/8</a:t>
                      </a:r>
                      <a:r>
                        <a:rPr lang="en" sz="1200" b="1">
                          <a:solidFill>
                            <a:srgbClr val="04C541"/>
                          </a:solidFill>
                        </a:rPr>
                        <a:t>Email Check</a:t>
                      </a:r>
                      <a:endParaRPr sz="1200" b="1">
                        <a:solidFill>
                          <a:srgbClr val="04C54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b="1">
                          <a:solidFill>
                            <a:srgbClr val="F10CC9"/>
                          </a:solidFill>
                        </a:rPr>
                        <a:t>SEL Check IN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rgbClr val="04C541"/>
                          </a:solidFill>
                        </a:rPr>
                        <a:t>Finals Week Amnesty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b="1">
                        <a:solidFill>
                          <a:srgbClr val="08BAC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>
                        <a:solidFill>
                          <a:srgbClr val="1155CC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>
                        <a:solidFill>
                          <a:srgbClr val="1155CC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12/10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rgbClr val="04C541"/>
                          </a:solidFill>
                        </a:rPr>
                        <a:t>Finals Week Amnesty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b="1">
                        <a:solidFill>
                          <a:srgbClr val="9B0CE0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b="1">
                        <a:solidFill>
                          <a:srgbClr val="9B0CE0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800" b="1">
                        <a:solidFill>
                          <a:srgbClr val="CC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12/12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rgbClr val="04C541"/>
                          </a:solidFill>
                        </a:rPr>
                        <a:t>Finals Week Amnesty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>
                        <a:solidFill>
                          <a:srgbClr val="9B0CE0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6" name="Google Shape;96;p19"/>
          <p:cNvSpPr txBox="1"/>
          <p:nvPr/>
        </p:nvSpPr>
        <p:spPr>
          <a:xfrm>
            <a:off x="7198800" y="0"/>
            <a:ext cx="1945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0097A7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Access ReThink Ed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>
            <a:spLocks noGrp="1"/>
          </p:cNvSpPr>
          <p:nvPr>
            <p:ph type="title"/>
          </p:nvPr>
        </p:nvSpPr>
        <p:spPr>
          <a:xfrm>
            <a:off x="311713" y="214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January</a:t>
            </a:r>
            <a:endParaRPr/>
          </a:p>
        </p:txBody>
      </p:sp>
      <p:graphicFrame>
        <p:nvGraphicFramePr>
          <p:cNvPr id="102" name="Google Shape;102;p20"/>
          <p:cNvGraphicFramePr/>
          <p:nvPr/>
        </p:nvGraphicFramePr>
        <p:xfrm>
          <a:off x="137275" y="759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{661FBBD0-A4FE-4492-B65C-D0C4D43C8E74}</a:tableStyleId>
              </a:tblPr>
              <a:tblGrid>
                <a:gridCol w="2775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9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24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922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1/5</a:t>
                      </a:r>
                      <a:endParaRPr sz="1200" b="1">
                        <a:solidFill>
                          <a:srgbClr val="CC0000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>
                        <a:solidFill>
                          <a:srgbClr val="04C54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rgbClr val="04C541"/>
                          </a:solidFill>
                        </a:rPr>
                        <a:t>No School</a:t>
                      </a:r>
                      <a:endParaRPr sz="1200" b="1">
                        <a:solidFill>
                          <a:srgbClr val="04C54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1/7</a:t>
                      </a:r>
                      <a:endParaRPr sz="1200" b="1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hlink"/>
                          </a:solidFill>
                          <a:hlinkClick r:id="rId3"/>
                        </a:rPr>
                        <a:t>Copy of DON’T FLURRY - STUDENTS 2026.pptx</a:t>
                      </a:r>
                      <a:endParaRPr sz="1200" b="1">
                        <a:solidFill>
                          <a:srgbClr val="08BAC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chemeClr val="dk1"/>
                          </a:solidFill>
                          <a:highlight>
                            <a:schemeClr val="accent6"/>
                          </a:highlight>
                        </a:rPr>
                        <a:t>Please Review with your students</a:t>
                      </a:r>
                      <a:endParaRPr sz="1200" b="1">
                        <a:solidFill>
                          <a:srgbClr val="9B0CE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1/9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rgbClr val="CC0000"/>
                          </a:solidFill>
                        </a:rPr>
                        <a:t>Career Day and Dont Flurry Be Happy </a:t>
                      </a:r>
                      <a:endParaRPr sz="1200" b="1">
                        <a:solidFill>
                          <a:srgbClr val="CC0000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37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1/12 </a:t>
                      </a:r>
                      <a:r>
                        <a:rPr lang="en" sz="1200" b="1">
                          <a:solidFill>
                            <a:srgbClr val="04C541"/>
                          </a:solidFill>
                        </a:rPr>
                        <a:t>Email Check</a:t>
                      </a:r>
                      <a:endParaRPr sz="1200" b="1">
                        <a:solidFill>
                          <a:srgbClr val="04C54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/>
                    </a:p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rgbClr val="0097A7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CECA Audit Card</a:t>
                      </a:r>
                      <a:endParaRPr sz="1200" b="1" u="sng">
                        <a:solidFill>
                          <a:srgbClr val="0097A7"/>
                        </a:solidFill>
                        <a:highlight>
                          <a:srgbClr val="FFFFFF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rgbClr val="0097A7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Teacher Instructions Degree Plan</a:t>
                      </a:r>
                      <a:endParaRPr sz="12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1/13 </a:t>
                      </a: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Counselor SEL Lesson</a:t>
                      </a:r>
                      <a:endParaRPr sz="1100">
                        <a:solidFill>
                          <a:srgbClr val="FF0000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sng">
                          <a:solidFill>
                            <a:schemeClr val="hlink"/>
                          </a:solidFill>
                          <a:hlinkClick r:id="rId6"/>
                        </a:rPr>
                        <a:t>Conflict Resolution: Reaching Consensus</a:t>
                      </a:r>
                      <a:endParaRPr sz="1100">
                        <a:solidFill>
                          <a:srgbClr val="FF0000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FF0000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>
                        <a:solidFill>
                          <a:srgbClr val="F17B07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1/16 </a:t>
                      </a:r>
                      <a:r>
                        <a:rPr lang="en" sz="1200" b="1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" sz="1200" b="1" u="sng">
                          <a:solidFill>
                            <a:schemeClr val="accent5"/>
                          </a:solidFill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UTEP Presentation</a:t>
                      </a:r>
                      <a:endParaRPr sz="1200" b="1">
                        <a:solidFill>
                          <a:srgbClr val="04C54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>
                        <a:solidFill>
                          <a:srgbClr val="0000FF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6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1/19 No School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b="1">
                        <a:solidFill>
                          <a:srgbClr val="F17B07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1/21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accent5"/>
                          </a:solidFill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Progress Report Form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>
                        <a:solidFill>
                          <a:schemeClr val="dk1"/>
                        </a:solidFill>
                        <a:highlight>
                          <a:srgbClr val="93C47D"/>
                        </a:highlight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1/23 </a:t>
                      </a:r>
                      <a:r>
                        <a:rPr lang="en" sz="1100" u="sng">
                          <a:solidFill>
                            <a:schemeClr val="accent5"/>
                          </a:solidFill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Balancing Work and College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sng">
                          <a:solidFill>
                            <a:schemeClr val="accent5"/>
                          </a:solidFill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Teacher Instructions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22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1/26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rgbClr val="04C541"/>
                          </a:solidFill>
                        </a:rPr>
                        <a:t>Email Check</a:t>
                      </a:r>
                      <a:endParaRPr sz="1200" b="1">
                        <a:solidFill>
                          <a:srgbClr val="04C54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accent5"/>
                          </a:solidFill>
                          <a:highlight>
                            <a:schemeClr val="lt1"/>
                          </a:highlight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Preparing Teens for the Workforce Wayground</a:t>
                      </a:r>
                      <a:endParaRPr sz="1200" b="1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accent5"/>
                          </a:solidFill>
                          <a:highlight>
                            <a:schemeClr val="lt1"/>
                          </a:highlight>
                          <a:hlinkClick r:id="rId1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Teacher Instructions</a:t>
                      </a:r>
                      <a:endParaRPr sz="1200" b="1">
                        <a:solidFill>
                          <a:srgbClr val="04C54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>
                        <a:solidFill>
                          <a:srgbClr val="04C54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>
                        <a:solidFill>
                          <a:srgbClr val="9B0CE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1/28</a:t>
                      </a:r>
                      <a:endParaRPr sz="1200" b="1">
                        <a:solidFill>
                          <a:srgbClr val="08BAC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Counselor SEL Lesson (Pending)</a:t>
                      </a:r>
                      <a:endParaRPr sz="1200" b="1">
                        <a:solidFill>
                          <a:srgbClr val="08BAC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>
                        <a:solidFill>
                          <a:srgbClr val="08BAC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b="1" u="sng">
                        <a:solidFill>
                          <a:srgbClr val="CC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1/30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rgbClr val="9B0CE0"/>
                          </a:solidFill>
                        </a:rPr>
                        <a:t>Amnesty Day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>
                        <a:solidFill>
                          <a:srgbClr val="9B0CE0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3" name="Google Shape;103;p20"/>
          <p:cNvSpPr txBox="1"/>
          <p:nvPr/>
        </p:nvSpPr>
        <p:spPr>
          <a:xfrm>
            <a:off x="7198800" y="0"/>
            <a:ext cx="1945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0097A7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Access ReThink Ed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1"/>
          <p:cNvSpPr txBox="1">
            <a:spLocks noGrp="1"/>
          </p:cNvSpPr>
          <p:nvPr>
            <p:ph type="title"/>
          </p:nvPr>
        </p:nvSpPr>
        <p:spPr>
          <a:xfrm>
            <a:off x="383850" y="2429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February </a:t>
            </a:r>
            <a:endParaRPr/>
          </a:p>
        </p:txBody>
      </p:sp>
      <p:graphicFrame>
        <p:nvGraphicFramePr>
          <p:cNvPr id="109" name="Google Shape;109;p21"/>
          <p:cNvGraphicFramePr/>
          <p:nvPr/>
        </p:nvGraphicFramePr>
        <p:xfrm>
          <a:off x="18513" y="-1776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{661FBBD0-A4FE-4492-B65C-D0C4D43C8E74}</a:tableStyleId>
              </a:tblPr>
              <a:tblGrid>
                <a:gridCol w="284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90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⅔  </a:t>
                      </a:r>
                      <a:r>
                        <a:rPr lang="en" sz="1200" b="1">
                          <a:solidFill>
                            <a:srgbClr val="04C541"/>
                          </a:solidFill>
                        </a:rPr>
                        <a:t>Email Check</a:t>
                      </a:r>
                      <a:endParaRPr sz="1200" b="1">
                        <a:solidFill>
                          <a:srgbClr val="04C54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b="1">
                          <a:solidFill>
                            <a:srgbClr val="F10CC9"/>
                          </a:solidFill>
                        </a:rPr>
                        <a:t>SEL Check IN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rgbClr val="9B0CE0"/>
                          </a:solidFill>
                        </a:rPr>
                        <a:t>Amnesty Day</a:t>
                      </a:r>
                      <a:endParaRPr sz="1200" b="1">
                        <a:solidFill>
                          <a:srgbClr val="04C54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 i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 i="1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2/5</a:t>
                      </a:r>
                      <a:endParaRPr sz="1200" b="1">
                        <a:solidFill>
                          <a:srgbClr val="08BAC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accent5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Annotating and GIST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accent5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Instructions</a:t>
                      </a:r>
                      <a:endParaRPr sz="1200">
                        <a:solidFill>
                          <a:srgbClr val="F17B07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2/6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chemeClr val="dk1"/>
                          </a:solidFill>
                        </a:rPr>
                        <a:t>No School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87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2/9 </a:t>
                      </a:r>
                      <a:r>
                        <a:rPr lang="en" sz="1200" b="1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" sz="1200" b="1">
                          <a:solidFill>
                            <a:srgbClr val="04C541"/>
                          </a:solidFill>
                        </a:rPr>
                        <a:t>Email Check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solidFill>
                            <a:srgbClr val="04C541"/>
                          </a:solidFill>
                        </a:rPr>
                        <a:t> </a:t>
                      </a:r>
                      <a:r>
                        <a:rPr lang="en" sz="1200" b="1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" sz="1200" b="1" u="sng">
                          <a:solidFill>
                            <a:schemeClr val="accent5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The Advantages of Bilingualism in the Workplace Article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accent5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Teacher Instruction</a:t>
                      </a:r>
                      <a:endParaRPr sz="1100" b="1">
                        <a:solidFill>
                          <a:srgbClr val="F10CC9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2/11</a:t>
                      </a:r>
                      <a:endParaRPr sz="1200" b="1">
                        <a:solidFill>
                          <a:srgbClr val="08BAC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rgbClr val="9B0CE0"/>
                          </a:solidFill>
                        </a:rPr>
                        <a:t>Amnesty Day</a:t>
                      </a:r>
                      <a:endParaRPr sz="1200" b="1">
                        <a:solidFill>
                          <a:srgbClr val="9B0CE0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Counselor SEL Lesson</a:t>
                      </a:r>
                      <a:endParaRPr sz="1100">
                        <a:solidFill>
                          <a:srgbClr val="FF0000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sng">
                          <a:solidFill>
                            <a:schemeClr val="hlink"/>
                          </a:solidFill>
                          <a:hlinkClick r:id="rId7"/>
                        </a:rPr>
                        <a:t>Conflict Resolution: Reaching Consensus</a:t>
                      </a:r>
                      <a:endParaRPr sz="1100">
                        <a:solidFill>
                          <a:srgbClr val="FF0000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2/13 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CIRCLES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>
                        <a:solidFill>
                          <a:srgbClr val="1A73E8"/>
                        </a:solidFill>
                        <a:highlight>
                          <a:srgbClr val="FFF2CC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87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2/16 </a:t>
                      </a:r>
                      <a:r>
                        <a:rPr lang="en" sz="1200" b="1">
                          <a:solidFill>
                            <a:srgbClr val="9B0CE0"/>
                          </a:solidFill>
                        </a:rPr>
                        <a:t>No School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2/18</a:t>
                      </a:r>
                      <a:endParaRPr sz="1200" b="1">
                        <a:solidFill>
                          <a:srgbClr val="08BAC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accent5"/>
                          </a:solidFill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Nearpod Preparing For College Game</a:t>
                      </a:r>
                      <a:endParaRPr sz="1200" b="1">
                        <a:solidFill>
                          <a:srgbClr val="9B0CE0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accent5"/>
                          </a:solidFill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Teacher Instructions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2/20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solidFill>
                            <a:srgbClr val="1155CC"/>
                          </a:solidFill>
                        </a:rPr>
                        <a:t>CIRCLES </a:t>
                      </a:r>
                      <a:endParaRPr sz="1200" b="1">
                        <a:solidFill>
                          <a:srgbClr val="1155CC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>
                        <a:solidFill>
                          <a:srgbClr val="1155CC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26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2/23 </a:t>
                      </a:r>
                      <a:r>
                        <a:rPr lang="en" sz="1200" b="1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" sz="1200" b="1">
                          <a:solidFill>
                            <a:srgbClr val="04C541"/>
                          </a:solidFill>
                        </a:rPr>
                        <a:t>Email Check</a:t>
                      </a:r>
                      <a:endParaRPr sz="1200" b="1">
                        <a:solidFill>
                          <a:srgbClr val="04C54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rgbClr val="04C541"/>
                          </a:solidFill>
                        </a:rPr>
                        <a:t> </a:t>
                      </a:r>
                      <a:r>
                        <a:rPr lang="en" sz="1100" b="1">
                          <a:solidFill>
                            <a:srgbClr val="F10CC9"/>
                          </a:solidFill>
                        </a:rPr>
                        <a:t>SEL Check IN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accent5"/>
                          </a:solidFill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Junior College Checklist </a:t>
                      </a:r>
                      <a:endParaRPr sz="1200" b="1">
                        <a:solidFill>
                          <a:srgbClr val="1155CC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accent5"/>
                          </a:solidFill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Teacher Instructions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2/25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hlink"/>
                          </a:solidFill>
                          <a:hlinkClick r:id="rId12"/>
                        </a:rPr>
                        <a:t>Summer Internships for High School Students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Counselor SEL Lesson</a:t>
                      </a:r>
                      <a:endParaRPr sz="1100">
                        <a:solidFill>
                          <a:srgbClr val="FF0000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sng">
                          <a:solidFill>
                            <a:schemeClr val="accent5"/>
                          </a:solidFill>
                          <a:hlinkClick r:id="rId1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Violence Prevention: Preventing Violence</a:t>
                      </a:r>
                      <a:endParaRPr sz="12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2/27 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CIRCLES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>
                        <a:solidFill>
                          <a:srgbClr val="9B0CE0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0" name="Google Shape;110;p21"/>
          <p:cNvSpPr txBox="1"/>
          <p:nvPr/>
        </p:nvSpPr>
        <p:spPr>
          <a:xfrm>
            <a:off x="7198800" y="0"/>
            <a:ext cx="1945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0097A7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Access ReThink Ed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2"/>
          <p:cNvSpPr txBox="1">
            <a:spLocks noGrp="1"/>
          </p:cNvSpPr>
          <p:nvPr>
            <p:ph type="title"/>
          </p:nvPr>
        </p:nvSpPr>
        <p:spPr>
          <a:xfrm>
            <a:off x="209163" y="1684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March</a:t>
            </a:r>
            <a:endParaRPr/>
          </a:p>
        </p:txBody>
      </p:sp>
      <p:graphicFrame>
        <p:nvGraphicFramePr>
          <p:cNvPr id="116" name="Google Shape;116;p22"/>
          <p:cNvGraphicFramePr/>
          <p:nvPr/>
        </p:nvGraphicFramePr>
        <p:xfrm>
          <a:off x="311725" y="1017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{661FBBD0-A4FE-4492-B65C-D0C4D43C8E74}</a:tableStyleId>
              </a:tblPr>
              <a:tblGrid>
                <a:gridCol w="2771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1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71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2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3/2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rgbClr val="04C541"/>
                          </a:solidFill>
                        </a:rPr>
                        <a:t>Email Check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rgbClr val="9B0CE0"/>
                          </a:solidFill>
                        </a:rPr>
                        <a:t>Amnesty Day</a:t>
                      </a:r>
                      <a:endParaRPr sz="1200" b="1">
                        <a:solidFill>
                          <a:srgbClr val="9B0CE0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>
                        <a:solidFill>
                          <a:srgbClr val="9B0CE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3/4</a:t>
                      </a:r>
                      <a:endParaRPr sz="1200" b="1">
                        <a:solidFill>
                          <a:srgbClr val="08BAC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>
                        <a:solidFill>
                          <a:srgbClr val="04C54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accent5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How To Get Better Sleep Video</a:t>
                      </a:r>
                      <a:endParaRPr sz="1200" b="1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accent5"/>
                          </a:solidFill>
                          <a:highlight>
                            <a:schemeClr val="lt1"/>
                          </a:highlight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Teacher Instructions</a:t>
                      </a:r>
                      <a:endParaRPr sz="1200" b="1">
                        <a:solidFill>
                          <a:srgbClr val="F17B07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3/6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CIRCLES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2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8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3/9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rgbClr val="04C541"/>
                          </a:solidFill>
                        </a:rPr>
                        <a:t>Email Check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accent5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High Demand Occupation Website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accent5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High Demand Job Worksheet</a:t>
                      </a:r>
                      <a:endParaRPr sz="1200" b="1">
                        <a:solidFill>
                          <a:srgbClr val="9B0CE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3/11</a:t>
                      </a:r>
                      <a:endParaRPr sz="1200" b="1">
                        <a:solidFill>
                          <a:srgbClr val="08BACF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>
                          <a:solidFill>
                            <a:srgbClr val="FF0000"/>
                          </a:solidFill>
                        </a:rPr>
                        <a:t>Counselor SEL Lesson</a:t>
                      </a:r>
                      <a:endParaRPr sz="1100">
                        <a:solidFill>
                          <a:srgbClr val="FF0000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sng">
                          <a:solidFill>
                            <a:schemeClr val="accent5"/>
                          </a:solidFill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Healthy Relationships: Groups or Cliques</a:t>
                      </a:r>
                      <a:endParaRPr sz="1100">
                        <a:solidFill>
                          <a:srgbClr val="FF0000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100">
                        <a:solidFill>
                          <a:srgbClr val="FF0000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accent5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High Demand Occupation Website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accent5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High Demand Job Worksheet</a:t>
                      </a:r>
                      <a:endParaRPr sz="1600">
                        <a:highlight>
                          <a:schemeClr val="lt1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3/13 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/>
                        <a:t>CIRCLES</a:t>
                      </a:r>
                      <a:endParaRPr sz="12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97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3/23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rgbClr val="04C541"/>
                          </a:solidFill>
                        </a:rPr>
                        <a:t>Email Check</a:t>
                      </a:r>
                      <a:endParaRPr sz="1200" b="1">
                        <a:solidFill>
                          <a:srgbClr val="04C54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b="1">
                          <a:solidFill>
                            <a:srgbClr val="F10CC9"/>
                          </a:solidFill>
                        </a:rPr>
                        <a:t>SEL Check IN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hlink"/>
                          </a:solidFill>
                          <a:hlinkClick r:id="rId8"/>
                        </a:rPr>
                        <a:t>Sharing on Social Media</a:t>
                      </a:r>
                      <a:endParaRPr sz="1200" b="1">
                        <a:solidFill>
                          <a:srgbClr val="04C54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hlink"/>
                          </a:solidFill>
                          <a:hlinkClick r:id="rId9"/>
                        </a:rPr>
                        <a:t>Posting on Social Media</a:t>
                      </a:r>
                      <a:endParaRPr sz="1200" b="1">
                        <a:solidFill>
                          <a:srgbClr val="04C54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chemeClr val="dk1"/>
                          </a:solidFill>
                        </a:rPr>
                        <a:t>Have students work with a partner to complete Drag and Drop Activity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 i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 i="1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3/25</a:t>
                      </a:r>
                      <a:endParaRPr sz="1200" b="1">
                        <a:solidFill>
                          <a:srgbClr val="08BAC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rgbClr val="9B0CE0"/>
                          </a:solidFill>
                        </a:rPr>
                        <a:t>Amnesty Day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3/27</a:t>
                      </a:r>
                      <a:endParaRPr sz="1200" b="1">
                        <a:highlight>
                          <a:srgbClr val="FFE599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>
                        <a:solidFill>
                          <a:srgbClr val="9B0CE0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>
                        <a:solidFill>
                          <a:srgbClr val="9B0CE0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chemeClr val="dk1"/>
                          </a:solidFill>
                        </a:rPr>
                        <a:t>CIRCLES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7" name="Google Shape;117;p22"/>
          <p:cNvSpPr txBox="1"/>
          <p:nvPr/>
        </p:nvSpPr>
        <p:spPr>
          <a:xfrm>
            <a:off x="7198800" y="0"/>
            <a:ext cx="1945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0097A7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Access ReThink Ed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3"/>
          <p:cNvSpPr txBox="1">
            <a:spLocks noGrp="1"/>
          </p:cNvSpPr>
          <p:nvPr>
            <p:ph type="title"/>
          </p:nvPr>
        </p:nvSpPr>
        <p:spPr>
          <a:xfrm>
            <a:off x="311700" y="-168612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April</a:t>
            </a:r>
            <a:endParaRPr/>
          </a:p>
        </p:txBody>
      </p:sp>
      <p:graphicFrame>
        <p:nvGraphicFramePr>
          <p:cNvPr id="123" name="Google Shape;123;p23"/>
          <p:cNvGraphicFramePr/>
          <p:nvPr/>
        </p:nvGraphicFramePr>
        <p:xfrm>
          <a:off x="429150" y="27639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{661FBBD0-A4FE-4492-B65C-D0C4D43C8E74}</a:tableStyleId>
              </a:tblPr>
              <a:tblGrid>
                <a:gridCol w="276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44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3/30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 u="sng">
                          <a:solidFill>
                            <a:schemeClr val="hlink"/>
                          </a:solidFill>
                          <a:hlinkClick r:id="rId3"/>
                        </a:rPr>
                        <a:t>AI Article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 i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 i="1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4/1</a:t>
                      </a:r>
                      <a:endParaRPr sz="1200" b="1">
                        <a:solidFill>
                          <a:srgbClr val="08BAC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sng">
                          <a:solidFill>
                            <a:schemeClr val="accent5"/>
                          </a:solidFill>
                          <a:highlight>
                            <a:srgbClr val="FFFFFF"/>
                          </a:highlight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Military Child Presentation</a:t>
                      </a:r>
                      <a:endParaRPr sz="1100">
                        <a:solidFill>
                          <a:srgbClr val="FF0000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>
                        <a:solidFill>
                          <a:srgbClr val="08BAC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>
                        <a:solidFill>
                          <a:srgbClr val="F10CC9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4/3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chemeClr val="dk1"/>
                          </a:solidFill>
                        </a:rPr>
                        <a:t>NO SCHOOL</a:t>
                      </a:r>
                      <a:endParaRPr sz="1200" b="1" u="sng">
                        <a:solidFill>
                          <a:srgbClr val="741B47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30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4/6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NO SCHOOL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4/8 </a:t>
                      </a:r>
                      <a:r>
                        <a:rPr lang="en" sz="1100" u="sng">
                          <a:solidFill>
                            <a:schemeClr val="hlink"/>
                          </a:solidFill>
                          <a:hlinkClick r:id="rId5"/>
                        </a:rPr>
                        <a:t>USH Prep Lesson 1 Teacher Instructions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sng">
                          <a:solidFill>
                            <a:schemeClr val="accent5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https://drive.google.com/file/d/16_-Ns2nPQYzYdba2jn2hPlqMGIz9dlSu/view</a:t>
                      </a:r>
                      <a:endParaRPr sz="1100">
                        <a:solidFill>
                          <a:srgbClr val="08BACF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4/10 </a:t>
                      </a:r>
                      <a:r>
                        <a:rPr lang="en" sz="1100" u="sng">
                          <a:solidFill>
                            <a:schemeClr val="hlink"/>
                          </a:solidFill>
                          <a:hlinkClick r:id="rId7"/>
                        </a:rPr>
                        <a:t>USH Prep Lesson 2 Teacher Instructions</a:t>
                      </a: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sng">
                          <a:solidFill>
                            <a:schemeClr val="hlink"/>
                          </a:solidFill>
                          <a:hlinkClick r:id="rId8"/>
                        </a:rPr>
                        <a:t>https://www.youtube.com/watch?v=vm7cDXs6HLs&amp;list=PLEHRHjICEfDWhNFWxbvPY_FihVyhZEtR7&amp;index=12</a:t>
                      </a:r>
                      <a:endParaRPr sz="11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4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4/13</a:t>
                      </a:r>
                      <a:r>
                        <a:rPr lang="en" sz="1200"/>
                        <a:t> 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hlinkClick r:id="rId9"/>
                        </a:rPr>
                        <a:t>USH Prep Lesson 3 Teacher Instructions</a:t>
                      </a:r>
                      <a:endParaRPr sz="12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i="1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i="1" u="sng">
                          <a:solidFill>
                            <a:schemeClr val="hlink"/>
                          </a:solidFill>
                          <a:highlight>
                            <a:schemeClr val="lt1"/>
                          </a:highlight>
                          <a:hlinkClick r:id="rId10"/>
                        </a:rPr>
                        <a:t>https://www.youtube.com/watch?v=Cu1cT8LAONA</a:t>
                      </a:r>
                      <a:endParaRPr sz="1200" i="1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4/15</a:t>
                      </a:r>
                      <a:endParaRPr sz="1200" b="1">
                        <a:solidFill>
                          <a:srgbClr val="08BACF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F17B07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EOC Testing Date</a:t>
                      </a:r>
                      <a:endParaRPr b="1">
                        <a:solidFill>
                          <a:srgbClr val="F17B07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4/17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chemeClr val="dk1"/>
                          </a:solidFill>
                        </a:rPr>
                        <a:t>CIRCLES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18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4/20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100" b="1">
                          <a:solidFill>
                            <a:srgbClr val="F10CC9"/>
                          </a:solidFill>
                          <a:highlight>
                            <a:schemeClr val="accent6"/>
                          </a:highlight>
                        </a:rPr>
                        <a:t>PLEASE ASK STUDENTS TO CHECK THEIR EPCC BANNER TO SEE WHAT CLASSES THEY HAVE BEEN SCHEDULED IN FOR SUMMER.</a:t>
                      </a:r>
                      <a:endParaRPr sz="1200" b="1">
                        <a:solidFill>
                          <a:srgbClr val="04C54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4/22 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AMNESTY</a:t>
                      </a:r>
                      <a:endParaRPr sz="12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4/24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chemeClr val="dk1"/>
                          </a:solidFill>
                        </a:rPr>
                        <a:t> CIRCLES</a:t>
                      </a:r>
                      <a:endParaRPr sz="1200" b="1" u="sng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99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4/27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AMNESTY</a:t>
                      </a:r>
                      <a:endParaRPr sz="12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4/29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 u="sng">
                          <a:solidFill>
                            <a:schemeClr val="hlink"/>
                          </a:solidFill>
                          <a:hlinkClick r:id="rId11"/>
                        </a:rPr>
                        <a:t>GPA Transfer College to University Discussion w/ </a:t>
                      </a:r>
                      <a:r>
                        <a:rPr lang="en" sz="1200" b="1"/>
                        <a:t>Students</a:t>
                      </a:r>
                      <a:endParaRPr sz="12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5/1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CIRCLES</a:t>
                      </a:r>
                      <a:endParaRPr sz="12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4" name="Google Shape;124;p23"/>
          <p:cNvSpPr txBox="1"/>
          <p:nvPr/>
        </p:nvSpPr>
        <p:spPr>
          <a:xfrm>
            <a:off x="7198800" y="0"/>
            <a:ext cx="1945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0097A7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Access ReThink Ed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May</a:t>
            </a:r>
            <a:endParaRPr/>
          </a:p>
        </p:txBody>
      </p:sp>
      <p:graphicFrame>
        <p:nvGraphicFramePr>
          <p:cNvPr id="130" name="Google Shape;130;p24"/>
          <p:cNvGraphicFramePr/>
          <p:nvPr/>
        </p:nvGraphicFramePr>
        <p:xfrm>
          <a:off x="401600" y="1158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{661FBBD0-A4FE-4492-B65C-D0C4D43C8E74}</a:tableStyleId>
              </a:tblPr>
              <a:tblGrid>
                <a:gridCol w="2769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9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9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30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5/5 </a:t>
                      </a:r>
                      <a:r>
                        <a:rPr lang="en" sz="1200" b="1">
                          <a:solidFill>
                            <a:schemeClr val="dk1"/>
                          </a:solidFill>
                        </a:rPr>
                        <a:t>Email Check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 i="1">
                          <a:solidFill>
                            <a:schemeClr val="dk1"/>
                          </a:solidFill>
                        </a:rPr>
                        <a:t>Agenda Check-In 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5/7 </a:t>
                      </a:r>
                      <a:r>
                        <a:rPr lang="en" sz="1200" b="1">
                          <a:solidFill>
                            <a:srgbClr val="9B0CE0"/>
                          </a:solidFill>
                        </a:rPr>
                        <a:t>Amnesty Day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5/9</a:t>
                      </a:r>
                      <a:endParaRPr sz="1200" b="1">
                        <a:solidFill>
                          <a:srgbClr val="9B0CE0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solidFill>
                            <a:srgbClr val="9B0CE0"/>
                          </a:solidFill>
                        </a:rPr>
                        <a:t>CIRCLES</a:t>
                      </a:r>
                      <a:endParaRPr sz="1200" b="1">
                        <a:solidFill>
                          <a:srgbClr val="9B0CE0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0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5/12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rgbClr val="04C541"/>
                          </a:solidFill>
                        </a:rPr>
                        <a:t>AMNESTY DAY</a:t>
                      </a:r>
                      <a:endParaRPr sz="1200" b="1">
                        <a:solidFill>
                          <a:srgbClr val="04C54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>
                        <a:solidFill>
                          <a:srgbClr val="F17B07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rgbClr val="04C541"/>
                          </a:solidFill>
                        </a:rPr>
                        <a:t>Email Check</a:t>
                      </a:r>
                      <a:endParaRPr sz="1200" b="1">
                        <a:solidFill>
                          <a:srgbClr val="04C54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5/14 </a:t>
                      </a:r>
                      <a:r>
                        <a:rPr lang="en" sz="1200" b="1">
                          <a:solidFill>
                            <a:srgbClr val="9B0CE0"/>
                          </a:solidFill>
                        </a:rPr>
                        <a:t>CIRCLES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b="1">
                        <a:solidFill>
                          <a:srgbClr val="08BACF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5/16 </a:t>
                      </a:r>
                      <a:r>
                        <a:rPr lang="en" sz="1200" b="1">
                          <a:solidFill>
                            <a:srgbClr val="CC0000"/>
                          </a:solidFill>
                        </a:rPr>
                        <a:t>Stole ceremony </a:t>
                      </a:r>
                      <a:endParaRPr sz="1200" b="1">
                        <a:solidFill>
                          <a:srgbClr val="CC0000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0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5/19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rgbClr val="9B0CE0"/>
                          </a:solidFill>
                        </a:rPr>
                        <a:t>Field Day Overview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rgbClr val="04C541"/>
                          </a:solidFill>
                        </a:rPr>
                        <a:t>Email Check</a:t>
                      </a:r>
                      <a:endParaRPr sz="1200" b="1">
                        <a:solidFill>
                          <a:srgbClr val="04C54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 i="1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5/21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rgbClr val="9B0CE0"/>
                          </a:solidFill>
                        </a:rPr>
                        <a:t>Amnesty Day</a:t>
                      </a:r>
                      <a:endParaRPr sz="1200" b="1">
                        <a:solidFill>
                          <a:srgbClr val="08BACF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/>
                        <a:t>5/23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>
                          <a:solidFill>
                            <a:srgbClr val="9B0CE0"/>
                          </a:solidFill>
                        </a:rPr>
                        <a:t>CIRCLES</a:t>
                      </a:r>
                      <a:endParaRPr sz="12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0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sz="1200" b="1">
                        <a:solidFill>
                          <a:srgbClr val="08BACF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2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1" name="Google Shape;131;p24"/>
          <p:cNvSpPr txBox="1"/>
          <p:nvPr/>
        </p:nvSpPr>
        <p:spPr>
          <a:xfrm>
            <a:off x="7198800" y="0"/>
            <a:ext cx="1945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0097A7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Access ReThink Ed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Tool Box</a:t>
            </a:r>
            <a:endParaRPr/>
          </a:p>
        </p:txBody>
      </p:sp>
      <p:sp>
        <p:nvSpPr>
          <p:cNvPr id="137" name="Google Shape;137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“I Belong in College Videos”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1072</Words>
  <Application>Microsoft Office PowerPoint</Application>
  <PresentationFormat>On-screen Show (16:9)</PresentationFormat>
  <Paragraphs>350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Simple Light</vt:lpstr>
      <vt:lpstr>11th Grade 2025-2026 Advisory Curriculum</vt:lpstr>
      <vt:lpstr>Terms</vt:lpstr>
      <vt:lpstr>August </vt:lpstr>
      <vt:lpstr>September </vt:lpstr>
      <vt:lpstr>October</vt:lpstr>
      <vt:lpstr>November</vt:lpstr>
      <vt:lpstr>December</vt:lpstr>
      <vt:lpstr>January</vt:lpstr>
      <vt:lpstr>February </vt:lpstr>
      <vt:lpstr>March</vt:lpstr>
      <vt:lpstr>April</vt:lpstr>
      <vt:lpstr>May</vt:lpstr>
      <vt:lpstr>Tool Box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11th Grade 2025-2026 Advisory Curriculum</dc:title>
  <dc:creator>Karen Lara</dc:creator>
  <cp:lastModifiedBy>Karen Lara</cp:lastModifiedBy>
  <cp:revision>1</cp:revision>
  <dcterms:modified xsi:type="dcterms:W3CDTF">2026-06-04T17:46:37Z</dcterms:modified>
</cp:coreProperties>
</file>