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ink/ink1.xml" ContentType="application/inkml+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0"/>
  </p:notesMasterIdLst>
  <p:sldIdLst>
    <p:sldId id="256" r:id="rId5"/>
    <p:sldId id="257" r:id="rId6"/>
    <p:sldId id="329" r:id="rId7"/>
    <p:sldId id="328" r:id="rId8"/>
    <p:sldId id="280"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3" d="100"/>
          <a:sy n="63" d="100"/>
        </p:scale>
        <p:origin x="804"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presProps" Target="presProps.xml"/><Relationship Id="rId5" Type="http://schemas.openxmlformats.org/officeDocument/2006/relationships/slide" Target="slides/slide1.xml"/><Relationship Id="rId10"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ableStyles" Target="tableStyles.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08-22T17:14:35.363"/>
    </inkml:context>
    <inkml:brush xml:id="br0">
      <inkml:brushProperty name="width" value="0.025" units="cm"/>
      <inkml:brushProperty name="height" value="0.025" units="cm"/>
    </inkml:brush>
  </inkml:definitions>
  <inkml:trace contextRef="#ctx0" brushRef="#br0">199 0 14967,'0'0'1758,"0"0"-800,19 11-64,-18-8-1318,2 3 804,-3 0-9314,0-6 2969</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3D0C63-B6DF-4733-B3E9-380894AD8B64}" type="datetimeFigureOut">
              <a:rPr lang="en-US" smtClean="0"/>
              <a:t>6/3/2026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96A9545-248E-4064-9228-19A109FB77BC}" type="slidenum">
              <a:rPr lang="en-US" smtClean="0"/>
              <a:t>‹#›</a:t>
            </a:fld>
            <a:endParaRPr lang="en-US"/>
          </a:p>
        </p:txBody>
      </p:sp>
    </p:spTree>
    <p:extLst>
      <p:ext uri="{BB962C8B-B14F-4D97-AF65-F5344CB8AC3E}">
        <p14:creationId xmlns:p14="http://schemas.microsoft.com/office/powerpoint/2010/main" val="9319339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g607374bf9a_0_3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4" name="Google Shape;204;g607374bf9a_0_3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g607374bf9a_0_3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6" name="Google Shape;216;g607374bf9a_0_3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9E94A4-E412-4FDD-BA37-50B2EABDE44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04C375C-38A0-4183-9F75-C7E2E6D75F8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742D55A-BFE6-4217-ADCF-31C90E241801}"/>
              </a:ext>
            </a:extLst>
          </p:cNvPr>
          <p:cNvSpPr>
            <a:spLocks noGrp="1"/>
          </p:cNvSpPr>
          <p:nvPr>
            <p:ph type="dt" sz="half" idx="10"/>
          </p:nvPr>
        </p:nvSpPr>
        <p:spPr/>
        <p:txBody>
          <a:bodyPr/>
          <a:lstStyle/>
          <a:p>
            <a:fld id="{0C456E0E-26EB-4635-90E9-E01C7568BC14}" type="datetimeFigureOut">
              <a:rPr lang="en-US" smtClean="0"/>
              <a:t>6/3/2026</a:t>
            </a:fld>
            <a:endParaRPr lang="en-US"/>
          </a:p>
        </p:txBody>
      </p:sp>
      <p:sp>
        <p:nvSpPr>
          <p:cNvPr id="5" name="Footer Placeholder 4">
            <a:extLst>
              <a:ext uri="{FF2B5EF4-FFF2-40B4-BE49-F238E27FC236}">
                <a16:creationId xmlns:a16="http://schemas.microsoft.com/office/drawing/2014/main" id="{9635E2E8-5468-4695-BD2B-9E6DA70275F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31A2293-A918-4303-A6BD-B3C9D278AC97}"/>
              </a:ext>
            </a:extLst>
          </p:cNvPr>
          <p:cNvSpPr>
            <a:spLocks noGrp="1"/>
          </p:cNvSpPr>
          <p:nvPr>
            <p:ph type="sldNum" sz="quarter" idx="12"/>
          </p:nvPr>
        </p:nvSpPr>
        <p:spPr/>
        <p:txBody>
          <a:bodyPr/>
          <a:lstStyle/>
          <a:p>
            <a:fld id="{534429B4-CF71-4EBF-990D-E97B0D1315C3}" type="slidenum">
              <a:rPr lang="en-US" smtClean="0"/>
              <a:t>‹#›</a:t>
            </a:fld>
            <a:endParaRPr lang="en-US"/>
          </a:p>
        </p:txBody>
      </p:sp>
    </p:spTree>
    <p:extLst>
      <p:ext uri="{BB962C8B-B14F-4D97-AF65-F5344CB8AC3E}">
        <p14:creationId xmlns:p14="http://schemas.microsoft.com/office/powerpoint/2010/main" val="16309900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EC1B8B-CA7A-4846-A536-559C1A705D7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2D55CA8-1BCF-4344-90EC-C2214195AD16}"/>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69F674C-4885-4BAE-81A8-50D4F9ADAC6F}"/>
              </a:ext>
            </a:extLst>
          </p:cNvPr>
          <p:cNvSpPr>
            <a:spLocks noGrp="1"/>
          </p:cNvSpPr>
          <p:nvPr>
            <p:ph type="dt" sz="half" idx="10"/>
          </p:nvPr>
        </p:nvSpPr>
        <p:spPr/>
        <p:txBody>
          <a:bodyPr/>
          <a:lstStyle/>
          <a:p>
            <a:fld id="{0C456E0E-26EB-4635-90E9-E01C7568BC14}" type="datetimeFigureOut">
              <a:rPr lang="en-US" smtClean="0"/>
              <a:t>6/3/2026</a:t>
            </a:fld>
            <a:endParaRPr lang="en-US"/>
          </a:p>
        </p:txBody>
      </p:sp>
      <p:sp>
        <p:nvSpPr>
          <p:cNvPr id="5" name="Footer Placeholder 4">
            <a:extLst>
              <a:ext uri="{FF2B5EF4-FFF2-40B4-BE49-F238E27FC236}">
                <a16:creationId xmlns:a16="http://schemas.microsoft.com/office/drawing/2014/main" id="{EA43CF44-2ECC-4B2B-A9DE-A45716D7CAB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470C79C-5EBC-4B05-8515-BE4EA5AD0E96}"/>
              </a:ext>
            </a:extLst>
          </p:cNvPr>
          <p:cNvSpPr>
            <a:spLocks noGrp="1"/>
          </p:cNvSpPr>
          <p:nvPr>
            <p:ph type="sldNum" sz="quarter" idx="12"/>
          </p:nvPr>
        </p:nvSpPr>
        <p:spPr/>
        <p:txBody>
          <a:bodyPr/>
          <a:lstStyle/>
          <a:p>
            <a:fld id="{534429B4-CF71-4EBF-990D-E97B0D1315C3}" type="slidenum">
              <a:rPr lang="en-US" smtClean="0"/>
              <a:t>‹#›</a:t>
            </a:fld>
            <a:endParaRPr lang="en-US"/>
          </a:p>
        </p:txBody>
      </p:sp>
    </p:spTree>
    <p:extLst>
      <p:ext uri="{BB962C8B-B14F-4D97-AF65-F5344CB8AC3E}">
        <p14:creationId xmlns:p14="http://schemas.microsoft.com/office/powerpoint/2010/main" val="2310052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92A999-3D7D-473A-AA39-56709D2BAB0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981B85D-45CC-482E-9701-7C106D29CB6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050B9892-9DCC-44A2-BFA6-E49F7F9429A1}"/>
              </a:ext>
            </a:extLst>
          </p:cNvPr>
          <p:cNvSpPr>
            <a:spLocks noGrp="1"/>
          </p:cNvSpPr>
          <p:nvPr>
            <p:ph type="dt" sz="half" idx="10"/>
          </p:nvPr>
        </p:nvSpPr>
        <p:spPr/>
        <p:txBody>
          <a:bodyPr/>
          <a:lstStyle/>
          <a:p>
            <a:fld id="{0C456E0E-26EB-4635-90E9-E01C7568BC14}" type="datetimeFigureOut">
              <a:rPr lang="en-US" smtClean="0"/>
              <a:t>6/3/2026</a:t>
            </a:fld>
            <a:endParaRPr lang="en-US"/>
          </a:p>
        </p:txBody>
      </p:sp>
      <p:sp>
        <p:nvSpPr>
          <p:cNvPr id="5" name="Footer Placeholder 4">
            <a:extLst>
              <a:ext uri="{FF2B5EF4-FFF2-40B4-BE49-F238E27FC236}">
                <a16:creationId xmlns:a16="http://schemas.microsoft.com/office/drawing/2014/main" id="{88498DF0-501C-4039-A184-A457E6617A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E1365FE-C8FA-4EE6-986F-D1B2EC605429}"/>
              </a:ext>
            </a:extLst>
          </p:cNvPr>
          <p:cNvSpPr>
            <a:spLocks noGrp="1"/>
          </p:cNvSpPr>
          <p:nvPr>
            <p:ph type="sldNum" sz="quarter" idx="12"/>
          </p:nvPr>
        </p:nvSpPr>
        <p:spPr/>
        <p:txBody>
          <a:bodyPr/>
          <a:lstStyle/>
          <a:p>
            <a:fld id="{534429B4-CF71-4EBF-990D-E97B0D1315C3}" type="slidenum">
              <a:rPr lang="en-US" smtClean="0"/>
              <a:t>‹#›</a:t>
            </a:fld>
            <a:endParaRPr lang="en-US"/>
          </a:p>
        </p:txBody>
      </p:sp>
    </p:spTree>
    <p:extLst>
      <p:ext uri="{BB962C8B-B14F-4D97-AF65-F5344CB8AC3E}">
        <p14:creationId xmlns:p14="http://schemas.microsoft.com/office/powerpoint/2010/main" val="20287781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917B04-BFCE-48E8-BDF1-EBA8B0B66B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30B1D18-0709-4F39-AE13-5D4E0743718F}"/>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180AABC-303B-496A-BE45-90152B8B9A5C}"/>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A12EE59-BE0A-4092-9130-7506A40BC0FC}"/>
              </a:ext>
            </a:extLst>
          </p:cNvPr>
          <p:cNvSpPr>
            <a:spLocks noGrp="1"/>
          </p:cNvSpPr>
          <p:nvPr>
            <p:ph type="dt" sz="half" idx="10"/>
          </p:nvPr>
        </p:nvSpPr>
        <p:spPr/>
        <p:txBody>
          <a:bodyPr/>
          <a:lstStyle/>
          <a:p>
            <a:fld id="{0C456E0E-26EB-4635-90E9-E01C7568BC14}" type="datetimeFigureOut">
              <a:rPr lang="en-US" smtClean="0"/>
              <a:t>6/3/2026</a:t>
            </a:fld>
            <a:endParaRPr lang="en-US"/>
          </a:p>
        </p:txBody>
      </p:sp>
      <p:sp>
        <p:nvSpPr>
          <p:cNvPr id="6" name="Footer Placeholder 5">
            <a:extLst>
              <a:ext uri="{FF2B5EF4-FFF2-40B4-BE49-F238E27FC236}">
                <a16:creationId xmlns:a16="http://schemas.microsoft.com/office/drawing/2014/main" id="{21CE90F1-1EF9-4CEF-9B5E-413782010A4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B71C49C-B325-4E55-A23B-11C50D1AE2F8}"/>
              </a:ext>
            </a:extLst>
          </p:cNvPr>
          <p:cNvSpPr>
            <a:spLocks noGrp="1"/>
          </p:cNvSpPr>
          <p:nvPr>
            <p:ph type="sldNum" sz="quarter" idx="12"/>
          </p:nvPr>
        </p:nvSpPr>
        <p:spPr/>
        <p:txBody>
          <a:bodyPr/>
          <a:lstStyle/>
          <a:p>
            <a:fld id="{534429B4-CF71-4EBF-990D-E97B0D1315C3}" type="slidenum">
              <a:rPr lang="en-US" smtClean="0"/>
              <a:t>‹#›</a:t>
            </a:fld>
            <a:endParaRPr lang="en-US"/>
          </a:p>
        </p:txBody>
      </p:sp>
    </p:spTree>
    <p:extLst>
      <p:ext uri="{BB962C8B-B14F-4D97-AF65-F5344CB8AC3E}">
        <p14:creationId xmlns:p14="http://schemas.microsoft.com/office/powerpoint/2010/main" val="10457132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446D68-6675-4E3C-966B-79DED219ADD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AABE229-F25F-4439-B512-973FFC499CA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889CDEC1-1295-45F7-AFA9-453EA13E2009}"/>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D5901F1-9904-4738-A897-E349073FC02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E038E367-6634-4258-8BFE-75D5786BD620}"/>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5DCBD04-D654-4455-94A7-A37CD92553C8}"/>
              </a:ext>
            </a:extLst>
          </p:cNvPr>
          <p:cNvSpPr>
            <a:spLocks noGrp="1"/>
          </p:cNvSpPr>
          <p:nvPr>
            <p:ph type="dt" sz="half" idx="10"/>
          </p:nvPr>
        </p:nvSpPr>
        <p:spPr/>
        <p:txBody>
          <a:bodyPr/>
          <a:lstStyle/>
          <a:p>
            <a:fld id="{0C456E0E-26EB-4635-90E9-E01C7568BC14}" type="datetimeFigureOut">
              <a:rPr lang="en-US" smtClean="0"/>
              <a:t>6/3/2026</a:t>
            </a:fld>
            <a:endParaRPr lang="en-US"/>
          </a:p>
        </p:txBody>
      </p:sp>
      <p:sp>
        <p:nvSpPr>
          <p:cNvPr id="8" name="Footer Placeholder 7">
            <a:extLst>
              <a:ext uri="{FF2B5EF4-FFF2-40B4-BE49-F238E27FC236}">
                <a16:creationId xmlns:a16="http://schemas.microsoft.com/office/drawing/2014/main" id="{08715CBC-3C48-4AC2-91DD-9A9281A2E41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C6BF840-FCDF-4FC2-830B-83AAB94457E0}"/>
              </a:ext>
            </a:extLst>
          </p:cNvPr>
          <p:cNvSpPr>
            <a:spLocks noGrp="1"/>
          </p:cNvSpPr>
          <p:nvPr>
            <p:ph type="sldNum" sz="quarter" idx="12"/>
          </p:nvPr>
        </p:nvSpPr>
        <p:spPr/>
        <p:txBody>
          <a:bodyPr/>
          <a:lstStyle/>
          <a:p>
            <a:fld id="{534429B4-CF71-4EBF-990D-E97B0D1315C3}" type="slidenum">
              <a:rPr lang="en-US" smtClean="0"/>
              <a:t>‹#›</a:t>
            </a:fld>
            <a:endParaRPr lang="en-US"/>
          </a:p>
        </p:txBody>
      </p:sp>
    </p:spTree>
    <p:extLst>
      <p:ext uri="{BB962C8B-B14F-4D97-AF65-F5344CB8AC3E}">
        <p14:creationId xmlns:p14="http://schemas.microsoft.com/office/powerpoint/2010/main" val="26800400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5605FC-A38B-42CB-B151-FC40B854685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7DCA727-9355-4939-8E77-A50B40E82BA3}"/>
              </a:ext>
            </a:extLst>
          </p:cNvPr>
          <p:cNvSpPr>
            <a:spLocks noGrp="1"/>
          </p:cNvSpPr>
          <p:nvPr>
            <p:ph type="dt" sz="half" idx="10"/>
          </p:nvPr>
        </p:nvSpPr>
        <p:spPr/>
        <p:txBody>
          <a:bodyPr/>
          <a:lstStyle/>
          <a:p>
            <a:fld id="{0C456E0E-26EB-4635-90E9-E01C7568BC14}" type="datetimeFigureOut">
              <a:rPr lang="en-US" smtClean="0"/>
              <a:t>6/3/2026</a:t>
            </a:fld>
            <a:endParaRPr lang="en-US"/>
          </a:p>
        </p:txBody>
      </p:sp>
      <p:sp>
        <p:nvSpPr>
          <p:cNvPr id="4" name="Footer Placeholder 3">
            <a:extLst>
              <a:ext uri="{FF2B5EF4-FFF2-40B4-BE49-F238E27FC236}">
                <a16:creationId xmlns:a16="http://schemas.microsoft.com/office/drawing/2014/main" id="{6DF7B592-43DC-4FDD-B648-7F3084377B1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979D8C1-4661-48C6-B63C-341164E762AC}"/>
              </a:ext>
            </a:extLst>
          </p:cNvPr>
          <p:cNvSpPr>
            <a:spLocks noGrp="1"/>
          </p:cNvSpPr>
          <p:nvPr>
            <p:ph type="sldNum" sz="quarter" idx="12"/>
          </p:nvPr>
        </p:nvSpPr>
        <p:spPr/>
        <p:txBody>
          <a:bodyPr/>
          <a:lstStyle/>
          <a:p>
            <a:fld id="{534429B4-CF71-4EBF-990D-E97B0D1315C3}" type="slidenum">
              <a:rPr lang="en-US" smtClean="0"/>
              <a:t>‹#›</a:t>
            </a:fld>
            <a:endParaRPr lang="en-US"/>
          </a:p>
        </p:txBody>
      </p:sp>
    </p:spTree>
    <p:extLst>
      <p:ext uri="{BB962C8B-B14F-4D97-AF65-F5344CB8AC3E}">
        <p14:creationId xmlns:p14="http://schemas.microsoft.com/office/powerpoint/2010/main" val="15415850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6FC6DDB-C0B1-4BDC-803F-4CAAAF0E7FDC}"/>
              </a:ext>
            </a:extLst>
          </p:cNvPr>
          <p:cNvSpPr>
            <a:spLocks noGrp="1"/>
          </p:cNvSpPr>
          <p:nvPr>
            <p:ph type="dt" sz="half" idx="10"/>
          </p:nvPr>
        </p:nvSpPr>
        <p:spPr/>
        <p:txBody>
          <a:bodyPr/>
          <a:lstStyle/>
          <a:p>
            <a:fld id="{0C456E0E-26EB-4635-90E9-E01C7568BC14}" type="datetimeFigureOut">
              <a:rPr lang="en-US" smtClean="0"/>
              <a:t>6/3/2026</a:t>
            </a:fld>
            <a:endParaRPr lang="en-US"/>
          </a:p>
        </p:txBody>
      </p:sp>
      <p:sp>
        <p:nvSpPr>
          <p:cNvPr id="3" name="Footer Placeholder 2">
            <a:extLst>
              <a:ext uri="{FF2B5EF4-FFF2-40B4-BE49-F238E27FC236}">
                <a16:creationId xmlns:a16="http://schemas.microsoft.com/office/drawing/2014/main" id="{F4760D6A-E61E-4E73-9A01-18EEEDB3F60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3B20E27-EAB3-4005-BE26-C476882DCEC9}"/>
              </a:ext>
            </a:extLst>
          </p:cNvPr>
          <p:cNvSpPr>
            <a:spLocks noGrp="1"/>
          </p:cNvSpPr>
          <p:nvPr>
            <p:ph type="sldNum" sz="quarter" idx="12"/>
          </p:nvPr>
        </p:nvSpPr>
        <p:spPr/>
        <p:txBody>
          <a:bodyPr/>
          <a:lstStyle/>
          <a:p>
            <a:fld id="{534429B4-CF71-4EBF-990D-E97B0D1315C3}" type="slidenum">
              <a:rPr lang="en-US" smtClean="0"/>
              <a:t>‹#›</a:t>
            </a:fld>
            <a:endParaRPr lang="en-US"/>
          </a:p>
        </p:txBody>
      </p:sp>
    </p:spTree>
    <p:extLst>
      <p:ext uri="{BB962C8B-B14F-4D97-AF65-F5344CB8AC3E}">
        <p14:creationId xmlns:p14="http://schemas.microsoft.com/office/powerpoint/2010/main" val="13676071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FBD0C1-A008-4760-B864-E22CBFFD592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7318576-A6EE-4D01-AD8E-24C709D7A13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E3AF908-E0D0-4D89-8262-11901469948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4F0A77C2-1485-4EF6-AEC8-52D2ACBCCA01}"/>
              </a:ext>
            </a:extLst>
          </p:cNvPr>
          <p:cNvSpPr>
            <a:spLocks noGrp="1"/>
          </p:cNvSpPr>
          <p:nvPr>
            <p:ph type="dt" sz="half" idx="10"/>
          </p:nvPr>
        </p:nvSpPr>
        <p:spPr/>
        <p:txBody>
          <a:bodyPr/>
          <a:lstStyle/>
          <a:p>
            <a:fld id="{0C456E0E-26EB-4635-90E9-E01C7568BC14}" type="datetimeFigureOut">
              <a:rPr lang="en-US" smtClean="0"/>
              <a:t>6/3/2026</a:t>
            </a:fld>
            <a:endParaRPr lang="en-US"/>
          </a:p>
        </p:txBody>
      </p:sp>
      <p:sp>
        <p:nvSpPr>
          <p:cNvPr id="6" name="Footer Placeholder 5">
            <a:extLst>
              <a:ext uri="{FF2B5EF4-FFF2-40B4-BE49-F238E27FC236}">
                <a16:creationId xmlns:a16="http://schemas.microsoft.com/office/drawing/2014/main" id="{C42FC61C-1251-4E27-A195-0B9D84CB68E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78EC834-68A8-46C5-A557-9DD1A85DFEC7}"/>
              </a:ext>
            </a:extLst>
          </p:cNvPr>
          <p:cNvSpPr>
            <a:spLocks noGrp="1"/>
          </p:cNvSpPr>
          <p:nvPr>
            <p:ph type="sldNum" sz="quarter" idx="12"/>
          </p:nvPr>
        </p:nvSpPr>
        <p:spPr/>
        <p:txBody>
          <a:bodyPr/>
          <a:lstStyle/>
          <a:p>
            <a:fld id="{534429B4-CF71-4EBF-990D-E97B0D1315C3}" type="slidenum">
              <a:rPr lang="en-US" smtClean="0"/>
              <a:t>‹#›</a:t>
            </a:fld>
            <a:endParaRPr lang="en-US"/>
          </a:p>
        </p:txBody>
      </p:sp>
    </p:spTree>
    <p:extLst>
      <p:ext uri="{BB962C8B-B14F-4D97-AF65-F5344CB8AC3E}">
        <p14:creationId xmlns:p14="http://schemas.microsoft.com/office/powerpoint/2010/main" val="27936178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136467-0E5C-4B49-B952-18C8C88B6CC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812B530-4975-40B0-A584-21919B9B144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374432D-1DFF-4E33-AD34-BAF9E5B8742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EC3E3A1E-E4F1-4223-A166-547A684E339A}"/>
              </a:ext>
            </a:extLst>
          </p:cNvPr>
          <p:cNvSpPr>
            <a:spLocks noGrp="1"/>
          </p:cNvSpPr>
          <p:nvPr>
            <p:ph type="dt" sz="half" idx="10"/>
          </p:nvPr>
        </p:nvSpPr>
        <p:spPr/>
        <p:txBody>
          <a:bodyPr/>
          <a:lstStyle/>
          <a:p>
            <a:fld id="{0C456E0E-26EB-4635-90E9-E01C7568BC14}" type="datetimeFigureOut">
              <a:rPr lang="en-US" smtClean="0"/>
              <a:t>6/3/2026</a:t>
            </a:fld>
            <a:endParaRPr lang="en-US"/>
          </a:p>
        </p:txBody>
      </p:sp>
      <p:sp>
        <p:nvSpPr>
          <p:cNvPr id="6" name="Footer Placeholder 5">
            <a:extLst>
              <a:ext uri="{FF2B5EF4-FFF2-40B4-BE49-F238E27FC236}">
                <a16:creationId xmlns:a16="http://schemas.microsoft.com/office/drawing/2014/main" id="{1A5BFC73-F9E2-4852-9853-0CC9F08669F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17391F-8D01-4B1E-9440-007F5A5E7073}"/>
              </a:ext>
            </a:extLst>
          </p:cNvPr>
          <p:cNvSpPr>
            <a:spLocks noGrp="1"/>
          </p:cNvSpPr>
          <p:nvPr>
            <p:ph type="sldNum" sz="quarter" idx="12"/>
          </p:nvPr>
        </p:nvSpPr>
        <p:spPr/>
        <p:txBody>
          <a:bodyPr/>
          <a:lstStyle/>
          <a:p>
            <a:fld id="{534429B4-CF71-4EBF-990D-E97B0D1315C3}" type="slidenum">
              <a:rPr lang="en-US" smtClean="0"/>
              <a:t>‹#›</a:t>
            </a:fld>
            <a:endParaRPr lang="en-US"/>
          </a:p>
        </p:txBody>
      </p:sp>
    </p:spTree>
    <p:extLst>
      <p:ext uri="{BB962C8B-B14F-4D97-AF65-F5344CB8AC3E}">
        <p14:creationId xmlns:p14="http://schemas.microsoft.com/office/powerpoint/2010/main" val="11071191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09AFF-888A-45C4-B8D9-47EAF04C69C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441DCA1-A245-4673-B2C7-2DF6ADE134BE}"/>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BA2F778-5911-4C77-ADE5-2AAA0AEB29B2}"/>
              </a:ext>
            </a:extLst>
          </p:cNvPr>
          <p:cNvSpPr>
            <a:spLocks noGrp="1"/>
          </p:cNvSpPr>
          <p:nvPr>
            <p:ph type="dt" sz="half" idx="10"/>
          </p:nvPr>
        </p:nvSpPr>
        <p:spPr/>
        <p:txBody>
          <a:bodyPr/>
          <a:lstStyle/>
          <a:p>
            <a:fld id="{0C456E0E-26EB-4635-90E9-E01C7568BC14}" type="datetimeFigureOut">
              <a:rPr lang="en-US" smtClean="0"/>
              <a:t>6/3/2026</a:t>
            </a:fld>
            <a:endParaRPr lang="en-US"/>
          </a:p>
        </p:txBody>
      </p:sp>
      <p:sp>
        <p:nvSpPr>
          <p:cNvPr id="5" name="Footer Placeholder 4">
            <a:extLst>
              <a:ext uri="{FF2B5EF4-FFF2-40B4-BE49-F238E27FC236}">
                <a16:creationId xmlns:a16="http://schemas.microsoft.com/office/drawing/2014/main" id="{91343597-0539-424C-ABA7-2C0D193E30D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DAA38CE-C365-4D57-B6B5-2B4BE353D017}"/>
              </a:ext>
            </a:extLst>
          </p:cNvPr>
          <p:cNvSpPr>
            <a:spLocks noGrp="1"/>
          </p:cNvSpPr>
          <p:nvPr>
            <p:ph type="sldNum" sz="quarter" idx="12"/>
          </p:nvPr>
        </p:nvSpPr>
        <p:spPr/>
        <p:txBody>
          <a:bodyPr/>
          <a:lstStyle/>
          <a:p>
            <a:fld id="{534429B4-CF71-4EBF-990D-E97B0D1315C3}" type="slidenum">
              <a:rPr lang="en-US" smtClean="0"/>
              <a:t>‹#›</a:t>
            </a:fld>
            <a:endParaRPr lang="en-US"/>
          </a:p>
        </p:txBody>
      </p:sp>
    </p:spTree>
    <p:extLst>
      <p:ext uri="{BB962C8B-B14F-4D97-AF65-F5344CB8AC3E}">
        <p14:creationId xmlns:p14="http://schemas.microsoft.com/office/powerpoint/2010/main" val="21195654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E2C1BC6-6CAE-4CBF-A071-FC7790F669B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8D2900E-06C7-4A87-9E85-426DC95EAB61}"/>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3ABA8E4-58AA-4A97-8227-4795B66B92D6}"/>
              </a:ext>
            </a:extLst>
          </p:cNvPr>
          <p:cNvSpPr>
            <a:spLocks noGrp="1"/>
          </p:cNvSpPr>
          <p:nvPr>
            <p:ph type="dt" sz="half" idx="10"/>
          </p:nvPr>
        </p:nvSpPr>
        <p:spPr/>
        <p:txBody>
          <a:bodyPr/>
          <a:lstStyle/>
          <a:p>
            <a:fld id="{0C456E0E-26EB-4635-90E9-E01C7568BC14}" type="datetimeFigureOut">
              <a:rPr lang="en-US" smtClean="0"/>
              <a:t>6/3/2026</a:t>
            </a:fld>
            <a:endParaRPr lang="en-US"/>
          </a:p>
        </p:txBody>
      </p:sp>
      <p:sp>
        <p:nvSpPr>
          <p:cNvPr id="5" name="Footer Placeholder 4">
            <a:extLst>
              <a:ext uri="{FF2B5EF4-FFF2-40B4-BE49-F238E27FC236}">
                <a16:creationId xmlns:a16="http://schemas.microsoft.com/office/drawing/2014/main" id="{86F42241-009B-4F6B-BE39-CE4190802DC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7DC2B16-26C9-429E-A829-9107AABC2D9C}"/>
              </a:ext>
            </a:extLst>
          </p:cNvPr>
          <p:cNvSpPr>
            <a:spLocks noGrp="1"/>
          </p:cNvSpPr>
          <p:nvPr>
            <p:ph type="sldNum" sz="quarter" idx="12"/>
          </p:nvPr>
        </p:nvSpPr>
        <p:spPr/>
        <p:txBody>
          <a:bodyPr/>
          <a:lstStyle/>
          <a:p>
            <a:fld id="{534429B4-CF71-4EBF-990D-E97B0D1315C3}" type="slidenum">
              <a:rPr lang="en-US" smtClean="0"/>
              <a:t>‹#›</a:t>
            </a:fld>
            <a:endParaRPr lang="en-US"/>
          </a:p>
        </p:txBody>
      </p:sp>
    </p:spTree>
    <p:extLst>
      <p:ext uri="{BB962C8B-B14F-4D97-AF65-F5344CB8AC3E}">
        <p14:creationId xmlns:p14="http://schemas.microsoft.com/office/powerpoint/2010/main" val="37105968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75A7A21-7F0C-4192-9DDC-590A80DA847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B0159A0-8A03-437F-B77C-1EE9AD4E908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FCF2C98-9922-4715-A6C4-E8FB851D339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C456E0E-26EB-4635-90E9-E01C7568BC14}" type="datetimeFigureOut">
              <a:rPr lang="en-US" smtClean="0"/>
              <a:t>6/3/2026</a:t>
            </a:fld>
            <a:endParaRPr lang="en-US"/>
          </a:p>
        </p:txBody>
      </p:sp>
      <p:sp>
        <p:nvSpPr>
          <p:cNvPr id="5" name="Footer Placeholder 4">
            <a:extLst>
              <a:ext uri="{FF2B5EF4-FFF2-40B4-BE49-F238E27FC236}">
                <a16:creationId xmlns:a16="http://schemas.microsoft.com/office/drawing/2014/main" id="{6F015167-245F-4CE8-B1B0-737D7E1EAB1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EE7DB1B-54FD-42E3-8D4B-7FB5C32D38F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34429B4-CF71-4EBF-990D-E97B0D1315C3}" type="slidenum">
              <a:rPr lang="en-US" smtClean="0"/>
              <a:t>‹#›</a:t>
            </a:fld>
            <a:endParaRPr lang="en-US"/>
          </a:p>
        </p:txBody>
      </p:sp>
    </p:spTree>
    <p:extLst>
      <p:ext uri="{BB962C8B-B14F-4D97-AF65-F5344CB8AC3E}">
        <p14:creationId xmlns:p14="http://schemas.microsoft.com/office/powerpoint/2010/main" val="42717065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5.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openxmlformats.org/officeDocument/2006/relationships/image" Target="../media/image12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D835E5-5133-4FDC-AC2F-FE0757681ADE}"/>
              </a:ext>
            </a:extLst>
          </p:cNvPr>
          <p:cNvSpPr>
            <a:spLocks noGrp="1"/>
          </p:cNvSpPr>
          <p:nvPr>
            <p:ph type="ctrTitle"/>
          </p:nvPr>
        </p:nvSpPr>
        <p:spPr/>
        <p:txBody>
          <a:bodyPr/>
          <a:lstStyle/>
          <a:p>
            <a:r>
              <a:rPr lang="en-US" dirty="0"/>
              <a:t>Data Analysis</a:t>
            </a:r>
          </a:p>
        </p:txBody>
      </p:sp>
      <p:sp>
        <p:nvSpPr>
          <p:cNvPr id="3" name="Subtitle 2">
            <a:extLst>
              <a:ext uri="{FF2B5EF4-FFF2-40B4-BE49-F238E27FC236}">
                <a16:creationId xmlns:a16="http://schemas.microsoft.com/office/drawing/2014/main" id="{169F5F93-B568-4FDE-BD19-1553ECD23470}"/>
              </a:ext>
            </a:extLst>
          </p:cNvPr>
          <p:cNvSpPr>
            <a:spLocks noGrp="1"/>
          </p:cNvSpPr>
          <p:nvPr>
            <p:ph type="subTitle" idx="1"/>
          </p:nvPr>
        </p:nvSpPr>
        <p:spPr/>
        <p:txBody>
          <a:bodyPr/>
          <a:lstStyle/>
          <a:p>
            <a:r>
              <a:rPr lang="en-US" dirty="0"/>
              <a:t>This goes over some basic information you need in order to analyze date in a lab or in a problem</a:t>
            </a:r>
          </a:p>
        </p:txBody>
      </p:sp>
    </p:spTree>
    <p:extLst>
      <p:ext uri="{BB962C8B-B14F-4D97-AF65-F5344CB8AC3E}">
        <p14:creationId xmlns:p14="http://schemas.microsoft.com/office/powerpoint/2010/main" val="39789093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6B446E-4D9F-401D-9749-8EAC96076DA3}"/>
              </a:ext>
            </a:extLst>
          </p:cNvPr>
          <p:cNvSpPr>
            <a:spLocks noGrp="1"/>
          </p:cNvSpPr>
          <p:nvPr>
            <p:ph type="title"/>
          </p:nvPr>
        </p:nvSpPr>
        <p:spPr>
          <a:xfrm>
            <a:off x="732183" y="18255"/>
            <a:ext cx="10515600" cy="1174441"/>
          </a:xfrm>
        </p:spPr>
        <p:txBody>
          <a:bodyPr>
            <a:normAutofit/>
          </a:bodyPr>
          <a:lstStyle/>
          <a:p>
            <a:pPr algn="ctr"/>
            <a:r>
              <a:rPr lang="en-US" sz="3600" dirty="0"/>
              <a:t>Significant figures</a:t>
            </a:r>
          </a:p>
        </p:txBody>
      </p:sp>
      <p:sp>
        <p:nvSpPr>
          <p:cNvPr id="3" name="Content Placeholder 2">
            <a:extLst>
              <a:ext uri="{FF2B5EF4-FFF2-40B4-BE49-F238E27FC236}">
                <a16:creationId xmlns:a16="http://schemas.microsoft.com/office/drawing/2014/main" id="{08D51F11-A457-43D2-9C2E-6A5451A31A3D}"/>
              </a:ext>
            </a:extLst>
          </p:cNvPr>
          <p:cNvSpPr>
            <a:spLocks noGrp="1"/>
          </p:cNvSpPr>
          <p:nvPr>
            <p:ph idx="1"/>
          </p:nvPr>
        </p:nvSpPr>
        <p:spPr>
          <a:xfrm>
            <a:off x="225287" y="914400"/>
            <a:ext cx="11675165" cy="5262563"/>
          </a:xfrm>
        </p:spPr>
        <p:txBody>
          <a:bodyPr>
            <a:normAutofit/>
          </a:bodyPr>
          <a:lstStyle/>
          <a:p>
            <a:pPr marL="0" indent="0">
              <a:buNone/>
            </a:pPr>
            <a:r>
              <a:rPr lang="en-US" sz="2200" b="1" dirty="0"/>
              <a:t>3.7 cm + 4.6083 cm = 8.3 cm </a:t>
            </a:r>
            <a:r>
              <a:rPr lang="en-US" sz="2200" dirty="0"/>
              <a:t>The result is written with one decimal place because the number 3.7 has only one significant digit to the right of the decimal. </a:t>
            </a:r>
          </a:p>
          <a:p>
            <a:pPr marL="0" indent="0">
              <a:buNone/>
            </a:pPr>
            <a:r>
              <a:rPr lang="en-US" sz="2200" b="1" dirty="0"/>
              <a:t>48.3506 m – 6.28 m = 42.10 m </a:t>
            </a:r>
            <a:r>
              <a:rPr lang="en-US" sz="2200" dirty="0"/>
              <a:t>The result is written with two decimal places because the number 6.28 has only two significant digits to the right of the decimal. </a:t>
            </a:r>
          </a:p>
          <a:p>
            <a:pPr marL="0" indent="0">
              <a:buNone/>
            </a:pPr>
            <a:r>
              <a:rPr lang="en-US" sz="2200" b="1" dirty="0"/>
              <a:t>(8 km – 4.2 km) + 1.94 km = 6 km </a:t>
            </a:r>
            <a:r>
              <a:rPr lang="en-US" sz="2200" dirty="0"/>
              <a:t>The result is written with zero decimal places because the number 8 has zero significant digits to the right of the decimal</a:t>
            </a:r>
          </a:p>
          <a:p>
            <a:pPr marL="0" indent="0">
              <a:buNone/>
            </a:pPr>
            <a:endParaRPr lang="en-US" sz="2200" dirty="0"/>
          </a:p>
          <a:p>
            <a:pPr marL="0" indent="0">
              <a:buNone/>
            </a:pPr>
            <a:r>
              <a:rPr lang="en-US" sz="2200" b="1" dirty="0"/>
              <a:t>5.246 in. × 2.30 in. = 12.1 in</a:t>
            </a:r>
            <a:r>
              <a:rPr lang="en-US" sz="2200" dirty="0"/>
              <a:t>. The result is written with three significant digits because 2.30 has three significant digits.</a:t>
            </a:r>
          </a:p>
          <a:p>
            <a:pPr marL="0" indent="0">
              <a:buNone/>
            </a:pPr>
            <a:r>
              <a:rPr lang="en-US" sz="2200" b="1" dirty="0"/>
              <a:t> 0.038 cm ÷ 5.273 cm = 0.0072 cm </a:t>
            </a:r>
            <a:r>
              <a:rPr lang="en-US" sz="2200" dirty="0"/>
              <a:t>The result is written with two significant digits because 0.038 has two significant digits. </a:t>
            </a:r>
          </a:p>
          <a:p>
            <a:pPr marL="0" indent="0">
              <a:buNone/>
            </a:pPr>
            <a:r>
              <a:rPr lang="en-US" sz="2200" b="1" dirty="0"/>
              <a:t>76.34 m × 2.8 m = 2.1×102 m </a:t>
            </a:r>
            <a:r>
              <a:rPr lang="en-US" sz="2200" dirty="0"/>
              <a:t>The result is written with two significant digits because 2.8 has two significant digits. [Note that scientific notation had to be used because writing the result as 210 would have an unclear number of significant digits.</a:t>
            </a:r>
          </a:p>
        </p:txBody>
      </p:sp>
    </p:spTree>
    <p:extLst>
      <p:ext uri="{BB962C8B-B14F-4D97-AF65-F5344CB8AC3E}">
        <p14:creationId xmlns:p14="http://schemas.microsoft.com/office/powerpoint/2010/main" val="16145125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C1A458-BAC7-4D4E-A89F-3D4F692C9803}"/>
              </a:ext>
            </a:extLst>
          </p:cNvPr>
          <p:cNvSpPr>
            <a:spLocks noGrp="1"/>
          </p:cNvSpPr>
          <p:nvPr>
            <p:ph type="title"/>
          </p:nvPr>
        </p:nvSpPr>
        <p:spPr>
          <a:xfrm>
            <a:off x="839788" y="365125"/>
            <a:ext cx="10515600" cy="536023"/>
          </a:xfrm>
        </p:spPr>
        <p:txBody>
          <a:bodyPr>
            <a:normAutofit fontScale="90000"/>
          </a:bodyPr>
          <a:lstStyle/>
          <a:p>
            <a:pPr algn="ctr"/>
            <a:r>
              <a:rPr lang="en-US" sz="3600" dirty="0"/>
              <a:t>Calculations Using Percentages</a:t>
            </a:r>
          </a:p>
        </p:txBody>
      </p:sp>
      <p:sp>
        <p:nvSpPr>
          <p:cNvPr id="4" name="Text Placeholder 3">
            <a:extLst>
              <a:ext uri="{FF2B5EF4-FFF2-40B4-BE49-F238E27FC236}">
                <a16:creationId xmlns:a16="http://schemas.microsoft.com/office/drawing/2014/main" id="{042025C5-50EE-46A3-AA49-B0B8B0A26EDE}"/>
              </a:ext>
            </a:extLst>
          </p:cNvPr>
          <p:cNvSpPr>
            <a:spLocks noGrp="1"/>
          </p:cNvSpPr>
          <p:nvPr>
            <p:ph type="body" idx="1"/>
          </p:nvPr>
        </p:nvSpPr>
        <p:spPr>
          <a:xfrm>
            <a:off x="614501" y="857251"/>
            <a:ext cx="5157787" cy="620788"/>
          </a:xfrm>
        </p:spPr>
        <p:txBody>
          <a:bodyPr/>
          <a:lstStyle/>
          <a:p>
            <a:pPr algn="ctr"/>
            <a:r>
              <a:rPr lang="en-US" dirty="0"/>
              <a:t>Percent Change	</a:t>
            </a:r>
          </a:p>
        </p:txBody>
      </p:sp>
      <p:sp>
        <p:nvSpPr>
          <p:cNvPr id="3" name="Content Placeholder 2">
            <a:extLst>
              <a:ext uri="{FF2B5EF4-FFF2-40B4-BE49-F238E27FC236}">
                <a16:creationId xmlns:a16="http://schemas.microsoft.com/office/drawing/2014/main" id="{9A4DC651-AC0B-4711-9A3D-2ABBD988DC88}"/>
              </a:ext>
            </a:extLst>
          </p:cNvPr>
          <p:cNvSpPr>
            <a:spLocks noGrp="1"/>
          </p:cNvSpPr>
          <p:nvPr>
            <p:ph sz="half" idx="2"/>
          </p:nvPr>
        </p:nvSpPr>
        <p:spPr>
          <a:xfrm>
            <a:off x="839788" y="2597425"/>
            <a:ext cx="5157787" cy="3592237"/>
          </a:xfrm>
        </p:spPr>
        <p:txBody>
          <a:bodyPr>
            <a:normAutofit fontScale="32500" lnSpcReduction="20000"/>
          </a:bodyPr>
          <a:lstStyle/>
          <a:p>
            <a:pPr marL="0" indent="0">
              <a:buNone/>
            </a:pPr>
            <a:r>
              <a:rPr lang="en-US" sz="6600" dirty="0"/>
              <a:t>If the mass of a dialysis bag at the beginning of the experiment was 12.2 g and at the end of the experiment it was 16.7 g, the percent change is</a:t>
            </a:r>
          </a:p>
          <a:p>
            <a:pPr marL="0" indent="0">
              <a:buNone/>
            </a:pPr>
            <a:endParaRPr lang="en-US" sz="6600" dirty="0"/>
          </a:p>
          <a:p>
            <a:pPr marL="0" indent="0">
              <a:buNone/>
            </a:pPr>
            <a:r>
              <a:rPr lang="en-US" sz="6600" dirty="0"/>
              <a:t>% change = (16.7 -12.2) / 12.2   x 100</a:t>
            </a:r>
          </a:p>
          <a:p>
            <a:pPr marL="0" indent="0">
              <a:buNone/>
            </a:pPr>
            <a:r>
              <a:rPr lang="en-US" sz="6600" dirty="0"/>
              <a:t>	   = 36.9%</a:t>
            </a:r>
          </a:p>
          <a:p>
            <a:pPr marL="0" indent="0">
              <a:buNone/>
            </a:pPr>
            <a:endParaRPr lang="en-US" sz="6600" dirty="0"/>
          </a:p>
          <a:p>
            <a:pPr marL="0" indent="0">
              <a:buNone/>
            </a:pPr>
            <a:r>
              <a:rPr lang="en-US" sz="6600" dirty="0"/>
              <a:t>% change can be negative or positive</a:t>
            </a:r>
          </a:p>
          <a:p>
            <a:pPr marL="0" indent="0">
              <a:buNone/>
            </a:pPr>
            <a:endParaRPr lang="en-US" sz="2400" dirty="0"/>
          </a:p>
        </p:txBody>
      </p:sp>
      <p:sp>
        <p:nvSpPr>
          <p:cNvPr id="5" name="Text Placeholder 4">
            <a:extLst>
              <a:ext uri="{FF2B5EF4-FFF2-40B4-BE49-F238E27FC236}">
                <a16:creationId xmlns:a16="http://schemas.microsoft.com/office/drawing/2014/main" id="{14951C5F-3364-456C-A555-6EAD9D9F4B3E}"/>
              </a:ext>
            </a:extLst>
          </p:cNvPr>
          <p:cNvSpPr>
            <a:spLocks noGrp="1"/>
          </p:cNvSpPr>
          <p:nvPr>
            <p:ph type="body" sz="quarter" idx="3"/>
          </p:nvPr>
        </p:nvSpPr>
        <p:spPr>
          <a:xfrm>
            <a:off x="6172199" y="965546"/>
            <a:ext cx="5183188" cy="536023"/>
          </a:xfrm>
        </p:spPr>
        <p:txBody>
          <a:bodyPr/>
          <a:lstStyle/>
          <a:p>
            <a:pPr algn="ctr"/>
            <a:r>
              <a:rPr lang="en-US" dirty="0"/>
              <a:t>Percent Error</a:t>
            </a:r>
          </a:p>
        </p:txBody>
      </p:sp>
      <p:sp>
        <p:nvSpPr>
          <p:cNvPr id="8" name="Content Placeholder 7">
            <a:extLst>
              <a:ext uri="{FF2B5EF4-FFF2-40B4-BE49-F238E27FC236}">
                <a16:creationId xmlns:a16="http://schemas.microsoft.com/office/drawing/2014/main" id="{39AE9D23-33CB-4270-9826-8467AE90EED4}"/>
              </a:ext>
            </a:extLst>
          </p:cNvPr>
          <p:cNvSpPr>
            <a:spLocks noGrp="1"/>
          </p:cNvSpPr>
          <p:nvPr>
            <p:ph sz="quarter" idx="4"/>
          </p:nvPr>
        </p:nvSpPr>
        <p:spPr>
          <a:xfrm>
            <a:off x="6172200" y="2597425"/>
            <a:ext cx="5741504" cy="4041914"/>
          </a:xfrm>
        </p:spPr>
        <p:txBody>
          <a:bodyPr>
            <a:normAutofit fontScale="32500" lnSpcReduction="20000"/>
          </a:bodyPr>
          <a:lstStyle/>
          <a:p>
            <a:pPr marL="0" indent="0">
              <a:buNone/>
            </a:pPr>
            <a:r>
              <a:rPr lang="en-US" b="1" u="sng" dirty="0"/>
              <a:t> </a:t>
            </a:r>
            <a:r>
              <a:rPr lang="en-US" sz="6000" dirty="0"/>
              <a:t>Calculate the percent error of a titration of 3.0% hydrogen peroxide (H2O2) with potassium permanganate (KMnO4).   If we performed this investigation and calculated the concentration of in our sample to be 2.74%, our calculation would be:</a:t>
            </a:r>
          </a:p>
          <a:p>
            <a:pPr marL="0" indent="0">
              <a:spcBef>
                <a:spcPts val="1600"/>
              </a:spcBef>
              <a:buNone/>
            </a:pPr>
            <a:endParaRPr lang="en-US" sz="6000" dirty="0"/>
          </a:p>
          <a:p>
            <a:pPr marL="0" indent="0">
              <a:spcBef>
                <a:spcPts val="1600"/>
              </a:spcBef>
              <a:buNone/>
            </a:pPr>
            <a:endParaRPr lang="en-US" sz="6000" dirty="0"/>
          </a:p>
          <a:p>
            <a:pPr marL="0" indent="0">
              <a:spcBef>
                <a:spcPts val="1600"/>
              </a:spcBef>
              <a:buNone/>
            </a:pPr>
            <a:endParaRPr lang="en-US" sz="6000" dirty="0"/>
          </a:p>
          <a:p>
            <a:pPr marL="0" indent="0">
              <a:spcBef>
                <a:spcPts val="1600"/>
              </a:spcBef>
              <a:buNone/>
            </a:pPr>
            <a:endParaRPr lang="en-US" sz="6000" dirty="0"/>
          </a:p>
          <a:p>
            <a:pPr marL="0" indent="0">
              <a:spcBef>
                <a:spcPts val="1600"/>
              </a:spcBef>
              <a:buNone/>
            </a:pPr>
            <a:endParaRPr lang="en-US" sz="6000" dirty="0"/>
          </a:p>
          <a:p>
            <a:pPr marL="0" indent="0">
              <a:spcBef>
                <a:spcPts val="1600"/>
              </a:spcBef>
              <a:buNone/>
            </a:pPr>
            <a:r>
              <a:rPr lang="en-US" sz="6000" dirty="0"/>
              <a:t>This means that our titration yielded data that was in error by 8.67% relative to what was expected.</a:t>
            </a:r>
          </a:p>
          <a:p>
            <a:endParaRPr lang="en-US" dirty="0"/>
          </a:p>
        </p:txBody>
      </p:sp>
      <p:pic>
        <p:nvPicPr>
          <p:cNvPr id="1028" name="Picture 4" descr="See the source image">
            <a:extLst>
              <a:ext uri="{FF2B5EF4-FFF2-40B4-BE49-F238E27FC236}">
                <a16:creationId xmlns:a16="http://schemas.microsoft.com/office/drawing/2014/main" id="{450FF3B8-D555-43DD-BAB7-16B199049D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1292" y="1565967"/>
            <a:ext cx="3880816" cy="721696"/>
          </a:xfrm>
          <a:prstGeom prst="rect">
            <a:avLst/>
          </a:prstGeom>
          <a:noFill/>
          <a:extLst>
            <a:ext uri="{909E8E84-426E-40DD-AFC4-6F175D3DCCD1}">
              <a14:hiddenFill xmlns:a14="http://schemas.microsoft.com/office/drawing/2010/main">
                <a:solidFill>
                  <a:srgbClr val="FFFFFF"/>
                </a:solidFill>
              </a14:hiddenFill>
            </a:ext>
          </a:extLst>
        </p:spPr>
      </p:pic>
      <p:pic>
        <p:nvPicPr>
          <p:cNvPr id="6" name="Google Shape;145;p26">
            <a:extLst>
              <a:ext uri="{FF2B5EF4-FFF2-40B4-BE49-F238E27FC236}">
                <a16:creationId xmlns:a16="http://schemas.microsoft.com/office/drawing/2014/main" id="{09DBCB8D-955C-46E6-A993-43E628969025}"/>
              </a:ext>
            </a:extLst>
          </p:cNvPr>
          <p:cNvPicPr preferRelativeResize="0"/>
          <p:nvPr/>
        </p:nvPicPr>
        <p:blipFill>
          <a:blip r:embed="rId3">
            <a:alphaModFix/>
          </a:blip>
          <a:stretch>
            <a:fillRect/>
          </a:stretch>
        </p:blipFill>
        <p:spPr>
          <a:xfrm>
            <a:off x="6684858" y="1501569"/>
            <a:ext cx="4157869" cy="838200"/>
          </a:xfrm>
          <a:prstGeom prst="rect">
            <a:avLst/>
          </a:prstGeom>
          <a:noFill/>
          <a:ln>
            <a:noFill/>
          </a:ln>
        </p:spPr>
      </p:pic>
      <p:pic>
        <p:nvPicPr>
          <p:cNvPr id="7" name="Google Shape;152;p27">
            <a:extLst>
              <a:ext uri="{FF2B5EF4-FFF2-40B4-BE49-F238E27FC236}">
                <a16:creationId xmlns:a16="http://schemas.microsoft.com/office/drawing/2014/main" id="{FBFA3A54-C254-4331-AEE6-533BB58161DF}"/>
              </a:ext>
            </a:extLst>
          </p:cNvPr>
          <p:cNvPicPr preferRelativeResize="0"/>
          <p:nvPr/>
        </p:nvPicPr>
        <p:blipFill>
          <a:blip r:embed="rId4">
            <a:alphaModFix/>
          </a:blip>
          <a:stretch>
            <a:fillRect/>
          </a:stretch>
        </p:blipFill>
        <p:spPr>
          <a:xfrm>
            <a:off x="7795177" y="3746844"/>
            <a:ext cx="2495550" cy="1743075"/>
          </a:xfrm>
          <a:prstGeom prst="rect">
            <a:avLst/>
          </a:prstGeom>
          <a:noFill/>
          <a:ln>
            <a:noFill/>
          </a:ln>
        </p:spPr>
      </p:pic>
    </p:spTree>
    <p:extLst>
      <p:ext uri="{BB962C8B-B14F-4D97-AF65-F5344CB8AC3E}">
        <p14:creationId xmlns:p14="http://schemas.microsoft.com/office/powerpoint/2010/main" val="3660646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6" name="Google Shape;206;p35"/>
          <p:cNvSpPr txBox="1">
            <a:spLocks noGrp="1"/>
          </p:cNvSpPr>
          <p:nvPr>
            <p:ph type="title"/>
          </p:nvPr>
        </p:nvSpPr>
        <p:spPr>
          <a:prstGeom prst="rect">
            <a:avLst/>
          </a:prstGeom>
        </p:spPr>
        <p:txBody>
          <a:bodyPr spcFirstLastPara="1" vert="horz" wrap="square" lIns="91425" tIns="91425" rIns="91425" bIns="91425" numCol="1" rtlCol="0" anchor="t" anchorCtr="0" compatLnSpc="1">
            <a:prstTxWarp prst="textNoShape">
              <a:avLst/>
            </a:prstTxWarp>
            <a:noAutofit/>
          </a:bodyPr>
          <a:lstStyle/>
          <a:p>
            <a:pPr algn="ctr"/>
            <a:r>
              <a:rPr lang="en" sz="3600" dirty="0"/>
              <a:t>Accuracy, Precision, and Experimental Erro</a:t>
            </a:r>
            <a:r>
              <a:rPr lang="en-US" sz="3600" dirty="0"/>
              <a:t>r</a:t>
            </a:r>
            <a:br>
              <a:rPr lang="en-US" sz="3200" dirty="0"/>
            </a:br>
            <a:r>
              <a:rPr lang="en" sz="3200" dirty="0"/>
              <a:t> </a:t>
            </a:r>
            <a:endParaRPr sz="3200" dirty="0"/>
          </a:p>
        </p:txBody>
      </p:sp>
      <p:sp>
        <p:nvSpPr>
          <p:cNvPr id="207" name="Google Shape;207;p35"/>
          <p:cNvSpPr txBox="1">
            <a:spLocks noGrp="1"/>
          </p:cNvSpPr>
          <p:nvPr>
            <p:ph type="body" idx="1"/>
          </p:nvPr>
        </p:nvSpPr>
        <p:spPr>
          <a:xfrm>
            <a:off x="836612" y="1027906"/>
            <a:ext cx="4156282" cy="653257"/>
          </a:xfrm>
          <a:prstGeom prst="rect">
            <a:avLst/>
          </a:prstGeom>
        </p:spPr>
        <p:txBody>
          <a:bodyPr spcFirstLastPara="1" vert="horz" wrap="square" lIns="91425" tIns="91425" rIns="91425" bIns="91425" numCol="1" rtlCol="0" anchor="t" anchorCtr="0" compatLnSpc="1">
            <a:prstTxWarp prst="textNoShape">
              <a:avLst/>
            </a:prstTxWarp>
            <a:noAutofit/>
          </a:bodyPr>
          <a:lstStyle/>
          <a:p>
            <a:pPr algn="ctr"/>
            <a:r>
              <a:rPr lang="en-US" dirty="0"/>
              <a:t>Accuracy</a:t>
            </a:r>
            <a:endParaRPr sz="2400" b="0" dirty="0"/>
          </a:p>
        </p:txBody>
      </p:sp>
      <p:sp>
        <p:nvSpPr>
          <p:cNvPr id="2" name="Content Placeholder 1">
            <a:extLst>
              <a:ext uri="{FF2B5EF4-FFF2-40B4-BE49-F238E27FC236}">
                <a16:creationId xmlns:a16="http://schemas.microsoft.com/office/drawing/2014/main" id="{E4C94D69-AE71-48E6-A1BB-3B6AA09E297A}"/>
              </a:ext>
            </a:extLst>
          </p:cNvPr>
          <p:cNvSpPr>
            <a:spLocks noGrp="1"/>
          </p:cNvSpPr>
          <p:nvPr>
            <p:ph sz="half" idx="2"/>
          </p:nvPr>
        </p:nvSpPr>
        <p:spPr>
          <a:xfrm>
            <a:off x="172278" y="1690688"/>
            <a:ext cx="5822121" cy="3278878"/>
          </a:xfrm>
        </p:spPr>
        <p:txBody>
          <a:bodyPr/>
          <a:lstStyle/>
          <a:p>
            <a:r>
              <a:rPr lang="en-US" sz="2400" dirty="0"/>
              <a:t>how close a measurement is to a known or accepted value. </a:t>
            </a:r>
          </a:p>
          <a:p>
            <a:endParaRPr lang="en-US" sz="2400" dirty="0"/>
          </a:p>
          <a:p>
            <a:r>
              <a:rPr lang="en-US" sz="2400" dirty="0"/>
              <a:t>For example, suppose the mass of a sample is known to be 5.85 g. A measurement of 5.81 g would be more accurate than a measurement of 6.05 g because 5.81 g is closer to actual value of the measurement. </a:t>
            </a:r>
          </a:p>
          <a:p>
            <a:endParaRPr lang="en-US" dirty="0"/>
          </a:p>
        </p:txBody>
      </p:sp>
      <p:sp>
        <p:nvSpPr>
          <p:cNvPr id="3" name="Text Placeholder 2">
            <a:extLst>
              <a:ext uri="{FF2B5EF4-FFF2-40B4-BE49-F238E27FC236}">
                <a16:creationId xmlns:a16="http://schemas.microsoft.com/office/drawing/2014/main" id="{CB8BCE7C-709A-4C19-8202-CF1B4E9DD6D0}"/>
              </a:ext>
            </a:extLst>
          </p:cNvPr>
          <p:cNvSpPr>
            <a:spLocks noGrp="1"/>
          </p:cNvSpPr>
          <p:nvPr>
            <p:ph type="body" sz="quarter" idx="3"/>
          </p:nvPr>
        </p:nvSpPr>
        <p:spPr>
          <a:xfrm>
            <a:off x="6197603" y="1027906"/>
            <a:ext cx="5183188" cy="653257"/>
          </a:xfrm>
        </p:spPr>
        <p:txBody>
          <a:bodyPr/>
          <a:lstStyle/>
          <a:p>
            <a:pPr algn="ctr"/>
            <a:r>
              <a:rPr lang="en-US" dirty="0"/>
              <a:t>Precision</a:t>
            </a:r>
          </a:p>
        </p:txBody>
      </p:sp>
      <p:sp>
        <p:nvSpPr>
          <p:cNvPr id="4" name="Content Placeholder 3">
            <a:extLst>
              <a:ext uri="{FF2B5EF4-FFF2-40B4-BE49-F238E27FC236}">
                <a16:creationId xmlns:a16="http://schemas.microsoft.com/office/drawing/2014/main" id="{F9341F29-3A7D-4F7A-BCA6-E98C5B588C35}"/>
              </a:ext>
            </a:extLst>
          </p:cNvPr>
          <p:cNvSpPr>
            <a:spLocks noGrp="1"/>
          </p:cNvSpPr>
          <p:nvPr>
            <p:ph sz="quarter" idx="4"/>
          </p:nvPr>
        </p:nvSpPr>
        <p:spPr>
          <a:xfrm>
            <a:off x="6172200" y="1690687"/>
            <a:ext cx="5183188" cy="1980165"/>
          </a:xfrm>
        </p:spPr>
        <p:txBody>
          <a:bodyPr/>
          <a:lstStyle/>
          <a:p>
            <a:r>
              <a:rPr lang="en-US" sz="2400" dirty="0"/>
              <a:t>how close several measurements are to each other. The closer measured values are to each other, the higher their precision. </a:t>
            </a:r>
          </a:p>
          <a:p>
            <a:endParaRPr lang="en-US" dirty="0"/>
          </a:p>
        </p:txBody>
      </p:sp>
      <p:sp>
        <p:nvSpPr>
          <p:cNvPr id="5" name="Rectangle 4">
            <a:extLst>
              <a:ext uri="{FF2B5EF4-FFF2-40B4-BE49-F238E27FC236}">
                <a16:creationId xmlns:a16="http://schemas.microsoft.com/office/drawing/2014/main" id="{1F4838C4-540E-4B26-B679-14A60C014857}"/>
              </a:ext>
            </a:extLst>
          </p:cNvPr>
          <p:cNvSpPr/>
          <p:nvPr/>
        </p:nvSpPr>
        <p:spPr>
          <a:xfrm>
            <a:off x="662608" y="5094800"/>
            <a:ext cx="10866783" cy="1323439"/>
          </a:xfrm>
          <a:prstGeom prst="rect">
            <a:avLst/>
          </a:prstGeom>
        </p:spPr>
        <p:txBody>
          <a:bodyPr wrap="square">
            <a:spAutoFit/>
          </a:bodyPr>
          <a:lstStyle/>
          <a:p>
            <a:r>
              <a:rPr lang="en-US" sz="2000" dirty="0"/>
              <a:t>Measurements can be precise even if they are not accurate. Consider a sample with a known mass of 5.85 g. Suppose several students each measure the sample’s mass, and all of the measurements are close to 8.5 g. The measurements are precise because they are close to each other, but none of the measurements are accurate because they are all far from the known mass of the sample.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18" name="Google Shape;218;p37"/>
          <p:cNvSpPr txBox="1">
            <a:spLocks noGrp="1"/>
          </p:cNvSpPr>
          <p:nvPr>
            <p:ph type="title"/>
          </p:nvPr>
        </p:nvSpPr>
        <p:spPr>
          <a:xfrm>
            <a:off x="-287520" y="365126"/>
            <a:ext cx="11642908" cy="670392"/>
          </a:xfrm>
          <a:prstGeom prst="rect">
            <a:avLst/>
          </a:prstGeom>
        </p:spPr>
        <p:txBody>
          <a:bodyPr spcFirstLastPara="1" vert="horz" wrap="square" lIns="91425" tIns="91425" rIns="91425" bIns="91425" numCol="1" rtlCol="0" anchor="t" anchorCtr="0" compatLnSpc="1">
            <a:prstTxWarp prst="textNoShape">
              <a:avLst/>
            </a:prstTxWarp>
            <a:noAutofit/>
          </a:bodyPr>
          <a:lstStyle/>
          <a:p>
            <a:pPr algn="ctr"/>
            <a:r>
              <a:rPr lang="en-US" dirty="0"/>
              <a:t>Types of </a:t>
            </a:r>
            <a:r>
              <a:rPr lang="en" dirty="0"/>
              <a:t>Errors</a:t>
            </a:r>
            <a:endParaRPr dirty="0"/>
          </a:p>
        </p:txBody>
      </p:sp>
      <p:sp>
        <p:nvSpPr>
          <p:cNvPr id="219" name="Google Shape;219;p37"/>
          <p:cNvSpPr txBox="1">
            <a:spLocks noGrp="1"/>
          </p:cNvSpPr>
          <p:nvPr>
            <p:ph type="body" idx="1"/>
          </p:nvPr>
        </p:nvSpPr>
        <p:spPr>
          <a:xfrm>
            <a:off x="318052" y="1060174"/>
            <a:ext cx="5679523" cy="5605669"/>
          </a:xfrm>
          <a:prstGeom prst="rect">
            <a:avLst/>
          </a:prstGeom>
        </p:spPr>
        <p:txBody>
          <a:bodyPr spcFirstLastPara="1" vert="horz" wrap="square" lIns="91425" tIns="91425" rIns="91425" bIns="91425" numCol="1" rtlCol="0" anchor="t" anchorCtr="0" compatLnSpc="1">
            <a:prstTxWarp prst="textNoShape">
              <a:avLst/>
            </a:prstTxWarp>
            <a:noAutofit/>
          </a:bodyPr>
          <a:lstStyle/>
          <a:p>
            <a:pPr marL="0" indent="0">
              <a:buNone/>
            </a:pPr>
            <a:r>
              <a:rPr lang="en-US" sz="2400" b="1" dirty="0"/>
              <a:t>Systemic Errors</a:t>
            </a:r>
            <a:endParaRPr lang="en" sz="2400" b="1" dirty="0"/>
          </a:p>
          <a:p>
            <a:pPr marL="0" indent="0">
              <a:buNone/>
            </a:pPr>
            <a:r>
              <a:rPr lang="en" sz="2400" b="0" dirty="0"/>
              <a:t>Errors that occur every time you make a certain measurement.</a:t>
            </a:r>
            <a:endParaRPr sz="2400" b="0" dirty="0"/>
          </a:p>
          <a:p>
            <a:pPr marL="0" indent="0">
              <a:spcBef>
                <a:spcPts val="1600"/>
              </a:spcBef>
              <a:buNone/>
            </a:pPr>
            <a:r>
              <a:rPr lang="en" sz="2400" b="0" dirty="0"/>
              <a:t>They result in measurements that can be inaccurate or incorrect by making measurements that are consistently either higher or lower than they would be if there were no systematic errors. </a:t>
            </a:r>
            <a:endParaRPr sz="2400" b="0" dirty="0"/>
          </a:p>
          <a:p>
            <a:pPr marL="0" indent="0">
              <a:spcBef>
                <a:spcPts val="1600"/>
              </a:spcBef>
              <a:spcAft>
                <a:spcPts val="1600"/>
              </a:spcAft>
              <a:buNone/>
            </a:pPr>
            <a:r>
              <a:rPr lang="en" sz="2400" b="0" dirty="0"/>
              <a:t>Examples include errors due to the calibration of instruments and errors due to faulty procedures or assumptions; for example, using a balance that is not correctly calibrated. </a:t>
            </a:r>
          </a:p>
          <a:p>
            <a:pPr marL="0" indent="0">
              <a:spcBef>
                <a:spcPts val="1600"/>
              </a:spcBef>
              <a:spcAft>
                <a:spcPts val="1600"/>
              </a:spcAft>
              <a:buNone/>
            </a:pPr>
            <a:endParaRPr sz="2400" dirty="0"/>
          </a:p>
        </p:txBody>
      </p:sp>
      <p:sp>
        <p:nvSpPr>
          <p:cNvPr id="6" name="Text Placeholder 5">
            <a:extLst>
              <a:ext uri="{FF2B5EF4-FFF2-40B4-BE49-F238E27FC236}">
                <a16:creationId xmlns:a16="http://schemas.microsoft.com/office/drawing/2014/main" id="{62B71006-C4CF-4A86-B691-DA8CE9409FE3}"/>
              </a:ext>
            </a:extLst>
          </p:cNvPr>
          <p:cNvSpPr>
            <a:spLocks noGrp="1"/>
          </p:cNvSpPr>
          <p:nvPr>
            <p:ph type="body" sz="quarter" idx="3"/>
          </p:nvPr>
        </p:nvSpPr>
        <p:spPr>
          <a:xfrm>
            <a:off x="6172200" y="906617"/>
            <a:ext cx="5183188" cy="670392"/>
          </a:xfrm>
        </p:spPr>
        <p:txBody>
          <a:bodyPr/>
          <a:lstStyle/>
          <a:p>
            <a:r>
              <a:rPr lang="en-US" dirty="0"/>
              <a:t>Random Errors</a:t>
            </a:r>
          </a:p>
        </p:txBody>
      </p:sp>
      <p:sp>
        <p:nvSpPr>
          <p:cNvPr id="7" name="Content Placeholder 6">
            <a:extLst>
              <a:ext uri="{FF2B5EF4-FFF2-40B4-BE49-F238E27FC236}">
                <a16:creationId xmlns:a16="http://schemas.microsoft.com/office/drawing/2014/main" id="{E74F481E-CF63-4CA6-BC2C-CAFEAB3DCDCE}"/>
              </a:ext>
            </a:extLst>
          </p:cNvPr>
          <p:cNvSpPr>
            <a:spLocks noGrp="1"/>
          </p:cNvSpPr>
          <p:nvPr>
            <p:ph sz="quarter" idx="4"/>
          </p:nvPr>
        </p:nvSpPr>
        <p:spPr>
          <a:xfrm>
            <a:off x="6172200" y="1690688"/>
            <a:ext cx="5679522" cy="4802187"/>
          </a:xfrm>
        </p:spPr>
        <p:txBody>
          <a:bodyPr>
            <a:normAutofit fontScale="92500"/>
          </a:bodyPr>
          <a:lstStyle/>
          <a:p>
            <a:pPr marL="0" indent="0">
              <a:spcBef>
                <a:spcPts val="1600"/>
              </a:spcBef>
              <a:buNone/>
            </a:pPr>
            <a:r>
              <a:rPr lang="en" sz="2600" dirty="0"/>
              <a:t>Errors that cannot be predicted.</a:t>
            </a:r>
          </a:p>
          <a:p>
            <a:pPr marL="0" indent="0">
              <a:spcBef>
                <a:spcPts val="1600"/>
              </a:spcBef>
              <a:buNone/>
            </a:pPr>
            <a:r>
              <a:rPr lang="en-US" sz="2600" dirty="0"/>
              <a:t>This includes errors of judgment in reading a meter or a scale and errors due to fluctuating experimental conditions. </a:t>
            </a:r>
          </a:p>
          <a:p>
            <a:pPr marL="0" indent="0">
              <a:spcBef>
                <a:spcPts val="1600"/>
              </a:spcBef>
              <a:buNone/>
            </a:pPr>
            <a:r>
              <a:rPr lang="en-US" sz="2600" dirty="0"/>
              <a:t>If the random errors in an experiment are small, the experiment is said to be precise. </a:t>
            </a:r>
          </a:p>
          <a:p>
            <a:pPr marL="0" indent="0">
              <a:buNone/>
            </a:pPr>
            <a:r>
              <a:rPr lang="en-US" sz="2600" dirty="0"/>
              <a:t>For example, when having numerous groups of students making temperature measurements of a classroom at the same time, they will have random variations due to local variation and instrument fluctuation. </a:t>
            </a:r>
          </a:p>
          <a:p>
            <a:endParaRPr lang="en-US" dirty="0"/>
          </a:p>
        </p:txBody>
      </p:sp>
      <mc:AlternateContent xmlns:mc="http://schemas.openxmlformats.org/markup-compatibility/2006" xmlns:p14="http://schemas.microsoft.com/office/powerpoint/2010/main">
        <mc:Choice Requires="p14">
          <p:contentPart p14:bwMode="auto" r:id="rId3">
            <p14:nvContentPartPr>
              <p14:cNvPr id="11" name="Ink 10">
                <a:extLst>
                  <a:ext uri="{FF2B5EF4-FFF2-40B4-BE49-F238E27FC236}">
                    <a16:creationId xmlns:a16="http://schemas.microsoft.com/office/drawing/2014/main" id="{98E08A82-6C11-49B0-A7B4-AB2A0EE76951}"/>
                  </a:ext>
                </a:extLst>
              </p14:cNvPr>
              <p14:cNvContentPartPr/>
              <p14:nvPr/>
            </p14:nvContentPartPr>
            <p14:xfrm>
              <a:off x="6315046" y="4834108"/>
              <a:ext cx="8640" cy="9360"/>
            </p14:xfrm>
          </p:contentPart>
        </mc:Choice>
        <mc:Fallback xmlns="">
          <p:pic>
            <p:nvPicPr>
              <p:cNvPr id="11" name="Ink 10">
                <a:extLst>
                  <a:ext uri="{FF2B5EF4-FFF2-40B4-BE49-F238E27FC236}">
                    <a16:creationId xmlns:a16="http://schemas.microsoft.com/office/drawing/2014/main" id="{98E08A82-6C11-49B0-A7B4-AB2A0EE76951}"/>
                  </a:ext>
                </a:extLst>
              </p:cNvPr>
              <p:cNvPicPr/>
              <p:nvPr/>
            </p:nvPicPr>
            <p:blipFill>
              <a:blip r:embed="rId4"/>
              <a:stretch>
                <a:fillRect/>
              </a:stretch>
            </p:blipFill>
            <p:spPr>
              <a:xfrm>
                <a:off x="6310726" y="4829788"/>
                <a:ext cx="17280" cy="18000"/>
              </a:xfrm>
              <a:prstGeom prst="rect">
                <a:avLst/>
              </a:prstGeom>
            </p:spPr>
          </p:pic>
        </mc:Fallback>
      </mc:AlternateContent>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23E0DBFE44ADC4CAE39F8F5566D2F47" ma:contentTypeVersion="10" ma:contentTypeDescription="Create a new document." ma:contentTypeScope="" ma:versionID="da9e73d83d6daf1b6ff4575c47a941e6">
  <xsd:schema xmlns:xsd="http://www.w3.org/2001/XMLSchema" xmlns:xs="http://www.w3.org/2001/XMLSchema" xmlns:p="http://schemas.microsoft.com/office/2006/metadata/properties" xmlns:ns2="6b1a4c12-2846-4ace-965a-ebc5c9fe963e" xmlns:ns3="e6b0e8e4-b767-4135-966f-7b5e15e434d9" targetNamespace="http://schemas.microsoft.com/office/2006/metadata/properties" ma:root="true" ma:fieldsID="ed3eb50c8c5bc35a19bbe6fb876581bf" ns2:_="" ns3:_="">
    <xsd:import namespace="6b1a4c12-2846-4ace-965a-ebc5c9fe963e"/>
    <xsd:import namespace="e6b0e8e4-b767-4135-966f-7b5e15e434d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b1a4c12-2846-4ace-965a-ebc5c9fe963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b0d64d90-183d-415c-869a-0043b093221e" ma:termSetId="09814cd3-568e-fe90-9814-8d621ff8fb84" ma:anchorId="fba54fb3-c3e1-fe81-a776-ca4b69148c4d" ma:open="true" ma:isKeyword="false">
      <xsd:complexType>
        <xsd:sequence>
          <xsd:element ref="pc:Terms" minOccurs="0" maxOccurs="1"/>
        </xsd:sequence>
      </xsd:complex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6b0e8e4-b767-4135-966f-7b5e15e434d9"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f61c2204-fed8-475b-8a99-ce36c0cef109}" ma:internalName="TaxCatchAll" ma:showField="CatchAllData" ma:web="e6b0e8e4-b767-4135-966f-7b5e15e434d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e6b0e8e4-b767-4135-966f-7b5e15e434d9" xsi:nil="true"/>
    <lcf76f155ced4ddcb4097134ff3c332f xmlns="6b1a4c12-2846-4ace-965a-ebc5c9fe963e">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A9E354D-4011-4CBF-A070-ACA9A28C0AB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b1a4c12-2846-4ace-965a-ebc5c9fe963e"/>
    <ds:schemaRef ds:uri="e6b0e8e4-b767-4135-966f-7b5e15e434d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427CFD8-DEE7-429E-BEB8-C2D3026509F2}">
  <ds:schemaRefs>
    <ds:schemaRef ds:uri="http://schemas.microsoft.com/office/2006/metadata/properties"/>
    <ds:schemaRef ds:uri="http://schemas.microsoft.com/office/infopath/2007/PartnerControls"/>
    <ds:schemaRef ds:uri="e6b0e8e4-b767-4135-966f-7b5e15e434d9"/>
    <ds:schemaRef ds:uri="6b1a4c12-2846-4ace-965a-ebc5c9fe963e"/>
  </ds:schemaRefs>
</ds:datastoreItem>
</file>

<file path=customXml/itemProps3.xml><?xml version="1.0" encoding="utf-8"?>
<ds:datastoreItem xmlns:ds="http://schemas.openxmlformats.org/officeDocument/2006/customXml" ds:itemID="{265CAEB7-7388-479C-BA31-D85BA881E3F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189</TotalTime>
  <Words>668</Words>
  <Application>Microsoft Office PowerPoint</Application>
  <PresentationFormat>Widescreen</PresentationFormat>
  <Paragraphs>44</Paragraphs>
  <Slides>5</Slides>
  <Notes>2</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Office Theme</vt:lpstr>
      <vt:lpstr>Data Analysis</vt:lpstr>
      <vt:lpstr>Significant figures</vt:lpstr>
      <vt:lpstr>Calculations Using Percentages</vt:lpstr>
      <vt:lpstr>Accuracy, Precision, and Experimental Error  </vt:lpstr>
      <vt:lpstr>Types of Errors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Data Analysis</dc:title>
  <dc:creator>Karen Scott</dc:creator>
  <cp:lastModifiedBy>Karen Scott</cp:lastModifiedBy>
  <cp:revision>15</cp:revision>
  <dcterms:created xsi:type="dcterms:W3CDTF">2020-08-23T16:17:54Z</dcterms:created>
  <dcterms:modified xsi:type="dcterms:W3CDTF">2026-06-03T17:32:04Z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0x010100323E0DBFE44ADC4CAE39F8F5566D2F47</vt:lpwstr>
  </property>
</Properties>
</file>