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20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71" r:id="rId17"/>
    <p:sldId id="272" r:id="rId18"/>
    <p:sldId id="273" r:id="rId19"/>
  </p:sldIdLst>
  <p:sldSz cx="7772400" cy="10058400"/>
  <p:notesSz cx="6858000" cy="9144000"/>
  <p:embeddedFontLst>
    <p:embeddedFont>
      <p:font typeface="Lilita One" panose="020B0604020202020204" charset="0"/>
      <p:regular r:id="rId21"/>
    </p:embeddedFont>
    <p:embeddedFont>
      <p:font typeface="Oswald" panose="00000500000000000000" pitchFamily="2" charset="0"/>
      <p:regular r:id="rId22"/>
      <p:bold r:id="rId23"/>
    </p:embeddedFont>
    <p:embeddedFont>
      <p:font typeface="Roboto" panose="02000000000000000000" pitchFamily="2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7A90B6A-43C5-400B-B3BF-787B777D422E}">
  <a:tblStyle styleId="{57A90B6A-43C5-400B-B3BF-787B777D422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8" d="100"/>
          <a:sy n="108" d="100"/>
        </p:scale>
        <p:origin x="544" y="-3836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6.fntdata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5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3.fntdata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04480" y="685800"/>
            <a:ext cx="2649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efe5776b84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5025" y="685800"/>
            <a:ext cx="2649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efe5776b84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6c3ef1596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5025" y="685800"/>
            <a:ext cx="2649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6c3ef1596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6b3356aad8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5025" y="685800"/>
            <a:ext cx="2649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6b3356aad8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6b3356aad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5025" y="685800"/>
            <a:ext cx="2649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6b3356aad8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6b3356aad8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5025" y="685800"/>
            <a:ext cx="2649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6b3356aad8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6b3356aad8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5025" y="685800"/>
            <a:ext cx="2649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6b3356aad8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efe5776b8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5025" y="685800"/>
            <a:ext cx="2649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efe5776b8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efe5776b84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4480" y="685800"/>
            <a:ext cx="2649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efe5776b84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efe5776b84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5025" y="685800"/>
            <a:ext cx="2649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efe5776b84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efe5776b84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4480" y="685800"/>
            <a:ext cx="2649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efe5776b84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efe5776b84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5025" y="685800"/>
            <a:ext cx="2649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efe5776b84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efe5776b84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4480" y="685800"/>
            <a:ext cx="2649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efe5776b84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85b7d6f4b6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5025" y="685800"/>
            <a:ext cx="2649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85b7d6f4b6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85b7d6f4b6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5025" y="685800"/>
            <a:ext cx="2649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85b7d6f4b6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85b7d6f4b6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5025" y="685800"/>
            <a:ext cx="2649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85b7d6f4b6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c6Hbp1aqB7ah0oUn0DWdmg2vNG5YbXMe/view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6E9WU9TGrec&amp;t=8s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hyperlink" Target="https://www.youtube.com/watch?v=o69TvQqyGdg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png"/><Relationship Id="rId4" Type="http://schemas.openxmlformats.org/officeDocument/2006/relationships/hyperlink" Target="https://www.youtube.com/watch?v=p47tZLJbdag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487"/>
            <a:ext cx="7772401" cy="1006137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1276500" y="6872650"/>
            <a:ext cx="5219400" cy="1318279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PRINCETON REVIEW NOTES ………………………..…..… pgs. 2 - 6</a:t>
            </a:r>
            <a:endParaRPr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CRASH COURSES ……………………………………………..… pgs. 7 - 12</a:t>
            </a:r>
            <a:endParaRPr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TIMELINE …………………….………………………………….… pgs. 13 - 15</a:t>
            </a:r>
            <a:endParaRPr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4005825" y="302900"/>
            <a:ext cx="3406500" cy="400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Roboto"/>
                <a:ea typeface="Roboto"/>
                <a:cs typeface="Roboto"/>
                <a:sym typeface="Roboto"/>
              </a:rPr>
              <a:t>NAME: 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2760450" y="6593525"/>
            <a:ext cx="2251500" cy="400200"/>
          </a:xfrm>
          <a:prstGeom prst="rect">
            <a:avLst/>
          </a:prstGeom>
          <a:solidFill>
            <a:schemeClr val="dk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ilita One"/>
                <a:ea typeface="Lilita One"/>
                <a:cs typeface="Lilita One"/>
                <a:sym typeface="Lilita One"/>
              </a:rPr>
              <a:t>TABLE OF CONTENTS</a:t>
            </a:r>
            <a:endParaRPr sz="1800">
              <a:solidFill>
                <a:schemeClr val="lt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/>
        </p:nvSpPr>
        <p:spPr>
          <a:xfrm>
            <a:off x="63200" y="739125"/>
            <a:ext cx="7772400" cy="916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364500" y="1252300"/>
            <a:ext cx="7407900" cy="86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EARLY COLONIZATION OF THE NEW WORLD (1491-1607) - pg. 153 - Chapter 6</a:t>
            </a:r>
            <a:endParaRPr sz="1100" b="1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The Early Colonial Era: Spain Colonizes the New World</a:t>
            </a: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Competition for Global Dominance</a:t>
            </a: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The English Arrive</a:t>
            </a: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French Colonization of North America</a:t>
            </a: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6" name="Google Shape;66;p14"/>
          <p:cNvSpPr txBox="1">
            <a:spLocks noGrp="1"/>
          </p:cNvSpPr>
          <p:nvPr>
            <p:ph type="sldNum" idx="12"/>
          </p:nvPr>
        </p:nvSpPr>
        <p:spPr>
          <a:xfrm>
            <a:off x="7201589" y="9271580"/>
            <a:ext cx="466500" cy="7698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67" name="Google Shape;67;p14">
            <a:hlinkClick r:id="rId3"/>
          </p:cNvPr>
          <p:cNvSpPr txBox="1"/>
          <p:nvPr/>
        </p:nvSpPr>
        <p:spPr>
          <a:xfrm>
            <a:off x="0" y="837325"/>
            <a:ext cx="7772400" cy="409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ilita One"/>
                <a:ea typeface="Lilita One"/>
                <a:cs typeface="Lilita One"/>
                <a:sym typeface="Lilita One"/>
              </a:rPr>
              <a:t>PRINCETON REVIEW NOTES</a:t>
            </a:r>
            <a:endParaRPr sz="1800" u="sng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68" name="Google Shape;68;p14"/>
          <p:cNvGraphicFramePr/>
          <p:nvPr/>
        </p:nvGraphicFramePr>
        <p:xfrm>
          <a:off x="483250" y="1863525"/>
          <a:ext cx="6717550" cy="1079775"/>
        </p:xfrm>
        <a:graphic>
          <a:graphicData uri="http://schemas.openxmlformats.org/drawingml/2006/table">
            <a:tbl>
              <a:tblPr>
                <a:noFill/>
                <a:tableStyleId>{57A90B6A-43C5-400B-B3BF-787B777D422E}</a:tableStyleId>
              </a:tblPr>
              <a:tblGrid>
                <a:gridCol w="6717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79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9" name="Google Shape;69;p14"/>
          <p:cNvGraphicFramePr/>
          <p:nvPr/>
        </p:nvGraphicFramePr>
        <p:xfrm>
          <a:off x="483250" y="3340825"/>
          <a:ext cx="6717550" cy="1477300"/>
        </p:xfrm>
        <a:graphic>
          <a:graphicData uri="http://schemas.openxmlformats.org/drawingml/2006/table">
            <a:tbl>
              <a:tblPr>
                <a:noFill/>
                <a:tableStyleId>{57A90B6A-43C5-400B-B3BF-787B777D422E}</a:tableStyleId>
              </a:tblPr>
              <a:tblGrid>
                <a:gridCol w="6717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73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0" name="Google Shape;70;p14"/>
          <p:cNvGraphicFramePr/>
          <p:nvPr/>
        </p:nvGraphicFramePr>
        <p:xfrm>
          <a:off x="527425" y="5215650"/>
          <a:ext cx="6717550" cy="2403175"/>
        </p:xfrm>
        <a:graphic>
          <a:graphicData uri="http://schemas.openxmlformats.org/drawingml/2006/table">
            <a:tbl>
              <a:tblPr>
                <a:noFill/>
                <a:tableStyleId>{57A90B6A-43C5-400B-B3BF-787B777D422E}</a:tableStyleId>
              </a:tblPr>
              <a:tblGrid>
                <a:gridCol w="6717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03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1" name="Google Shape;71;p14"/>
          <p:cNvGraphicFramePr/>
          <p:nvPr/>
        </p:nvGraphicFramePr>
        <p:xfrm>
          <a:off x="483250" y="8088250"/>
          <a:ext cx="6717550" cy="1477300"/>
        </p:xfrm>
        <a:graphic>
          <a:graphicData uri="http://schemas.openxmlformats.org/drawingml/2006/table">
            <a:tbl>
              <a:tblPr>
                <a:noFill/>
                <a:tableStyleId>{57A90B6A-43C5-400B-B3BF-787B777D422E}</a:tableStyleId>
              </a:tblPr>
              <a:tblGrid>
                <a:gridCol w="6717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73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2" name="Google Shape;72;p14"/>
          <p:cNvSpPr/>
          <p:nvPr/>
        </p:nvSpPr>
        <p:spPr>
          <a:xfrm>
            <a:off x="-3406400" y="-223600"/>
            <a:ext cx="3276600" cy="2257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Lilita One"/>
                <a:ea typeface="Lilita One"/>
                <a:cs typeface="Lilita One"/>
                <a:sym typeface="Lilita One"/>
              </a:rPr>
              <a:t>INSERT LINK TO PDF OF THE CHAPTER OR POST FOR STUDENTS</a:t>
            </a:r>
            <a:endParaRPr sz="2200"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73" name="Google Shape;73;p14"/>
          <p:cNvSpPr/>
          <p:nvPr/>
        </p:nvSpPr>
        <p:spPr>
          <a:xfrm>
            <a:off x="5790275" y="492850"/>
            <a:ext cx="1733472" cy="1287600"/>
          </a:xfrm>
          <a:prstGeom prst="wedgeRectCallout">
            <a:avLst>
              <a:gd name="adj1" fmla="val -41347"/>
              <a:gd name="adj2" fmla="val 68540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2438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Using the linked textbook pages, describe each of the following topics. Include  key terms you encounter</a:t>
            </a:r>
          </a:p>
        </p:txBody>
      </p:sp>
      <p:sp>
        <p:nvSpPr>
          <p:cNvPr id="74" name="Google Shape;74;p14"/>
          <p:cNvSpPr txBox="1"/>
          <p:nvPr/>
        </p:nvSpPr>
        <p:spPr>
          <a:xfrm>
            <a:off x="364500" y="339550"/>
            <a:ext cx="59115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rPr>
              <a:t>APUSH PERIOD 1 &amp; 2 PACKET</a:t>
            </a:r>
            <a:endParaRPr sz="200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/>
        </p:nvSpPr>
        <p:spPr>
          <a:xfrm>
            <a:off x="257800" y="169675"/>
            <a:ext cx="7150200" cy="5356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The Pilgrims &amp; Massachusetts Bay Company</a:t>
            </a: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Other Early Colonies</a:t>
            </a: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80" name="Google Shape;80;p15"/>
          <p:cNvGraphicFramePr/>
          <p:nvPr/>
        </p:nvGraphicFramePr>
        <p:xfrm>
          <a:off x="381000" y="5943600"/>
          <a:ext cx="6858000" cy="3204575"/>
        </p:xfrm>
        <a:graphic>
          <a:graphicData uri="http://schemas.openxmlformats.org/drawingml/2006/table">
            <a:tbl>
              <a:tblPr>
                <a:noFill/>
                <a:tableStyleId>{57A90B6A-43C5-400B-B3BF-787B777D422E}</a:tableStyleId>
              </a:tblPr>
              <a:tblGrid>
                <a:gridCol w="171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7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Oswald"/>
                          <a:ea typeface="Oswald"/>
                          <a:cs typeface="Oswald"/>
                          <a:sym typeface="Oswald"/>
                        </a:rPr>
                        <a:t>Spain</a:t>
                      </a: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Oswald"/>
                          <a:ea typeface="Oswald"/>
                          <a:cs typeface="Oswald"/>
                          <a:sym typeface="Oswald"/>
                        </a:rPr>
                        <a:t>France</a:t>
                      </a: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Oswald"/>
                          <a:ea typeface="Oswald"/>
                          <a:cs typeface="Oswald"/>
                          <a:sym typeface="Oswald"/>
                        </a:rPr>
                        <a:t>The Netherlands</a:t>
                      </a: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Oswald"/>
                          <a:ea typeface="Oswald"/>
                          <a:cs typeface="Oswald"/>
                          <a:sym typeface="Oswald"/>
                        </a:rPr>
                        <a:t>England</a:t>
                      </a: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6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1" name="Google Shape;81;p15"/>
          <p:cNvSpPr txBox="1"/>
          <p:nvPr/>
        </p:nvSpPr>
        <p:spPr>
          <a:xfrm>
            <a:off x="520400" y="5486400"/>
            <a:ext cx="2632200" cy="5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latin typeface="Oswald"/>
                <a:ea typeface="Oswald"/>
                <a:cs typeface="Oswald"/>
                <a:sym typeface="Oswald"/>
              </a:rPr>
              <a:t>Comparison of the 4 Colonizing Powers</a:t>
            </a:r>
            <a:endParaRPr sz="1100" b="1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2" name="Google Shape;82;p15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graphicFrame>
        <p:nvGraphicFramePr>
          <p:cNvPr id="83" name="Google Shape;83;p15"/>
          <p:cNvGraphicFramePr/>
          <p:nvPr/>
        </p:nvGraphicFramePr>
        <p:xfrm>
          <a:off x="533300" y="900050"/>
          <a:ext cx="6438900" cy="2040900"/>
        </p:xfrm>
        <a:graphic>
          <a:graphicData uri="http://schemas.openxmlformats.org/drawingml/2006/table">
            <a:tbl>
              <a:tblPr>
                <a:noFill/>
                <a:tableStyleId>{57A90B6A-43C5-400B-B3BF-787B777D422E}</a:tableStyleId>
              </a:tblPr>
              <a:tblGrid>
                <a:gridCol w="643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40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4" name="Google Shape;84;p15"/>
          <p:cNvGraphicFramePr/>
          <p:nvPr/>
        </p:nvGraphicFramePr>
        <p:xfrm>
          <a:off x="533300" y="3338450"/>
          <a:ext cx="6438900" cy="2040900"/>
        </p:xfrm>
        <a:graphic>
          <a:graphicData uri="http://schemas.openxmlformats.org/drawingml/2006/table">
            <a:tbl>
              <a:tblPr>
                <a:noFill/>
                <a:tableStyleId>{57A90B6A-43C5-400B-B3BF-787B777D422E}</a:tableStyleId>
              </a:tblPr>
              <a:tblGrid>
                <a:gridCol w="643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40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/>
          <p:nvPr/>
        </p:nvSpPr>
        <p:spPr>
          <a:xfrm>
            <a:off x="457200" y="6221950"/>
            <a:ext cx="7150200" cy="21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Slavery in the Early Colonies</a:t>
            </a: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90" name="Google Shape;90;p16"/>
          <p:cNvGraphicFramePr/>
          <p:nvPr/>
        </p:nvGraphicFramePr>
        <p:xfrm>
          <a:off x="457200" y="609600"/>
          <a:ext cx="6858000" cy="5201920"/>
        </p:xfrm>
        <a:graphic>
          <a:graphicData uri="http://schemas.openxmlformats.org/drawingml/2006/table">
            <a:tbl>
              <a:tblPr>
                <a:noFill/>
                <a:tableStyleId>{57A90B6A-43C5-400B-B3BF-787B777D422E}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Oswald"/>
                          <a:ea typeface="Oswald"/>
                          <a:cs typeface="Oswald"/>
                          <a:sym typeface="Oswald"/>
                        </a:rPr>
                        <a:t>Powhatan Wars</a:t>
                      </a: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Oswald"/>
                          <a:ea typeface="Oswald"/>
                          <a:cs typeface="Oswald"/>
                          <a:sym typeface="Oswald"/>
                        </a:rPr>
                        <a:t>Pequot War</a:t>
                      </a: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Oswald"/>
                          <a:ea typeface="Oswald"/>
                          <a:cs typeface="Oswald"/>
                          <a:sym typeface="Oswald"/>
                        </a:rPr>
                        <a:t>King Philip’s War</a:t>
                      </a: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Oswald"/>
                          <a:ea typeface="Oswald"/>
                          <a:cs typeface="Oswald"/>
                          <a:sym typeface="Oswald"/>
                        </a:rPr>
                        <a:t>Pueblo Revolt</a:t>
                      </a: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1" name="Google Shape;91;p16"/>
          <p:cNvSpPr txBox="1"/>
          <p:nvPr/>
        </p:nvSpPr>
        <p:spPr>
          <a:xfrm>
            <a:off x="609600" y="304800"/>
            <a:ext cx="3000000" cy="2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latin typeface="Oswald"/>
                <a:ea typeface="Oswald"/>
                <a:cs typeface="Oswald"/>
                <a:sym typeface="Oswald"/>
              </a:rPr>
              <a:t>Native American Conflict</a:t>
            </a:r>
            <a:endParaRPr sz="1100" b="1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2" name="Google Shape;92;p16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graphicFrame>
        <p:nvGraphicFramePr>
          <p:cNvPr id="93" name="Google Shape;93;p16"/>
          <p:cNvGraphicFramePr/>
          <p:nvPr/>
        </p:nvGraphicFramePr>
        <p:xfrm>
          <a:off x="533300" y="6538850"/>
          <a:ext cx="6781900" cy="2951875"/>
        </p:xfrm>
        <a:graphic>
          <a:graphicData uri="http://schemas.openxmlformats.org/drawingml/2006/table">
            <a:tbl>
              <a:tblPr>
                <a:noFill/>
                <a:tableStyleId>{57A90B6A-43C5-400B-B3BF-787B777D422E}</a:tableStyleId>
              </a:tblPr>
              <a:tblGrid>
                <a:gridCol w="678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51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/>
          <p:nvPr/>
        </p:nvSpPr>
        <p:spPr>
          <a:xfrm>
            <a:off x="1081850" y="218150"/>
            <a:ext cx="5211000" cy="7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9" name="Google Shape;99;p17"/>
          <p:cNvSpPr txBox="1"/>
          <p:nvPr/>
        </p:nvSpPr>
        <p:spPr>
          <a:xfrm>
            <a:off x="288200" y="387800"/>
            <a:ext cx="7407900" cy="8725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THE AGE OF SALUTARY NEGLECT (1650 - 1750)</a:t>
            </a:r>
            <a:endParaRPr sz="1100" b="1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English Regulation of Colonial Trade</a:t>
            </a: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Colonial Governments</a:t>
            </a: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Major Events of the Period</a:t>
            </a: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00" name="Google Shape;100;p17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graphicFrame>
        <p:nvGraphicFramePr>
          <p:cNvPr id="101" name="Google Shape;101;p17"/>
          <p:cNvGraphicFramePr/>
          <p:nvPr/>
        </p:nvGraphicFramePr>
        <p:xfrm>
          <a:off x="669200" y="876250"/>
          <a:ext cx="6438900" cy="2257750"/>
        </p:xfrm>
        <a:graphic>
          <a:graphicData uri="http://schemas.openxmlformats.org/drawingml/2006/table">
            <a:tbl>
              <a:tblPr>
                <a:noFill/>
                <a:tableStyleId>{57A90B6A-43C5-400B-B3BF-787B777D422E}</a:tableStyleId>
              </a:tblPr>
              <a:tblGrid>
                <a:gridCol w="643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57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2" name="Google Shape;102;p17"/>
          <p:cNvGraphicFramePr/>
          <p:nvPr/>
        </p:nvGraphicFramePr>
        <p:xfrm>
          <a:off x="669200" y="3543250"/>
          <a:ext cx="6438900" cy="2461475"/>
        </p:xfrm>
        <a:graphic>
          <a:graphicData uri="http://schemas.openxmlformats.org/drawingml/2006/table">
            <a:tbl>
              <a:tblPr>
                <a:noFill/>
                <a:tableStyleId>{57A90B6A-43C5-400B-B3BF-787B777D422E}</a:tableStyleId>
              </a:tblPr>
              <a:tblGrid>
                <a:gridCol w="643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3" name="Google Shape;103;p17"/>
          <p:cNvGraphicFramePr/>
          <p:nvPr/>
        </p:nvGraphicFramePr>
        <p:xfrm>
          <a:off x="669200" y="6515050"/>
          <a:ext cx="6438900" cy="3058125"/>
        </p:xfrm>
        <a:graphic>
          <a:graphicData uri="http://schemas.openxmlformats.org/drawingml/2006/table">
            <a:tbl>
              <a:tblPr>
                <a:noFill/>
                <a:tableStyleId>{57A90B6A-43C5-400B-B3BF-787B777D422E}</a:tableStyleId>
              </a:tblPr>
              <a:tblGrid>
                <a:gridCol w="643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58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/>
        </p:nvSpPr>
        <p:spPr>
          <a:xfrm>
            <a:off x="288200" y="235400"/>
            <a:ext cx="7407900" cy="1914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Life in the Colonies</a:t>
            </a: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Describe the colonies. </a:t>
            </a:r>
            <a:endParaRPr sz="1100" b="1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09" name="Google Shape;109;p18"/>
          <p:cNvSpPr txBox="1"/>
          <p:nvPr/>
        </p:nvSpPr>
        <p:spPr>
          <a:xfrm>
            <a:off x="4284525" y="2471000"/>
            <a:ext cx="3244500" cy="17421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Oswald"/>
                <a:ea typeface="Oswald"/>
                <a:cs typeface="Oswald"/>
                <a:sym typeface="Oswald"/>
              </a:rPr>
              <a:t>New England </a:t>
            </a:r>
            <a:endParaRPr sz="10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0" name="Google Shape;110;p18"/>
          <p:cNvSpPr txBox="1"/>
          <p:nvPr/>
        </p:nvSpPr>
        <p:spPr>
          <a:xfrm>
            <a:off x="4284525" y="4315242"/>
            <a:ext cx="3244500" cy="17934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Oswald"/>
                <a:ea typeface="Oswald"/>
                <a:cs typeface="Oswald"/>
                <a:sym typeface="Oswald"/>
              </a:rPr>
              <a:t>Middle Colonies</a:t>
            </a:r>
            <a:endParaRPr sz="10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1" name="Google Shape;111;p18"/>
          <p:cNvSpPr txBox="1"/>
          <p:nvPr/>
        </p:nvSpPr>
        <p:spPr>
          <a:xfrm>
            <a:off x="444200" y="6210650"/>
            <a:ext cx="7084800" cy="11997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Oswald"/>
                <a:ea typeface="Oswald"/>
                <a:cs typeface="Oswald"/>
                <a:sym typeface="Oswald"/>
              </a:rPr>
              <a:t>Southern Colonies</a:t>
            </a:r>
            <a:endParaRPr sz="10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2" name="Google Shape;112;p18"/>
          <p:cNvSpPr/>
          <p:nvPr/>
        </p:nvSpPr>
        <p:spPr>
          <a:xfrm>
            <a:off x="444200" y="2735275"/>
            <a:ext cx="1857300" cy="329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114" name="Google Shape;114;p18"/>
          <p:cNvSpPr txBox="1"/>
          <p:nvPr/>
        </p:nvSpPr>
        <p:spPr>
          <a:xfrm rot="-5400000">
            <a:off x="-357400" y="8553325"/>
            <a:ext cx="2034600" cy="4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 u="sng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 similarities and differences</a:t>
            </a:r>
            <a:endParaRPr/>
          </a:p>
        </p:txBody>
      </p:sp>
      <p:sp>
        <p:nvSpPr>
          <p:cNvPr id="115" name="Google Shape;115;p18"/>
          <p:cNvSpPr txBox="1"/>
          <p:nvPr/>
        </p:nvSpPr>
        <p:spPr>
          <a:xfrm>
            <a:off x="824975" y="7581900"/>
            <a:ext cx="6704100" cy="21255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116" name="Google Shape;116;p18"/>
          <p:cNvGraphicFramePr/>
          <p:nvPr/>
        </p:nvGraphicFramePr>
        <p:xfrm>
          <a:off x="666750" y="522413"/>
          <a:ext cx="6438900" cy="1457100"/>
        </p:xfrm>
        <a:graphic>
          <a:graphicData uri="http://schemas.openxmlformats.org/drawingml/2006/table">
            <a:tbl>
              <a:tblPr>
                <a:noFill/>
                <a:tableStyleId>{57A90B6A-43C5-400B-B3BF-787B777D422E}</a:tableStyleId>
              </a:tblPr>
              <a:tblGrid>
                <a:gridCol w="643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57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17" name="Google Shape;11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825" y="2471000"/>
            <a:ext cx="3451525" cy="368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123" name="Google Shape;12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7450" y="232650"/>
            <a:ext cx="2857500" cy="16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9"/>
          <p:cNvSpPr txBox="1"/>
          <p:nvPr/>
        </p:nvSpPr>
        <p:spPr>
          <a:xfrm>
            <a:off x="566650" y="1832850"/>
            <a:ext cx="6634800" cy="78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The Black Legend, Native Americans, and the Spanish: Crash Course </a:t>
            </a:r>
            <a:r>
              <a:rPr lang="en" b="1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  <a:hlinkClick r:id="rId4"/>
              </a:rPr>
              <a:t>US History #1</a:t>
            </a:r>
            <a:endParaRPr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1. Describe native North Americans before the arrival of Europeans.</a:t>
            </a: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2.  What happened to native populations due to disease?</a:t>
            </a: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3. Describe characteristics of most native groups and distinct groups mentioned in the Thought Bubble </a:t>
            </a:r>
            <a:r>
              <a:rPr lang="en" sz="800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(Historical Thinking Skills: </a:t>
            </a:r>
            <a:endParaRPr sz="8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Comparison)</a:t>
            </a:r>
            <a:endParaRPr sz="8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4. How did many Europeans perceive Native Americans?</a:t>
            </a: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A3379FA0-D0F2-8257-9769-EDB01E5CED56}"/>
              </a:ext>
            </a:extLst>
          </p:cNvPr>
          <p:cNvSpPr/>
          <p:nvPr/>
        </p:nvSpPr>
        <p:spPr>
          <a:xfrm>
            <a:off x="5393200" y="232650"/>
            <a:ext cx="2326105" cy="1303461"/>
          </a:xfrm>
          <a:prstGeom prst="wedgeRectCallou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Follow the link to watch the Crash Course video on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Youtube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While watching the video, answer the following questions.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130" name="Google Shape;130;p20"/>
          <p:cNvSpPr txBox="1"/>
          <p:nvPr/>
        </p:nvSpPr>
        <p:spPr>
          <a:xfrm>
            <a:off x="566650" y="453225"/>
            <a:ext cx="6634800" cy="92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5.  Describe Spanish colonization of Florida &amp; New Mexico</a:t>
            </a: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6. Describe </a:t>
            </a:r>
            <a:r>
              <a:rPr lang="en" sz="1100" b="1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Pope’s Rebellion</a:t>
            </a:r>
            <a:r>
              <a:rPr lang="en" sz="110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 &amp; its effects. </a:t>
            </a:r>
            <a:r>
              <a:rPr lang="en" sz="80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(Historical Thinking Skills: Causation)</a:t>
            </a: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7. Summarize the message of the “Mystery Document.” (include the author’s name) </a:t>
            </a: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8. Explain the ideas of the </a:t>
            </a:r>
            <a:r>
              <a:rPr lang="en" sz="1100" b="1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“Black Legend</a:t>
            </a:r>
            <a:r>
              <a:rPr lang="en" sz="110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” &amp; how it was used by the English.</a:t>
            </a: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9. What point does John Green make about </a:t>
            </a:r>
            <a:r>
              <a:rPr lang="en" sz="1100" b="1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primary sources</a:t>
            </a:r>
            <a:r>
              <a:rPr lang="en" sz="110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 at the end of this video?</a:t>
            </a: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1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136" name="Google Shape;13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7450" y="224750"/>
            <a:ext cx="2857500" cy="16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1"/>
          <p:cNvSpPr txBox="1"/>
          <p:nvPr/>
        </p:nvSpPr>
        <p:spPr>
          <a:xfrm>
            <a:off x="453225" y="1912225"/>
            <a:ext cx="6827400" cy="78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When is Thanksgiving? Colonizing America: Crash Course </a:t>
            </a:r>
            <a:r>
              <a:rPr lang="en" b="1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  <a:hlinkClick r:id="rId4"/>
              </a:rPr>
              <a:t>US History #2</a:t>
            </a:r>
            <a:endParaRPr b="1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latin typeface="Oswald"/>
                <a:ea typeface="Oswald"/>
                <a:cs typeface="Oswald"/>
                <a:sym typeface="Oswald"/>
              </a:rPr>
              <a:t>	</a:t>
            </a:r>
            <a:endParaRPr sz="1100" b="1" dirty="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1. What were the first settlers looking for?</a:t>
            </a: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2. What happened to the English colony on </a:t>
            </a:r>
            <a:r>
              <a:rPr lang="en" sz="1100" b="1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Roanoke</a:t>
            </a:r>
            <a:r>
              <a:rPr lang="en" sz="1100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 Island?</a:t>
            </a: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dirty="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3. Explain the purpose behind the creation of </a:t>
            </a:r>
            <a:r>
              <a:rPr lang="en" sz="1100" b="1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Jamestown</a:t>
            </a:r>
            <a:r>
              <a:rPr lang="en" sz="1100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 &amp; what happened to the first colonists</a:t>
            </a: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dirty="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4.  Explain the purpose of the </a:t>
            </a:r>
            <a:r>
              <a:rPr lang="en" sz="1200" b="1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headright system</a:t>
            </a:r>
            <a:r>
              <a:rPr lang="en" sz="1200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 and describe </a:t>
            </a:r>
            <a:r>
              <a:rPr lang="en" sz="1200" b="1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indentured servitude</a:t>
            </a:r>
            <a:endParaRPr sz="1200" b="1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dirty="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5. How did </a:t>
            </a:r>
            <a:r>
              <a:rPr lang="en" sz="1100" b="1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tobacco</a:t>
            </a:r>
            <a:r>
              <a:rPr lang="en" sz="1100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 change the Jamestown colony?</a:t>
            </a:r>
            <a:endParaRPr sz="1100" dirty="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F0EB1E-A399-B90A-A8CD-2D2FF5AF86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1587" y="331301"/>
            <a:ext cx="2426418" cy="149364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143" name="Google Shape;143;p22"/>
          <p:cNvSpPr txBox="1"/>
          <p:nvPr/>
        </p:nvSpPr>
        <p:spPr>
          <a:xfrm>
            <a:off x="540925" y="409350"/>
            <a:ext cx="6660600" cy="90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6. Describe the </a:t>
            </a:r>
            <a:r>
              <a:rPr lang="en" sz="1100" b="1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Maryland Colony</a:t>
            </a:r>
            <a:endParaRPr sz="1100" b="1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Oswald"/>
                <a:ea typeface="Oswald"/>
                <a:cs typeface="Oswald"/>
                <a:sym typeface="Oswald"/>
              </a:rPr>
              <a:t>7. </a:t>
            </a:r>
            <a:r>
              <a:rPr lang="en" sz="110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Describe the differences between Pilgrims &amp; Puritans. </a:t>
            </a:r>
            <a:r>
              <a:rPr lang="en" sz="80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[HISTORICAL THINKING SKILL: Comparison]</a:t>
            </a: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8. Explain the significance of the Mayflower Compact</a:t>
            </a: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9. Who was Squanto?</a:t>
            </a: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10. Describe the “City Upon a Hill” and its significance, including the  “mystery document” information. </a:t>
            </a: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11. Why were Roger Williams and Anne Hutchinson banished? What does this show about religious policies of the colonies, especially in New England? </a:t>
            </a:r>
            <a:r>
              <a:rPr lang="en" sz="80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[HISTORICAL THINKING SKILL: Causation]</a:t>
            </a: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pic>
        <p:nvPicPr>
          <p:cNvPr id="149" name="Google Shape;14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7725" y="240125"/>
            <a:ext cx="3238500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3"/>
          <p:cNvSpPr txBox="1"/>
          <p:nvPr/>
        </p:nvSpPr>
        <p:spPr>
          <a:xfrm>
            <a:off x="743850" y="2224000"/>
            <a:ext cx="62847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The Quakers, The Dutch and the Ladies: Crash Course </a:t>
            </a:r>
            <a:r>
              <a:rPr lang="en" b="1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  <a:hlinkClick r:id="rId4"/>
              </a:rPr>
              <a:t>US History #4</a:t>
            </a:r>
            <a:endParaRPr b="1" dirty="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latin typeface="Oswald"/>
                <a:ea typeface="Oswald"/>
                <a:cs typeface="Oswald"/>
                <a:sym typeface="Oswald"/>
              </a:rPr>
              <a:t>	</a:t>
            </a:r>
            <a:endParaRPr sz="1100" b="1" dirty="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latin typeface="Oswald"/>
                <a:ea typeface="Oswald"/>
                <a:cs typeface="Oswald"/>
                <a:sym typeface="Oswald"/>
              </a:rPr>
              <a:t>1. </a:t>
            </a:r>
            <a:r>
              <a:rPr lang="en" sz="1100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Describe the </a:t>
            </a:r>
            <a:r>
              <a:rPr lang="en" sz="1100" b="1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Dutch Colonies</a:t>
            </a:r>
            <a:endParaRPr sz="1100" b="1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1100" dirty="0">
                <a:latin typeface="Oswald"/>
                <a:ea typeface="Oswald"/>
                <a:cs typeface="Oswald"/>
                <a:sym typeface="Oswald"/>
              </a:rPr>
            </a:br>
            <a:r>
              <a:rPr lang="en" sz="1100" dirty="0">
                <a:latin typeface="Oswald"/>
                <a:ea typeface="Oswald"/>
                <a:cs typeface="Oswald"/>
                <a:sym typeface="Oswald"/>
              </a:rPr>
              <a:t>2. </a:t>
            </a:r>
            <a:r>
              <a:rPr lang="en" sz="1100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Explain the founding of the colony of </a:t>
            </a:r>
            <a:r>
              <a:rPr lang="en" sz="1100" b="1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Pennsylvania</a:t>
            </a:r>
            <a:endParaRPr sz="1100" b="1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1100" dirty="0">
                <a:latin typeface="Oswald"/>
                <a:ea typeface="Oswald"/>
                <a:cs typeface="Oswald"/>
                <a:sym typeface="Oswald"/>
              </a:rPr>
            </a:br>
            <a:r>
              <a:rPr lang="en" sz="1100" dirty="0">
                <a:latin typeface="Oswald"/>
                <a:ea typeface="Oswald"/>
                <a:cs typeface="Oswald"/>
                <a:sym typeface="Oswald"/>
              </a:rPr>
              <a:t>3. </a:t>
            </a:r>
            <a:r>
              <a:rPr lang="en" sz="1100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Describe the values of the </a:t>
            </a:r>
            <a:r>
              <a:rPr lang="en" sz="1100" b="1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Quakers</a:t>
            </a:r>
            <a:endParaRPr sz="1100" b="1" dirty="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1100" dirty="0">
                <a:latin typeface="Oswald"/>
                <a:ea typeface="Oswald"/>
                <a:cs typeface="Oswald"/>
                <a:sym typeface="Oswald"/>
              </a:rPr>
            </a:br>
            <a:r>
              <a:rPr lang="en" sz="1100" dirty="0">
                <a:latin typeface="Oswald"/>
                <a:ea typeface="Oswald"/>
                <a:cs typeface="Oswald"/>
                <a:sym typeface="Oswald"/>
              </a:rPr>
              <a:t>4. </a:t>
            </a:r>
            <a:r>
              <a:rPr lang="en" sz="1100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Explain the complaints against governor </a:t>
            </a:r>
            <a:r>
              <a:rPr lang="en" sz="1100" b="1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Berkeley </a:t>
            </a:r>
            <a:r>
              <a:rPr lang="en" sz="1100" dirty="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in the “mystery document”</a:t>
            </a:r>
            <a:endParaRPr sz="1100" dirty="0"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DC0467-F40E-62B1-4093-6D2AD64766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0441" y="652813"/>
            <a:ext cx="2426418" cy="149364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4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156" name="Google Shape;156;p24"/>
          <p:cNvSpPr txBox="1"/>
          <p:nvPr/>
        </p:nvSpPr>
        <p:spPr>
          <a:xfrm>
            <a:off x="762000" y="614025"/>
            <a:ext cx="6182400" cy="8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Oswald"/>
                <a:ea typeface="Oswald"/>
                <a:cs typeface="Oswald"/>
                <a:sym typeface="Oswald"/>
              </a:rPr>
              <a:t>5. </a:t>
            </a:r>
            <a:r>
              <a:rPr lang="en" sz="110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Describe </a:t>
            </a:r>
            <a:r>
              <a:rPr lang="en" sz="1100" b="1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Bacon’s Rebellion</a:t>
            </a:r>
            <a:r>
              <a:rPr lang="en" sz="110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 and its effects </a:t>
            </a:r>
            <a:r>
              <a:rPr lang="en" sz="80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(Historical Thinking Skill: Causation)</a:t>
            </a: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Oswald"/>
                <a:ea typeface="Oswald"/>
                <a:cs typeface="Oswald"/>
                <a:sym typeface="Oswald"/>
              </a:rPr>
              <a:t>6. </a:t>
            </a:r>
            <a:r>
              <a:rPr lang="en" sz="110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What did King </a:t>
            </a:r>
            <a:r>
              <a:rPr lang="en" sz="1100" b="1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James II</a:t>
            </a:r>
            <a:r>
              <a:rPr lang="en" sz="110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 attempt to do in 1686? What was the outcome of these policies? </a:t>
            </a:r>
            <a:r>
              <a:rPr lang="en" sz="80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(Historical Thinking Skill: Causation)</a:t>
            </a: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1100">
                <a:latin typeface="Oswald"/>
                <a:ea typeface="Oswald"/>
                <a:cs typeface="Oswald"/>
                <a:sym typeface="Oswald"/>
              </a:rPr>
            </a:br>
            <a:r>
              <a:rPr lang="en" sz="1100">
                <a:latin typeface="Oswald"/>
                <a:ea typeface="Oswald"/>
                <a:cs typeface="Oswald"/>
                <a:sym typeface="Oswald"/>
              </a:rPr>
              <a:t>7. </a:t>
            </a:r>
            <a:r>
              <a:rPr lang="en" sz="110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What was the </a:t>
            </a:r>
            <a:r>
              <a:rPr lang="en" sz="1100" b="1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Toleration Act</a:t>
            </a:r>
            <a:r>
              <a:rPr lang="en" sz="110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 of 1690?</a:t>
            </a: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42424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1100">
                <a:latin typeface="Oswald"/>
                <a:ea typeface="Oswald"/>
                <a:cs typeface="Oswald"/>
                <a:sym typeface="Oswald"/>
              </a:rPr>
            </a:br>
            <a:r>
              <a:rPr lang="en" sz="1100">
                <a:latin typeface="Oswald"/>
                <a:ea typeface="Oswald"/>
                <a:cs typeface="Oswald"/>
                <a:sym typeface="Oswald"/>
              </a:rPr>
              <a:t>8. </a:t>
            </a:r>
            <a:r>
              <a:rPr lang="en" sz="110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Describe the </a:t>
            </a:r>
            <a:r>
              <a:rPr lang="en" sz="1100" b="1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Salem Witch Trials</a:t>
            </a:r>
            <a:r>
              <a:rPr lang="en" sz="1100">
                <a:latin typeface="Oswald"/>
                <a:ea typeface="Oswald"/>
                <a:cs typeface="Oswald"/>
                <a:sym typeface="Oswald"/>
              </a:rPr>
              <a:t>. </a:t>
            </a:r>
            <a:endParaRPr sz="11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Oswald"/>
                <a:ea typeface="Oswald"/>
                <a:cs typeface="Oswald"/>
                <a:sym typeface="Oswald"/>
              </a:rPr>
              <a:t>9. </a:t>
            </a:r>
            <a:r>
              <a:rPr lang="en" sz="110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Describe the colonial economy and society. (Be sure to include </a:t>
            </a:r>
            <a:r>
              <a:rPr lang="en" sz="1100" b="1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indentured servants</a:t>
            </a:r>
            <a:r>
              <a:rPr lang="en" sz="1100">
                <a:solidFill>
                  <a:srgbClr val="242424"/>
                </a:solidFill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 and women) </a:t>
            </a:r>
            <a:endParaRPr sz="1100"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8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185" name="Google Shape;185;p28"/>
          <p:cNvSpPr txBox="1"/>
          <p:nvPr/>
        </p:nvSpPr>
        <p:spPr>
          <a:xfrm>
            <a:off x="0" y="380125"/>
            <a:ext cx="7772400" cy="40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rPr>
              <a:t>PERIOD 1 &amp; 2 TIMELINE</a:t>
            </a:r>
            <a:endParaRPr sz="180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86" name="Google Shape;186;p28"/>
          <p:cNvSpPr txBox="1"/>
          <p:nvPr/>
        </p:nvSpPr>
        <p:spPr>
          <a:xfrm>
            <a:off x="564000" y="800625"/>
            <a:ext cx="6761400" cy="91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1492 - </a:t>
            </a:r>
            <a:r>
              <a:rPr lang="en" sz="11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Columbian Exchange</a:t>
            </a:r>
            <a:r>
              <a:rPr lang="en" sz="1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 begins with Columbus's discovery of the New World</a:t>
            </a: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1512 - Encomienda system created</a:t>
            </a: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1520 - Smallpox begins to decimate native population</a:t>
            </a: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1552 - </a:t>
            </a:r>
            <a:r>
              <a:rPr lang="en" sz="11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Bartolome De las Casas </a:t>
            </a:r>
            <a:r>
              <a:rPr lang="en" sz="1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popularizes the idea of the “Black Legend” (google it)</a:t>
            </a: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highlight>
                <a:srgbClr val="FFFFFF"/>
              </a:highlight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1607 - Jamestown est. ( include John Smith &amp; John Rolfe)</a:t>
            </a:r>
            <a:endParaRPr sz="1100" b="1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1609 - 1613 - Anglo-Powhatan War</a:t>
            </a: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1618 - Headright system created</a:t>
            </a:r>
            <a:endParaRPr sz="1100" b="1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20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87" name="Google Shape;187;p28"/>
          <p:cNvSpPr/>
          <p:nvPr/>
        </p:nvSpPr>
        <p:spPr>
          <a:xfrm>
            <a:off x="5511650" y="243400"/>
            <a:ext cx="1813800" cy="853200"/>
          </a:xfrm>
          <a:prstGeom prst="wedgeRectCallout">
            <a:avLst>
              <a:gd name="adj1" fmla="val -41347"/>
              <a:gd name="adj2" fmla="val 68540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53667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Describe each event.</a:t>
            </a:r>
            <a:r>
              <a:rPr lang="en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Use the reading notes, videos &amp; Google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9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193" name="Google Shape;193;p29"/>
          <p:cNvSpPr txBox="1"/>
          <p:nvPr/>
        </p:nvSpPr>
        <p:spPr>
          <a:xfrm>
            <a:off x="533400" y="304800"/>
            <a:ext cx="6652200" cy="95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1619 - Virginia House of Burgesses created</a:t>
            </a:r>
            <a:endParaRPr sz="1100" b="1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1620 - Plymouth Est. (include Mayflower Compact) </a:t>
            </a:r>
            <a:endParaRPr sz="1100" b="1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1632 - colony of Maryland est.</a:t>
            </a: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1635 - Roger Williams exiled</a:t>
            </a: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1637 - Anne Hutchinson banished</a:t>
            </a: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1639 - Fundamental Orders created </a:t>
            </a:r>
            <a:r>
              <a:rPr lang="en" sz="8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 (google it)</a:t>
            </a: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1643 - New England Federation est. </a:t>
            </a: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1651 - Navigation Laws/Mercantilism</a:t>
            </a:r>
            <a:endParaRPr sz="1100" b="1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20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0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199" name="Google Shape;199;p30"/>
          <p:cNvSpPr txBox="1"/>
          <p:nvPr/>
        </p:nvSpPr>
        <p:spPr>
          <a:xfrm>
            <a:off x="533400" y="304800"/>
            <a:ext cx="6652200" cy="95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1676 - Bacon’s Rebellion </a:t>
            </a:r>
            <a:endParaRPr sz="1100" b="1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1686 - Dominion of New England est. (include Sir Edmund Andros) </a:t>
            </a: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1693 - Salem Witch Trials</a:t>
            </a:r>
            <a:endParaRPr sz="1100" b="1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1730s and 1740s - Great Awakening</a:t>
            </a:r>
            <a:endParaRPr sz="1100" b="1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1733 - Zenger Trial </a:t>
            </a:r>
            <a:r>
              <a:rPr lang="en" sz="8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 (google it)</a:t>
            </a:r>
            <a:endParaRPr sz="8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1754 - 1763 - </a:t>
            </a:r>
            <a:r>
              <a:rPr lang="en" sz="11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French &amp; Indian War</a:t>
            </a:r>
            <a:endParaRPr sz="800" b="1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114000"/>
              </a:lnSpc>
              <a:spcBef>
                <a:spcPts val="400"/>
              </a:spcBef>
              <a:spcAft>
                <a:spcPts val="200"/>
              </a:spcAft>
              <a:buNone/>
            </a:pPr>
            <a:endParaRPr sz="1100" b="1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3E0DBFE44ADC4CAE39F8F5566D2F47" ma:contentTypeVersion="10" ma:contentTypeDescription="Create a new document." ma:contentTypeScope="" ma:versionID="da9e73d83d6daf1b6ff4575c47a941e6">
  <xsd:schema xmlns:xsd="http://www.w3.org/2001/XMLSchema" xmlns:xs="http://www.w3.org/2001/XMLSchema" xmlns:p="http://schemas.microsoft.com/office/2006/metadata/properties" xmlns:ns2="6b1a4c12-2846-4ace-965a-ebc5c9fe963e" xmlns:ns3="e6b0e8e4-b767-4135-966f-7b5e15e434d9" targetNamespace="http://schemas.microsoft.com/office/2006/metadata/properties" ma:root="true" ma:fieldsID="ed3eb50c8c5bc35a19bbe6fb876581bf" ns2:_="" ns3:_="">
    <xsd:import namespace="6b1a4c12-2846-4ace-965a-ebc5c9fe963e"/>
    <xsd:import namespace="e6b0e8e4-b767-4135-966f-7b5e15e434d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1a4c12-2846-4ace-965a-ebc5c9fe96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b0d64d90-183d-415c-869a-0043b09322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b0e8e4-b767-4135-966f-7b5e15e434d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f61c2204-fed8-475b-8a99-ce36c0cef109}" ma:internalName="TaxCatchAll" ma:showField="CatchAllData" ma:web="e6b0e8e4-b767-4135-966f-7b5e15e434d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6b0e8e4-b767-4135-966f-7b5e15e434d9" xsi:nil="true"/>
    <lcf76f155ced4ddcb4097134ff3c332f xmlns="6b1a4c12-2846-4ace-965a-ebc5c9fe963e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4E7BCEF-1ABC-4AA0-820B-1CB37BB29D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b1a4c12-2846-4ace-965a-ebc5c9fe963e"/>
    <ds:schemaRef ds:uri="e6b0e8e4-b767-4135-966f-7b5e15e434d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A07E067-3CB3-4A11-BB49-C7AE852DBC6C}">
  <ds:schemaRefs>
    <ds:schemaRef ds:uri="http://schemas.microsoft.com/office/2006/metadata/properties"/>
    <ds:schemaRef ds:uri="http://schemas.microsoft.com/office/infopath/2007/PartnerControls"/>
    <ds:schemaRef ds:uri="e6b0e8e4-b767-4135-966f-7b5e15e434d9"/>
    <ds:schemaRef ds:uri="6b1a4c12-2846-4ace-965a-ebc5c9fe963e"/>
  </ds:schemaRefs>
</ds:datastoreItem>
</file>

<file path=customXml/itemProps3.xml><?xml version="1.0" encoding="utf-8"?>
<ds:datastoreItem xmlns:ds="http://schemas.openxmlformats.org/officeDocument/2006/customXml" ds:itemID="{BA5B2F5E-CA1A-4D43-B868-2A5D294136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868</Words>
  <Application>Microsoft Office PowerPoint</Application>
  <PresentationFormat>Custom</PresentationFormat>
  <Paragraphs>544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Jessica Colfer</cp:lastModifiedBy>
  <cp:revision>3</cp:revision>
  <dcterms:modified xsi:type="dcterms:W3CDTF">2026-06-03T17:22:06Z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0x010100323E0DBFE44ADC4CAE39F8F5566D2F47</vt:lpwstr>
  </property>
</Properties>
</file>