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42"/>
  </p:notesMasterIdLst>
  <p:handoutMasterIdLst>
    <p:handoutMasterId r:id="rId43"/>
  </p:handoutMasterIdLst>
  <p:sldIdLst>
    <p:sldId id="256" r:id="rId5"/>
    <p:sldId id="260" r:id="rId6"/>
    <p:sldId id="267" r:id="rId7"/>
    <p:sldId id="269" r:id="rId8"/>
    <p:sldId id="261" r:id="rId9"/>
    <p:sldId id="271" r:id="rId10"/>
    <p:sldId id="265" r:id="rId11"/>
    <p:sldId id="301" r:id="rId12"/>
    <p:sldId id="270" r:id="rId13"/>
    <p:sldId id="264" r:id="rId14"/>
    <p:sldId id="283" r:id="rId15"/>
    <p:sldId id="286" r:id="rId16"/>
    <p:sldId id="284" r:id="rId17"/>
    <p:sldId id="285" r:id="rId18"/>
    <p:sldId id="305" r:id="rId19"/>
    <p:sldId id="306" r:id="rId20"/>
    <p:sldId id="302" r:id="rId21"/>
    <p:sldId id="299" r:id="rId22"/>
    <p:sldId id="275" r:id="rId23"/>
    <p:sldId id="276" r:id="rId24"/>
    <p:sldId id="277" r:id="rId25"/>
    <p:sldId id="278" r:id="rId26"/>
    <p:sldId id="279" r:id="rId27"/>
    <p:sldId id="280" r:id="rId28"/>
    <p:sldId id="282" r:id="rId29"/>
    <p:sldId id="290" r:id="rId30"/>
    <p:sldId id="298" r:id="rId31"/>
    <p:sldId id="273" r:id="rId32"/>
    <p:sldId id="304" r:id="rId33"/>
    <p:sldId id="274" r:id="rId34"/>
    <p:sldId id="268" r:id="rId35"/>
    <p:sldId id="287" r:id="rId36"/>
    <p:sldId id="291" r:id="rId37"/>
    <p:sldId id="303" r:id="rId38"/>
    <p:sldId id="292" r:id="rId39"/>
    <p:sldId id="293" r:id="rId40"/>
    <p:sldId id="30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9CE61-E314-C369-032A-8E4E9F884C87}" v="152" dt="2026-06-02T16:35:04.100"/>
    <p1510:client id="{257E5B73-A5B4-0D16-C26E-BB2E5215F78A}" v="835" dt="2026-06-01T12:40:51.043"/>
    <p1510:client id="{3719370B-9BCA-A2EE-BDEE-88D0C4712091}" v="1" dt="2026-06-01T00:19:21.262"/>
    <p1510:client id="{655BBC48-B5F1-2D49-FADA-B01E27208017}" v="211" dt="2026-06-01T12:28:53.809"/>
    <p1510:client id="{9410B89A-A8D2-CFE1-CFF0-EAC957EBEDEA}" v="50" dt="2026-06-01T15:51:05.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53F0A-4A98-40FE-B611-A116F15A6CF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D9F9509-E7CC-46AA-9DB6-57254C8389B3}">
      <dgm:prSet/>
      <dgm:spPr/>
      <dgm:t>
        <a:bodyPr/>
        <a:lstStyle/>
        <a:p>
          <a:pPr algn="l">
            <a:lnSpc>
              <a:spcPct val="90000"/>
            </a:lnSpc>
          </a:pPr>
          <a:r>
            <a:rPr lang="en-US" sz="6400" b="0" i="0">
              <a:solidFill>
                <a:srgbClr val="FFFFFF"/>
              </a:solidFill>
              <a:latin typeface="Plantagenet Cherokee" panose="02020602070100000000" pitchFamily="18" charset="0"/>
              <a:ea typeface="+mn-ea"/>
              <a:cs typeface="+mn-cs"/>
            </a:rPr>
            <a:t>Clubs</a:t>
          </a:r>
          <a:endParaRPr lang="en-US" sz="6400">
            <a:solidFill>
              <a:srgbClr val="FFFFFF"/>
            </a:solidFill>
            <a:latin typeface="Plantagenet Cherokee" panose="02020602070100000000" pitchFamily="18" charset="0"/>
            <a:ea typeface="+mn-ea"/>
            <a:cs typeface="+mn-cs"/>
          </a:endParaRPr>
        </a:p>
      </dgm:t>
    </dgm:pt>
    <dgm:pt modelId="{BFCADF6E-12AF-47C1-A60B-006405434CBC}" type="parTrans" cxnId="{C8CED588-B563-4D10-B68D-C2D7AB5A6D48}">
      <dgm:prSet/>
      <dgm:spPr/>
      <dgm:t>
        <a:bodyPr/>
        <a:lstStyle/>
        <a:p>
          <a:endParaRPr lang="en-US"/>
        </a:p>
      </dgm:t>
    </dgm:pt>
    <dgm:pt modelId="{D6137AB4-C512-4BA0-83D0-B1EA16594A82}" type="sibTrans" cxnId="{C8CED588-B563-4D10-B68D-C2D7AB5A6D48}">
      <dgm:prSet/>
      <dgm:spPr/>
      <dgm:t>
        <a:bodyPr/>
        <a:lstStyle/>
        <a:p>
          <a:endParaRPr lang="en-US"/>
        </a:p>
      </dgm:t>
    </dgm:pt>
    <dgm:pt modelId="{EF331884-F484-4CB7-8245-466523D57396}">
      <dgm:prSet phldr="0"/>
      <dgm:spPr/>
      <dgm:t>
        <a:bodyPr/>
        <a:lstStyle/>
        <a:p>
          <a:pPr algn="l">
            <a:lnSpc>
              <a:spcPct val="90000"/>
            </a:lnSpc>
          </a:pPr>
          <a:r>
            <a:rPr lang="en-US" sz="6400">
              <a:solidFill>
                <a:srgbClr val="FFFFFF"/>
              </a:solidFill>
              <a:latin typeface="Plantagenet Cherokee"/>
              <a:ea typeface="+mn-ea"/>
              <a:cs typeface="+mn-cs"/>
            </a:rPr>
            <a:t>Athletics</a:t>
          </a:r>
        </a:p>
      </dgm:t>
    </dgm:pt>
    <dgm:pt modelId="{4E6572C3-4119-4B47-9240-E68D309636DB}" type="parTrans" cxnId="{F1E5A66B-6BF9-4159-91D7-CE725F0E1AC0}">
      <dgm:prSet/>
      <dgm:spPr/>
      <dgm:t>
        <a:bodyPr/>
        <a:lstStyle/>
        <a:p>
          <a:endParaRPr lang="en-US"/>
        </a:p>
      </dgm:t>
    </dgm:pt>
    <dgm:pt modelId="{8844B7EC-9653-413F-9B91-D0776BE51067}" type="sibTrans" cxnId="{F1E5A66B-6BF9-4159-91D7-CE725F0E1AC0}">
      <dgm:prSet/>
      <dgm:spPr/>
      <dgm:t>
        <a:bodyPr/>
        <a:lstStyle/>
        <a:p>
          <a:endParaRPr lang="en-US"/>
        </a:p>
      </dgm:t>
    </dgm:pt>
    <dgm:pt modelId="{73D7DA9A-1FE2-4914-B479-5F259AC1166E}">
      <dgm:prSet phldr="0"/>
      <dgm:spPr/>
      <dgm:t>
        <a:bodyPr/>
        <a:lstStyle/>
        <a:p>
          <a:pPr algn="l" rtl="0">
            <a:lnSpc>
              <a:spcPct val="90000"/>
            </a:lnSpc>
          </a:pPr>
          <a:r>
            <a:rPr lang="en-US" sz="6400">
              <a:solidFill>
                <a:srgbClr val="FFFFFF"/>
              </a:solidFill>
              <a:latin typeface="Plantagenet Cherokee"/>
              <a:ea typeface="+mn-ea"/>
              <a:cs typeface="+mn-cs"/>
            </a:rPr>
            <a:t>Musical Groups</a:t>
          </a:r>
        </a:p>
      </dgm:t>
    </dgm:pt>
    <dgm:pt modelId="{3CF3A748-7F79-4B52-8356-2DDBF0580550}" type="parTrans" cxnId="{B1C08CD0-C354-43CE-8B2A-B891E184D44C}">
      <dgm:prSet/>
      <dgm:spPr/>
      <dgm:t>
        <a:bodyPr/>
        <a:lstStyle/>
        <a:p>
          <a:endParaRPr lang="en-US"/>
        </a:p>
      </dgm:t>
    </dgm:pt>
    <dgm:pt modelId="{69F5595E-015E-411D-8F27-946215C695B3}" type="sibTrans" cxnId="{B1C08CD0-C354-43CE-8B2A-B891E184D44C}">
      <dgm:prSet/>
      <dgm:spPr/>
      <dgm:t>
        <a:bodyPr/>
        <a:lstStyle/>
        <a:p>
          <a:endParaRPr lang="en-US"/>
        </a:p>
      </dgm:t>
    </dgm:pt>
    <dgm:pt modelId="{3D7D1DAD-57DC-4AA2-A39B-981DDF6D54A7}" type="pres">
      <dgm:prSet presAssocID="{FBD53F0A-4A98-40FE-B611-A116F15A6CF9}" presName="linear" presStyleCnt="0">
        <dgm:presLayoutVars>
          <dgm:animLvl val="lvl"/>
          <dgm:resizeHandles val="exact"/>
        </dgm:presLayoutVars>
      </dgm:prSet>
      <dgm:spPr/>
    </dgm:pt>
    <dgm:pt modelId="{19F6784F-196A-48FD-8E33-DA0C0E5BE7B8}" type="pres">
      <dgm:prSet presAssocID="{3D9F9509-E7CC-46AA-9DB6-57254C8389B3}" presName="parentText" presStyleLbl="node1" presStyleIdx="0" presStyleCnt="3" custLinFactY="16192" custLinFactNeighborX="-83" custLinFactNeighborY="100000">
        <dgm:presLayoutVars>
          <dgm:chMax val="0"/>
          <dgm:bulletEnabled val="1"/>
        </dgm:presLayoutVars>
      </dgm:prSet>
      <dgm:spPr/>
    </dgm:pt>
    <dgm:pt modelId="{D665193A-EAE3-4319-8338-462E97CEB32C}" type="pres">
      <dgm:prSet presAssocID="{D6137AB4-C512-4BA0-83D0-B1EA16594A82}" presName="spacer" presStyleCnt="0"/>
      <dgm:spPr/>
    </dgm:pt>
    <dgm:pt modelId="{3D91A261-2F7B-4287-B216-1FFD27A99934}" type="pres">
      <dgm:prSet presAssocID="{EF331884-F484-4CB7-8245-466523D57396}" presName="parentText" presStyleLbl="node1" presStyleIdx="1" presStyleCnt="3" custLinFactY="4743" custLinFactNeighborX="-83" custLinFactNeighborY="100000">
        <dgm:presLayoutVars>
          <dgm:chMax val="0"/>
          <dgm:bulletEnabled val="1"/>
        </dgm:presLayoutVars>
      </dgm:prSet>
      <dgm:spPr/>
    </dgm:pt>
    <dgm:pt modelId="{F5DC5E57-42E1-49DB-A14C-7290830C316E}" type="pres">
      <dgm:prSet presAssocID="{8844B7EC-9653-413F-9B91-D0776BE51067}" presName="spacer" presStyleCnt="0"/>
      <dgm:spPr/>
    </dgm:pt>
    <dgm:pt modelId="{0AB1EC0D-FB58-402E-BD18-C48059FF4DD2}" type="pres">
      <dgm:prSet presAssocID="{73D7DA9A-1FE2-4914-B479-5F259AC1166E}" presName="parentText" presStyleLbl="node1" presStyleIdx="2" presStyleCnt="3" custLinFactY="11097" custLinFactNeighborX="-803" custLinFactNeighborY="100000">
        <dgm:presLayoutVars>
          <dgm:chMax val="0"/>
          <dgm:bulletEnabled val="1"/>
        </dgm:presLayoutVars>
      </dgm:prSet>
      <dgm:spPr/>
    </dgm:pt>
  </dgm:ptLst>
  <dgm:cxnLst>
    <dgm:cxn modelId="{96E94D0E-2C7A-4F5B-B104-DC0A0D5DE092}" type="presOf" srcId="{EF331884-F484-4CB7-8245-466523D57396}" destId="{3D91A261-2F7B-4287-B216-1FFD27A99934}" srcOrd="0" destOrd="0" presId="urn:microsoft.com/office/officeart/2005/8/layout/vList2"/>
    <dgm:cxn modelId="{967ACE2E-5430-4F5C-8879-494E1D2B0261}" type="presOf" srcId="{FBD53F0A-4A98-40FE-B611-A116F15A6CF9}" destId="{3D7D1DAD-57DC-4AA2-A39B-981DDF6D54A7}" srcOrd="0" destOrd="0" presId="urn:microsoft.com/office/officeart/2005/8/layout/vList2"/>
    <dgm:cxn modelId="{F1E5A66B-6BF9-4159-91D7-CE725F0E1AC0}" srcId="{FBD53F0A-4A98-40FE-B611-A116F15A6CF9}" destId="{EF331884-F484-4CB7-8245-466523D57396}" srcOrd="1" destOrd="0" parTransId="{4E6572C3-4119-4B47-9240-E68D309636DB}" sibTransId="{8844B7EC-9653-413F-9B91-D0776BE51067}"/>
    <dgm:cxn modelId="{3D40A14E-1180-443A-B1C7-AFB828718CCE}" type="presOf" srcId="{73D7DA9A-1FE2-4914-B479-5F259AC1166E}" destId="{0AB1EC0D-FB58-402E-BD18-C48059FF4DD2}" srcOrd="0" destOrd="0" presId="urn:microsoft.com/office/officeart/2005/8/layout/vList2"/>
    <dgm:cxn modelId="{C8CED588-B563-4D10-B68D-C2D7AB5A6D48}" srcId="{FBD53F0A-4A98-40FE-B611-A116F15A6CF9}" destId="{3D9F9509-E7CC-46AA-9DB6-57254C8389B3}" srcOrd="0" destOrd="0" parTransId="{BFCADF6E-12AF-47C1-A60B-006405434CBC}" sibTransId="{D6137AB4-C512-4BA0-83D0-B1EA16594A82}"/>
    <dgm:cxn modelId="{923B349C-877E-4CC6-881C-011098EA6A72}" type="presOf" srcId="{3D9F9509-E7CC-46AA-9DB6-57254C8389B3}" destId="{19F6784F-196A-48FD-8E33-DA0C0E5BE7B8}" srcOrd="0" destOrd="0" presId="urn:microsoft.com/office/officeart/2005/8/layout/vList2"/>
    <dgm:cxn modelId="{B1C08CD0-C354-43CE-8B2A-B891E184D44C}" srcId="{FBD53F0A-4A98-40FE-B611-A116F15A6CF9}" destId="{73D7DA9A-1FE2-4914-B479-5F259AC1166E}" srcOrd="2" destOrd="0" parTransId="{3CF3A748-7F79-4B52-8356-2DDBF0580550}" sibTransId="{69F5595E-015E-411D-8F27-946215C695B3}"/>
    <dgm:cxn modelId="{BAA23068-88F6-4DFB-8280-9FD17727A9F7}" type="presParOf" srcId="{3D7D1DAD-57DC-4AA2-A39B-981DDF6D54A7}" destId="{19F6784F-196A-48FD-8E33-DA0C0E5BE7B8}" srcOrd="0" destOrd="0" presId="urn:microsoft.com/office/officeart/2005/8/layout/vList2"/>
    <dgm:cxn modelId="{8E66473C-B1DF-4A4E-BE67-44FE984E5446}" type="presParOf" srcId="{3D7D1DAD-57DC-4AA2-A39B-981DDF6D54A7}" destId="{D665193A-EAE3-4319-8338-462E97CEB32C}" srcOrd="1" destOrd="0" presId="urn:microsoft.com/office/officeart/2005/8/layout/vList2"/>
    <dgm:cxn modelId="{383C5039-FB3D-4D74-92BD-6FE1A1743356}" type="presParOf" srcId="{3D7D1DAD-57DC-4AA2-A39B-981DDF6D54A7}" destId="{3D91A261-2F7B-4287-B216-1FFD27A99934}" srcOrd="2" destOrd="0" presId="urn:microsoft.com/office/officeart/2005/8/layout/vList2"/>
    <dgm:cxn modelId="{02925949-6D89-40CB-8E47-9E0304E77CB4}" type="presParOf" srcId="{3D7D1DAD-57DC-4AA2-A39B-981DDF6D54A7}" destId="{F5DC5E57-42E1-49DB-A14C-7290830C316E}" srcOrd="3" destOrd="0" presId="urn:microsoft.com/office/officeart/2005/8/layout/vList2"/>
    <dgm:cxn modelId="{F5D71FA1-4336-4586-8BBA-82FAC567EA30}" type="presParOf" srcId="{3D7D1DAD-57DC-4AA2-A39B-981DDF6D54A7}" destId="{0AB1EC0D-FB58-402E-BD18-C48059FF4DD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6784F-196A-48FD-8E33-DA0C0E5BE7B8}">
      <dsp:nvSpPr>
        <dsp:cNvPr id="0" name=""/>
        <dsp:cNvSpPr/>
      </dsp:nvSpPr>
      <dsp:spPr>
        <a:xfrm>
          <a:off x="0" y="469141"/>
          <a:ext cx="6391275" cy="16099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b="0" i="0" kern="1200">
              <a:solidFill>
                <a:srgbClr val="FFFFFF"/>
              </a:solidFill>
              <a:latin typeface="Plantagenet Cherokee" panose="02020602070100000000" pitchFamily="18" charset="0"/>
              <a:ea typeface="+mn-ea"/>
              <a:cs typeface="+mn-cs"/>
            </a:rPr>
            <a:t>Clubs</a:t>
          </a:r>
          <a:endParaRPr lang="en-US" sz="6400" kern="1200">
            <a:solidFill>
              <a:srgbClr val="FFFFFF"/>
            </a:solidFill>
            <a:latin typeface="Plantagenet Cherokee" panose="02020602070100000000" pitchFamily="18" charset="0"/>
            <a:ea typeface="+mn-ea"/>
            <a:cs typeface="+mn-cs"/>
          </a:endParaRPr>
        </a:p>
      </dsp:txBody>
      <dsp:txXfrm>
        <a:off x="78590" y="547731"/>
        <a:ext cx="6234095" cy="1452740"/>
      </dsp:txXfrm>
    </dsp:sp>
    <dsp:sp modelId="{3D91A261-2F7B-4287-B216-1FFD27A99934}">
      <dsp:nvSpPr>
        <dsp:cNvPr id="0" name=""/>
        <dsp:cNvSpPr/>
      </dsp:nvSpPr>
      <dsp:spPr>
        <a:xfrm>
          <a:off x="0" y="2079062"/>
          <a:ext cx="6391275" cy="1609920"/>
        </a:xfrm>
        <a:prstGeom prst="roundRect">
          <a:avLst/>
        </a:prstGeom>
        <a:solidFill>
          <a:schemeClr val="accent2">
            <a:hueOff val="-419062"/>
            <a:satOff val="-4829"/>
            <a:lumOff val="10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kern="1200">
              <a:solidFill>
                <a:srgbClr val="FFFFFF"/>
              </a:solidFill>
              <a:latin typeface="Plantagenet Cherokee"/>
              <a:ea typeface="+mn-ea"/>
              <a:cs typeface="+mn-cs"/>
            </a:rPr>
            <a:t>Athletics</a:t>
          </a:r>
        </a:p>
      </dsp:txBody>
      <dsp:txXfrm>
        <a:off x="78590" y="2157652"/>
        <a:ext cx="6234095" cy="1452740"/>
      </dsp:txXfrm>
    </dsp:sp>
    <dsp:sp modelId="{0AB1EC0D-FB58-402E-BD18-C48059FF4DD2}">
      <dsp:nvSpPr>
        <dsp:cNvPr id="0" name=""/>
        <dsp:cNvSpPr/>
      </dsp:nvSpPr>
      <dsp:spPr>
        <a:xfrm>
          <a:off x="0" y="3636767"/>
          <a:ext cx="6391275" cy="1609920"/>
        </a:xfrm>
        <a:prstGeom prst="roundRect">
          <a:avLst/>
        </a:prstGeom>
        <a:solidFill>
          <a:schemeClr val="accent2">
            <a:hueOff val="-838123"/>
            <a:satOff val="-9658"/>
            <a:lumOff val="215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rtl="0">
            <a:lnSpc>
              <a:spcPct val="90000"/>
            </a:lnSpc>
            <a:spcBef>
              <a:spcPct val="0"/>
            </a:spcBef>
            <a:spcAft>
              <a:spcPct val="35000"/>
            </a:spcAft>
            <a:buNone/>
          </a:pPr>
          <a:r>
            <a:rPr lang="en-US" sz="6400" kern="1200">
              <a:solidFill>
                <a:srgbClr val="FFFFFF"/>
              </a:solidFill>
              <a:latin typeface="Plantagenet Cherokee"/>
              <a:ea typeface="+mn-ea"/>
              <a:cs typeface="+mn-cs"/>
            </a:rPr>
            <a:t>Musical Groups</a:t>
          </a:r>
        </a:p>
      </dsp:txBody>
      <dsp:txXfrm>
        <a:off x="78590" y="3715357"/>
        <a:ext cx="6234095" cy="14527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0B7FD6-6B50-4C58-994F-82DC621427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CC7F2D-6B16-4B88-A4F8-ABD5316B47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51DC69-60C3-4CF7-A135-6E702ECCE0F0}" type="datetimeFigureOut">
              <a:rPr lang="en-US" smtClean="0"/>
              <a:t>6/3/2026</a:t>
            </a:fld>
            <a:endParaRPr lang="en-US"/>
          </a:p>
        </p:txBody>
      </p:sp>
      <p:sp>
        <p:nvSpPr>
          <p:cNvPr id="4" name="Footer Placeholder 3">
            <a:extLst>
              <a:ext uri="{FF2B5EF4-FFF2-40B4-BE49-F238E27FC236}">
                <a16:creationId xmlns:a16="http://schemas.microsoft.com/office/drawing/2014/main" id="{F94CEF1E-1ACC-48D0-92B3-CB3D4FED5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5F188B4-83B8-4C82-AFAC-DC1E415458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A9FFBD-F123-4881-BC93-591827BC61E0}" type="slidenum">
              <a:rPr lang="en-US" smtClean="0"/>
              <a:t>‹#›</a:t>
            </a:fld>
            <a:endParaRPr lang="en-US"/>
          </a:p>
        </p:txBody>
      </p:sp>
    </p:spTree>
    <p:extLst>
      <p:ext uri="{BB962C8B-B14F-4D97-AF65-F5344CB8AC3E}">
        <p14:creationId xmlns:p14="http://schemas.microsoft.com/office/powerpoint/2010/main" val="17366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3EC7B-6C72-4FBB-87DF-2BD2CB7DC1E6}" type="datetimeFigureOut">
              <a:rPr lang="en-US" smtClean="0"/>
              <a:t>6/3/2026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2A795-6F94-4A96-B820-B9038480D048}" type="slidenum">
              <a:rPr lang="en-US" smtClean="0"/>
              <a:t>‹#›</a:t>
            </a:fld>
            <a:endParaRPr lang="en-US"/>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Are your classroom colors different than what you see in this template? That’s OK! Click on Design -&gt; Variants (the down arrow) -&gt; Pick the color scheme that works for you!</a:t>
            </a:r>
          </a:p>
          <a:p>
            <a:endParaRPr lang="en-US">
              <a:latin typeface="Tahoma" panose="020B0604030504040204" pitchFamily="34" charset="0"/>
              <a:ea typeface="Tahoma" panose="020B0604030504040204" pitchFamily="34" charset="0"/>
              <a:cs typeface="Tahoma" panose="020B0604030504040204" pitchFamily="34" charset="0"/>
            </a:endParaRPr>
          </a:p>
          <a:p>
            <a:r>
              <a:rPr lang="en-US">
                <a:latin typeface="Tahoma" panose="020B0604030504040204" pitchFamily="34" charset="0"/>
                <a:ea typeface="Tahoma" panose="020B0604030504040204" pitchFamily="34" charset="0"/>
                <a:cs typeface="Tahoma" panose="020B0604030504040204" pitchFamily="34" charset="0"/>
              </a:rPr>
              <a:t>Feel free to change any “You will…” and “I will…” statements to ensure they align with your classroom procedures and rules!</a:t>
            </a:r>
          </a:p>
        </p:txBody>
      </p:sp>
      <p:sp>
        <p:nvSpPr>
          <p:cNvPr id="4" name="Slide Number Placeholder 3"/>
          <p:cNvSpPr>
            <a:spLocks noGrp="1"/>
          </p:cNvSpPr>
          <p:nvPr>
            <p:ph type="sldNum" sz="quarter" idx="10"/>
          </p:nvPr>
        </p:nvSpPr>
        <p:spPr/>
        <p:txBody>
          <a:bodyPr/>
          <a:lstStyle/>
          <a:p>
            <a:fld id="{B262A795-6F94-4A96-B820-B9038480D048}" type="slidenum">
              <a:rPr lang="en-US" smtClean="0"/>
              <a:t>1</a:t>
            </a:fld>
            <a:endParaRPr lang="en-US"/>
          </a:p>
        </p:txBody>
      </p:sp>
    </p:spTree>
    <p:extLst>
      <p:ext uri="{BB962C8B-B14F-4D97-AF65-F5344CB8AC3E}">
        <p14:creationId xmlns:p14="http://schemas.microsoft.com/office/powerpoint/2010/main" val="364254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3</a:t>
            </a:fld>
            <a:endParaRPr lang="en-US"/>
          </a:p>
        </p:txBody>
      </p:sp>
    </p:spTree>
    <p:extLst>
      <p:ext uri="{BB962C8B-B14F-4D97-AF65-F5344CB8AC3E}">
        <p14:creationId xmlns:p14="http://schemas.microsoft.com/office/powerpoint/2010/main" val="2348091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4</a:t>
            </a:fld>
            <a:endParaRPr lang="en-US"/>
          </a:p>
        </p:txBody>
      </p:sp>
    </p:spTree>
    <p:extLst>
      <p:ext uri="{BB962C8B-B14F-4D97-AF65-F5344CB8AC3E}">
        <p14:creationId xmlns:p14="http://schemas.microsoft.com/office/powerpoint/2010/main" val="399667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6</a:t>
            </a:fld>
            <a:endParaRPr lang="en-US"/>
          </a:p>
        </p:txBody>
      </p:sp>
    </p:spTree>
    <p:extLst>
      <p:ext uri="{BB962C8B-B14F-4D97-AF65-F5344CB8AC3E}">
        <p14:creationId xmlns:p14="http://schemas.microsoft.com/office/powerpoint/2010/main" val="334047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17</a:t>
            </a:fld>
            <a:endParaRPr lang="en-US"/>
          </a:p>
        </p:txBody>
      </p:sp>
    </p:spTree>
    <p:extLst>
      <p:ext uri="{BB962C8B-B14F-4D97-AF65-F5344CB8AC3E}">
        <p14:creationId xmlns:p14="http://schemas.microsoft.com/office/powerpoint/2010/main" val="2506243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6/3/2026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9533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6877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648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5445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94386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6/3/2026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6571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6/3/2026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5519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6/3/2026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9839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65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4805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050031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8442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48384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416905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6/3/2026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04987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6396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8358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6/3/2026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2397687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gvmsattendance@gvsd.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media4math.com/library/math-clip-art-clock-art-clock-face-showing-7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publicdomainpictures.net/view-image.php?image=261630&amp;picture=blue-lock-blue-wall-backgroun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walmart.com/ip/60-People-Fine-Silverware-Set-60-ea-Fork-Knife-Spoon-Wedding-Disposable-Utensils/177909169" TargetMode="External"/><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ragan.com/why-great-writing-starts-with-tempering-your-expectations/" TargetMode="External"/><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www.gvsd.org/academics/homework-guidelin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s://freepngimg.com/png/23131-sports-ball-image" TargetMode="Externa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F489-B701-4C74-9747-27C8656A89CC}"/>
              </a:ext>
            </a:extLst>
          </p:cNvPr>
          <p:cNvSpPr>
            <a:spLocks noGrp="1"/>
          </p:cNvSpPr>
          <p:nvPr>
            <p:ph type="ctrTitle"/>
          </p:nvPr>
        </p:nvSpPr>
        <p:spPr>
          <a:xfrm>
            <a:off x="1530771" y="222896"/>
            <a:ext cx="8825658" cy="2677648"/>
          </a:xfrm>
        </p:spPr>
        <p:txBody>
          <a:bodyPr>
            <a:normAutofit/>
          </a:bodyPr>
          <a:lstStyle/>
          <a:p>
            <a:pPr algn="ctr"/>
            <a:r>
              <a:rPr lang="en-US">
                <a:latin typeface="Rockwell" panose="02060603020205020403" pitchFamily="18" charset="0"/>
              </a:rPr>
              <a:t>Welcome to </a:t>
            </a:r>
            <a:br>
              <a:rPr lang="en-US">
                <a:latin typeface="Rockwell" panose="02060603020205020403" pitchFamily="18" charset="0"/>
              </a:rPr>
            </a:br>
            <a:r>
              <a:rPr lang="en-US">
                <a:latin typeface="Rockwell" panose="02060603020205020403" pitchFamily="18" charset="0"/>
              </a:rPr>
              <a:t>Great Valley Middle School</a:t>
            </a:r>
          </a:p>
        </p:txBody>
      </p:sp>
      <p:sp>
        <p:nvSpPr>
          <p:cNvPr id="3" name="AutoShape 2" descr="Profile for Great Valley School District">
            <a:extLst>
              <a:ext uri="{FF2B5EF4-FFF2-40B4-BE49-F238E27FC236}">
                <a16:creationId xmlns:a16="http://schemas.microsoft.com/office/drawing/2014/main" id="{05B43EE5-D1E9-57EB-BB3D-0900ED74B8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pic>
        <p:nvPicPr>
          <p:cNvPr id="2060" name="Picture 12" descr="Inside Great Valley Middle School's ...">
            <a:extLst>
              <a:ext uri="{FF2B5EF4-FFF2-40B4-BE49-F238E27FC236}">
                <a16:creationId xmlns:a16="http://schemas.microsoft.com/office/drawing/2014/main" id="{D2070EF8-0D1B-1C62-9A6A-259C3522C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3872" y="3125643"/>
            <a:ext cx="4709831" cy="3134179"/>
          </a:xfrm>
          <a:prstGeom prst="rect">
            <a:avLst/>
          </a:prstGeom>
          <a:noFill/>
          <a:ln>
            <a:noFill/>
          </a:ln>
          <a:effectLst>
            <a:softEdge rad="76200"/>
          </a:effectLst>
          <a:extLst>
            <a:ext uri="{909E8E84-426E-40DD-AFC4-6F175D3DCCD1}">
              <a14:hiddenFill xmlns:a14="http://schemas.microsoft.com/office/drawing/2010/main">
                <a:solidFill>
                  <a:srgbClr val="FFFFFF"/>
                </a:solidFill>
              </a14:hiddenFill>
            </a:ext>
          </a:extLst>
        </p:spPr>
      </p:pic>
      <p:pic>
        <p:nvPicPr>
          <p:cNvPr id="4" name="Picture 10" descr="Great Valley School District">
            <a:extLst>
              <a:ext uri="{FF2B5EF4-FFF2-40B4-BE49-F238E27FC236}">
                <a16:creationId xmlns:a16="http://schemas.microsoft.com/office/drawing/2014/main" id="{BB468FC6-71C9-F44E-6483-DACA76935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169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40144" y="231140"/>
            <a:ext cx="9875520" cy="1356360"/>
          </a:xfrm>
        </p:spPr>
        <p:txBody>
          <a:bodyPr>
            <a:normAutofit/>
          </a:bodyPr>
          <a:lstStyle/>
          <a:p>
            <a:pPr algn="ctr"/>
            <a:r>
              <a:rPr lang="en-US" sz="5000">
                <a:latin typeface="Plantagenet Cherokee" panose="020F0502020204030204" pitchFamily="18" charset="0"/>
              </a:rPr>
              <a:t>GVMS Arrival</a:t>
            </a:r>
          </a:p>
        </p:txBody>
      </p:sp>
      <p:sp>
        <p:nvSpPr>
          <p:cNvPr id="5" name="Content Placeholder 4">
            <a:extLst>
              <a:ext uri="{FF2B5EF4-FFF2-40B4-BE49-F238E27FC236}">
                <a16:creationId xmlns:a16="http://schemas.microsoft.com/office/drawing/2014/main" id="{58BB6838-A3F7-5C14-F943-4B0CEEE6DD6A}"/>
              </a:ext>
            </a:extLst>
          </p:cNvPr>
          <p:cNvSpPr>
            <a:spLocks noGrp="1"/>
          </p:cNvSpPr>
          <p:nvPr>
            <p:ph idx="1"/>
          </p:nvPr>
        </p:nvSpPr>
        <p:spPr>
          <a:xfrm>
            <a:off x="289069" y="1448808"/>
            <a:ext cx="11609930" cy="5178051"/>
          </a:xfrm>
        </p:spPr>
        <p:txBody>
          <a:bodyPr vert="horz" lIns="91440" tIns="45720" rIns="91440" bIns="45720" rtlCol="0" anchor="t">
            <a:normAutofit fontScale="92500" lnSpcReduction="10000"/>
          </a:bodyPr>
          <a:lstStyle/>
          <a:p>
            <a:pPr marL="45720" indent="0" algn="ctr">
              <a:buNone/>
            </a:pPr>
            <a:r>
              <a:rPr lang="en-US" sz="5200" b="1">
                <a:solidFill>
                  <a:schemeClr val="bg2">
                    <a:lumMod val="75000"/>
                  </a:schemeClr>
                </a:solidFill>
                <a:latin typeface="Plantagenet Cherokee" panose="02020602070100000000" pitchFamily="18" charset="0"/>
              </a:rPr>
              <a:t>Our official start time is 7:40am</a:t>
            </a:r>
          </a:p>
          <a:p>
            <a:pPr marL="45720" indent="0">
              <a:buNone/>
            </a:pPr>
            <a:endParaRPr lang="en-US" sz="3000" b="1" u="sng">
              <a:solidFill>
                <a:schemeClr val="bg2">
                  <a:lumMod val="50000"/>
                </a:schemeClr>
              </a:solidFill>
              <a:latin typeface="Plantagenet Cherokee" panose="02020602070100000000" pitchFamily="18" charset="0"/>
            </a:endParaRPr>
          </a:p>
          <a:p>
            <a:pPr marL="45720" indent="0">
              <a:buNone/>
            </a:pPr>
            <a:r>
              <a:rPr lang="en-US" sz="3000" b="1" u="sng">
                <a:solidFill>
                  <a:srgbClr val="00B0F0"/>
                </a:solidFill>
                <a:latin typeface="Plantagenet Cherokee" panose="02020602070100000000" pitchFamily="18" charset="0"/>
              </a:rPr>
              <a:t>Drop Off Procedures</a:t>
            </a:r>
          </a:p>
          <a:p>
            <a:pPr>
              <a:buFont typeface="STKaiti" panose="02010600040101010101" pitchFamily="2" charset="-122"/>
              <a:buChar char="★"/>
            </a:pPr>
            <a:r>
              <a:rPr lang="en-US" b="1">
                <a:solidFill>
                  <a:srgbClr val="0070C0"/>
                </a:solidFill>
                <a:latin typeface="Plantagenet Cherokee" panose="02020602070100000000" pitchFamily="18" charset="0"/>
              </a:rPr>
              <a:t>Buses drop off on the building-side curb</a:t>
            </a:r>
          </a:p>
          <a:p>
            <a:pPr>
              <a:buFont typeface="STKaiti" panose="02010600040101010101" pitchFamily="2" charset="-122"/>
              <a:buChar char="★"/>
            </a:pPr>
            <a:r>
              <a:rPr lang="en-US" b="1">
                <a:solidFill>
                  <a:srgbClr val="0070C0"/>
                </a:solidFill>
                <a:latin typeface="Plantagenet Cherokee"/>
              </a:rPr>
              <a:t>Parent drop off in front of the building.  If you use the main GVMS entrance, you may be directed to go left or right at the top of the drive. Either direction will permit you to drop off your Middle Schooler. </a:t>
            </a:r>
          </a:p>
          <a:p>
            <a:pPr marL="45720" indent="0">
              <a:buNone/>
            </a:pPr>
            <a:endParaRPr lang="en-US">
              <a:solidFill>
                <a:schemeClr val="bg2">
                  <a:lumMod val="75000"/>
                </a:schemeClr>
              </a:solidFill>
              <a:latin typeface="Plantagenet Cherokee" panose="02020602070100000000" pitchFamily="18" charset="0"/>
            </a:endParaRPr>
          </a:p>
          <a:p>
            <a:pPr marL="45720" indent="0">
              <a:buNone/>
            </a:pPr>
            <a:r>
              <a:rPr lang="en-US" sz="3000" b="1" u="sng">
                <a:solidFill>
                  <a:srgbClr val="00B0F0"/>
                </a:solidFill>
                <a:latin typeface="Plantagenet Cherokee" panose="02020602070100000000" pitchFamily="18" charset="0"/>
              </a:rPr>
              <a:t>Arrival Inside</a:t>
            </a:r>
          </a:p>
          <a:p>
            <a:pPr>
              <a:buFont typeface="STKaiti" panose="02010600040101010101" pitchFamily="2" charset="-122"/>
              <a:buChar char="★"/>
            </a:pPr>
            <a:r>
              <a:rPr lang="en-US" b="1">
                <a:solidFill>
                  <a:srgbClr val="0070C0"/>
                </a:solidFill>
                <a:latin typeface="Plantagenet Cherokee"/>
              </a:rPr>
              <a:t>Cell phones away before they enter the building</a:t>
            </a:r>
          </a:p>
          <a:p>
            <a:pPr>
              <a:buFont typeface="STKaiti" panose="02010600040101010101" pitchFamily="2" charset="-122"/>
              <a:buChar char="★"/>
            </a:pPr>
            <a:r>
              <a:rPr lang="en-US" b="1">
                <a:solidFill>
                  <a:srgbClr val="0070C0"/>
                </a:solidFill>
                <a:latin typeface="Plantagenet Cherokee" panose="02020602070100000000" pitchFamily="18" charset="0"/>
              </a:rPr>
              <a:t>Breakfast is served in the Dining Room</a:t>
            </a:r>
          </a:p>
          <a:p>
            <a:pPr>
              <a:buFont typeface="STKaiti" panose="02010600040101010101" pitchFamily="2" charset="-122"/>
              <a:buChar char="★"/>
            </a:pPr>
            <a:r>
              <a:rPr lang="en-US" b="1">
                <a:solidFill>
                  <a:srgbClr val="0070C0"/>
                </a:solidFill>
                <a:latin typeface="Plantagenet Cherokee" panose="02020602070100000000" pitchFamily="18" charset="0"/>
              </a:rPr>
              <a:t>Students who finish eating or who choose not to eat will be housed in the gym (louder space) or the library (quieter space) until dismissed for Advocacy at 7:30am</a:t>
            </a:r>
          </a:p>
        </p:txBody>
      </p:sp>
      <p:pic>
        <p:nvPicPr>
          <p:cNvPr id="6" name="Picture 10" descr="Great Valley School District">
            <a:extLst>
              <a:ext uri="{FF2B5EF4-FFF2-40B4-BE49-F238E27FC236}">
                <a16:creationId xmlns:a16="http://schemas.microsoft.com/office/drawing/2014/main" id="{462FE916-6D46-57CD-759C-486B164B5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24077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083887" y="602617"/>
            <a:ext cx="9875520" cy="1356360"/>
          </a:xfrm>
        </p:spPr>
        <p:txBody>
          <a:bodyPr/>
          <a:lstStyle/>
          <a:p>
            <a:pPr algn="ctr"/>
            <a:r>
              <a:rPr lang="en-US" sz="5000">
                <a:latin typeface="Plantagenet Cherokee" panose="02020602070100000000" pitchFamily="18" charset="0"/>
              </a:rPr>
              <a:t>GVMS Dismissal</a:t>
            </a:r>
          </a:p>
        </p:txBody>
      </p:sp>
      <p:sp>
        <p:nvSpPr>
          <p:cNvPr id="6" name="Content Placeholder 5">
            <a:extLst>
              <a:ext uri="{FF2B5EF4-FFF2-40B4-BE49-F238E27FC236}">
                <a16:creationId xmlns:a16="http://schemas.microsoft.com/office/drawing/2014/main" id="{A0A07335-8646-1CD8-4106-D4AE5EEB2E18}"/>
              </a:ext>
            </a:extLst>
          </p:cNvPr>
          <p:cNvSpPr>
            <a:spLocks noGrp="1"/>
          </p:cNvSpPr>
          <p:nvPr>
            <p:ph idx="1"/>
          </p:nvPr>
        </p:nvSpPr>
        <p:spPr>
          <a:xfrm>
            <a:off x="357809" y="2160104"/>
            <a:ext cx="11403495" cy="4552122"/>
          </a:xfrm>
        </p:spPr>
        <p:txBody>
          <a:bodyPr>
            <a:normAutofit fontScale="92500" lnSpcReduction="10000"/>
          </a:bodyPr>
          <a:lstStyle/>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The school day ends at 2:30 pm. </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Parent pick up does not start until buses have departed campus, approximately 2:38 pm</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Parents are asked to avoid getting to campus until 2:38 pm. Car traffic will flow in two parallel lines heading from the GVHS entrance towards GVMS. If you enter through the GVMS main driveway, you will ONLY be able to turn LEFT when you reach the top of the main drive.</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Students are permitted to ride home with siblings at GVHS who drive.</a:t>
            </a:r>
          </a:p>
        </p:txBody>
      </p:sp>
      <p:pic>
        <p:nvPicPr>
          <p:cNvPr id="7" name="Picture 10" descr="Great Valley School District">
            <a:extLst>
              <a:ext uri="{FF2B5EF4-FFF2-40B4-BE49-F238E27FC236}">
                <a16:creationId xmlns:a16="http://schemas.microsoft.com/office/drawing/2014/main" id="{37F6E21A-0FC3-C8F9-617E-57BE0AD9E9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68327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7C31A-6F25-0DA0-E9DB-AD83940FC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30C7D-B1F8-7AFC-6FF4-87D5D4ACB67B}"/>
              </a:ext>
            </a:extLst>
          </p:cNvPr>
          <p:cNvSpPr>
            <a:spLocks noGrp="1"/>
          </p:cNvSpPr>
          <p:nvPr>
            <p:ph type="title"/>
          </p:nvPr>
        </p:nvSpPr>
        <p:spPr>
          <a:xfrm>
            <a:off x="1143000" y="508410"/>
            <a:ext cx="9875520" cy="1356360"/>
          </a:xfrm>
        </p:spPr>
        <p:txBody>
          <a:bodyPr>
            <a:normAutofit/>
          </a:bodyPr>
          <a:lstStyle/>
          <a:p>
            <a:pPr algn="ctr"/>
            <a:r>
              <a:rPr lang="en-US" sz="5000">
                <a:latin typeface="Plantagenet Cherokee" panose="020F0502020204030204" pitchFamily="18" charset="0"/>
              </a:rPr>
              <a:t>Housekeeping Items</a:t>
            </a:r>
          </a:p>
        </p:txBody>
      </p:sp>
      <p:sp>
        <p:nvSpPr>
          <p:cNvPr id="5" name="Content Placeholder 4">
            <a:extLst>
              <a:ext uri="{FF2B5EF4-FFF2-40B4-BE49-F238E27FC236}">
                <a16:creationId xmlns:a16="http://schemas.microsoft.com/office/drawing/2014/main" id="{8B9A4D6E-82BB-7FB4-CBB5-A127384ACBA6}"/>
              </a:ext>
            </a:extLst>
          </p:cNvPr>
          <p:cNvSpPr>
            <a:spLocks noGrp="1"/>
          </p:cNvSpPr>
          <p:nvPr>
            <p:ph idx="1"/>
          </p:nvPr>
        </p:nvSpPr>
        <p:spPr>
          <a:xfrm>
            <a:off x="0" y="1970385"/>
            <a:ext cx="12306054" cy="4843370"/>
          </a:xfrm>
        </p:spPr>
        <p:txBody>
          <a:bodyPr vert="horz" lIns="91440" tIns="45720" rIns="91440" bIns="45720" rtlCol="0" anchor="t">
            <a:normAutofit fontScale="55000" lnSpcReduction="20000"/>
          </a:bodyPr>
          <a:lstStyle/>
          <a:p>
            <a:pPr marL="45720" indent="0">
              <a:buNone/>
            </a:pPr>
            <a:r>
              <a:rPr lang="en-US" sz="3500" b="1" u="sng">
                <a:solidFill>
                  <a:srgbClr val="00B0F0"/>
                </a:solidFill>
                <a:latin typeface="Plantagenet Cherokee"/>
              </a:rPr>
              <a:t>Attendance</a:t>
            </a:r>
          </a:p>
          <a:p>
            <a:pPr>
              <a:buFont typeface="STKaiti" panose="02010600040101010101" pitchFamily="2" charset="-122"/>
              <a:buChar char="★"/>
            </a:pPr>
            <a:r>
              <a:rPr lang="en-US" sz="2900" b="1" i="0">
                <a:solidFill>
                  <a:srgbClr val="0070C0"/>
                </a:solidFill>
                <a:effectLst/>
                <a:latin typeface="Plantagenet Cherokee"/>
              </a:rPr>
              <a:t>In the event your child will be absent and/or leaving school early, please use Pick Up Patrol or email </a:t>
            </a:r>
            <a:r>
              <a:rPr lang="en-US" sz="2900" b="0" i="0" u="sng">
                <a:solidFill>
                  <a:srgbClr val="0033AB"/>
                </a:solidFill>
                <a:effectLst/>
                <a:latin typeface="Open Sans"/>
                <a:ea typeface="Open Sans"/>
                <a:cs typeface="Open Sans"/>
                <a:hlinkClick r:id="rId3"/>
              </a:rPr>
              <a:t>gvmsattendance@gvsd.org</a:t>
            </a:r>
            <a:endParaRPr lang="en-US" sz="2900" b="0" i="0">
              <a:solidFill>
                <a:srgbClr val="636363"/>
              </a:solidFill>
              <a:effectLst/>
              <a:latin typeface="Open Sans"/>
              <a:ea typeface="Open Sans"/>
              <a:cs typeface="Open Sans"/>
            </a:endParaRPr>
          </a:p>
          <a:p>
            <a:pPr marL="0" indent="0">
              <a:buNone/>
            </a:pPr>
            <a:endParaRPr lang="en-US" sz="2900" b="1">
              <a:solidFill>
                <a:srgbClr val="0070C0"/>
              </a:solidFill>
              <a:latin typeface="Plantagenet Cherokee" panose="02020602070100000000" pitchFamily="18" charset="0"/>
            </a:endParaRPr>
          </a:p>
          <a:p>
            <a:pPr>
              <a:buFont typeface="STKaiti" panose="02010600040101010101" pitchFamily="2" charset="-122"/>
              <a:buChar char="★"/>
            </a:pPr>
            <a:r>
              <a:rPr lang="en-US" sz="2900" b="1">
                <a:solidFill>
                  <a:srgbClr val="0070C0"/>
                </a:solidFill>
                <a:latin typeface="Plantagenet Cherokee"/>
              </a:rPr>
              <a:t>Please remember to provide parent excuse notes (up to 10 per school year) or doctor notes following an absence.</a:t>
            </a:r>
          </a:p>
          <a:p>
            <a:pPr marL="45720" indent="0">
              <a:buNone/>
            </a:pPr>
            <a:endParaRPr lang="en-US" sz="2300">
              <a:solidFill>
                <a:schemeClr val="bg2">
                  <a:lumMod val="75000"/>
                </a:schemeClr>
              </a:solidFill>
              <a:latin typeface="Plantagenet Cherokee" panose="02020602070100000000" pitchFamily="18" charset="0"/>
            </a:endParaRPr>
          </a:p>
          <a:p>
            <a:pPr marL="45720" indent="0">
              <a:buNone/>
            </a:pPr>
            <a:r>
              <a:rPr lang="en-US" sz="3500" b="1" u="sng">
                <a:solidFill>
                  <a:srgbClr val="00B0F0"/>
                </a:solidFill>
                <a:latin typeface="Plantagenet Cherokee"/>
              </a:rPr>
              <a:t>Extended Absence (family trip)</a:t>
            </a:r>
          </a:p>
          <a:p>
            <a:pPr algn="l">
              <a:spcAft>
                <a:spcPts val="1500"/>
              </a:spcAft>
              <a:buFont typeface="STKaiti" panose="02010600040101010101" pitchFamily="2" charset="-122"/>
              <a:buChar char="★"/>
            </a:pPr>
            <a:r>
              <a:rPr lang="en-US" sz="2900" b="1" i="0">
                <a:solidFill>
                  <a:srgbClr val="0070C0"/>
                </a:solidFill>
                <a:effectLst/>
                <a:latin typeface="Plantagenet Cherokee"/>
              </a:rPr>
              <a:t>You must complete the educational travel form and submit it to attendance a minimum of two weeks in advance of your trip.</a:t>
            </a:r>
          </a:p>
          <a:p>
            <a:pPr algn="l">
              <a:lnSpc>
                <a:spcPct val="170000"/>
              </a:lnSpc>
              <a:buFont typeface="STKaiti" panose="02010600040101010101" pitchFamily="2" charset="-122"/>
              <a:buChar char="★"/>
            </a:pPr>
            <a:r>
              <a:rPr lang="en-US" sz="2900" b="1" i="0">
                <a:solidFill>
                  <a:srgbClr val="0070C0"/>
                </a:solidFill>
                <a:effectLst/>
                <a:latin typeface="Plantagenet Cherokee"/>
              </a:rPr>
              <a:t>Please note: if a student misses 10+ consecutive days of school, they will be dropped from our </a:t>
            </a:r>
            <a:r>
              <a:rPr lang="en-US" sz="2900" b="1">
                <a:solidFill>
                  <a:srgbClr val="0070C0"/>
                </a:solidFill>
                <a:latin typeface="Plantagenet Cherokee"/>
              </a:rPr>
              <a:t>rolls</a:t>
            </a:r>
            <a:r>
              <a:rPr lang="en-US" sz="2900" b="1" i="0">
                <a:solidFill>
                  <a:srgbClr val="0070C0"/>
                </a:solidFill>
                <a:effectLst/>
                <a:latin typeface="Plantagenet Cherokee"/>
              </a:rPr>
              <a:t> and you will need to register them again once you return from your trip. Student grades from coursework completed prior to your trip will be reinstated upon their re-enrollment.</a:t>
            </a:r>
          </a:p>
          <a:p>
            <a:pPr marL="45720" indent="0">
              <a:buNone/>
            </a:pPr>
            <a:endParaRPr lang="en-US" sz="2000" b="1" u="sng">
              <a:solidFill>
                <a:schemeClr val="bg2">
                  <a:lumMod val="50000"/>
                </a:schemeClr>
              </a:solidFill>
              <a:latin typeface="Plantagenet Cherokee" panose="02020602070100000000" pitchFamily="18" charset="0"/>
            </a:endParaRPr>
          </a:p>
          <a:p>
            <a:pPr marL="45720" indent="0">
              <a:buNone/>
            </a:pPr>
            <a:r>
              <a:rPr lang="en-US" sz="3500" b="1" u="sng">
                <a:solidFill>
                  <a:srgbClr val="00B0F0"/>
                </a:solidFill>
                <a:latin typeface="Plantagenet Cherokee"/>
              </a:rPr>
              <a:t>Oops, my student forgot something at home!</a:t>
            </a:r>
          </a:p>
          <a:p>
            <a:pPr>
              <a:buFont typeface="STKaiti" panose="02010600040101010101" pitchFamily="2" charset="-122"/>
              <a:buChar char="★"/>
            </a:pPr>
            <a:r>
              <a:rPr lang="en-US" sz="2900" b="1">
                <a:solidFill>
                  <a:srgbClr val="0070C0"/>
                </a:solidFill>
                <a:latin typeface="Plantagenet Cherokee"/>
              </a:rPr>
              <a:t>Feel free to drop off student items in the main office. Be sure to label items with the student’s name. </a:t>
            </a:r>
          </a:p>
        </p:txBody>
      </p:sp>
      <p:pic>
        <p:nvPicPr>
          <p:cNvPr id="6" name="Picture 10" descr="Great Valley School District">
            <a:extLst>
              <a:ext uri="{FF2B5EF4-FFF2-40B4-BE49-F238E27FC236}">
                <a16:creationId xmlns:a16="http://schemas.microsoft.com/office/drawing/2014/main" id="{1DA78881-70F4-76DC-C970-127F94991B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2726"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40699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Oval 2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Oval 2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Oval 2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Oval 2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3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4" name="Rectangle 3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gn="ctr"/>
            <a:r>
              <a:rPr lang="en-US" sz="5000" b="0" i="0" kern="1200">
                <a:solidFill>
                  <a:srgbClr val="EBEBEB"/>
                </a:solidFill>
                <a:latin typeface="Plantagenet Cherokee" panose="02020602070100000000" pitchFamily="18" charset="0"/>
              </a:rPr>
              <a:t>Advocacy</a:t>
            </a:r>
          </a:p>
        </p:txBody>
      </p:sp>
      <p:sp>
        <p:nvSpPr>
          <p:cNvPr id="6" name="Content Placeholder 5">
            <a:extLst>
              <a:ext uri="{FF2B5EF4-FFF2-40B4-BE49-F238E27FC236}">
                <a16:creationId xmlns:a16="http://schemas.microsoft.com/office/drawing/2014/main" id="{4E385E1F-D89E-CA98-AF99-4C6075B566ED}"/>
              </a:ext>
            </a:extLst>
          </p:cNvPr>
          <p:cNvSpPr>
            <a:spLocks noGrp="1"/>
          </p:cNvSpPr>
          <p:nvPr>
            <p:ph sz="half" idx="1"/>
          </p:nvPr>
        </p:nvSpPr>
        <p:spPr>
          <a:xfrm>
            <a:off x="961616" y="2409259"/>
            <a:ext cx="7581657" cy="4322237"/>
          </a:xfrm>
        </p:spPr>
        <p:txBody>
          <a:bodyPr vert="horz" lIns="91440" tIns="45720" rIns="91440" bIns="45720" rtlCol="0" anchor="ctr">
            <a:normAutofit/>
          </a:bodyPr>
          <a:lstStyle/>
          <a:p>
            <a:pPr>
              <a:lnSpc>
                <a:spcPct val="90000"/>
              </a:lnSpc>
              <a:buFont typeface="STKaiti" panose="02010600040101010101" pitchFamily="2" charset="-122"/>
              <a:buChar char="★"/>
            </a:pPr>
            <a:r>
              <a:rPr lang="en-US" sz="2000" b="1">
                <a:solidFill>
                  <a:srgbClr val="00B0F0"/>
                </a:solidFill>
              </a:rPr>
              <a:t>Begins at 7:40am and concludes at 7:50am but will be extended for the first two days of school.</a:t>
            </a:r>
          </a:p>
          <a:p>
            <a:pPr>
              <a:lnSpc>
                <a:spcPct val="90000"/>
              </a:lnSpc>
              <a:buFont typeface="STKaiti" panose="02010600040101010101" pitchFamily="2" charset="-122"/>
              <a:buChar char="★"/>
            </a:pPr>
            <a:r>
              <a:rPr lang="en-US" sz="2000" b="1">
                <a:solidFill>
                  <a:srgbClr val="0070C0"/>
                </a:solidFill>
              </a:rPr>
              <a:t>Students visit lockers prior to Advocacy.</a:t>
            </a:r>
          </a:p>
          <a:p>
            <a:pPr>
              <a:lnSpc>
                <a:spcPct val="90000"/>
              </a:lnSpc>
              <a:buFont typeface="STKaiti" panose="02010600040101010101" pitchFamily="2" charset="-122"/>
              <a:buChar char="★"/>
            </a:pPr>
            <a:r>
              <a:rPr lang="en-US" sz="2000" b="1">
                <a:solidFill>
                  <a:srgbClr val="00B0F0"/>
                </a:solidFill>
              </a:rPr>
              <a:t>All teachers have Advocacies usually consisting of 15 or fewer students.</a:t>
            </a:r>
          </a:p>
          <a:p>
            <a:pPr>
              <a:lnSpc>
                <a:spcPct val="90000"/>
              </a:lnSpc>
              <a:buFont typeface="STKaiti" panose="02010600040101010101" pitchFamily="2" charset="-122"/>
              <a:buChar char="★"/>
            </a:pPr>
            <a:r>
              <a:rPr lang="en-US" sz="2000" b="1">
                <a:solidFill>
                  <a:srgbClr val="0070C0"/>
                </a:solidFill>
              </a:rPr>
              <a:t>The morning news show will air each morning and is streamed in all classrooms.</a:t>
            </a:r>
          </a:p>
          <a:p>
            <a:pPr>
              <a:lnSpc>
                <a:spcPct val="90000"/>
              </a:lnSpc>
              <a:buFont typeface="STKaiti" panose="02010600040101010101" pitchFamily="2" charset="-122"/>
              <a:buChar char="★"/>
            </a:pPr>
            <a:r>
              <a:rPr lang="en-US" sz="2000" b="1">
                <a:solidFill>
                  <a:srgbClr val="00B0F0"/>
                </a:solidFill>
              </a:rPr>
              <a:t>Approximately every month we host a Patriot Pride Day. Advocacy is extended and we run a modified daily schedule. Patriot Pride activities focus on social-emotional learning, team-building, etc. Some activities are facilitated by our Patriot Pal student leaders.</a:t>
            </a:r>
          </a:p>
          <a:p>
            <a:pPr marL="45720" indent="0">
              <a:lnSpc>
                <a:spcPct val="90000"/>
              </a:lnSpc>
            </a:pPr>
            <a:endParaRPr lang="en-US" sz="1700"/>
          </a:p>
        </p:txBody>
      </p:sp>
      <p:pic>
        <p:nvPicPr>
          <p:cNvPr id="18" name="Picture 17" descr="A clock with a black and white face&#10;&#10;AI-generated content may be incorrect.">
            <a:extLst>
              <a:ext uri="{FF2B5EF4-FFF2-40B4-BE49-F238E27FC236}">
                <a16:creationId xmlns:a16="http://schemas.microsoft.com/office/drawing/2014/main" id="{040FE96A-2070-1892-E161-C3443FD819F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30724" y="2488748"/>
            <a:ext cx="3067163" cy="3067163"/>
          </a:xfrm>
          <a:prstGeom prst="roundRect">
            <a:avLst>
              <a:gd name="adj" fmla="val 1858"/>
            </a:avLst>
          </a:prstGeom>
          <a:effectLst>
            <a:outerShdw blurRad="50800" dist="50800" dir="5400000" algn="tl" rotWithShape="0">
              <a:srgbClr val="000000">
                <a:alpha val="43000"/>
              </a:srgbClr>
            </a:outerShdw>
          </a:effectLst>
        </p:spPr>
      </p:pic>
      <p:pic>
        <p:nvPicPr>
          <p:cNvPr id="8" name="Picture 10" descr="Great Valley School District">
            <a:extLst>
              <a:ext uri="{FF2B5EF4-FFF2-40B4-BE49-F238E27FC236}">
                <a16:creationId xmlns:a16="http://schemas.microsoft.com/office/drawing/2014/main" id="{04A0B44B-D82B-94C3-2411-B4CF4A2F1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94240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1C0F062-B5E5-2115-CB1E-6F4089AC3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7B8A6-E5EB-3E6A-4E8E-61581764DAD5}"/>
              </a:ext>
            </a:extLst>
          </p:cNvPr>
          <p:cNvSpPr>
            <a:spLocks noGrp="1"/>
          </p:cNvSpPr>
          <p:nvPr>
            <p:ph type="title"/>
          </p:nvPr>
        </p:nvSpPr>
        <p:spPr/>
        <p:txBody>
          <a:bodyPr anchor="ctr">
            <a:noAutofit/>
          </a:bodyPr>
          <a:lstStyle/>
          <a:p>
            <a:pPr algn="ctr"/>
            <a:r>
              <a:rPr lang="en-US" sz="5000">
                <a:latin typeface="Plantagenet Cherokee" panose="02020602070100000000" pitchFamily="18" charset="0"/>
              </a:rPr>
              <a:t>Lockers</a:t>
            </a:r>
          </a:p>
        </p:txBody>
      </p:sp>
      <p:sp>
        <p:nvSpPr>
          <p:cNvPr id="6" name="Content Placeholder 5">
            <a:extLst>
              <a:ext uri="{FF2B5EF4-FFF2-40B4-BE49-F238E27FC236}">
                <a16:creationId xmlns:a16="http://schemas.microsoft.com/office/drawing/2014/main" id="{9413703F-3804-2046-3D1E-1E5439D8E972}"/>
              </a:ext>
            </a:extLst>
          </p:cNvPr>
          <p:cNvSpPr>
            <a:spLocks noGrp="1"/>
          </p:cNvSpPr>
          <p:nvPr>
            <p:ph sz="half" idx="1"/>
          </p:nvPr>
        </p:nvSpPr>
        <p:spPr>
          <a:xfrm>
            <a:off x="5215030" y="2786380"/>
            <a:ext cx="6781640" cy="3865558"/>
          </a:xfrm>
        </p:spPr>
        <p:txBody>
          <a:bodyPr>
            <a:normAutofit/>
          </a:bodyPr>
          <a:lstStyle/>
          <a:p>
            <a:pPr>
              <a:buFont typeface="STKaiti" panose="02010600040101010101" pitchFamily="2" charset="-122"/>
              <a:buChar char="★"/>
            </a:pPr>
            <a:r>
              <a:rPr lang="en-US" sz="2500" b="1">
                <a:solidFill>
                  <a:srgbClr val="0070C0"/>
                </a:solidFill>
              </a:rPr>
              <a:t>Students are expected to keep outerwear including hats/caps, backpacks, purses, cell phones, etc. in their assigned lockers.</a:t>
            </a:r>
          </a:p>
          <a:p>
            <a:pPr marL="0" indent="0">
              <a:buNone/>
            </a:pPr>
            <a:endParaRPr lang="en-US" sz="2500" b="1">
              <a:solidFill>
                <a:srgbClr val="0070C0"/>
              </a:solidFill>
            </a:endParaRPr>
          </a:p>
          <a:p>
            <a:pPr>
              <a:buFont typeface="STKaiti" panose="02010600040101010101" pitchFamily="2" charset="-122"/>
              <a:buChar char="★"/>
            </a:pPr>
            <a:r>
              <a:rPr lang="en-US" sz="2500" b="1">
                <a:solidFill>
                  <a:srgbClr val="0070C0"/>
                </a:solidFill>
              </a:rPr>
              <a:t>Students may visit their lockers between classes, as necessary. Typically, students visit before advocacy, before and after lunch, and during dismissal.</a:t>
            </a:r>
          </a:p>
          <a:p>
            <a:pPr>
              <a:buFont typeface="STKaiti" panose="02010600040101010101" pitchFamily="2" charset="-122"/>
              <a:buChar char="★"/>
            </a:pPr>
            <a:endParaRPr lang="en-US" sz="1700"/>
          </a:p>
          <a:p>
            <a:pPr marL="45720" indent="0">
              <a:buNone/>
            </a:pPr>
            <a:endParaRPr lang="en-US" sz="1700"/>
          </a:p>
        </p:txBody>
      </p:sp>
      <p:pic>
        <p:nvPicPr>
          <p:cNvPr id="5" name="Picture 4" descr="A blue lockers with open doors&#10;&#10;AI-generated content may be incorrect.">
            <a:extLst>
              <a:ext uri="{FF2B5EF4-FFF2-40B4-BE49-F238E27FC236}">
                <a16:creationId xmlns:a16="http://schemas.microsoft.com/office/drawing/2014/main" id="{BB1A0828-0C62-E2F9-D8A7-2E913CCDBFC0}"/>
              </a:ext>
            </a:extLst>
          </p:cNvPr>
          <p:cNvPicPr>
            <a:picLocks noChangeAspect="1"/>
          </p:cNvPicPr>
          <p:nvPr/>
        </p:nvPicPr>
        <p:blipFill>
          <a:blip r:embed="rId3">
            <a:extLst>
              <a:ext uri="{837473B0-CC2E-450A-ABE3-18F120FF3D39}">
                <a1611:picAttrSrcUrl xmlns:a1611="http://schemas.microsoft.com/office/drawing/2016/11/main" r:id="rId4"/>
              </a:ext>
            </a:extLst>
          </a:blip>
          <a:srcRect l="12486" r="13382" b="1"/>
          <a:stretch/>
        </p:blipFill>
        <p:spPr>
          <a:xfrm>
            <a:off x="664028" y="2285999"/>
            <a:ext cx="4287453" cy="3627845"/>
          </a:xfrm>
          <a:prstGeom prst="rect">
            <a:avLst/>
          </a:prstGeom>
          <a:noFill/>
        </p:spPr>
      </p:pic>
      <p:pic>
        <p:nvPicPr>
          <p:cNvPr id="7" name="Picture 10" descr="Great Valley School District">
            <a:extLst>
              <a:ext uri="{FF2B5EF4-FFF2-40B4-BE49-F238E27FC236}">
                <a16:creationId xmlns:a16="http://schemas.microsoft.com/office/drawing/2014/main" id="{0757D68E-4EF4-FC48-8D55-9E55E555A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789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480738" y="527054"/>
            <a:ext cx="9875520" cy="1356360"/>
          </a:xfrm>
        </p:spPr>
        <p:txBody>
          <a:bodyPr anchor="ctr">
            <a:normAutofit/>
          </a:bodyPr>
          <a:lstStyle/>
          <a:p>
            <a:pPr algn="ctr"/>
            <a:r>
              <a:rPr lang="en-US" sz="5000">
                <a:latin typeface="Plantagenet Cherokee" panose="02020602070100000000" pitchFamily="18" charset="0"/>
              </a:rPr>
              <a:t>Schedule</a:t>
            </a:r>
          </a:p>
        </p:txBody>
      </p:sp>
      <p:sp>
        <p:nvSpPr>
          <p:cNvPr id="5" name="Content Placeholder 4">
            <a:extLst>
              <a:ext uri="{FF2B5EF4-FFF2-40B4-BE49-F238E27FC236}">
                <a16:creationId xmlns:a16="http://schemas.microsoft.com/office/drawing/2014/main" id="{B68C792A-F69E-59BC-1BA6-1B418E3A18DD}"/>
              </a:ext>
            </a:extLst>
          </p:cNvPr>
          <p:cNvSpPr>
            <a:spLocks noGrp="1"/>
          </p:cNvSpPr>
          <p:nvPr>
            <p:ph sz="half" idx="1"/>
          </p:nvPr>
        </p:nvSpPr>
        <p:spPr>
          <a:xfrm>
            <a:off x="182879" y="2379011"/>
            <a:ext cx="12099577" cy="5790985"/>
          </a:xfrm>
        </p:spPr>
        <p:txBody>
          <a:bodyPr>
            <a:normAutofit/>
          </a:bodyPr>
          <a:lstStyle/>
          <a:p>
            <a:pPr algn="ctr">
              <a:buFont typeface="STKaiti" panose="02010600040101010101" pitchFamily="2" charset="-122"/>
              <a:buChar char="★"/>
            </a:pPr>
            <a:r>
              <a:rPr lang="en-US" sz="2000">
                <a:latin typeface="Plantagenet Cherokee" panose="02020602070100000000" pitchFamily="18" charset="0"/>
              </a:rPr>
              <a:t>Follow a 6-day cycle </a:t>
            </a:r>
          </a:p>
          <a:p>
            <a:pPr algn="ctr">
              <a:buFont typeface="STKaiti" panose="02010600040101010101" pitchFamily="2" charset="-122"/>
              <a:buChar char="★"/>
            </a:pPr>
            <a:r>
              <a:rPr lang="en-US" sz="2000">
                <a:latin typeface="Plantagenet Cherokee" panose="02020602070100000000" pitchFamily="18" charset="0"/>
              </a:rPr>
              <a:t>Advocacy (10 minutes) </a:t>
            </a:r>
          </a:p>
          <a:p>
            <a:pPr algn="ctr">
              <a:buFont typeface="STKaiti" panose="02010600040101010101" pitchFamily="2" charset="-122"/>
              <a:buChar char="★"/>
            </a:pPr>
            <a:r>
              <a:rPr lang="en-US" sz="2000">
                <a:latin typeface="Plantagenet Cherokee" panose="02020602070100000000" pitchFamily="18" charset="0"/>
              </a:rPr>
              <a:t>7 classes (49 minutes each)</a:t>
            </a:r>
          </a:p>
          <a:p>
            <a:pPr marL="0" indent="0">
              <a:buNone/>
            </a:pPr>
            <a:r>
              <a:rPr lang="en-US" sz="3000" b="1" u="sng">
                <a:solidFill>
                  <a:srgbClr val="002060"/>
                </a:solidFill>
                <a:latin typeface="Plantagenet Cherokee" panose="02020602070100000000" pitchFamily="18" charset="0"/>
              </a:rPr>
              <a:t>Class Meets Per 6-Day Cycle:</a:t>
            </a:r>
          </a:p>
          <a:p>
            <a:pPr>
              <a:buFont typeface="STKaiti" panose="02010600040101010101" pitchFamily="2" charset="-122"/>
              <a:buChar char="★"/>
            </a:pPr>
            <a:r>
              <a:rPr lang="en-US" b="1">
                <a:solidFill>
                  <a:srgbClr val="0070C0"/>
                </a:solidFill>
                <a:latin typeface="Plantagenet Cherokee" panose="02020602070100000000" pitchFamily="18" charset="0"/>
              </a:rPr>
              <a:t>SIX Meets- </a:t>
            </a:r>
            <a:r>
              <a:rPr lang="en-US">
                <a:latin typeface="Plantagenet Cherokee" panose="02020602070100000000" pitchFamily="18" charset="0"/>
              </a:rPr>
              <a:t>ELA, Math, Science, Social Studies, &amp; World Language</a:t>
            </a:r>
          </a:p>
          <a:p>
            <a:pPr>
              <a:lnSpc>
                <a:spcPct val="170000"/>
              </a:lnSpc>
              <a:buFont typeface="STKaiti" panose="02010600040101010101" pitchFamily="2" charset="-122"/>
              <a:buChar char="★"/>
            </a:pPr>
            <a:r>
              <a:rPr lang="en-US" b="1">
                <a:solidFill>
                  <a:srgbClr val="0070C0"/>
                </a:solidFill>
                <a:latin typeface="Plantagenet Cherokee" panose="02020602070100000000" pitchFamily="18" charset="0"/>
              </a:rPr>
              <a:t>TWO Meets- </a:t>
            </a:r>
            <a:r>
              <a:rPr lang="en-US">
                <a:latin typeface="Plantagenet Cherokee" panose="02020602070100000000" pitchFamily="18" charset="0"/>
              </a:rPr>
              <a:t>Science Electives, Social Studies Electives, General Music Elective, Health/PE,  STEAM, Band, Orchestra, &amp; Chorus</a:t>
            </a:r>
          </a:p>
          <a:p>
            <a:pPr>
              <a:lnSpc>
                <a:spcPct val="170000"/>
              </a:lnSpc>
              <a:buFont typeface="STKaiti" panose="02010600040101010101" pitchFamily="2" charset="-122"/>
              <a:buChar char="★"/>
            </a:pPr>
            <a:r>
              <a:rPr lang="en-US" b="1">
                <a:solidFill>
                  <a:srgbClr val="0070C0"/>
                </a:solidFill>
                <a:latin typeface="Plantagenet Cherokee" panose="02020602070100000000" pitchFamily="18" charset="0"/>
              </a:rPr>
              <a:t>ONE</a:t>
            </a:r>
            <a:r>
              <a:rPr lang="en-US">
                <a:solidFill>
                  <a:srgbClr val="0070C0"/>
                </a:solidFill>
                <a:latin typeface="Plantagenet Cherokee" panose="02020602070100000000" pitchFamily="18" charset="0"/>
              </a:rPr>
              <a:t> </a:t>
            </a:r>
            <a:r>
              <a:rPr lang="en-US" b="1">
                <a:solidFill>
                  <a:srgbClr val="0070C0"/>
                </a:solidFill>
                <a:latin typeface="Plantagenet Cherokee" panose="02020602070100000000" pitchFamily="18" charset="0"/>
              </a:rPr>
              <a:t>Meet- </a:t>
            </a:r>
            <a:r>
              <a:rPr lang="en-US">
                <a:latin typeface="Plantagenet Cherokee" panose="02020602070100000000" pitchFamily="18" charset="0"/>
              </a:rPr>
              <a:t>Elevate U &amp; Art</a:t>
            </a:r>
          </a:p>
          <a:p>
            <a:pPr marL="45720" indent="0">
              <a:buNone/>
            </a:pPr>
            <a:r>
              <a:rPr lang="en-US" b="1">
                <a:solidFill>
                  <a:srgbClr val="C00000"/>
                </a:solidFill>
                <a:latin typeface="Plantagenet Cherokee" panose="02020602070100000000" pitchFamily="18" charset="0"/>
              </a:rPr>
              <a:t>**Meets for ELA and Math Core Extension may vary. </a:t>
            </a:r>
          </a:p>
          <a:p>
            <a:pPr marL="45720" indent="0">
              <a:buNone/>
            </a:pPr>
            <a:endParaRPr lang="en-US" sz="1500"/>
          </a:p>
          <a:p>
            <a:pPr marL="45720" indent="0">
              <a:buNone/>
            </a:pPr>
            <a:endParaRPr lang="en-US" sz="1500"/>
          </a:p>
          <a:p>
            <a:pPr marL="45720" indent="0">
              <a:buNone/>
            </a:pPr>
            <a:endParaRPr lang="en-US" sz="1500"/>
          </a:p>
        </p:txBody>
      </p:sp>
      <p:pic>
        <p:nvPicPr>
          <p:cNvPr id="9" name="Picture 10" descr="Great Valley School District">
            <a:extLst>
              <a:ext uri="{FF2B5EF4-FFF2-40B4-BE49-F238E27FC236}">
                <a16:creationId xmlns:a16="http://schemas.microsoft.com/office/drawing/2014/main" id="{CFD1E445-F8E1-D797-4DF8-5A1EDFBE3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71586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9D39-0597-ABF8-7EC1-015DC802E25C}"/>
              </a:ext>
            </a:extLst>
          </p:cNvPr>
          <p:cNvSpPr>
            <a:spLocks noGrp="1"/>
          </p:cNvSpPr>
          <p:nvPr>
            <p:ph type="title"/>
          </p:nvPr>
        </p:nvSpPr>
        <p:spPr/>
        <p:txBody>
          <a:bodyPr/>
          <a:lstStyle/>
          <a:p>
            <a:r>
              <a:rPr lang="en-US"/>
              <a:t>Schedule Overview</a:t>
            </a:r>
          </a:p>
        </p:txBody>
      </p:sp>
      <p:graphicFrame>
        <p:nvGraphicFramePr>
          <p:cNvPr id="4" name="Content Placeholder 3">
            <a:extLst>
              <a:ext uri="{FF2B5EF4-FFF2-40B4-BE49-F238E27FC236}">
                <a16:creationId xmlns:a16="http://schemas.microsoft.com/office/drawing/2014/main" id="{A61177AD-4706-F388-64AE-BFAA82A54D18}"/>
              </a:ext>
            </a:extLst>
          </p:cNvPr>
          <p:cNvGraphicFramePr>
            <a:graphicFrameLocks noChangeAspect="1"/>
          </p:cNvGraphicFramePr>
          <p:nvPr>
            <p:extLst>
              <p:ext uri="{D42A27DB-BD31-4B8C-83A1-F6EECF244321}">
                <p14:modId xmlns:p14="http://schemas.microsoft.com/office/powerpoint/2010/main" val="80351523"/>
              </p:ext>
            </p:extLst>
          </p:nvPr>
        </p:nvGraphicFramePr>
        <p:xfrm>
          <a:off x="528917" y="2285055"/>
          <a:ext cx="4776902" cy="6181535"/>
        </p:xfrm>
        <a:graphic>
          <a:graphicData uri="http://schemas.openxmlformats.org/presentationml/2006/ole">
            <mc:AlternateContent xmlns:mc="http://schemas.openxmlformats.org/markup-compatibility/2006">
              <mc:Choice xmlns:v="urn:schemas-microsoft-com:vml" Requires="v">
                <p:oleObj name="Acrobat Document" r:id="rId2" imgW="2914400" imgH="3771525" progId="Acrobat.Document.DC">
                  <p:embed/>
                </p:oleObj>
              </mc:Choice>
              <mc:Fallback>
                <p:oleObj name="Acrobat Document" r:id="rId2" imgW="2914400" imgH="3771525" progId="Acrobat.Document.DC">
                  <p:embed/>
                  <p:pic>
                    <p:nvPicPr>
                      <p:cNvPr id="4" name="Content Placeholder 3">
                        <a:extLst>
                          <a:ext uri="{FF2B5EF4-FFF2-40B4-BE49-F238E27FC236}">
                            <a16:creationId xmlns:a16="http://schemas.microsoft.com/office/drawing/2014/main" id="{A61177AD-4706-F388-64AE-BFAA82A54D18}"/>
                          </a:ext>
                        </a:extLst>
                      </p:cNvPr>
                      <p:cNvPicPr/>
                      <p:nvPr/>
                    </p:nvPicPr>
                    <p:blipFill>
                      <a:blip r:embed="rId3"/>
                      <a:stretch>
                        <a:fillRect/>
                      </a:stretch>
                    </p:blipFill>
                    <p:spPr>
                      <a:xfrm>
                        <a:off x="528917" y="2285055"/>
                        <a:ext cx="4776902" cy="618153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D01A2329-3CC6-E8CF-9999-1E77FDF4EAE5}"/>
              </a:ext>
            </a:extLst>
          </p:cNvPr>
          <p:cNvSpPr txBox="1"/>
          <p:nvPr/>
        </p:nvSpPr>
        <p:spPr>
          <a:xfrm>
            <a:off x="5565995" y="2285055"/>
            <a:ext cx="6097088" cy="4247317"/>
          </a:xfrm>
          <a:prstGeom prst="rect">
            <a:avLst/>
          </a:prstGeom>
          <a:noFill/>
        </p:spPr>
        <p:txBody>
          <a:bodyPr wrap="square">
            <a:spAutoFit/>
          </a:bodyPr>
          <a:lstStyle/>
          <a:p>
            <a:r>
              <a:rPr lang="en-US">
                <a:solidFill>
                  <a:srgbClr val="00B0F0"/>
                </a:solidFill>
                <a:latin typeface="Plantagenet Cherokee" panose="02020602070100000000" pitchFamily="18" charset="0"/>
              </a:rPr>
              <a:t>Periods 1-4</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ELA</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MATH</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SCIENCE</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SOCIAL STUDIES </a:t>
            </a:r>
          </a:p>
          <a:p>
            <a:endParaRPr lang="en-US">
              <a:solidFill>
                <a:srgbClr val="00B0F0"/>
              </a:solidFill>
              <a:latin typeface="Plantagenet Cherokee" panose="02020602070100000000" pitchFamily="18" charset="0"/>
            </a:endParaRPr>
          </a:p>
          <a:p>
            <a:r>
              <a:rPr lang="en-US">
                <a:solidFill>
                  <a:srgbClr val="00B0F0"/>
                </a:solidFill>
                <a:latin typeface="Plantagenet Cherokee" panose="02020602070100000000" pitchFamily="18" charset="0"/>
              </a:rPr>
              <a:t>Periods 5-7: </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MATH CORE EXTENSION</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ELA CORE EXTENSION</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SPECIAL AREAS (STEAM, ELEVATE U, ART, HEALTH/PE)</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ELECTIVES (SCIENCE, SOCIAL STUDIES, GENERAL MUSIC)</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MUSIC ENSEMBLES (ORCHESTRA, CHOIR, BAND)</a:t>
            </a:r>
          </a:p>
          <a:p>
            <a:pPr marL="285750" indent="-285750">
              <a:buFont typeface="Wingdings" panose="05000000000000000000" pitchFamily="2" charset="2"/>
              <a:buChar char="Ø"/>
            </a:pPr>
            <a:r>
              <a:rPr lang="en-US">
                <a:solidFill>
                  <a:srgbClr val="0070C0"/>
                </a:solidFill>
                <a:latin typeface="Plantagenet Cherokee" panose="02020602070100000000" pitchFamily="18" charset="0"/>
              </a:rPr>
              <a:t>WORLD LANGUAGE </a:t>
            </a:r>
          </a:p>
        </p:txBody>
      </p:sp>
      <p:pic>
        <p:nvPicPr>
          <p:cNvPr id="3" name="Picture 10" descr="Great Valley School District">
            <a:extLst>
              <a:ext uri="{FF2B5EF4-FFF2-40B4-BE49-F238E27FC236}">
                <a16:creationId xmlns:a16="http://schemas.microsoft.com/office/drawing/2014/main" id="{9E10A126-6F74-C8A1-ACD2-6197B76626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99858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253-7F45-5FA5-1D85-E546AF03B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48321-8105-B168-9635-F4E2B8762885}"/>
              </a:ext>
            </a:extLst>
          </p:cNvPr>
          <p:cNvSpPr>
            <a:spLocks noGrp="1"/>
          </p:cNvSpPr>
          <p:nvPr>
            <p:ph type="title"/>
          </p:nvPr>
        </p:nvSpPr>
        <p:spPr/>
        <p:txBody>
          <a:bodyPr anchor="ctr">
            <a:noAutofit/>
          </a:bodyPr>
          <a:lstStyle/>
          <a:p>
            <a:pPr algn="ctr"/>
            <a:r>
              <a:rPr lang="en-US" sz="5000">
                <a:latin typeface="Plantagenet Cherokee" panose="02020602070100000000" pitchFamily="18" charset="0"/>
              </a:rPr>
              <a:t>Dining Room </a:t>
            </a:r>
          </a:p>
        </p:txBody>
      </p:sp>
      <p:sp>
        <p:nvSpPr>
          <p:cNvPr id="5" name="Content Placeholder 4">
            <a:extLst>
              <a:ext uri="{FF2B5EF4-FFF2-40B4-BE49-F238E27FC236}">
                <a16:creationId xmlns:a16="http://schemas.microsoft.com/office/drawing/2014/main" id="{B33C82AA-8EEB-F2F3-A24F-E38E28FE45A8}"/>
              </a:ext>
            </a:extLst>
          </p:cNvPr>
          <p:cNvSpPr>
            <a:spLocks noGrp="1"/>
          </p:cNvSpPr>
          <p:nvPr>
            <p:ph sz="half" idx="1"/>
          </p:nvPr>
        </p:nvSpPr>
        <p:spPr>
          <a:xfrm>
            <a:off x="0" y="2480801"/>
            <a:ext cx="9562431" cy="4023360"/>
          </a:xfrm>
        </p:spPr>
        <p:txBody>
          <a:bodyPr>
            <a:noAutofit/>
          </a:bodyPr>
          <a:lstStyle/>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Student lunch periods are 30 minutes in duration</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Two lunch periods for 7</a:t>
            </a:r>
            <a:r>
              <a:rPr lang="en-US" sz="2500" b="1" baseline="30000">
                <a:solidFill>
                  <a:srgbClr val="00B0F0"/>
                </a:solidFill>
                <a:latin typeface="Plantagenet Cherokee" panose="02020602070100000000" pitchFamily="18" charset="0"/>
              </a:rPr>
              <a:t>th</a:t>
            </a:r>
            <a:r>
              <a:rPr lang="en-US" sz="2500" b="1">
                <a:solidFill>
                  <a:srgbClr val="00B0F0"/>
                </a:solidFill>
                <a:latin typeface="Plantagenet Cherokee" panose="02020602070100000000" pitchFamily="18" charset="0"/>
              </a:rPr>
              <a:t> graders (10:29-10:59 and 11:21-11:51)</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Food court style hot and cold meals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Students enter their Student ID to purchase meals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Self-selected seats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No recess</a:t>
            </a:r>
          </a:p>
        </p:txBody>
      </p:sp>
      <p:pic>
        <p:nvPicPr>
          <p:cNvPr id="4" name="Picture 3" descr="A silverware with a fork spoon and knife&#10;&#10;AI-generated content may be incorrect.">
            <a:extLst>
              <a:ext uri="{FF2B5EF4-FFF2-40B4-BE49-F238E27FC236}">
                <a16:creationId xmlns:a16="http://schemas.microsoft.com/office/drawing/2014/main" id="{D2AAFA0A-DC71-C2A8-ECC1-4FADADF78981}"/>
              </a:ext>
            </a:extLst>
          </p:cNvPr>
          <p:cNvPicPr>
            <a:picLocks noChangeAspect="1"/>
          </p:cNvPicPr>
          <p:nvPr/>
        </p:nvPicPr>
        <p:blipFill>
          <a:blip r:embed="rId2">
            <a:alphaModFix amt="68000"/>
            <a:extLst>
              <a:ext uri="{837473B0-CC2E-450A-ABE3-18F120FF3D39}">
                <a1611:picAttrSrcUrl xmlns:a1611="http://schemas.microsoft.com/office/drawing/2016/11/main" r:id="rId3"/>
              </a:ext>
            </a:extLst>
          </a:blip>
          <a:stretch>
            <a:fillRect/>
          </a:stretch>
        </p:blipFill>
        <p:spPr>
          <a:xfrm>
            <a:off x="9366069" y="2619445"/>
            <a:ext cx="3177646" cy="3360018"/>
          </a:xfrm>
          <a:prstGeom prst="rect">
            <a:avLst/>
          </a:prstGeom>
          <a:noFill/>
        </p:spPr>
      </p:pic>
      <p:pic>
        <p:nvPicPr>
          <p:cNvPr id="6" name="Picture 10" descr="Great Valley School District">
            <a:extLst>
              <a:ext uri="{FF2B5EF4-FFF2-40B4-BE49-F238E27FC236}">
                <a16:creationId xmlns:a16="http://schemas.microsoft.com/office/drawing/2014/main" id="{2803DA00-07DA-B3CD-2010-3BA8D0097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1363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2379656" y="1231359"/>
            <a:ext cx="7248424" cy="1356360"/>
          </a:xfrm>
        </p:spPr>
        <p:txBody>
          <a:bodyPr anchor="ctr">
            <a:noAutofit/>
          </a:bodyPr>
          <a:lstStyle/>
          <a:p>
            <a:pPr algn="ctr"/>
            <a:r>
              <a:rPr lang="en-US" sz="5000">
                <a:latin typeface="Plantagenet Cherokee" panose="02020602070100000000" pitchFamily="18" charset="0"/>
              </a:rPr>
              <a:t>Discipline</a:t>
            </a:r>
            <a:br>
              <a:rPr lang="en-US" sz="5000">
                <a:latin typeface="Plantagenet Cherokee" panose="02020602070100000000" pitchFamily="18" charset="0"/>
              </a:rPr>
            </a:br>
            <a:br>
              <a:rPr lang="en-US" sz="5000">
                <a:latin typeface="Plantagenet Cherokee" panose="02020602070100000000" pitchFamily="18" charset="0"/>
              </a:rPr>
            </a:b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40CF3899-6915-128A-EE01-B181E6212932}"/>
              </a:ext>
            </a:extLst>
          </p:cNvPr>
          <p:cNvSpPr>
            <a:spLocks noGrp="1"/>
          </p:cNvSpPr>
          <p:nvPr>
            <p:ph sz="half" idx="1"/>
          </p:nvPr>
        </p:nvSpPr>
        <p:spPr>
          <a:xfrm>
            <a:off x="402735" y="2204252"/>
            <a:ext cx="7453530" cy="4616267"/>
          </a:xfrm>
        </p:spPr>
        <p:txBody>
          <a:bodyPr>
            <a:noAutofit/>
          </a:bodyPr>
          <a:lstStyle/>
          <a:p>
            <a:pPr marL="45720" indent="0">
              <a:buNone/>
            </a:pPr>
            <a:r>
              <a:rPr lang="en-US" sz="2000" b="1">
                <a:solidFill>
                  <a:srgbClr val="0070C0"/>
                </a:solidFill>
                <a:latin typeface="Plantagenet Cherokee" panose="02020602070100000000" pitchFamily="18" charset="0"/>
              </a:rPr>
              <a:t>Some examples of expectations include:</a:t>
            </a:r>
          </a:p>
          <a:p>
            <a:pPr marL="45720" indent="0">
              <a:buNone/>
            </a:pPr>
            <a:endParaRPr lang="en-US" sz="800">
              <a:solidFill>
                <a:schemeClr val="bg2">
                  <a:lumMod val="75000"/>
                </a:schemeClr>
              </a:solidFill>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Cell phones are expected to be placed in backpacks prior to entering the building. Cell phones must remain in student lockers throughout the school day. We have a phone for students to use in the main office.</a:t>
            </a:r>
          </a:p>
          <a:p>
            <a:pPr marL="274320" lvl="1" indent="0">
              <a:buNone/>
            </a:pPr>
            <a:endParaRPr lang="en-US" sz="1700">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School begins at 7:40am. Students who have 4 unexcused late arrivals to school will be assigned a lunch detention on the 4</a:t>
            </a:r>
            <a:r>
              <a:rPr lang="en-US" sz="1700" b="1" baseline="30000">
                <a:solidFill>
                  <a:srgbClr val="0070C0"/>
                </a:solidFill>
                <a:latin typeface="Plantagenet Cherokee" panose="02020602070100000000" pitchFamily="18" charset="0"/>
              </a:rPr>
              <a:t>th</a:t>
            </a:r>
            <a:r>
              <a:rPr lang="en-US" sz="1700" b="1">
                <a:solidFill>
                  <a:srgbClr val="0070C0"/>
                </a:solidFill>
                <a:latin typeface="Plantagenet Cherokee" panose="02020602070100000000" pitchFamily="18" charset="0"/>
              </a:rPr>
              <a:t> occurrence. </a:t>
            </a:r>
          </a:p>
          <a:p>
            <a:pPr marL="274320" lvl="1" indent="0">
              <a:buNone/>
            </a:pPr>
            <a:endParaRPr lang="en-US" sz="1700">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Students have 3 minutes to pass from class to class. Students who arrive late to class without an excuse pass or verified reason will be assigned a teacher lunch detention or after school detention following the 3</a:t>
            </a:r>
            <a:r>
              <a:rPr lang="en-US" sz="1700" b="1" baseline="30000">
                <a:solidFill>
                  <a:srgbClr val="0070C0"/>
                </a:solidFill>
                <a:latin typeface="Plantagenet Cherokee" panose="02020602070100000000" pitchFamily="18" charset="0"/>
              </a:rPr>
              <a:t>rd</a:t>
            </a:r>
            <a:r>
              <a:rPr lang="en-US" sz="1700" b="1">
                <a:solidFill>
                  <a:srgbClr val="0070C0"/>
                </a:solidFill>
                <a:latin typeface="Plantagenet Cherokee" panose="02020602070100000000" pitchFamily="18" charset="0"/>
              </a:rPr>
              <a:t> occurrence. </a:t>
            </a:r>
          </a:p>
        </p:txBody>
      </p:sp>
      <p:pic>
        <p:nvPicPr>
          <p:cNvPr id="8" name="Picture 7" descr="A note pinned to a cork board&#10;&#10;AI-generated content may be incorrect.">
            <a:extLst>
              <a:ext uri="{FF2B5EF4-FFF2-40B4-BE49-F238E27FC236}">
                <a16:creationId xmlns:a16="http://schemas.microsoft.com/office/drawing/2014/main" id="{3887D3ED-E1E0-9A76-D19C-D8F2D7C283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56265" y="4011942"/>
            <a:ext cx="4155033" cy="2773484"/>
          </a:xfrm>
          <a:prstGeom prst="rect">
            <a:avLst/>
          </a:prstGeom>
          <a:noFill/>
        </p:spPr>
      </p:pic>
      <p:sp>
        <p:nvSpPr>
          <p:cNvPr id="9" name="TextBox 8">
            <a:extLst>
              <a:ext uri="{FF2B5EF4-FFF2-40B4-BE49-F238E27FC236}">
                <a16:creationId xmlns:a16="http://schemas.microsoft.com/office/drawing/2014/main" id="{85516062-BC82-6A15-B2A8-3982D6423FF8}"/>
              </a:ext>
            </a:extLst>
          </p:cNvPr>
          <p:cNvSpPr txBox="1"/>
          <p:nvPr/>
        </p:nvSpPr>
        <p:spPr>
          <a:xfrm>
            <a:off x="7729866" y="2226838"/>
            <a:ext cx="4407830" cy="1785104"/>
          </a:xfrm>
          <a:prstGeom prst="rect">
            <a:avLst/>
          </a:prstGeom>
          <a:noFill/>
        </p:spPr>
        <p:txBody>
          <a:bodyPr wrap="square" rtlCol="0">
            <a:spAutoFit/>
          </a:bodyPr>
          <a:lstStyle/>
          <a:p>
            <a:pPr algn="ctr"/>
            <a:r>
              <a:rPr lang="en-US" sz="2200" b="1">
                <a:solidFill>
                  <a:schemeClr val="bg2">
                    <a:lumMod val="75000"/>
                  </a:schemeClr>
                </a:solidFill>
                <a:latin typeface="Plantagenet Cherokee" panose="02020602070100000000" pitchFamily="18" charset="0"/>
              </a:rPr>
              <a:t>We hold students accountable for being mindful of school expectations. </a:t>
            </a:r>
          </a:p>
          <a:p>
            <a:pPr algn="ctr"/>
            <a:r>
              <a:rPr lang="en-US" sz="2200" b="1">
                <a:solidFill>
                  <a:schemeClr val="bg2">
                    <a:lumMod val="75000"/>
                  </a:schemeClr>
                </a:solidFill>
                <a:latin typeface="Plantagenet Cherokee" panose="02020602070100000000" pitchFamily="18" charset="0"/>
              </a:rPr>
              <a:t>Discipline is progressive in nature.</a:t>
            </a:r>
            <a:endParaRPr lang="en-US" sz="2200" b="1">
              <a:solidFill>
                <a:schemeClr val="bg2">
                  <a:lumMod val="75000"/>
                </a:schemeClr>
              </a:solidFill>
            </a:endParaRPr>
          </a:p>
        </p:txBody>
      </p:sp>
      <p:pic>
        <p:nvPicPr>
          <p:cNvPr id="10" name="Picture 10" descr="Great Valley School District">
            <a:extLst>
              <a:ext uri="{FF2B5EF4-FFF2-40B4-BE49-F238E27FC236}">
                <a16:creationId xmlns:a16="http://schemas.microsoft.com/office/drawing/2014/main" id="{4D9BA94A-3D68-A5C0-E0F7-32EA09E5D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210730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5" name="Rectangle 14">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8" name="Rectangle 17">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pic>
        <p:nvPicPr>
          <p:cNvPr id="8" name="Picture 7" descr="Book open on a deck with a blackboard in the background">
            <a:extLst>
              <a:ext uri="{FF2B5EF4-FFF2-40B4-BE49-F238E27FC236}">
                <a16:creationId xmlns:a16="http://schemas.microsoft.com/office/drawing/2014/main" id="{76C528C6-A7B6-B75D-EBD7-4492AE576A35}"/>
              </a:ext>
            </a:extLst>
          </p:cNvPr>
          <p:cNvPicPr>
            <a:picLocks noChangeAspect="1"/>
          </p:cNvPicPr>
          <p:nvPr/>
        </p:nvPicPr>
        <p:blipFill>
          <a:blip r:embed="rId3"/>
          <a:srcRect l="38708" r="6899"/>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2"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AAA3AABB-D0DA-3150-3B13-5DB7DF991782}"/>
              </a:ext>
            </a:extLst>
          </p:cNvPr>
          <p:cNvSpPr>
            <a:spLocks noGrp="1"/>
          </p:cNvSpPr>
          <p:nvPr>
            <p:ph type="title"/>
          </p:nvPr>
        </p:nvSpPr>
        <p:spPr>
          <a:xfrm>
            <a:off x="5695061" y="197968"/>
            <a:ext cx="5428551" cy="3153753"/>
          </a:xfrm>
        </p:spPr>
        <p:txBody>
          <a:bodyPr vert="horz" lIns="91440" tIns="45720" rIns="91440" bIns="45720" rtlCol="0" anchor="b">
            <a:normAutofit/>
          </a:bodyPr>
          <a:lstStyle/>
          <a:p>
            <a:pPr algn="ctr"/>
            <a:r>
              <a:rPr lang="en-US" sz="5000">
                <a:latin typeface="Plantagenet Cherokee" panose="02020602070100000000" pitchFamily="18" charset="0"/>
              </a:rPr>
              <a:t>Homework Guidelines</a:t>
            </a:r>
          </a:p>
        </p:txBody>
      </p:sp>
      <p:sp>
        <p:nvSpPr>
          <p:cNvPr id="3" name="Text Placeholder 2">
            <a:extLst>
              <a:ext uri="{FF2B5EF4-FFF2-40B4-BE49-F238E27FC236}">
                <a16:creationId xmlns:a16="http://schemas.microsoft.com/office/drawing/2014/main" id="{82BE610C-9FAC-32BB-C494-5CEBEC6062E0}"/>
              </a:ext>
            </a:extLst>
          </p:cNvPr>
          <p:cNvSpPr>
            <a:spLocks noGrp="1"/>
          </p:cNvSpPr>
          <p:nvPr>
            <p:ph type="body" idx="1"/>
          </p:nvPr>
        </p:nvSpPr>
        <p:spPr>
          <a:xfrm>
            <a:off x="5217051" y="4488067"/>
            <a:ext cx="6551612" cy="1622322"/>
          </a:xfrm>
        </p:spPr>
        <p:txBody>
          <a:bodyPr vert="horz" lIns="91440" tIns="45720" rIns="91440" bIns="45720" rtlCol="0" anchor="t">
            <a:normAutofit lnSpcReduction="10000"/>
          </a:bodyPr>
          <a:lstStyle/>
          <a:p>
            <a:pPr marR="0" lvl="0" algn="ctr" fontAlgn="auto">
              <a:tabLst/>
              <a:defRPr/>
            </a:pPr>
            <a:r>
              <a:rPr lang="en-US" sz="3000">
                <a:latin typeface="Plantagenet Cherokee" panose="02020602070100000000" pitchFamily="18" charset="0"/>
              </a:rPr>
              <a:t>Please follow this </a:t>
            </a:r>
            <a:r>
              <a:rPr lang="en-US" sz="3000">
                <a:effectLst/>
                <a:latin typeface="Plantagenet Cherokee" panose="02020602070100000000" pitchFamily="18" charset="0"/>
                <a:hlinkClick r:id="rId4"/>
              </a:rPr>
              <a:t>LINK</a:t>
            </a:r>
            <a:r>
              <a:rPr lang="en-US" sz="3000">
                <a:effectLst/>
                <a:latin typeface="Plantagenet Cherokee" panose="02020602070100000000" pitchFamily="18" charset="0"/>
              </a:rPr>
              <a:t> </a:t>
            </a:r>
          </a:p>
          <a:p>
            <a:pPr marR="0" lvl="0" algn="ctr" fontAlgn="auto">
              <a:tabLst/>
              <a:defRPr/>
            </a:pPr>
            <a:r>
              <a:rPr lang="en-US" sz="3000">
                <a:effectLst/>
                <a:latin typeface="Plantagenet Cherokee" panose="02020602070100000000" pitchFamily="18" charset="0"/>
              </a:rPr>
              <a:t>to access </a:t>
            </a:r>
          </a:p>
          <a:p>
            <a:pPr marR="0" lvl="0" algn="ctr" fontAlgn="auto">
              <a:tabLst/>
              <a:defRPr/>
            </a:pPr>
            <a:r>
              <a:rPr lang="en-US" sz="3000">
                <a:effectLst/>
                <a:latin typeface="Plantagenet Cherokee" panose="02020602070100000000" pitchFamily="18" charset="0"/>
              </a:rPr>
              <a:t>GVSD Homework Guidelines</a:t>
            </a:r>
            <a:endParaRPr lang="en-US" sz="3000">
              <a:latin typeface="Plantagenet Cherokee" panose="02020602070100000000" pitchFamily="18" charset="0"/>
            </a:endParaRPr>
          </a:p>
          <a:p>
            <a:endParaRPr lang="en-US" sz="1800"/>
          </a:p>
        </p:txBody>
      </p:sp>
      <p:sp>
        <p:nvSpPr>
          <p:cNvPr id="24" name="Rectangle 23">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10" descr="Great Valley School District">
            <a:extLst>
              <a:ext uri="{FF2B5EF4-FFF2-40B4-BE49-F238E27FC236}">
                <a16:creationId xmlns:a16="http://schemas.microsoft.com/office/drawing/2014/main" id="{689B998D-9D00-4493-6B82-96987925C5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11920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0F5D-4D17-811A-F7AC-511364EDD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11409-995D-19C8-9FAD-C1EA80489B03}"/>
              </a:ext>
            </a:extLst>
          </p:cNvPr>
          <p:cNvSpPr>
            <a:spLocks noGrp="1"/>
          </p:cNvSpPr>
          <p:nvPr>
            <p:ph type="title"/>
          </p:nvPr>
        </p:nvSpPr>
        <p:spPr>
          <a:xfrm>
            <a:off x="1436062" y="915128"/>
            <a:ext cx="8761413" cy="706964"/>
          </a:xfrm>
        </p:spPr>
        <p:txBody>
          <a:bodyPr/>
          <a:lstStyle/>
          <a:p>
            <a:pPr algn="ctr"/>
            <a:r>
              <a:rPr lang="en-US" sz="5000">
                <a:latin typeface="Plantagenet Cherokee"/>
              </a:rPr>
              <a:t>English Language Arts (ELA)</a:t>
            </a:r>
            <a:endParaRPr lang="en-US" sz="5000"/>
          </a:p>
        </p:txBody>
      </p:sp>
      <p:sp>
        <p:nvSpPr>
          <p:cNvPr id="3" name="Text Placeholder 2">
            <a:extLst>
              <a:ext uri="{FF2B5EF4-FFF2-40B4-BE49-F238E27FC236}">
                <a16:creationId xmlns:a16="http://schemas.microsoft.com/office/drawing/2014/main" id="{E84913A2-1A85-EFB6-7E0A-AD1460DDFEEB}"/>
              </a:ext>
            </a:extLst>
          </p:cNvPr>
          <p:cNvSpPr>
            <a:spLocks noGrp="1"/>
          </p:cNvSpPr>
          <p:nvPr>
            <p:ph type="body" idx="1"/>
          </p:nvPr>
        </p:nvSpPr>
        <p:spPr>
          <a:xfrm>
            <a:off x="564074" y="1709928"/>
            <a:ext cx="11332270" cy="1455741"/>
          </a:xfrm>
        </p:spPr>
        <p:txBody>
          <a:bodyPr/>
          <a:lstStyle/>
          <a:p>
            <a:r>
              <a:rPr lang="en-US" sz="2300" b="1">
                <a:solidFill>
                  <a:srgbClr val="0070C0"/>
                </a:solidFill>
                <a:latin typeface="Plantagenet Cherokee"/>
              </a:rPr>
              <a:t>The 7th Grade ELA curriculum continues to focus on the standards related to reading, writing, listening, and speaking.  *ELA meets one 49-minute period per day.</a:t>
            </a:r>
          </a:p>
        </p:txBody>
      </p:sp>
      <p:sp>
        <p:nvSpPr>
          <p:cNvPr id="9" name="TextBox 8">
            <a:extLst>
              <a:ext uri="{FF2B5EF4-FFF2-40B4-BE49-F238E27FC236}">
                <a16:creationId xmlns:a16="http://schemas.microsoft.com/office/drawing/2014/main" id="{AF7327AD-5545-886B-1CC5-F87C6E47C51B}"/>
              </a:ext>
            </a:extLst>
          </p:cNvPr>
          <p:cNvSpPr txBox="1"/>
          <p:nvPr/>
        </p:nvSpPr>
        <p:spPr>
          <a:xfrm>
            <a:off x="562637" y="3292420"/>
            <a:ext cx="672157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B0F0"/>
                </a:solidFill>
                <a:latin typeface="Plantagenet Cherokee"/>
              </a:rPr>
              <a:t>What will the students be studying? </a:t>
            </a:r>
          </a:p>
          <a:p>
            <a:pPr marL="228600" indent="-228600">
              <a:buFont typeface=""/>
              <a:buChar char="•"/>
            </a:pPr>
            <a:r>
              <a:rPr lang="en-US" sz="2800" b="1">
                <a:solidFill>
                  <a:srgbClr val="0070C0"/>
                </a:solidFill>
                <a:latin typeface="Plantagenet Cherokee"/>
              </a:rPr>
              <a:t>Fictional texts and writing</a:t>
            </a:r>
            <a:endParaRPr lang="en-US" sz="2800"/>
          </a:p>
          <a:p>
            <a:pPr marL="228600" indent="-228600">
              <a:buFont typeface=""/>
              <a:buChar char="•"/>
            </a:pPr>
            <a:r>
              <a:rPr lang="en-US" sz="2800" b="1">
                <a:solidFill>
                  <a:srgbClr val="0070C0"/>
                </a:solidFill>
                <a:latin typeface="Plantagenet Cherokee"/>
              </a:rPr>
              <a:t>Informational texts and writing</a:t>
            </a:r>
            <a:endParaRPr lang="en-US" sz="2800"/>
          </a:p>
          <a:p>
            <a:pPr marL="228600" indent="-228600">
              <a:buFont typeface=""/>
              <a:buChar char="•"/>
            </a:pPr>
            <a:r>
              <a:rPr lang="en-US" sz="2800" b="1">
                <a:solidFill>
                  <a:srgbClr val="0070C0"/>
                </a:solidFill>
                <a:latin typeface="Plantagenet Cherokee"/>
              </a:rPr>
              <a:t>Argumentative texts and writing</a:t>
            </a:r>
          </a:p>
          <a:p>
            <a:pPr marL="228600" indent="-228600">
              <a:buFont typeface=""/>
              <a:buChar char="•"/>
            </a:pPr>
            <a:r>
              <a:rPr lang="en-US" sz="2800" b="1">
                <a:solidFill>
                  <a:srgbClr val="0070C0"/>
                </a:solidFill>
                <a:latin typeface="Plantagenet Cherokee"/>
              </a:rPr>
              <a:t>Poetry</a:t>
            </a:r>
          </a:p>
          <a:p>
            <a:pPr marL="228600" indent="-228600">
              <a:buFont typeface=""/>
              <a:buChar char="•"/>
            </a:pPr>
            <a:r>
              <a:rPr lang="en-US" sz="2800" b="1">
                <a:solidFill>
                  <a:srgbClr val="0070C0"/>
                </a:solidFill>
                <a:latin typeface="Plantagenet Cherokee"/>
              </a:rPr>
              <a:t>Debates</a:t>
            </a:r>
            <a:endParaRPr lang="en-US" sz="2800"/>
          </a:p>
          <a:p>
            <a:pPr marL="228600" indent="-228600">
              <a:buFont typeface=""/>
              <a:buChar char="•"/>
            </a:pPr>
            <a:r>
              <a:rPr lang="en-US" sz="2800" b="1">
                <a:solidFill>
                  <a:srgbClr val="0070C0"/>
                </a:solidFill>
                <a:latin typeface="Plantagenet Cherokee"/>
              </a:rPr>
              <a:t>Word Study – Greek &amp; Latin roots</a:t>
            </a:r>
          </a:p>
          <a:p>
            <a:pPr marL="228600" indent="-228600">
              <a:buFont typeface=""/>
              <a:buChar char="•"/>
            </a:pPr>
            <a:r>
              <a:rPr lang="en-US" sz="2800" b="1">
                <a:solidFill>
                  <a:srgbClr val="0070C0"/>
                </a:solidFill>
                <a:latin typeface="Plantagenet Cherokee"/>
              </a:rPr>
              <a:t>Grammar</a:t>
            </a:r>
          </a:p>
        </p:txBody>
      </p:sp>
      <p:sp>
        <p:nvSpPr>
          <p:cNvPr id="11" name="TextBox 10">
            <a:extLst>
              <a:ext uri="{FF2B5EF4-FFF2-40B4-BE49-F238E27FC236}">
                <a16:creationId xmlns:a16="http://schemas.microsoft.com/office/drawing/2014/main" id="{9F656F57-183F-53AC-03E6-B8FFF59B7426}"/>
              </a:ext>
            </a:extLst>
          </p:cNvPr>
          <p:cNvSpPr txBox="1"/>
          <p:nvPr/>
        </p:nvSpPr>
        <p:spPr>
          <a:xfrm>
            <a:off x="7284211" y="3292420"/>
            <a:ext cx="452789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B0F0"/>
                </a:solidFill>
                <a:latin typeface="Plantagenet Cherokee"/>
              </a:rPr>
              <a:t>What digital tools and platforms will students use? </a:t>
            </a:r>
            <a:endParaRPr lang="en-US" sz="2400">
              <a:solidFill>
                <a:srgbClr val="00B0F0"/>
              </a:solidFill>
            </a:endParaRPr>
          </a:p>
          <a:p>
            <a:pPr marL="228600" indent="-228600">
              <a:buFont typeface=""/>
              <a:buChar char="•"/>
            </a:pPr>
            <a:r>
              <a:rPr lang="en-US" sz="2400" b="1">
                <a:solidFill>
                  <a:srgbClr val="0070C0"/>
                </a:solidFill>
                <a:latin typeface="Plantagenet Cherokee"/>
              </a:rPr>
              <a:t>Canvas – calendar &amp; resources</a:t>
            </a:r>
          </a:p>
          <a:p>
            <a:pPr marL="228600" indent="-228600">
              <a:buFont typeface=""/>
              <a:buChar char="•"/>
            </a:pPr>
            <a:r>
              <a:rPr lang="en-US" sz="2400" b="1">
                <a:solidFill>
                  <a:srgbClr val="0070C0"/>
                </a:solidFill>
                <a:latin typeface="Plantagenet Cherokee"/>
              </a:rPr>
              <a:t>Skyward – grades</a:t>
            </a:r>
          </a:p>
          <a:p>
            <a:pPr marL="228600" indent="-228600">
              <a:buFont typeface=""/>
              <a:buChar char="•"/>
            </a:pPr>
            <a:r>
              <a:rPr lang="en-US" sz="2400" b="1">
                <a:solidFill>
                  <a:srgbClr val="0070C0"/>
                </a:solidFill>
                <a:latin typeface="Plantagenet Cherokee"/>
              </a:rPr>
              <a:t>OneNote – resources &amp; online workbook</a:t>
            </a:r>
          </a:p>
          <a:p>
            <a:pPr marL="228600" indent="-228600">
              <a:buFont typeface=""/>
              <a:buChar char="•"/>
            </a:pPr>
            <a:r>
              <a:rPr lang="en-US" sz="2400" b="1">
                <a:solidFill>
                  <a:srgbClr val="0070C0"/>
                </a:solidFill>
                <a:latin typeface="Plantagenet Cherokee"/>
              </a:rPr>
              <a:t>Old fashion pencil and paper!</a:t>
            </a:r>
          </a:p>
        </p:txBody>
      </p:sp>
      <p:pic>
        <p:nvPicPr>
          <p:cNvPr id="18" name="Picture 10" descr="Great Valley School District">
            <a:extLst>
              <a:ext uri="{FF2B5EF4-FFF2-40B4-BE49-F238E27FC236}">
                <a16:creationId xmlns:a16="http://schemas.microsoft.com/office/drawing/2014/main" id="{4A5E286A-873B-E464-7B75-3C3CEF6CF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99315BD6-5416-E65D-A263-0799E5A032A1}"/>
              </a:ext>
            </a:extLst>
          </p:cNvPr>
          <p:cNvGrpSpPr/>
          <p:nvPr/>
        </p:nvGrpSpPr>
        <p:grpSpPr>
          <a:xfrm>
            <a:off x="8189270" y="6263996"/>
            <a:ext cx="2762509" cy="525688"/>
            <a:chOff x="7841933" y="4732596"/>
            <a:chExt cx="3742829" cy="1021981"/>
          </a:xfrm>
        </p:grpSpPr>
        <p:pic>
          <p:nvPicPr>
            <p:cNvPr id="12" name="Picture 11" descr="A logo of a computer software&#10;&#10;AI-generated content may be incorrect.">
              <a:extLst>
                <a:ext uri="{FF2B5EF4-FFF2-40B4-BE49-F238E27FC236}">
                  <a16:creationId xmlns:a16="http://schemas.microsoft.com/office/drawing/2014/main" id="{555AB07D-BD20-6901-5203-872881F44FC8}"/>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B4F09BDD-7DFB-C187-91BB-ED6E44228B68}"/>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D17CCCCE-C105-8F9D-0891-374DBF0A77D5}"/>
                </a:ext>
              </a:extLst>
            </p:cNvPr>
            <p:cNvPicPr>
              <a:picLocks noChangeAspect="1"/>
            </p:cNvPicPr>
            <p:nvPr/>
          </p:nvPicPr>
          <p:blipFill>
            <a:blip r:embed="rId5"/>
            <a:stretch>
              <a:fillRect/>
            </a:stretch>
          </p:blipFill>
          <p:spPr>
            <a:xfrm>
              <a:off x="7841933" y="4794355"/>
              <a:ext cx="934179" cy="898970"/>
            </a:xfrm>
            <a:prstGeom prst="rect">
              <a:avLst/>
            </a:prstGeom>
          </p:spPr>
        </p:pic>
      </p:grpSp>
    </p:spTree>
    <p:extLst>
      <p:ext uri="{BB962C8B-B14F-4D97-AF65-F5344CB8AC3E}">
        <p14:creationId xmlns:p14="http://schemas.microsoft.com/office/powerpoint/2010/main" val="4146818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D1A4-2426-B521-2CA3-8269D3789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79162-E110-C228-3E8D-0D6F7E75C5D7}"/>
              </a:ext>
            </a:extLst>
          </p:cNvPr>
          <p:cNvSpPr>
            <a:spLocks noGrp="1"/>
          </p:cNvSpPr>
          <p:nvPr>
            <p:ph type="title"/>
          </p:nvPr>
        </p:nvSpPr>
        <p:spPr>
          <a:xfrm>
            <a:off x="1072893" y="985391"/>
            <a:ext cx="9628920" cy="724548"/>
          </a:xfrm>
        </p:spPr>
        <p:txBody>
          <a:bodyPr/>
          <a:lstStyle/>
          <a:p>
            <a:pPr algn="ctr"/>
            <a:r>
              <a:rPr lang="en-US" sz="5000">
                <a:solidFill>
                  <a:schemeClr val="bg1"/>
                </a:solidFill>
                <a:latin typeface="Plantagenet Cherokee"/>
              </a:rPr>
              <a:t>Language Arts – Core Extension</a:t>
            </a:r>
          </a:p>
        </p:txBody>
      </p:sp>
      <p:sp>
        <p:nvSpPr>
          <p:cNvPr id="3" name="Content Placeholder 2">
            <a:extLst>
              <a:ext uri="{FF2B5EF4-FFF2-40B4-BE49-F238E27FC236}">
                <a16:creationId xmlns:a16="http://schemas.microsoft.com/office/drawing/2014/main" id="{F7C9DDA1-9BF9-B857-1C01-D6DF171EF3C5}"/>
              </a:ext>
            </a:extLst>
          </p:cNvPr>
          <p:cNvSpPr>
            <a:spLocks noGrp="1"/>
          </p:cNvSpPr>
          <p:nvPr>
            <p:ph sz="half" idx="1"/>
          </p:nvPr>
        </p:nvSpPr>
        <p:spPr>
          <a:xfrm>
            <a:off x="640604" y="2253273"/>
            <a:ext cx="10907481" cy="3943839"/>
          </a:xfrm>
        </p:spPr>
        <p:txBody>
          <a:bodyPr vert="horz" lIns="91440" tIns="45720" rIns="91440" bIns="45720" rtlCol="0" anchor="t">
            <a:noAutofit/>
          </a:bodyPr>
          <a:lstStyle/>
          <a:p>
            <a:r>
              <a:rPr lang="en-US" sz="2800">
                <a:solidFill>
                  <a:srgbClr val="000000"/>
                </a:solidFill>
                <a:latin typeface="Plantagenet Cherokee"/>
                <a:ea typeface="Calibri"/>
                <a:cs typeface="Calibri"/>
              </a:rPr>
              <a:t>Extension of ELA class instruction and is co-taught</a:t>
            </a:r>
            <a:endParaRPr lang="en-US" sz="2800">
              <a:latin typeface="Plantagenet Cherokee" panose="02020602070100000000" pitchFamily="18" charset="0"/>
            </a:endParaRPr>
          </a:p>
          <a:p>
            <a:r>
              <a:rPr lang="en-US" sz="2800">
                <a:solidFill>
                  <a:srgbClr val="000000"/>
                </a:solidFill>
                <a:latin typeface="Plantagenet Cherokee"/>
                <a:ea typeface="Calibri"/>
                <a:cs typeface="Calibri"/>
              </a:rPr>
              <a:t>1 or 2 days per 6-day cycle</a:t>
            </a:r>
          </a:p>
          <a:p>
            <a:r>
              <a:rPr lang="en-US" sz="2800">
                <a:solidFill>
                  <a:srgbClr val="000000"/>
                </a:solidFill>
                <a:latin typeface="Plantagenet Cherokee"/>
                <a:ea typeface="Calibri"/>
                <a:cs typeface="Calibri"/>
              </a:rPr>
              <a:t>Additional practice with reading, writing, speaking, listening skills</a:t>
            </a:r>
          </a:p>
          <a:p>
            <a:r>
              <a:rPr lang="en-US" sz="2800">
                <a:solidFill>
                  <a:srgbClr val="000000"/>
                </a:solidFill>
                <a:latin typeface="Plantagenet Cherokee"/>
                <a:ea typeface="Calibri"/>
                <a:cs typeface="Calibri"/>
              </a:rPr>
              <a:t>Additional time for students to check in with teacher and get support as needed</a:t>
            </a:r>
          </a:p>
          <a:p>
            <a:r>
              <a:rPr lang="en-US" sz="2800">
                <a:solidFill>
                  <a:srgbClr val="000000"/>
                </a:solidFill>
                <a:latin typeface="Plantagenet Cherokee"/>
                <a:ea typeface="Calibri"/>
                <a:cs typeface="Calibri"/>
              </a:rPr>
              <a:t>Ungraded period with no new instruction</a:t>
            </a:r>
            <a:endParaRPr lang="en-US" sz="2800"/>
          </a:p>
          <a:p>
            <a:endParaRPr lang="en-US" sz="2800">
              <a:solidFill>
                <a:srgbClr val="000000"/>
              </a:solidFill>
              <a:latin typeface="Plantagenet Cherokee"/>
              <a:ea typeface="Calibri"/>
              <a:cs typeface="Calibri"/>
            </a:endParaRPr>
          </a:p>
          <a:p>
            <a:endParaRPr lang="en-US"/>
          </a:p>
        </p:txBody>
      </p:sp>
      <p:pic>
        <p:nvPicPr>
          <p:cNvPr id="5" name="Picture 10" descr="Great Valley School District">
            <a:extLst>
              <a:ext uri="{FF2B5EF4-FFF2-40B4-BE49-F238E27FC236}">
                <a16:creationId xmlns:a16="http://schemas.microsoft.com/office/drawing/2014/main" id="{03076534-D44C-0DCB-31FC-CC0387BBD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14175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C77F-750A-235D-E2A2-9B15CA988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4D9F7-81EC-7E02-5608-6DAB7784F9B2}"/>
              </a:ext>
            </a:extLst>
          </p:cNvPr>
          <p:cNvSpPr>
            <a:spLocks noGrp="1"/>
          </p:cNvSpPr>
          <p:nvPr>
            <p:ph type="title"/>
          </p:nvPr>
        </p:nvSpPr>
        <p:spPr>
          <a:xfrm>
            <a:off x="1072893" y="985391"/>
            <a:ext cx="9628920" cy="724548"/>
          </a:xfrm>
        </p:spPr>
        <p:txBody>
          <a:bodyPr/>
          <a:lstStyle/>
          <a:p>
            <a:pPr algn="ctr"/>
            <a:r>
              <a:rPr lang="en-US" sz="4500">
                <a:solidFill>
                  <a:schemeClr val="bg1"/>
                </a:solidFill>
                <a:latin typeface="Plantagenet Cherokee"/>
              </a:rPr>
              <a:t>Possible Core Extension Activities</a:t>
            </a:r>
          </a:p>
        </p:txBody>
      </p:sp>
      <p:sp>
        <p:nvSpPr>
          <p:cNvPr id="3" name="Content Placeholder 2">
            <a:extLst>
              <a:ext uri="{FF2B5EF4-FFF2-40B4-BE49-F238E27FC236}">
                <a16:creationId xmlns:a16="http://schemas.microsoft.com/office/drawing/2014/main" id="{ED231831-0098-C379-4D13-D8C2FFE0CE49}"/>
              </a:ext>
            </a:extLst>
          </p:cNvPr>
          <p:cNvSpPr>
            <a:spLocks noGrp="1"/>
          </p:cNvSpPr>
          <p:nvPr>
            <p:ph sz="half" idx="1"/>
          </p:nvPr>
        </p:nvSpPr>
        <p:spPr>
          <a:xfrm>
            <a:off x="967385" y="2357315"/>
            <a:ext cx="10733588" cy="4401039"/>
          </a:xfrm>
        </p:spPr>
        <p:txBody>
          <a:bodyPr vert="horz" lIns="91440" tIns="45720" rIns="91440" bIns="45720" rtlCol="0" anchor="t">
            <a:noAutofit/>
          </a:bodyPr>
          <a:lstStyle/>
          <a:p>
            <a:r>
              <a:rPr lang="en-US" sz="2400">
                <a:solidFill>
                  <a:schemeClr val="tx1"/>
                </a:solidFill>
                <a:latin typeface="Plantagenet Cherokee" panose="02020602070100000000" pitchFamily="18" charset="0"/>
                <a:ea typeface="Calibri"/>
                <a:cs typeface="Calibri"/>
              </a:rPr>
              <a:t>Independent reading or writing</a:t>
            </a:r>
          </a:p>
          <a:p>
            <a:r>
              <a:rPr lang="en-US" sz="2400">
                <a:solidFill>
                  <a:schemeClr val="tx1"/>
                </a:solidFill>
                <a:latin typeface="Plantagenet Cherokee" panose="02020602070100000000" pitchFamily="18" charset="0"/>
                <a:ea typeface="Calibri"/>
                <a:cs typeface="Calibri"/>
              </a:rPr>
              <a:t>Activities that practice and reinforce the skills being taught in ELA class</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Teacher conferences with students about their PCR reading and/or writing</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Small group or individual review with teacher</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Check in by literacy specialist</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Visits to the school library</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Book/author talks to generate enthusiasm about books</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Time to talk with teacher about ELA instruction missed due to absences</a:t>
            </a:r>
            <a:endParaRPr lang="en-US" sz="2400">
              <a:solidFill>
                <a:schemeClr val="tx1"/>
              </a:solidFill>
              <a:latin typeface="Plantagenet Cherokee" panose="02020602070100000000" pitchFamily="18" charset="0"/>
            </a:endParaRPr>
          </a:p>
          <a:p>
            <a:endParaRPr lang="en-US" sz="2400">
              <a:solidFill>
                <a:schemeClr val="tx1"/>
              </a:solidFill>
              <a:latin typeface="Plantagenet Cherokee"/>
              <a:ea typeface="Calibri"/>
              <a:cs typeface="Calibri"/>
            </a:endParaRPr>
          </a:p>
        </p:txBody>
      </p:sp>
      <p:pic>
        <p:nvPicPr>
          <p:cNvPr id="5" name="Picture 10" descr="Great Valley School District">
            <a:extLst>
              <a:ext uri="{FF2B5EF4-FFF2-40B4-BE49-F238E27FC236}">
                <a16:creationId xmlns:a16="http://schemas.microsoft.com/office/drawing/2014/main" id="{B1E029E1-5045-1683-C151-5D0B43FC9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42872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9884D-5CD4-C044-38CA-9B69A1D90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D11CC-CA88-194A-DA36-77C860BD4DD7}"/>
              </a:ext>
            </a:extLst>
          </p:cNvPr>
          <p:cNvSpPr>
            <a:spLocks noGrp="1"/>
          </p:cNvSpPr>
          <p:nvPr>
            <p:ph type="title"/>
          </p:nvPr>
        </p:nvSpPr>
        <p:spPr>
          <a:xfrm>
            <a:off x="1072893" y="985391"/>
            <a:ext cx="9628920" cy="724548"/>
          </a:xfrm>
        </p:spPr>
        <p:txBody>
          <a:bodyPr/>
          <a:lstStyle/>
          <a:p>
            <a:pPr algn="ctr"/>
            <a:r>
              <a:rPr lang="en-US" sz="5000">
                <a:solidFill>
                  <a:schemeClr val="bg1"/>
                </a:solidFill>
                <a:latin typeface="Plantagenet Cherokee"/>
              </a:rPr>
              <a:t>Math – Core Extension</a:t>
            </a:r>
          </a:p>
        </p:txBody>
      </p:sp>
      <p:sp>
        <p:nvSpPr>
          <p:cNvPr id="3" name="Content Placeholder 2">
            <a:extLst>
              <a:ext uri="{FF2B5EF4-FFF2-40B4-BE49-F238E27FC236}">
                <a16:creationId xmlns:a16="http://schemas.microsoft.com/office/drawing/2014/main" id="{6D56B800-8C9A-61A7-DA0E-62C1E39C3C78}"/>
              </a:ext>
            </a:extLst>
          </p:cNvPr>
          <p:cNvSpPr>
            <a:spLocks noGrp="1"/>
          </p:cNvSpPr>
          <p:nvPr>
            <p:ph sz="half" idx="1"/>
          </p:nvPr>
        </p:nvSpPr>
        <p:spPr>
          <a:xfrm>
            <a:off x="642259" y="2372145"/>
            <a:ext cx="10907481" cy="3943839"/>
          </a:xfrm>
        </p:spPr>
        <p:txBody>
          <a:bodyPr vert="horz" lIns="91440" tIns="45720" rIns="91440" bIns="45720" rtlCol="0" anchor="t">
            <a:noAutofit/>
          </a:bodyPr>
          <a:lstStyle/>
          <a:p>
            <a:r>
              <a:rPr lang="en-US" sz="4000">
                <a:solidFill>
                  <a:srgbClr val="000000"/>
                </a:solidFill>
                <a:latin typeface="Plantagenet Cherokee"/>
                <a:ea typeface="Calibri"/>
                <a:cs typeface="Calibri"/>
              </a:rPr>
              <a:t>1 or 2 days per 6-day cycle</a:t>
            </a:r>
          </a:p>
          <a:p>
            <a:r>
              <a:rPr lang="en-US" sz="4000">
                <a:solidFill>
                  <a:srgbClr val="000000"/>
                </a:solidFill>
                <a:latin typeface="Plantagenet Cherokee"/>
                <a:ea typeface="Calibri"/>
                <a:cs typeface="Calibri"/>
              </a:rPr>
              <a:t>Additional practice with math concepts</a:t>
            </a:r>
          </a:p>
          <a:p>
            <a:r>
              <a:rPr lang="en-US" sz="4000">
                <a:solidFill>
                  <a:srgbClr val="000000"/>
                </a:solidFill>
                <a:latin typeface="Plantagenet Cherokee"/>
                <a:ea typeface="Calibri"/>
                <a:cs typeface="Calibri"/>
              </a:rPr>
              <a:t>Additional time for students to check in with teacher and get support as needed</a:t>
            </a:r>
          </a:p>
          <a:p>
            <a:r>
              <a:rPr lang="en-US" sz="4000">
                <a:solidFill>
                  <a:srgbClr val="000000"/>
                </a:solidFill>
                <a:latin typeface="Plantagenet Cherokee"/>
                <a:ea typeface="Calibri"/>
                <a:cs typeface="Calibri"/>
              </a:rPr>
              <a:t>Time for math enrichment/challenge</a:t>
            </a:r>
          </a:p>
          <a:p>
            <a:pPr marL="0" indent="0">
              <a:buNone/>
            </a:pPr>
            <a:endParaRPr lang="en-US" sz="2800">
              <a:solidFill>
                <a:srgbClr val="000000"/>
              </a:solidFill>
              <a:latin typeface="Plantagenet Cherokee"/>
              <a:ea typeface="Calibri"/>
              <a:cs typeface="Calibri"/>
            </a:endParaRPr>
          </a:p>
          <a:p>
            <a:endParaRPr lang="en-US"/>
          </a:p>
        </p:txBody>
      </p:sp>
      <p:pic>
        <p:nvPicPr>
          <p:cNvPr id="5" name="Picture 10" descr="Great Valley School District">
            <a:extLst>
              <a:ext uri="{FF2B5EF4-FFF2-40B4-BE49-F238E27FC236}">
                <a16:creationId xmlns:a16="http://schemas.microsoft.com/office/drawing/2014/main" id="{635DE6CB-456C-7562-81C0-302E42D8A4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29469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7123-5DF8-2594-25C9-494449B27757}"/>
              </a:ext>
            </a:extLst>
          </p:cNvPr>
          <p:cNvSpPr>
            <a:spLocks noGrp="1"/>
          </p:cNvSpPr>
          <p:nvPr>
            <p:ph type="title"/>
          </p:nvPr>
        </p:nvSpPr>
        <p:spPr/>
        <p:txBody>
          <a:bodyPr/>
          <a:lstStyle/>
          <a:p>
            <a:r>
              <a:rPr lang="en-US" sz="5000">
                <a:latin typeface="Plantagenet Cherokee"/>
              </a:rPr>
              <a:t>Mathematics</a:t>
            </a:r>
            <a:endParaRPr lang="en-US" sz="5000"/>
          </a:p>
        </p:txBody>
      </p:sp>
      <p:pic>
        <p:nvPicPr>
          <p:cNvPr id="8" name="Picture 7">
            <a:extLst>
              <a:ext uri="{FF2B5EF4-FFF2-40B4-BE49-F238E27FC236}">
                <a16:creationId xmlns:a16="http://schemas.microsoft.com/office/drawing/2014/main" id="{5333CAD9-711F-238A-EEA2-261666F9DC54}"/>
              </a:ext>
            </a:extLst>
          </p:cNvPr>
          <p:cNvPicPr>
            <a:picLocks noChangeAspect="1"/>
          </p:cNvPicPr>
          <p:nvPr/>
        </p:nvPicPr>
        <p:blipFill>
          <a:blip r:embed="rId2"/>
          <a:stretch>
            <a:fillRect/>
          </a:stretch>
        </p:blipFill>
        <p:spPr>
          <a:xfrm>
            <a:off x="1310319" y="2317124"/>
            <a:ext cx="8885241" cy="4314432"/>
          </a:xfrm>
          <a:prstGeom prst="rect">
            <a:avLst/>
          </a:prstGeom>
        </p:spPr>
      </p:pic>
    </p:spTree>
    <p:extLst>
      <p:ext uri="{BB962C8B-B14F-4D97-AF65-F5344CB8AC3E}">
        <p14:creationId xmlns:p14="http://schemas.microsoft.com/office/powerpoint/2010/main" val="1604188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6C43-3855-7AF6-F39B-6AA0B231447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02BDA9F-1CD3-95AF-020B-FBB82E49C90D}"/>
              </a:ext>
            </a:extLst>
          </p:cNvPr>
          <p:cNvSpPr>
            <a:spLocks noGrp="1"/>
          </p:cNvSpPr>
          <p:nvPr>
            <p:ph type="body" sz="quarter" idx="4294967295"/>
          </p:nvPr>
        </p:nvSpPr>
        <p:spPr>
          <a:xfrm>
            <a:off x="331783" y="3603971"/>
            <a:ext cx="1945457" cy="576263"/>
          </a:xfrm>
        </p:spPr>
        <p:txBody>
          <a:bodyPr>
            <a:normAutofit fontScale="62500" lnSpcReduction="20000"/>
          </a:bodyPr>
          <a:lstStyle/>
          <a:p>
            <a:r>
              <a:rPr lang="en-US" sz="4400">
                <a:latin typeface="Plantagenet Cherokee" panose="02020602070100000000" pitchFamily="18" charset="0"/>
              </a:rPr>
              <a:t>7/8 Math</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6E6296B-8B8F-32D1-0631-8FFAA4FB5FFC}"/>
                  </a:ext>
                </a:extLst>
              </p:cNvPr>
              <p:cNvSpPr>
                <a:spLocks noGrp="1"/>
              </p:cNvSpPr>
              <p:nvPr>
                <p:ph sz="half" idx="4294967295"/>
              </p:nvPr>
            </p:nvSpPr>
            <p:spPr>
              <a:xfrm>
                <a:off x="3337560" y="602617"/>
                <a:ext cx="9237402" cy="5962775"/>
              </a:xfrm>
            </p:spPr>
            <p:txBody>
              <a:bodyPr>
                <a:normAutofit fontScale="85000" lnSpcReduction="10000"/>
              </a:bodyPr>
              <a:lstStyle/>
              <a:p>
                <a:r>
                  <a:rPr lang="en-US" sz="2000">
                    <a:latin typeface="Century Gothic" panose="020B0502020202020204" pitchFamily="34" charset="0"/>
                  </a:rPr>
                  <a:t>Scaled Copies</a:t>
                </a:r>
              </a:p>
              <a:p>
                <a:r>
                  <a:rPr lang="en-US" sz="2000">
                    <a:latin typeface="Century Gothic" panose="020B0502020202020204" pitchFamily="34" charset="0"/>
                  </a:rPr>
                  <a:t>Proportional Relationships</a:t>
                </a:r>
              </a:p>
              <a:p>
                <a:r>
                  <a:rPr lang="en-US" sz="2000">
                    <a:latin typeface="Century Gothic" panose="020B0502020202020204" pitchFamily="34" charset="0"/>
                  </a:rPr>
                  <a:t>Percentages</a:t>
                </a:r>
              </a:p>
              <a:p>
                <a:r>
                  <a:rPr lang="en-US" sz="2000">
                    <a:latin typeface="Century Gothic" panose="020B0502020202020204" pitchFamily="34" charset="0"/>
                  </a:rPr>
                  <a:t>Rational Number Arithmetic</a:t>
                </a:r>
              </a:p>
              <a:p>
                <a:r>
                  <a:rPr lang="en-US" sz="2000">
                    <a:latin typeface="Century Gothic" panose="020B0502020202020204" pitchFamily="34" charset="0"/>
                  </a:rPr>
                  <a:t>Algebraic Expressions, 2 Step Equations and Inequalities with One Variable.</a:t>
                </a:r>
              </a:p>
              <a:p>
                <a:pPr lvl="1"/>
                <a14:m>
                  <m:oMath xmlns:m="http://schemas.openxmlformats.org/officeDocument/2006/math">
                    <m:r>
                      <a:rPr lang="en-US" sz="2000" b="0" i="1" smtClean="0">
                        <a:latin typeface="Cambria Math" panose="02040503050406030204" pitchFamily="18" charset="0"/>
                      </a:rPr>
                      <m:t>5</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den>
                    </m:f>
                    <m:r>
                      <a:rPr lang="en-US" sz="2000" b="0" i="1" smtClean="0">
                        <a:latin typeface="Cambria Math" panose="02040503050406030204" pitchFamily="18" charset="0"/>
                      </a:rPr>
                      <m:t>𝑥</m:t>
                    </m:r>
                    <m:r>
                      <a:rPr lang="en-US" sz="2000" b="0" i="1" smtClean="0">
                        <a:latin typeface="Cambria Math" panose="02040503050406030204" pitchFamily="18" charset="0"/>
                      </a:rPr>
                      <m:t>−15=−79</m:t>
                    </m:r>
                  </m:oMath>
                </a14:m>
                <a:r>
                  <a:rPr lang="en-US" sz="2000">
                    <a:latin typeface="Century Gothic" panose="020B0502020202020204" pitchFamily="34" charset="0"/>
                  </a:rPr>
                  <a:t>  </a:t>
                </a:r>
              </a:p>
              <a:p>
                <a:r>
                  <a:rPr lang="en-US" sz="2000">
                    <a:latin typeface="Century Gothic" panose="020B0502020202020204" pitchFamily="34" charset="0"/>
                  </a:rPr>
                  <a:t>Circles</a:t>
                </a:r>
              </a:p>
              <a:p>
                <a:r>
                  <a:rPr lang="en-US" sz="2000">
                    <a:latin typeface="Century Gothic" panose="020B0502020202020204" pitchFamily="34" charset="0"/>
                  </a:rPr>
                  <a:t>Angles, Triangles, Prisms (Surface Area and Volume)</a:t>
                </a:r>
              </a:p>
              <a:p>
                <a:r>
                  <a:rPr lang="en-US" sz="2000">
                    <a:latin typeface="Century Gothic" panose="020B0502020202020204" pitchFamily="34" charset="0"/>
                  </a:rPr>
                  <a:t>Data and Probability (7</a:t>
                </a:r>
                <a:r>
                  <a:rPr lang="en-US" sz="2000" baseline="30000">
                    <a:latin typeface="Century Gothic" panose="020B0502020202020204" pitchFamily="34" charset="0"/>
                  </a:rPr>
                  <a:t>th</a:t>
                </a:r>
                <a:r>
                  <a:rPr lang="en-US" sz="2000">
                    <a:latin typeface="Century Gothic" panose="020B0502020202020204" pitchFamily="34" charset="0"/>
                  </a:rPr>
                  <a:t> grade standards)</a:t>
                </a:r>
              </a:p>
              <a:p>
                <a:r>
                  <a:rPr lang="en-US" sz="2000">
                    <a:latin typeface="Century Gothic" panose="020B0502020202020204" pitchFamily="34" charset="0"/>
                  </a:rPr>
                  <a:t>Similarity, Dilations and Slope</a:t>
                </a:r>
              </a:p>
              <a:p>
                <a:r>
                  <a:rPr lang="en-US" sz="2000">
                    <a:latin typeface="Century Gothic" panose="020B0502020202020204" pitchFamily="34" charset="0"/>
                  </a:rPr>
                  <a:t>Data and Probability (8</a:t>
                </a:r>
                <a:r>
                  <a:rPr lang="en-US" sz="2000" baseline="30000">
                    <a:latin typeface="Century Gothic" panose="020B0502020202020204" pitchFamily="34" charset="0"/>
                  </a:rPr>
                  <a:t>th</a:t>
                </a:r>
                <a:r>
                  <a:rPr lang="en-US" sz="2000">
                    <a:latin typeface="Century Gothic" panose="020B0502020202020204" pitchFamily="34" charset="0"/>
                  </a:rPr>
                  <a:t> grade and Algebra standards)</a:t>
                </a:r>
              </a:p>
              <a:p>
                <a:r>
                  <a:rPr lang="en-US" sz="2000">
                    <a:latin typeface="Century Gothic" panose="020B0502020202020204" pitchFamily="34" charset="0"/>
                  </a:rPr>
                  <a:t>Solving Multi-Step, Complex Linear Equations and Inequalities with One Variable</a:t>
                </a:r>
              </a:p>
              <a:p>
                <a:pPr lvl="1"/>
                <a14:m>
                  <m:oMath xmlns:m="http://schemas.openxmlformats.org/officeDocument/2006/math">
                    <m:r>
                      <a:rPr lang="en-US" sz="1800" i="1">
                        <a:latin typeface="Cambria Math" panose="02040503050406030204" pitchFamily="18" charset="0"/>
                      </a:rPr>
                      <m:t>−3</m:t>
                    </m:r>
                    <m:f>
                      <m:fPr>
                        <m:ctrlPr>
                          <a:rPr lang="en-US" sz="1800" i="1">
                            <a:latin typeface="Cambria Math" panose="02040503050406030204" pitchFamily="18" charset="0"/>
                          </a:rPr>
                        </m:ctrlPr>
                      </m:fPr>
                      <m:num>
                        <m:r>
                          <a:rPr lang="en-US" sz="1800" i="1">
                            <a:latin typeface="Cambria Math" panose="02040503050406030204" pitchFamily="18" charset="0"/>
                          </a:rPr>
                          <m:t>2</m:t>
                        </m:r>
                      </m:num>
                      <m:den>
                        <m:r>
                          <a:rPr lang="en-US" sz="1800" i="1">
                            <a:latin typeface="Cambria Math" panose="02040503050406030204" pitchFamily="18" charset="0"/>
                          </a:rPr>
                          <m:t>3</m:t>
                        </m:r>
                      </m:den>
                    </m:f>
                    <m:r>
                      <a:rPr lang="en-US" sz="1800" i="1">
                        <a:latin typeface="Cambria Math" panose="02040503050406030204" pitchFamily="18" charset="0"/>
                      </a:rPr>
                      <m:t>𝑥</m:t>
                    </m:r>
                    <m:r>
                      <a:rPr lang="en-US" sz="1800" i="1">
                        <a:latin typeface="Cambria Math" panose="02040503050406030204" pitchFamily="18" charset="0"/>
                      </a:rPr>
                      <m:t>−3</m:t>
                    </m:r>
                    <m:d>
                      <m:dPr>
                        <m:ctrlPr>
                          <a:rPr lang="en-US" sz="1800" i="1">
                            <a:latin typeface="Cambria Math" panose="02040503050406030204" pitchFamily="18" charset="0"/>
                          </a:rPr>
                        </m:ctrlPr>
                      </m:dPr>
                      <m:e>
                        <m:r>
                          <a:rPr lang="en-US" sz="1800" i="1">
                            <a:latin typeface="Cambria Math" panose="02040503050406030204" pitchFamily="18" charset="0"/>
                          </a:rPr>
                          <m:t>2</m:t>
                        </m:r>
                        <m:r>
                          <a:rPr lang="en-US" sz="1800" i="1">
                            <a:latin typeface="Cambria Math" panose="02040503050406030204" pitchFamily="18" charset="0"/>
                          </a:rPr>
                          <m:t>𝑥</m:t>
                        </m:r>
                        <m:r>
                          <a:rPr lang="en-US" sz="1800" i="1">
                            <a:latin typeface="Cambria Math" panose="02040503050406030204" pitchFamily="18" charset="0"/>
                          </a:rPr>
                          <m:t>−5</m:t>
                        </m:r>
                      </m:e>
                    </m:d>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m:t>
                        </m:r>
                      </m:num>
                      <m:den>
                        <m:r>
                          <a:rPr lang="en-US" sz="1800" i="1">
                            <a:latin typeface="Cambria Math" panose="02040503050406030204" pitchFamily="18" charset="0"/>
                          </a:rPr>
                          <m:t>6</m:t>
                        </m:r>
                      </m:den>
                    </m:f>
                    <m:d>
                      <m:dPr>
                        <m:ctrlPr>
                          <a:rPr lang="en-US" sz="1800" i="1">
                            <a:latin typeface="Cambria Math" panose="02040503050406030204" pitchFamily="18" charset="0"/>
                          </a:rPr>
                        </m:ctrlPr>
                      </m:dPr>
                      <m:e>
                        <m:r>
                          <a:rPr lang="en-US" sz="1800" i="1">
                            <a:latin typeface="Cambria Math" panose="02040503050406030204" pitchFamily="18" charset="0"/>
                          </a:rPr>
                          <m:t>3</m:t>
                        </m:r>
                        <m:r>
                          <a:rPr lang="en-US" sz="1800" i="1">
                            <a:latin typeface="Cambria Math" panose="02040503050406030204" pitchFamily="18" charset="0"/>
                          </a:rPr>
                          <m:t>𝑥</m:t>
                        </m:r>
                        <m:r>
                          <a:rPr lang="en-US" sz="1800" i="1">
                            <a:latin typeface="Cambria Math" panose="02040503050406030204" pitchFamily="18" charset="0"/>
                          </a:rPr>
                          <m:t>−4</m:t>
                        </m:r>
                      </m:e>
                    </m:d>
                    <m:r>
                      <a:rPr lang="en-US" sz="1800" i="1">
                        <a:latin typeface="Cambria Math" panose="02040503050406030204" pitchFamily="18" charset="0"/>
                      </a:rPr>
                      <m:t>+5</m:t>
                    </m:r>
                  </m:oMath>
                </a14:m>
                <a:endParaRPr lang="en-US" sz="1800">
                  <a:latin typeface="Plantagenet Cherokee" panose="02020602070100000000" pitchFamily="18" charset="0"/>
                </a:endParaRPr>
              </a:p>
              <a:p>
                <a:r>
                  <a:rPr lang="en-US" sz="2000">
                    <a:latin typeface="Century Gothic" panose="020B0502020202020204" pitchFamily="34" charset="0"/>
                  </a:rPr>
                  <a:t>Linear Relationships:  </a:t>
                </a:r>
                <a14:m>
                  <m:oMath xmlns:m="http://schemas.openxmlformats.org/officeDocument/2006/math">
                    <m:r>
                      <a:rPr lang="en-US" sz="2000" i="1">
                        <a:latin typeface="Cambria Math" panose="02040503050406030204" pitchFamily="18" charset="0"/>
                      </a:rPr>
                      <m:t>𝑦</m:t>
                    </m:r>
                    <m:r>
                      <a:rPr lang="en-US" sz="2000" i="1">
                        <a:latin typeface="Cambria Math" panose="02040503050406030204" pitchFamily="18" charset="0"/>
                      </a:rPr>
                      <m:t>=</m:t>
                    </m:r>
                    <m:r>
                      <a:rPr lang="en-US" sz="2000" i="1">
                        <a:latin typeface="Cambria Math" panose="02040503050406030204" pitchFamily="18" charset="0"/>
                      </a:rPr>
                      <m:t>𝑚𝑥</m:t>
                    </m:r>
                    <m:r>
                      <a:rPr lang="en-US" sz="2000" i="1">
                        <a:latin typeface="Cambria Math" panose="02040503050406030204" pitchFamily="18" charset="0"/>
                      </a:rPr>
                      <m:t>+</m:t>
                    </m:r>
                    <m:r>
                      <a:rPr lang="en-US" sz="2000" i="1">
                        <a:latin typeface="Cambria Math" panose="02040503050406030204" pitchFamily="18" charset="0"/>
                      </a:rPr>
                      <m:t>𝑏</m:t>
                    </m:r>
                  </m:oMath>
                </a14:m>
                <a:endParaRPr lang="en-US" sz="2000">
                  <a:latin typeface="Plantagenet Cherokee" panose="02020602070100000000" pitchFamily="18" charset="0"/>
                </a:endParaRPr>
              </a:p>
              <a:p>
                <a:r>
                  <a:rPr lang="en-US" sz="2000">
                    <a:latin typeface="Century Gothic" panose="020B0502020202020204" pitchFamily="34" charset="0"/>
                  </a:rPr>
                  <a:t>Solving Systems of Linear Equations and Inequalities</a:t>
                </a:r>
              </a:p>
              <a:p>
                <a:endParaRPr lang="en-US" sz="2000">
                  <a:latin typeface="Century Gothic" panose="020B0502020202020204" pitchFamily="34" charset="0"/>
                </a:endParaRPr>
              </a:p>
              <a:p>
                <a:endParaRPr lang="en-US" sz="2000">
                  <a:latin typeface="Century Gothic" panose="020B0502020202020204" pitchFamily="34" charset="0"/>
                </a:endParaRPr>
              </a:p>
              <a:p>
                <a:endParaRPr lang="en-US"/>
              </a:p>
              <a:p>
                <a:endParaRPr lang="en-US"/>
              </a:p>
            </p:txBody>
          </p:sp>
        </mc:Choice>
        <mc:Fallback xmlns="">
          <p:sp>
            <p:nvSpPr>
              <p:cNvPr id="4" name="Content Placeholder 3">
                <a:extLst>
                  <a:ext uri="{FF2B5EF4-FFF2-40B4-BE49-F238E27FC236}">
                    <a16:creationId xmlns:a16="http://schemas.microsoft.com/office/drawing/2014/main" id="{96E6296B-8B8F-32D1-0631-8FFAA4FB5FFC}"/>
                  </a:ext>
                </a:extLst>
              </p:cNvPr>
              <p:cNvSpPr>
                <a:spLocks noGrp="1" noRot="1" noChangeAspect="1" noMove="1" noResize="1" noEditPoints="1" noAdjustHandles="1" noChangeArrowheads="1" noChangeShapeType="1" noTextEdit="1"/>
              </p:cNvSpPr>
              <p:nvPr>
                <p:ph sz="half" idx="4294967295"/>
              </p:nvPr>
            </p:nvSpPr>
            <p:spPr>
              <a:xfrm>
                <a:off x="3337560" y="602617"/>
                <a:ext cx="9237402" cy="5962775"/>
              </a:xfrm>
              <a:blipFill>
                <a:blip r:embed="rId3"/>
                <a:stretch>
                  <a:fillRect l="-198" t="-818"/>
                </a:stretch>
              </a:blipFill>
            </p:spPr>
            <p:txBody>
              <a:bodyPr/>
              <a:lstStyle/>
              <a:p>
                <a:r>
                  <a:rPr lang="en-US">
                    <a:noFill/>
                  </a:rPr>
                  <a:t> </a:t>
                </a:r>
              </a:p>
            </p:txBody>
          </p:sp>
        </mc:Fallback>
      </mc:AlternateContent>
      <p:sp>
        <p:nvSpPr>
          <p:cNvPr id="3" name="Text Placeholder 2">
            <a:extLst>
              <a:ext uri="{FF2B5EF4-FFF2-40B4-BE49-F238E27FC236}">
                <a16:creationId xmlns:a16="http://schemas.microsoft.com/office/drawing/2014/main" id="{7A852A54-5600-CFCA-B603-B9AE3450FC56}"/>
              </a:ext>
            </a:extLst>
          </p:cNvPr>
          <p:cNvSpPr>
            <a:spLocks noGrp="1"/>
          </p:cNvSpPr>
          <p:nvPr>
            <p:ph type="body" idx="4294967295"/>
          </p:nvPr>
        </p:nvSpPr>
        <p:spPr>
          <a:xfrm>
            <a:off x="302625" y="1971612"/>
            <a:ext cx="2003774" cy="576263"/>
          </a:xfrm>
        </p:spPr>
        <p:txBody>
          <a:bodyPr>
            <a:normAutofit/>
          </a:bodyPr>
          <a:lstStyle/>
          <a:p>
            <a:r>
              <a:rPr lang="en-US" sz="2800">
                <a:solidFill>
                  <a:srgbClr val="FF0000"/>
                </a:solidFill>
                <a:latin typeface="Plantagenet Cherokee" panose="02020602070100000000" pitchFamily="18" charset="0"/>
              </a:rPr>
              <a:t>Grade 7</a:t>
            </a:r>
          </a:p>
        </p:txBody>
      </p:sp>
      <p:pic>
        <p:nvPicPr>
          <p:cNvPr id="7" name="Picture 10" descr="Great Valley School District">
            <a:extLst>
              <a:ext uri="{FF2B5EF4-FFF2-40B4-BE49-F238E27FC236}">
                <a16:creationId xmlns:a16="http://schemas.microsoft.com/office/drawing/2014/main" id="{721E7204-06B6-B164-57DE-C1DDB31C3E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1" name="Left Brace 10">
            <a:extLst>
              <a:ext uri="{FF2B5EF4-FFF2-40B4-BE49-F238E27FC236}">
                <a16:creationId xmlns:a16="http://schemas.microsoft.com/office/drawing/2014/main" id="{A2160959-C23F-4EA3-1149-ABB7F16F490F}"/>
              </a:ext>
            </a:extLst>
          </p:cNvPr>
          <p:cNvSpPr/>
          <p:nvPr/>
        </p:nvSpPr>
        <p:spPr>
          <a:xfrm>
            <a:off x="1404585" y="379032"/>
            <a:ext cx="2942634" cy="6099935"/>
          </a:xfrm>
          <a:prstGeom prst="lef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94DDCAD5-9BAD-31BF-FADD-BC1C08F23E8F}"/>
              </a:ext>
            </a:extLst>
          </p:cNvPr>
          <p:cNvSpPr/>
          <p:nvPr/>
        </p:nvSpPr>
        <p:spPr>
          <a:xfrm>
            <a:off x="2306399" y="511177"/>
            <a:ext cx="1475567" cy="3380926"/>
          </a:xfrm>
          <a:prstGeom prst="leftBrace">
            <a:avLst/>
          </a:pr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7920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5062-66F7-7C02-538E-FD8139D7E7FF}"/>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F9E82D6E-F1D3-5D57-125D-396A284F1626}"/>
              </a:ext>
            </a:extLst>
          </p:cNvPr>
          <p:cNvSpPr/>
          <p:nvPr/>
        </p:nvSpPr>
        <p:spPr>
          <a:xfrm rot="1904740">
            <a:off x="2423119" y="4930728"/>
            <a:ext cx="1818835"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41BC639-1E75-2C41-7253-2776E87A0F36}"/>
              </a:ext>
            </a:extLst>
          </p:cNvPr>
          <p:cNvSpPr/>
          <p:nvPr/>
        </p:nvSpPr>
        <p:spPr>
          <a:xfrm rot="2860973">
            <a:off x="3130256" y="3735589"/>
            <a:ext cx="133368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5FD486-A9E0-FD0A-2A19-0AA7B4476607}"/>
              </a:ext>
            </a:extLst>
          </p:cNvPr>
          <p:cNvSpPr>
            <a:spLocks noGrp="1"/>
          </p:cNvSpPr>
          <p:nvPr>
            <p:ph type="title"/>
          </p:nvPr>
        </p:nvSpPr>
        <p:spPr/>
        <p:txBody>
          <a:bodyPr/>
          <a:lstStyle/>
          <a:p>
            <a:r>
              <a:rPr lang="en-US" sz="5000">
                <a:latin typeface="Plantagenet Cherokee"/>
              </a:rPr>
              <a:t>Mathematics</a:t>
            </a:r>
          </a:p>
        </p:txBody>
      </p:sp>
      <p:sp>
        <p:nvSpPr>
          <p:cNvPr id="3" name="Text Placeholder 2">
            <a:extLst>
              <a:ext uri="{FF2B5EF4-FFF2-40B4-BE49-F238E27FC236}">
                <a16:creationId xmlns:a16="http://schemas.microsoft.com/office/drawing/2014/main" id="{EF9217F9-10A4-86CA-F3D5-FE759394D7B3}"/>
              </a:ext>
            </a:extLst>
          </p:cNvPr>
          <p:cNvSpPr>
            <a:spLocks noGrp="1"/>
          </p:cNvSpPr>
          <p:nvPr>
            <p:ph type="body" idx="1"/>
          </p:nvPr>
        </p:nvSpPr>
        <p:spPr>
          <a:xfrm>
            <a:off x="363554" y="2562901"/>
            <a:ext cx="4825157" cy="576262"/>
          </a:xfrm>
        </p:spPr>
        <p:txBody>
          <a:bodyPr/>
          <a:lstStyle/>
          <a:p>
            <a:r>
              <a:rPr lang="en-US" sz="4400">
                <a:latin typeface="Plantagenet Cherokee" panose="02020602070100000000" pitchFamily="18" charset="0"/>
              </a:rPr>
              <a:t>7th Grade</a:t>
            </a:r>
          </a:p>
        </p:txBody>
      </p:sp>
      <p:sp>
        <p:nvSpPr>
          <p:cNvPr id="4" name="Content Placeholder 3">
            <a:extLst>
              <a:ext uri="{FF2B5EF4-FFF2-40B4-BE49-F238E27FC236}">
                <a16:creationId xmlns:a16="http://schemas.microsoft.com/office/drawing/2014/main" id="{18C6C3FC-1ECF-E115-94A1-B28FC9815C7E}"/>
              </a:ext>
            </a:extLst>
          </p:cNvPr>
          <p:cNvSpPr>
            <a:spLocks noGrp="1"/>
          </p:cNvSpPr>
          <p:nvPr>
            <p:ph sz="half" idx="2"/>
          </p:nvPr>
        </p:nvSpPr>
        <p:spPr>
          <a:xfrm>
            <a:off x="131740" y="3115098"/>
            <a:ext cx="4825158" cy="2840039"/>
          </a:xfrm>
        </p:spPr>
        <p:txBody>
          <a:bodyPr vert="horz" lIns="91440" tIns="45720" rIns="91440" bIns="45720" rtlCol="0" anchor="t">
            <a:normAutofit/>
          </a:bodyPr>
          <a:lstStyle/>
          <a:p>
            <a:r>
              <a:rPr lang="en-US" sz="3000">
                <a:ea typeface="+mn-lt"/>
                <a:cs typeface="+mn-lt"/>
              </a:rPr>
              <a:t>Grade 7 math</a:t>
            </a:r>
          </a:p>
          <a:p>
            <a:pPr marL="0" indent="0">
              <a:buNone/>
            </a:pPr>
            <a:r>
              <a:rPr lang="en-US" sz="3000">
                <a:ea typeface="+mn-lt"/>
                <a:cs typeface="+mn-lt"/>
              </a:rPr>
              <a:t> </a:t>
            </a:r>
            <a:endParaRPr lang="en-US" sz="3000"/>
          </a:p>
          <a:p>
            <a:r>
              <a:rPr lang="en-US" sz="3000">
                <a:ea typeface="+mn-lt"/>
                <a:cs typeface="+mn-lt"/>
              </a:rPr>
              <a:t>7/8 math </a:t>
            </a:r>
            <a:endParaRPr lang="en-US" sz="3000"/>
          </a:p>
          <a:p>
            <a:endParaRPr lang="en-US" sz="5000"/>
          </a:p>
          <a:p>
            <a:endParaRPr lang="en-US" sz="5000"/>
          </a:p>
        </p:txBody>
      </p:sp>
      <p:sp>
        <p:nvSpPr>
          <p:cNvPr id="5" name="Text Placeholder 4">
            <a:extLst>
              <a:ext uri="{FF2B5EF4-FFF2-40B4-BE49-F238E27FC236}">
                <a16:creationId xmlns:a16="http://schemas.microsoft.com/office/drawing/2014/main" id="{E60ED657-04FF-DA1E-0261-FB1D066239D0}"/>
              </a:ext>
            </a:extLst>
          </p:cNvPr>
          <p:cNvSpPr>
            <a:spLocks noGrp="1"/>
          </p:cNvSpPr>
          <p:nvPr>
            <p:ph type="body" sz="quarter" idx="3"/>
          </p:nvPr>
        </p:nvSpPr>
        <p:spPr>
          <a:xfrm>
            <a:off x="4106283" y="2513049"/>
            <a:ext cx="4825159" cy="576262"/>
          </a:xfrm>
        </p:spPr>
        <p:txBody>
          <a:bodyPr/>
          <a:lstStyle/>
          <a:p>
            <a:r>
              <a:rPr lang="en-US" sz="4400">
                <a:latin typeface="Plantagenet Cherokee" panose="02020602070100000000" pitchFamily="18" charset="0"/>
              </a:rPr>
              <a:t>8th Grade</a:t>
            </a:r>
          </a:p>
        </p:txBody>
      </p:sp>
      <p:sp>
        <p:nvSpPr>
          <p:cNvPr id="6" name="Content Placeholder 5">
            <a:extLst>
              <a:ext uri="{FF2B5EF4-FFF2-40B4-BE49-F238E27FC236}">
                <a16:creationId xmlns:a16="http://schemas.microsoft.com/office/drawing/2014/main" id="{0BA1655A-8AC0-2E3A-592C-D224D51E5A6F}"/>
              </a:ext>
            </a:extLst>
          </p:cNvPr>
          <p:cNvSpPr>
            <a:spLocks noGrp="1"/>
          </p:cNvSpPr>
          <p:nvPr>
            <p:ph sz="quarter" idx="4"/>
          </p:nvPr>
        </p:nvSpPr>
        <p:spPr>
          <a:xfrm>
            <a:off x="4106283" y="3128848"/>
            <a:ext cx="3488939" cy="3891386"/>
          </a:xfrm>
        </p:spPr>
        <p:txBody>
          <a:bodyPr vert="horz" lIns="91440" tIns="45720" rIns="91440" bIns="45720" rtlCol="0" anchor="t">
            <a:normAutofit/>
          </a:bodyPr>
          <a:lstStyle/>
          <a:p>
            <a:r>
              <a:rPr lang="en-US" sz="3000"/>
              <a:t>Grade 8 math</a:t>
            </a:r>
          </a:p>
          <a:p>
            <a:pPr marL="0" indent="0">
              <a:buNone/>
            </a:pPr>
            <a:endParaRPr lang="en-US" sz="3000"/>
          </a:p>
          <a:p>
            <a:r>
              <a:rPr lang="en-US" sz="3000"/>
              <a:t>Algebra I </a:t>
            </a:r>
          </a:p>
          <a:p>
            <a:pPr marL="0" indent="0">
              <a:buNone/>
            </a:pPr>
            <a:endParaRPr lang="en-US" sz="3000">
              <a:solidFill>
                <a:srgbClr val="000000"/>
              </a:solidFill>
            </a:endParaRPr>
          </a:p>
          <a:p>
            <a:r>
              <a:rPr lang="en-US" sz="2200"/>
              <a:t>Algebra I/Geometry</a:t>
            </a:r>
          </a:p>
        </p:txBody>
      </p:sp>
      <p:sp>
        <p:nvSpPr>
          <p:cNvPr id="7" name="Arrow: Right 6">
            <a:extLst>
              <a:ext uri="{FF2B5EF4-FFF2-40B4-BE49-F238E27FC236}">
                <a16:creationId xmlns:a16="http://schemas.microsoft.com/office/drawing/2014/main" id="{31E45F6E-3007-5592-9CC1-8C88EDD76906}"/>
              </a:ext>
            </a:extLst>
          </p:cNvPr>
          <p:cNvSpPr/>
          <p:nvPr/>
        </p:nvSpPr>
        <p:spPr>
          <a:xfrm>
            <a:off x="3248234" y="3265488"/>
            <a:ext cx="68049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9AAF72D-20C7-E1CC-228C-0D0BF6819030}"/>
              </a:ext>
            </a:extLst>
          </p:cNvPr>
          <p:cNvSpPr/>
          <p:nvPr/>
        </p:nvSpPr>
        <p:spPr>
          <a:xfrm>
            <a:off x="2489858" y="4440383"/>
            <a:ext cx="1564508"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Great Valley School District">
            <a:extLst>
              <a:ext uri="{FF2B5EF4-FFF2-40B4-BE49-F238E27FC236}">
                <a16:creationId xmlns:a16="http://schemas.microsoft.com/office/drawing/2014/main" id="{F8BFE682-A00A-9029-FFEB-CB345DA9D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2" name="Text Placeholder 4">
            <a:extLst>
              <a:ext uri="{FF2B5EF4-FFF2-40B4-BE49-F238E27FC236}">
                <a16:creationId xmlns:a16="http://schemas.microsoft.com/office/drawing/2014/main" id="{F46DD6E9-9E47-33CC-ABCD-C2574125262E}"/>
              </a:ext>
            </a:extLst>
          </p:cNvPr>
          <p:cNvSpPr txBox="1">
            <a:spLocks/>
          </p:cNvSpPr>
          <p:nvPr/>
        </p:nvSpPr>
        <p:spPr>
          <a:xfrm>
            <a:off x="8157630" y="2513049"/>
            <a:ext cx="280420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r>
              <a:rPr lang="en-US" sz="4400">
                <a:latin typeface="Plantagenet Cherokee" panose="02020602070100000000" pitchFamily="18" charset="0"/>
              </a:rPr>
              <a:t>9th Grade</a:t>
            </a:r>
          </a:p>
        </p:txBody>
      </p:sp>
      <p:sp>
        <p:nvSpPr>
          <p:cNvPr id="13" name="Content Placeholder 5">
            <a:extLst>
              <a:ext uri="{FF2B5EF4-FFF2-40B4-BE49-F238E27FC236}">
                <a16:creationId xmlns:a16="http://schemas.microsoft.com/office/drawing/2014/main" id="{1171EAB7-D082-5939-6E8B-6A817B433E91}"/>
              </a:ext>
            </a:extLst>
          </p:cNvPr>
          <p:cNvSpPr txBox="1">
            <a:spLocks/>
          </p:cNvSpPr>
          <p:nvPr/>
        </p:nvSpPr>
        <p:spPr>
          <a:xfrm>
            <a:off x="8387705" y="3073956"/>
            <a:ext cx="3742731" cy="3492026"/>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600"/>
              <a:t>Algebra I</a:t>
            </a:r>
          </a:p>
          <a:p>
            <a:pPr marL="0" indent="0">
              <a:buNone/>
            </a:pPr>
            <a:endParaRPr lang="en-US" sz="2600"/>
          </a:p>
          <a:p>
            <a:r>
              <a:rPr lang="en-US" sz="2600"/>
              <a:t>Geometry</a:t>
            </a:r>
          </a:p>
          <a:p>
            <a:r>
              <a:rPr lang="en-US" sz="2600"/>
              <a:t>Honors Geometry</a:t>
            </a:r>
          </a:p>
        </p:txBody>
      </p:sp>
      <p:sp>
        <p:nvSpPr>
          <p:cNvPr id="14" name="Arrow: Right 13">
            <a:extLst>
              <a:ext uri="{FF2B5EF4-FFF2-40B4-BE49-F238E27FC236}">
                <a16:creationId xmlns:a16="http://schemas.microsoft.com/office/drawing/2014/main" id="{DCF61804-9DA1-3863-50C6-B2C5C47864E9}"/>
              </a:ext>
            </a:extLst>
          </p:cNvPr>
          <p:cNvSpPr/>
          <p:nvPr/>
        </p:nvSpPr>
        <p:spPr>
          <a:xfrm>
            <a:off x="7363409" y="3280350"/>
            <a:ext cx="880297"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A8278FC0-0BAB-F9BA-52C0-E77C9813EE4B}"/>
              </a:ext>
            </a:extLst>
          </p:cNvPr>
          <p:cNvSpPr/>
          <p:nvPr/>
        </p:nvSpPr>
        <p:spPr>
          <a:xfrm rot="1603172">
            <a:off x="7342229" y="5775592"/>
            <a:ext cx="997210"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F3EA6D5-C679-6F22-3331-CA752471B7D0}"/>
              </a:ext>
            </a:extLst>
          </p:cNvPr>
          <p:cNvSpPr/>
          <p:nvPr/>
        </p:nvSpPr>
        <p:spPr>
          <a:xfrm>
            <a:off x="7363409" y="5548267"/>
            <a:ext cx="97237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CCC1A841-4725-50D0-478C-F326C0CD94DF}"/>
              </a:ext>
            </a:extLst>
          </p:cNvPr>
          <p:cNvSpPr/>
          <p:nvPr/>
        </p:nvSpPr>
        <p:spPr>
          <a:xfrm rot="766314">
            <a:off x="6667997" y="4625908"/>
            <a:ext cx="1749503"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8945CCA1-D62A-7F5A-10A4-24EDB33968F3}"/>
              </a:ext>
            </a:extLst>
          </p:cNvPr>
          <p:cNvSpPr/>
          <p:nvPr/>
        </p:nvSpPr>
        <p:spPr>
          <a:xfrm>
            <a:off x="6653402" y="4427385"/>
            <a:ext cx="1682386"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5">
            <a:extLst>
              <a:ext uri="{FF2B5EF4-FFF2-40B4-BE49-F238E27FC236}">
                <a16:creationId xmlns:a16="http://schemas.microsoft.com/office/drawing/2014/main" id="{196F4F98-7E55-3414-B441-48CC142B9779}"/>
              </a:ext>
            </a:extLst>
          </p:cNvPr>
          <p:cNvSpPr txBox="1">
            <a:spLocks/>
          </p:cNvSpPr>
          <p:nvPr/>
        </p:nvSpPr>
        <p:spPr>
          <a:xfrm>
            <a:off x="8345221" y="5425099"/>
            <a:ext cx="3742731" cy="106007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600"/>
              <a:t>Algebra II</a:t>
            </a:r>
          </a:p>
          <a:p>
            <a:r>
              <a:rPr lang="en-US" sz="2600"/>
              <a:t>Honors Algebra II </a:t>
            </a:r>
          </a:p>
        </p:txBody>
      </p:sp>
    </p:spTree>
    <p:extLst>
      <p:ext uri="{BB962C8B-B14F-4D97-AF65-F5344CB8AC3E}">
        <p14:creationId xmlns:p14="http://schemas.microsoft.com/office/powerpoint/2010/main" val="2504598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26B4-17DE-CF06-B127-A26023D06037}"/>
              </a:ext>
            </a:extLst>
          </p:cNvPr>
          <p:cNvSpPr>
            <a:spLocks noGrp="1"/>
          </p:cNvSpPr>
          <p:nvPr>
            <p:ph type="title"/>
          </p:nvPr>
        </p:nvSpPr>
        <p:spPr>
          <a:xfrm>
            <a:off x="1840163" y="849622"/>
            <a:ext cx="8761413" cy="706964"/>
          </a:xfrm>
        </p:spPr>
        <p:txBody>
          <a:bodyPr/>
          <a:lstStyle/>
          <a:p>
            <a:pPr algn="ctr"/>
            <a:r>
              <a:rPr lang="en-US" sz="5000">
                <a:latin typeface="Plantagenet Cherokee"/>
              </a:rPr>
              <a:t>Science Class</a:t>
            </a:r>
            <a:endParaRPr lang="en-US" sz="5000"/>
          </a:p>
        </p:txBody>
      </p:sp>
      <p:sp>
        <p:nvSpPr>
          <p:cNvPr id="3" name="Text Placeholder 2">
            <a:extLst>
              <a:ext uri="{FF2B5EF4-FFF2-40B4-BE49-F238E27FC236}">
                <a16:creationId xmlns:a16="http://schemas.microsoft.com/office/drawing/2014/main" id="{D3676D91-0AB8-6E48-508F-6ADD3F50F073}"/>
              </a:ext>
            </a:extLst>
          </p:cNvPr>
          <p:cNvSpPr>
            <a:spLocks noGrp="1"/>
          </p:cNvSpPr>
          <p:nvPr>
            <p:ph type="body" idx="1"/>
          </p:nvPr>
        </p:nvSpPr>
        <p:spPr>
          <a:xfrm>
            <a:off x="559678" y="1958507"/>
            <a:ext cx="11174300" cy="995658"/>
          </a:xfrm>
        </p:spPr>
        <p:txBody>
          <a:bodyPr/>
          <a:lstStyle/>
          <a:p>
            <a:r>
              <a:rPr lang="en-US" sz="2300" b="1">
                <a:solidFill>
                  <a:srgbClr val="0070C0"/>
                </a:solidFill>
                <a:latin typeface="Plantagenet Cherokee"/>
              </a:rPr>
              <a:t>Inquiry and experimental approach to Biology</a:t>
            </a:r>
          </a:p>
        </p:txBody>
      </p:sp>
      <p:sp>
        <p:nvSpPr>
          <p:cNvPr id="9" name="TextBox 8">
            <a:extLst>
              <a:ext uri="{FF2B5EF4-FFF2-40B4-BE49-F238E27FC236}">
                <a16:creationId xmlns:a16="http://schemas.microsoft.com/office/drawing/2014/main" id="{A9E592C5-0A11-9514-6525-9D6207FB708C}"/>
              </a:ext>
            </a:extLst>
          </p:cNvPr>
          <p:cNvSpPr txBox="1"/>
          <p:nvPr/>
        </p:nvSpPr>
        <p:spPr>
          <a:xfrm>
            <a:off x="473737" y="3432120"/>
            <a:ext cx="390803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What will the students learn? </a:t>
            </a:r>
          </a:p>
          <a:p>
            <a:pPr marL="228600" indent="-228600">
              <a:buFont typeface=""/>
              <a:buChar char="•"/>
            </a:pPr>
            <a:r>
              <a:rPr lang="en-US" sz="2000" b="1">
                <a:solidFill>
                  <a:srgbClr val="0070C0"/>
                </a:solidFill>
                <a:latin typeface="Plantagenet Cherokee"/>
              </a:rPr>
              <a:t>Scientific processes</a:t>
            </a:r>
          </a:p>
          <a:p>
            <a:pPr marL="228600" indent="-228600">
              <a:buFont typeface=""/>
              <a:buChar char="•"/>
            </a:pPr>
            <a:r>
              <a:rPr lang="en-US" sz="2000" b="1">
                <a:solidFill>
                  <a:srgbClr val="0070C0"/>
                </a:solidFill>
                <a:latin typeface="Plantagenet Cherokee"/>
              </a:rPr>
              <a:t>Chemistry of Living Things</a:t>
            </a:r>
          </a:p>
          <a:p>
            <a:pPr marL="228600" indent="-228600">
              <a:buFont typeface=""/>
              <a:buChar char="•"/>
            </a:pPr>
            <a:r>
              <a:rPr lang="en-US" sz="2000" b="1">
                <a:solidFill>
                  <a:srgbClr val="0070C0"/>
                </a:solidFill>
                <a:latin typeface="Plantagenet Cherokee"/>
              </a:rPr>
              <a:t>Cells  </a:t>
            </a:r>
          </a:p>
          <a:p>
            <a:pPr marL="228600" indent="-228600">
              <a:buFont typeface=""/>
              <a:buChar char="•"/>
            </a:pPr>
            <a:r>
              <a:rPr lang="en-US" sz="2000" b="1">
                <a:solidFill>
                  <a:srgbClr val="0070C0"/>
                </a:solidFill>
                <a:latin typeface="Plantagenet Cherokee"/>
              </a:rPr>
              <a:t>Characteristics of Organisms</a:t>
            </a:r>
          </a:p>
          <a:p>
            <a:pPr marL="228600" indent="-228600">
              <a:buFont typeface=""/>
              <a:buChar char="•"/>
            </a:pPr>
            <a:r>
              <a:rPr lang="en-US" sz="2000" b="1">
                <a:solidFill>
                  <a:srgbClr val="0070C0"/>
                </a:solidFill>
                <a:latin typeface="Plantagenet Cherokee"/>
              </a:rPr>
              <a:t>Genetics</a:t>
            </a:r>
          </a:p>
          <a:p>
            <a:pPr marL="228600" indent="-228600">
              <a:buFont typeface=""/>
              <a:buChar char="•"/>
            </a:pPr>
            <a:r>
              <a:rPr lang="en-US" sz="2000" b="1">
                <a:solidFill>
                  <a:srgbClr val="0070C0"/>
                </a:solidFill>
                <a:latin typeface="Plantagenet Cherokee"/>
              </a:rPr>
              <a:t>Adaptations and Classification</a:t>
            </a:r>
          </a:p>
          <a:p>
            <a:pPr marL="228600" indent="-228600">
              <a:buFont typeface=""/>
              <a:buChar char="•"/>
            </a:pPr>
            <a:r>
              <a:rPr lang="en-US" sz="2000" b="1">
                <a:solidFill>
                  <a:srgbClr val="0070C0"/>
                </a:solidFill>
                <a:latin typeface="Plantagenet Cherokee"/>
              </a:rPr>
              <a:t>Invertebrates</a:t>
            </a:r>
          </a:p>
        </p:txBody>
      </p:sp>
      <p:sp>
        <p:nvSpPr>
          <p:cNvPr id="10" name="TextBox 9">
            <a:extLst>
              <a:ext uri="{FF2B5EF4-FFF2-40B4-BE49-F238E27FC236}">
                <a16:creationId xmlns:a16="http://schemas.microsoft.com/office/drawing/2014/main" id="{285FD4BB-D769-CFE3-6E06-8340736C1972}"/>
              </a:ext>
            </a:extLst>
          </p:cNvPr>
          <p:cNvSpPr txBox="1"/>
          <p:nvPr/>
        </p:nvSpPr>
        <p:spPr>
          <a:xfrm>
            <a:off x="4468245" y="3673420"/>
            <a:ext cx="349929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How will the students learn?</a:t>
            </a:r>
          </a:p>
          <a:p>
            <a:pPr marL="228600" indent="-228600">
              <a:buFont typeface=""/>
              <a:buChar char="•"/>
            </a:pPr>
            <a:r>
              <a:rPr lang="en-US" sz="2000" b="1">
                <a:solidFill>
                  <a:srgbClr val="0070C0"/>
                </a:solidFill>
                <a:latin typeface="Plantagenet Cherokee"/>
              </a:rPr>
              <a:t>Hands-on labs/activities </a:t>
            </a:r>
          </a:p>
          <a:p>
            <a:pPr marL="228600" indent="-228600">
              <a:buFont typeface=""/>
              <a:buChar char="•"/>
            </a:pPr>
            <a:r>
              <a:rPr lang="en-US" sz="2000" b="1">
                <a:solidFill>
                  <a:srgbClr val="0070C0"/>
                </a:solidFill>
                <a:latin typeface="Plantagenet Cherokee"/>
              </a:rPr>
              <a:t>Inquiry-based investigations</a:t>
            </a:r>
          </a:p>
          <a:p>
            <a:pPr marL="228600" indent="-228600">
              <a:buFont typeface=""/>
              <a:buChar char="•"/>
            </a:pPr>
            <a:r>
              <a:rPr lang="en-US" sz="2000" b="1">
                <a:solidFill>
                  <a:srgbClr val="0070C0"/>
                </a:solidFill>
                <a:latin typeface="Plantagenet Cherokee"/>
              </a:rPr>
              <a:t>Collaboration</a:t>
            </a:r>
          </a:p>
          <a:p>
            <a:pPr marL="228600" indent="-228600">
              <a:buFont typeface=""/>
              <a:buChar char="•"/>
            </a:pPr>
            <a:r>
              <a:rPr lang="en-US" sz="2000" b="1">
                <a:solidFill>
                  <a:srgbClr val="0070C0"/>
                </a:solidFill>
                <a:latin typeface="Plantagenet Cherokee"/>
              </a:rPr>
              <a:t>Direct instruction</a:t>
            </a:r>
          </a:p>
        </p:txBody>
      </p:sp>
      <p:sp>
        <p:nvSpPr>
          <p:cNvPr id="11" name="TextBox 10">
            <a:extLst>
              <a:ext uri="{FF2B5EF4-FFF2-40B4-BE49-F238E27FC236}">
                <a16:creationId xmlns:a16="http://schemas.microsoft.com/office/drawing/2014/main" id="{EE3C5E45-4072-A747-479E-22BDA663AC42}"/>
              </a:ext>
            </a:extLst>
          </p:cNvPr>
          <p:cNvSpPr txBox="1"/>
          <p:nvPr/>
        </p:nvSpPr>
        <p:spPr>
          <a:xfrm>
            <a:off x="7965728" y="3254854"/>
            <a:ext cx="4094138" cy="16370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What digital tools and platforms will students use? </a:t>
            </a:r>
            <a:endParaRPr lang="en-US" sz="2000">
              <a:solidFill>
                <a:srgbClr val="00B0F0"/>
              </a:solidFill>
            </a:endParaRPr>
          </a:p>
          <a:p>
            <a:pPr marL="228600" indent="-228600">
              <a:buFont typeface=""/>
              <a:buChar char="•"/>
            </a:pPr>
            <a:r>
              <a:rPr lang="en-US" sz="2000" b="1">
                <a:solidFill>
                  <a:srgbClr val="0070C0"/>
                </a:solidFill>
                <a:latin typeface="Plantagenet Cherokee"/>
              </a:rPr>
              <a:t>Canvas </a:t>
            </a:r>
          </a:p>
          <a:p>
            <a:pPr marL="228600" indent="-228600">
              <a:buFont typeface=""/>
              <a:buChar char="•"/>
            </a:pPr>
            <a:r>
              <a:rPr lang="en-US" sz="2000" b="1">
                <a:solidFill>
                  <a:srgbClr val="0070C0"/>
                </a:solidFill>
                <a:latin typeface="Plantagenet Cherokee"/>
              </a:rPr>
              <a:t>Skyward </a:t>
            </a:r>
          </a:p>
          <a:p>
            <a:pPr marL="228600" indent="-228600">
              <a:buFont typeface=""/>
              <a:buChar char="•"/>
            </a:pPr>
            <a:r>
              <a:rPr lang="en-US" sz="2000" b="1">
                <a:solidFill>
                  <a:srgbClr val="0070C0"/>
                </a:solidFill>
                <a:latin typeface="Plantagenet Cherokee"/>
              </a:rPr>
              <a:t>OneNote</a:t>
            </a:r>
          </a:p>
        </p:txBody>
      </p:sp>
      <p:pic>
        <p:nvPicPr>
          <p:cNvPr id="18" name="Picture 10" descr="Great Valley School District">
            <a:extLst>
              <a:ext uri="{FF2B5EF4-FFF2-40B4-BE49-F238E27FC236}">
                <a16:creationId xmlns:a16="http://schemas.microsoft.com/office/drawing/2014/main" id="{4B25DAB0-A697-31A0-4C9C-A5A5F6FB1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225CFD24-B476-9AE9-6C97-D9EF1E763DD8}"/>
              </a:ext>
            </a:extLst>
          </p:cNvPr>
          <p:cNvGrpSpPr/>
          <p:nvPr/>
        </p:nvGrpSpPr>
        <p:grpSpPr>
          <a:xfrm>
            <a:off x="7970170" y="5399317"/>
            <a:ext cx="3707660" cy="1021981"/>
            <a:chOff x="7877102" y="4732596"/>
            <a:chExt cx="3707660" cy="1021981"/>
          </a:xfrm>
        </p:grpSpPr>
        <p:pic>
          <p:nvPicPr>
            <p:cNvPr id="12" name="Picture 11" descr="A logo of a computer software&#10;&#10;AI-generated content may be incorrect.">
              <a:extLst>
                <a:ext uri="{FF2B5EF4-FFF2-40B4-BE49-F238E27FC236}">
                  <a16:creationId xmlns:a16="http://schemas.microsoft.com/office/drawing/2014/main" id="{D0C34A72-5770-F4FE-A9E1-0B74A99D8133}"/>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C2738115-4311-BDA4-1781-671FC4B2D4C9}"/>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EFE9CAA6-D1E3-1F07-D09C-FB2F29E91462}"/>
                </a:ext>
              </a:extLst>
            </p:cNvPr>
            <p:cNvPicPr>
              <a:picLocks noChangeAspect="1"/>
            </p:cNvPicPr>
            <p:nvPr/>
          </p:nvPicPr>
          <p:blipFill>
            <a:blip r:embed="rId5"/>
            <a:stretch>
              <a:fillRect/>
            </a:stretch>
          </p:blipFill>
          <p:spPr>
            <a:xfrm>
              <a:off x="7877102" y="4794355"/>
              <a:ext cx="934179" cy="898970"/>
            </a:xfrm>
            <a:prstGeom prst="rect">
              <a:avLst/>
            </a:prstGeom>
          </p:spPr>
        </p:pic>
      </p:grpSp>
    </p:spTree>
    <p:extLst>
      <p:ext uri="{BB962C8B-B14F-4D97-AF65-F5344CB8AC3E}">
        <p14:creationId xmlns:p14="http://schemas.microsoft.com/office/powerpoint/2010/main" val="312714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test tubes with different colored liquids&#10;&#10;AI-generated content may be incorrect.">
            <a:extLst>
              <a:ext uri="{FF2B5EF4-FFF2-40B4-BE49-F238E27FC236}">
                <a16:creationId xmlns:a16="http://schemas.microsoft.com/office/drawing/2014/main" id="{0F26615D-A92F-F0FC-4571-20B29B857261}"/>
              </a:ext>
            </a:extLst>
          </p:cNvPr>
          <p:cNvPicPr>
            <a:picLocks noChangeAspect="1"/>
          </p:cNvPicPr>
          <p:nvPr/>
        </p:nvPicPr>
        <p:blipFill>
          <a:blip r:embed="rId2"/>
          <a:srcRect l="19224" t="-381" r="-25" b="163"/>
          <a:stretch/>
        </p:blipFill>
        <p:spPr>
          <a:xfrm>
            <a:off x="1054778" y="93391"/>
            <a:ext cx="2163570" cy="2224613"/>
          </a:xfrm>
          <a:prstGeom prst="rect">
            <a:avLst/>
          </a:prstGeom>
        </p:spPr>
      </p:pic>
      <p:pic>
        <p:nvPicPr>
          <p:cNvPr id="14" name="Picture 13" descr="A close up of a bug&#10;&#10;AI-generated content may be incorrect.">
            <a:extLst>
              <a:ext uri="{FF2B5EF4-FFF2-40B4-BE49-F238E27FC236}">
                <a16:creationId xmlns:a16="http://schemas.microsoft.com/office/drawing/2014/main" id="{B185D91A-805D-C8FA-EA92-6D516B594871}"/>
              </a:ext>
            </a:extLst>
          </p:cNvPr>
          <p:cNvPicPr>
            <a:picLocks noChangeAspect="1"/>
          </p:cNvPicPr>
          <p:nvPr/>
        </p:nvPicPr>
        <p:blipFill>
          <a:blip r:embed="rId3"/>
          <a:stretch>
            <a:fillRect/>
          </a:stretch>
        </p:blipFill>
        <p:spPr>
          <a:xfrm>
            <a:off x="4655446" y="131588"/>
            <a:ext cx="2578730" cy="2624662"/>
          </a:xfrm>
          <a:prstGeom prst="rect">
            <a:avLst/>
          </a:prstGeom>
        </p:spPr>
      </p:pic>
      <p:pic>
        <p:nvPicPr>
          <p:cNvPr id="10" name="Picture 9" descr="A microscope view of a pink and white cell&#10;&#10;AI-generated content may be incorrect.">
            <a:extLst>
              <a:ext uri="{FF2B5EF4-FFF2-40B4-BE49-F238E27FC236}">
                <a16:creationId xmlns:a16="http://schemas.microsoft.com/office/drawing/2014/main" id="{CA58450A-61E2-61AA-A7BD-1EE1DA0F9035}"/>
              </a:ext>
            </a:extLst>
          </p:cNvPr>
          <p:cNvPicPr>
            <a:picLocks noChangeAspect="1"/>
          </p:cNvPicPr>
          <p:nvPr/>
        </p:nvPicPr>
        <p:blipFill>
          <a:blip r:embed="rId4"/>
          <a:stretch>
            <a:fillRect/>
          </a:stretch>
        </p:blipFill>
        <p:spPr>
          <a:xfrm>
            <a:off x="4649254" y="3077985"/>
            <a:ext cx="2591112" cy="2643992"/>
          </a:xfrm>
          <a:prstGeom prst="rect">
            <a:avLst/>
          </a:prstGeom>
        </p:spPr>
      </p:pic>
      <p:pic>
        <p:nvPicPr>
          <p:cNvPr id="9" name="Picture 8" descr="A yellow balloon in a test tube&#10;&#10;AI-generated content may be incorrect.">
            <a:extLst>
              <a:ext uri="{FF2B5EF4-FFF2-40B4-BE49-F238E27FC236}">
                <a16:creationId xmlns:a16="http://schemas.microsoft.com/office/drawing/2014/main" id="{2BA9D149-03FB-2682-5660-082B38DBFA10}"/>
              </a:ext>
            </a:extLst>
          </p:cNvPr>
          <p:cNvPicPr>
            <a:picLocks noChangeAspect="1"/>
          </p:cNvPicPr>
          <p:nvPr/>
        </p:nvPicPr>
        <p:blipFill>
          <a:blip r:embed="rId5"/>
          <a:stretch>
            <a:fillRect/>
          </a:stretch>
        </p:blipFill>
        <p:spPr>
          <a:xfrm>
            <a:off x="7847327" y="2269556"/>
            <a:ext cx="3743538" cy="3961415"/>
          </a:xfrm>
          <a:prstGeom prst="rect">
            <a:avLst/>
          </a:prstGeom>
        </p:spPr>
      </p:pic>
      <p:sp>
        <p:nvSpPr>
          <p:cNvPr id="18" name="TextBox 17">
            <a:extLst>
              <a:ext uri="{FF2B5EF4-FFF2-40B4-BE49-F238E27FC236}">
                <a16:creationId xmlns:a16="http://schemas.microsoft.com/office/drawing/2014/main" id="{14DB61BF-B625-D2E1-B77B-FDE04A6470E5}"/>
              </a:ext>
            </a:extLst>
          </p:cNvPr>
          <p:cNvSpPr txBox="1"/>
          <p:nvPr/>
        </p:nvSpPr>
        <p:spPr>
          <a:xfrm>
            <a:off x="7848018" y="1309942"/>
            <a:ext cx="382512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000">
                <a:solidFill>
                  <a:srgbClr val="0070C0"/>
                </a:solidFill>
                <a:latin typeface="Plantagenet Cherokee"/>
              </a:rPr>
              <a:t>Science Labs</a:t>
            </a:r>
            <a:endParaRPr lang="en-US" sz="5000"/>
          </a:p>
        </p:txBody>
      </p:sp>
      <p:pic>
        <p:nvPicPr>
          <p:cNvPr id="27" name="Picture 10" descr="Great Valley School District">
            <a:extLst>
              <a:ext uri="{FF2B5EF4-FFF2-40B4-BE49-F238E27FC236}">
                <a16:creationId xmlns:a16="http://schemas.microsoft.com/office/drawing/2014/main" id="{42382807-A202-A6AC-257E-2F8EC017FC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2" name="Picture 1" descr="A close up of a piece of food&#10;&#10;AI-generated content may be incorrect.">
            <a:extLst>
              <a:ext uri="{FF2B5EF4-FFF2-40B4-BE49-F238E27FC236}">
                <a16:creationId xmlns:a16="http://schemas.microsoft.com/office/drawing/2014/main" id="{A8A685D7-4A74-F519-D6D2-6DD547C0DBB0}"/>
              </a:ext>
            </a:extLst>
          </p:cNvPr>
          <p:cNvPicPr>
            <a:picLocks noChangeAspect="1"/>
          </p:cNvPicPr>
          <p:nvPr/>
        </p:nvPicPr>
        <p:blipFill>
          <a:blip r:embed="rId7"/>
          <a:stretch>
            <a:fillRect/>
          </a:stretch>
        </p:blipFill>
        <p:spPr>
          <a:xfrm>
            <a:off x="228600" y="2316298"/>
            <a:ext cx="4267200" cy="1622155"/>
          </a:xfrm>
          <a:prstGeom prst="rect">
            <a:avLst/>
          </a:prstGeom>
        </p:spPr>
      </p:pic>
      <p:pic>
        <p:nvPicPr>
          <p:cNvPr id="3" name="Picture 2" descr="A close up of a body&#10;&#10;AI-generated content may be incorrect.">
            <a:extLst>
              <a:ext uri="{FF2B5EF4-FFF2-40B4-BE49-F238E27FC236}">
                <a16:creationId xmlns:a16="http://schemas.microsoft.com/office/drawing/2014/main" id="{FB157E81-72C1-6CF6-883B-5CB16F682639}"/>
              </a:ext>
            </a:extLst>
          </p:cNvPr>
          <p:cNvPicPr>
            <a:picLocks noChangeAspect="1"/>
          </p:cNvPicPr>
          <p:nvPr/>
        </p:nvPicPr>
        <p:blipFill>
          <a:blip r:embed="rId8"/>
          <a:stretch>
            <a:fillRect/>
          </a:stretch>
        </p:blipFill>
        <p:spPr>
          <a:xfrm rot="5400000">
            <a:off x="1214051" y="3765550"/>
            <a:ext cx="2607447" cy="3257550"/>
          </a:xfrm>
          <a:prstGeom prst="rect">
            <a:avLst/>
          </a:prstGeom>
        </p:spPr>
      </p:pic>
      <p:sp>
        <p:nvSpPr>
          <p:cNvPr id="6" name="TextBox 5">
            <a:extLst>
              <a:ext uri="{FF2B5EF4-FFF2-40B4-BE49-F238E27FC236}">
                <a16:creationId xmlns:a16="http://schemas.microsoft.com/office/drawing/2014/main" id="{28C79A36-95BB-41AE-5D3D-EFCA7B6DB958}"/>
              </a:ext>
            </a:extLst>
          </p:cNvPr>
          <p:cNvSpPr txBox="1"/>
          <p:nvPr/>
        </p:nvSpPr>
        <p:spPr>
          <a:xfrm>
            <a:off x="4646258" y="5905395"/>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Microscope usage           &amp; dissections </a:t>
            </a:r>
          </a:p>
        </p:txBody>
      </p:sp>
    </p:spTree>
    <p:extLst>
      <p:ext uri="{BB962C8B-B14F-4D97-AF65-F5344CB8AC3E}">
        <p14:creationId xmlns:p14="http://schemas.microsoft.com/office/powerpoint/2010/main" val="3204353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0AFBA-DF0F-56BB-D562-9DB11C60D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F847D-5B26-F734-F4BF-283236F51114}"/>
              </a:ext>
            </a:extLst>
          </p:cNvPr>
          <p:cNvSpPr>
            <a:spLocks noGrp="1"/>
          </p:cNvSpPr>
          <p:nvPr>
            <p:ph type="title"/>
          </p:nvPr>
        </p:nvSpPr>
        <p:spPr>
          <a:xfrm>
            <a:off x="1727931" y="849621"/>
            <a:ext cx="8761413" cy="706964"/>
          </a:xfrm>
        </p:spPr>
        <p:txBody>
          <a:bodyPr/>
          <a:lstStyle/>
          <a:p>
            <a:pPr algn="ctr"/>
            <a:r>
              <a:rPr lang="en-US" sz="5000">
                <a:latin typeface="Plantagenet Cherokee"/>
              </a:rPr>
              <a:t>Science Electives</a:t>
            </a:r>
            <a:endParaRPr lang="en-US" sz="5000"/>
          </a:p>
        </p:txBody>
      </p:sp>
      <p:sp>
        <p:nvSpPr>
          <p:cNvPr id="3" name="Text Placeholder 2">
            <a:extLst>
              <a:ext uri="{FF2B5EF4-FFF2-40B4-BE49-F238E27FC236}">
                <a16:creationId xmlns:a16="http://schemas.microsoft.com/office/drawing/2014/main" id="{EB54FFC1-FF95-6834-EEEA-376F818D5110}"/>
              </a:ext>
            </a:extLst>
          </p:cNvPr>
          <p:cNvSpPr>
            <a:spLocks noGrp="1"/>
          </p:cNvSpPr>
          <p:nvPr>
            <p:ph type="body" idx="1"/>
          </p:nvPr>
        </p:nvSpPr>
        <p:spPr>
          <a:xfrm>
            <a:off x="584012" y="1915795"/>
            <a:ext cx="11338382" cy="995658"/>
          </a:xfrm>
        </p:spPr>
        <p:txBody>
          <a:bodyPr/>
          <a:lstStyle/>
          <a:p>
            <a:r>
              <a:rPr lang="en-US" sz="2300" b="1">
                <a:solidFill>
                  <a:srgbClr val="0070C0"/>
                </a:solidFill>
                <a:latin typeface="Plantagenet Cherokee"/>
              </a:rPr>
              <a:t>Students can explore their interest in Science by selecting from four elective classes.</a:t>
            </a:r>
          </a:p>
        </p:txBody>
      </p:sp>
      <p:sp>
        <p:nvSpPr>
          <p:cNvPr id="9" name="TextBox 8">
            <a:extLst>
              <a:ext uri="{FF2B5EF4-FFF2-40B4-BE49-F238E27FC236}">
                <a16:creationId xmlns:a16="http://schemas.microsoft.com/office/drawing/2014/main" id="{7692652A-529D-9944-6406-95154A361248}"/>
              </a:ext>
            </a:extLst>
          </p:cNvPr>
          <p:cNvSpPr txBox="1"/>
          <p:nvPr/>
        </p:nvSpPr>
        <p:spPr>
          <a:xfrm>
            <a:off x="196358" y="3193393"/>
            <a:ext cx="496769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1: Experimental Exploration</a:t>
            </a:r>
            <a:endParaRPr lang="en-US">
              <a:solidFill>
                <a:srgbClr val="00B0F0"/>
              </a:solidFill>
            </a:endParaRPr>
          </a:p>
          <a:p>
            <a:endParaRPr lang="en-US" sz="1100" b="1">
              <a:solidFill>
                <a:srgbClr val="0070C0"/>
              </a:solidFill>
              <a:latin typeface="Plantagenet Cherokee"/>
            </a:endParaRPr>
          </a:p>
          <a:p>
            <a:pPr marL="285750" indent="-285750">
              <a:buFont typeface="Calibri"/>
              <a:buChar char="-"/>
            </a:pPr>
            <a:r>
              <a:rPr lang="en-US" sz="1600" b="1">
                <a:solidFill>
                  <a:srgbClr val="0070C0"/>
                </a:solidFill>
                <a:latin typeface="Plantagenet Cherokee"/>
              </a:rPr>
              <a:t>Scientific inquiry through hands-on experimentation </a:t>
            </a:r>
            <a:endParaRPr lang="en-US" sz="1600">
              <a:solidFill>
                <a:srgbClr val="0070C0"/>
              </a:solidFill>
            </a:endParaRPr>
          </a:p>
          <a:p>
            <a:endParaRPr lang="en-US" sz="1100" b="1">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BFCA703-438A-FA45-73D6-93F5118D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83BD104E-BE08-A475-6A13-1F84D3730AF7}"/>
              </a:ext>
            </a:extLst>
          </p:cNvPr>
          <p:cNvSpPr txBox="1"/>
          <p:nvPr/>
        </p:nvSpPr>
        <p:spPr>
          <a:xfrm>
            <a:off x="89474" y="4989764"/>
            <a:ext cx="495930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2: </a:t>
            </a:r>
            <a:endParaRPr lang="en-US">
              <a:solidFill>
                <a:srgbClr val="00B0F0"/>
              </a:solidFill>
              <a:latin typeface="Century Gothic" panose="020B0502020202020204"/>
            </a:endParaRPr>
          </a:p>
          <a:p>
            <a:r>
              <a:rPr lang="en-US" b="1">
                <a:solidFill>
                  <a:srgbClr val="00B0F0"/>
                </a:solidFill>
                <a:latin typeface="Plantagenet Cherokee"/>
              </a:rPr>
              <a:t>Physical Phenomena  in Action</a:t>
            </a:r>
            <a:endParaRPr lang="en-US">
              <a:solidFill>
                <a:srgbClr val="00B0F0"/>
              </a:solidFill>
            </a:endParaRPr>
          </a:p>
          <a:p>
            <a:endParaRPr lang="en-US" sz="1200" b="1">
              <a:solidFill>
                <a:srgbClr val="0070C0"/>
              </a:solidFill>
              <a:latin typeface="Plantagenet Cherokee"/>
            </a:endParaRPr>
          </a:p>
          <a:p>
            <a:pPr marL="285750" indent="-285750">
              <a:buFont typeface="Calibri"/>
              <a:buChar char="-"/>
            </a:pPr>
            <a:r>
              <a:rPr lang="en-US" sz="1600" b="1">
                <a:solidFill>
                  <a:srgbClr val="0070C0"/>
                </a:solidFill>
                <a:latin typeface="Plantagenet Cherokee"/>
              </a:rPr>
              <a:t>Two primary branches of physical science: chemistry and physics</a:t>
            </a:r>
          </a:p>
          <a:p>
            <a:endParaRPr lang="en-US" b="1">
              <a:solidFill>
                <a:srgbClr val="0070C0"/>
              </a:solidFill>
              <a:latin typeface="Plantagenet Cherokee"/>
            </a:endParaRPr>
          </a:p>
        </p:txBody>
      </p:sp>
      <p:sp>
        <p:nvSpPr>
          <p:cNvPr id="5" name="TextBox 4">
            <a:extLst>
              <a:ext uri="{FF2B5EF4-FFF2-40B4-BE49-F238E27FC236}">
                <a16:creationId xmlns:a16="http://schemas.microsoft.com/office/drawing/2014/main" id="{AF5D84E7-ACEA-DB5D-1FA3-C6D647D795B7}"/>
              </a:ext>
            </a:extLst>
          </p:cNvPr>
          <p:cNvSpPr txBox="1"/>
          <p:nvPr/>
        </p:nvSpPr>
        <p:spPr>
          <a:xfrm>
            <a:off x="7281408" y="3182784"/>
            <a:ext cx="4764399"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3: Exploring Invertebrates</a:t>
            </a:r>
            <a:endParaRPr lang="en-US">
              <a:solidFill>
                <a:srgbClr val="00B0F0"/>
              </a:solidFill>
            </a:endParaRPr>
          </a:p>
          <a:p>
            <a:endParaRPr lang="en-US" sz="1100" b="1">
              <a:solidFill>
                <a:srgbClr val="0070C0"/>
              </a:solidFill>
              <a:latin typeface="Plantagenet Cherokee"/>
            </a:endParaRPr>
          </a:p>
          <a:p>
            <a:pPr marL="285750" indent="-285750">
              <a:buFont typeface="Calibri"/>
              <a:buChar char="-"/>
            </a:pPr>
            <a:r>
              <a:rPr lang="en-US" sz="1600" b="1">
                <a:solidFill>
                  <a:srgbClr val="0070C0"/>
                </a:solidFill>
                <a:latin typeface="Plantagenet Cherokee"/>
              </a:rPr>
              <a:t>Body systems that enable invertebrates to survive in their environment through dissections and inquiry </a:t>
            </a:r>
          </a:p>
        </p:txBody>
      </p:sp>
      <p:sp>
        <p:nvSpPr>
          <p:cNvPr id="6" name="TextBox 5">
            <a:extLst>
              <a:ext uri="{FF2B5EF4-FFF2-40B4-BE49-F238E27FC236}">
                <a16:creationId xmlns:a16="http://schemas.microsoft.com/office/drawing/2014/main" id="{FC5AF99E-271B-E88E-7A62-8B4E41436ACE}"/>
              </a:ext>
            </a:extLst>
          </p:cNvPr>
          <p:cNvSpPr txBox="1"/>
          <p:nvPr/>
        </p:nvSpPr>
        <p:spPr>
          <a:xfrm>
            <a:off x="7598909" y="5159516"/>
            <a:ext cx="4408651" cy="106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4: Exploring Our Planet</a:t>
            </a:r>
            <a:endParaRPr lang="en-US">
              <a:solidFill>
                <a:srgbClr val="00B0F0"/>
              </a:solidFill>
            </a:endParaRPr>
          </a:p>
          <a:p>
            <a:endParaRPr lang="en-US" sz="1100" b="1">
              <a:solidFill>
                <a:srgbClr val="0070C0"/>
              </a:solidFill>
              <a:latin typeface="Plantagenet Cherokee"/>
            </a:endParaRPr>
          </a:p>
          <a:p>
            <a:pPr marL="285750" indent="-285750">
              <a:buFont typeface="Calibri"/>
              <a:buChar char="-"/>
            </a:pPr>
            <a:r>
              <a:rPr lang="en-US" sz="1600" b="1">
                <a:solidFill>
                  <a:srgbClr val="0070C0"/>
                </a:solidFill>
                <a:latin typeface="Plantagenet Cherokee"/>
              </a:rPr>
              <a:t>The environment, ecosystems, food chains </a:t>
            </a:r>
          </a:p>
          <a:p>
            <a:endParaRPr lang="en-US" b="1">
              <a:solidFill>
                <a:srgbClr val="0070C0"/>
              </a:solidFill>
              <a:latin typeface="Plantagenet Cherokee"/>
            </a:endParaRPr>
          </a:p>
        </p:txBody>
      </p:sp>
      <p:pic>
        <p:nvPicPr>
          <p:cNvPr id="8" name="Picture 7" descr="A group of girls wearing safety glasses and gloves&#10;&#10;AI-generated content may be incorrect.">
            <a:extLst>
              <a:ext uri="{FF2B5EF4-FFF2-40B4-BE49-F238E27FC236}">
                <a16:creationId xmlns:a16="http://schemas.microsoft.com/office/drawing/2014/main" id="{738DA54B-39BE-7E5C-2D7F-5690D60038DF}"/>
              </a:ext>
            </a:extLst>
          </p:cNvPr>
          <p:cNvPicPr>
            <a:picLocks noChangeAspect="1"/>
          </p:cNvPicPr>
          <p:nvPr/>
        </p:nvPicPr>
        <p:blipFill>
          <a:blip r:embed="rId3"/>
          <a:stretch>
            <a:fillRect/>
          </a:stretch>
        </p:blipFill>
        <p:spPr>
          <a:xfrm>
            <a:off x="5004402" y="3019324"/>
            <a:ext cx="2173015" cy="1588025"/>
          </a:xfrm>
          <a:prstGeom prst="rect">
            <a:avLst/>
          </a:prstGeom>
        </p:spPr>
      </p:pic>
      <p:pic>
        <p:nvPicPr>
          <p:cNvPr id="10" name="Picture 9" descr="A group of boys wearing gloves and holding utensils&#10;&#10;AI-generated content may be incorrect.">
            <a:extLst>
              <a:ext uri="{FF2B5EF4-FFF2-40B4-BE49-F238E27FC236}">
                <a16:creationId xmlns:a16="http://schemas.microsoft.com/office/drawing/2014/main" id="{8EC43E2B-6F1B-8BDD-5830-EA85E85D2183}"/>
              </a:ext>
            </a:extLst>
          </p:cNvPr>
          <p:cNvPicPr>
            <a:picLocks noChangeAspect="1"/>
          </p:cNvPicPr>
          <p:nvPr/>
        </p:nvPicPr>
        <p:blipFill>
          <a:blip r:embed="rId4"/>
          <a:srcRect t="3674" r="3" b="8464"/>
          <a:stretch>
            <a:fillRect/>
          </a:stretch>
        </p:blipFill>
        <p:spPr>
          <a:xfrm>
            <a:off x="5000290" y="4634975"/>
            <a:ext cx="2178762" cy="2108120"/>
          </a:xfrm>
          <a:prstGeom prst="rect">
            <a:avLst/>
          </a:prstGeom>
        </p:spPr>
      </p:pic>
    </p:spTree>
    <p:extLst>
      <p:ext uri="{BB962C8B-B14F-4D97-AF65-F5344CB8AC3E}">
        <p14:creationId xmlns:p14="http://schemas.microsoft.com/office/powerpoint/2010/main" val="2286463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F1FB-15E2-CB2C-94A7-9E50E1DC7C6F}"/>
              </a:ext>
            </a:extLst>
          </p:cNvPr>
          <p:cNvSpPr>
            <a:spLocks noGrp="1"/>
          </p:cNvSpPr>
          <p:nvPr>
            <p:ph type="title"/>
          </p:nvPr>
        </p:nvSpPr>
        <p:spPr>
          <a:xfrm>
            <a:off x="3055599" y="1004895"/>
            <a:ext cx="8761413" cy="706964"/>
          </a:xfrm>
        </p:spPr>
        <p:txBody>
          <a:bodyPr/>
          <a:lstStyle/>
          <a:p>
            <a:r>
              <a:rPr lang="en-US" sz="5000">
                <a:latin typeface="Plantagenet Cherokee" panose="02020602070100000000" pitchFamily="18" charset="0"/>
              </a:rPr>
              <a:t>GVMS Social Studies</a:t>
            </a:r>
          </a:p>
        </p:txBody>
      </p:sp>
      <p:sp>
        <p:nvSpPr>
          <p:cNvPr id="4" name="Content Placeholder 3">
            <a:extLst>
              <a:ext uri="{FF2B5EF4-FFF2-40B4-BE49-F238E27FC236}">
                <a16:creationId xmlns:a16="http://schemas.microsoft.com/office/drawing/2014/main" id="{9E3C4AE0-8AF6-F57A-403F-C9A41BBCC596}"/>
              </a:ext>
            </a:extLst>
          </p:cNvPr>
          <p:cNvSpPr>
            <a:spLocks noGrp="1"/>
          </p:cNvSpPr>
          <p:nvPr>
            <p:ph idx="1"/>
          </p:nvPr>
        </p:nvSpPr>
        <p:spPr/>
        <p:txBody>
          <a:bodyPr vert="horz" lIns="91440" tIns="45720" rIns="91440" bIns="45720" rtlCol="0" anchor="t">
            <a:normAutofit/>
          </a:bodyPr>
          <a:lstStyle/>
          <a:p>
            <a:pPr algn="ctr"/>
            <a:r>
              <a:rPr lang="en-US" sz="2400" b="1">
                <a:solidFill>
                  <a:srgbClr val="000000"/>
                </a:solidFill>
                <a:latin typeface="Plantagenet Cherokee" panose="02020602070100000000" pitchFamily="18" charset="0"/>
                <a:ea typeface="Calibri"/>
                <a:cs typeface="Calibri"/>
              </a:rPr>
              <a:t>7</a:t>
            </a:r>
            <a:r>
              <a:rPr lang="en-US" sz="2400" b="1" baseline="30000">
                <a:solidFill>
                  <a:srgbClr val="000000"/>
                </a:solidFill>
                <a:latin typeface="Plantagenet Cherokee" panose="02020602070100000000" pitchFamily="18" charset="0"/>
                <a:ea typeface="Calibri"/>
                <a:cs typeface="Calibri"/>
              </a:rPr>
              <a:t>th</a:t>
            </a:r>
            <a:r>
              <a:rPr lang="en-US" sz="2400" b="1">
                <a:solidFill>
                  <a:srgbClr val="000000"/>
                </a:solidFill>
                <a:latin typeface="Plantagenet Cherokee" panose="02020602070100000000" pitchFamily="18" charset="0"/>
                <a:ea typeface="Calibri"/>
                <a:cs typeface="Calibri"/>
              </a:rPr>
              <a:t> Grade: US History Part I 1607 - 1865</a:t>
            </a:r>
            <a:endParaRPr lang="en-US" b="1">
              <a:latin typeface="Plantagenet Cherokee" panose="02020602070100000000" pitchFamily="18" charset="0"/>
            </a:endParaRPr>
          </a:p>
          <a:p>
            <a:pPr algn="ctr"/>
            <a:r>
              <a:rPr lang="en-US" sz="2400" b="1">
                <a:solidFill>
                  <a:srgbClr val="000000"/>
                </a:solidFill>
                <a:latin typeface="Plantagenet Cherokee" panose="02020602070100000000" pitchFamily="18" charset="0"/>
                <a:ea typeface="Calibri"/>
                <a:cs typeface="Calibri"/>
              </a:rPr>
              <a:t>8</a:t>
            </a:r>
            <a:r>
              <a:rPr lang="en-US" sz="2400" b="1" baseline="30000">
                <a:solidFill>
                  <a:srgbClr val="000000"/>
                </a:solidFill>
                <a:latin typeface="Plantagenet Cherokee" panose="02020602070100000000" pitchFamily="18" charset="0"/>
                <a:ea typeface="Calibri"/>
                <a:cs typeface="Calibri"/>
              </a:rPr>
              <a:t>th</a:t>
            </a:r>
            <a:r>
              <a:rPr lang="en-US" sz="2400" b="1">
                <a:solidFill>
                  <a:srgbClr val="000000"/>
                </a:solidFill>
                <a:latin typeface="Plantagenet Cherokee" panose="02020602070100000000" pitchFamily="18" charset="0"/>
                <a:ea typeface="Calibri"/>
                <a:cs typeface="Calibri"/>
              </a:rPr>
              <a:t> Grade: US History Part II 1860s - 1960s</a:t>
            </a:r>
            <a:endParaRPr lang="en-US" b="1">
              <a:latin typeface="Plantagenet Cherokee" panose="02020602070100000000" pitchFamily="18" charset="0"/>
            </a:endParaRPr>
          </a:p>
          <a:p>
            <a:endParaRPr lang="en-US"/>
          </a:p>
        </p:txBody>
      </p:sp>
      <p:pic>
        <p:nvPicPr>
          <p:cNvPr id="7" name="Picture 6"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03995BFB-8160-4B75-A44C-EA3CF1997A11}"/>
              </a:ext>
            </a:extLst>
          </p:cNvPr>
          <p:cNvPicPr>
            <a:picLocks noChangeAspect="1"/>
          </p:cNvPicPr>
          <p:nvPr/>
        </p:nvPicPr>
        <p:blipFill>
          <a:blip r:embed="rId2"/>
          <a:stretch>
            <a:fillRect/>
          </a:stretch>
        </p:blipFill>
        <p:spPr>
          <a:xfrm>
            <a:off x="3352801" y="3679818"/>
            <a:ext cx="4428065" cy="2901962"/>
          </a:xfrm>
          <a:prstGeom prst="rect">
            <a:avLst/>
          </a:prstGeom>
        </p:spPr>
      </p:pic>
      <p:pic>
        <p:nvPicPr>
          <p:cNvPr id="3" name="Picture 10" descr="Great Valley School District">
            <a:extLst>
              <a:ext uri="{FF2B5EF4-FFF2-40B4-BE49-F238E27FC236}">
                <a16:creationId xmlns:a16="http://schemas.microsoft.com/office/drawing/2014/main" id="{63399CA4-A922-2C0E-7B62-362A2AD64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379119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8"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9"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6" name="Rectangle 3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6CAA4A2-DF04-C4E8-6AD6-842EFF3C1A71}"/>
              </a:ext>
            </a:extLst>
          </p:cNvPr>
          <p:cNvSpPr>
            <a:spLocks noGrp="1"/>
          </p:cNvSpPr>
          <p:nvPr>
            <p:ph type="title"/>
          </p:nvPr>
        </p:nvSpPr>
        <p:spPr>
          <a:xfrm>
            <a:off x="1437338" y="977541"/>
            <a:ext cx="8761413" cy="706964"/>
          </a:xfrm>
        </p:spPr>
        <p:txBody>
          <a:bodyPr vert="horz" lIns="91440" tIns="45720" rIns="91440" bIns="45720" rtlCol="0" anchor="ctr">
            <a:noAutofit/>
          </a:bodyPr>
          <a:lstStyle/>
          <a:p>
            <a:pPr algn="ctr"/>
            <a:r>
              <a:rPr lang="en-US" sz="5000" b="0" i="0" kern="1200">
                <a:solidFill>
                  <a:srgbClr val="EBEBEB"/>
                </a:solidFill>
                <a:latin typeface="Plantagenet Cherokee" panose="02020602070100000000" pitchFamily="18" charset="0"/>
              </a:rPr>
              <a:t>7</a:t>
            </a:r>
            <a:r>
              <a:rPr lang="en-US" sz="5000" b="0" i="0" kern="1200" baseline="30000">
                <a:solidFill>
                  <a:srgbClr val="EBEBEB"/>
                </a:solidFill>
                <a:latin typeface="Plantagenet Cherokee" panose="02020602070100000000" pitchFamily="18" charset="0"/>
              </a:rPr>
              <a:t>th</a:t>
            </a:r>
            <a:r>
              <a:rPr lang="en-US" sz="5000" b="0" i="0" kern="1200">
                <a:solidFill>
                  <a:srgbClr val="EBEBEB"/>
                </a:solidFill>
                <a:latin typeface="Plantagenet Cherokee" panose="02020602070100000000" pitchFamily="18" charset="0"/>
              </a:rPr>
              <a:t> Grade: US History Part I 1607 - 1865</a:t>
            </a:r>
          </a:p>
        </p:txBody>
      </p:sp>
      <p:pic>
        <p:nvPicPr>
          <p:cNvPr id="5" name="Content Placeholder 4" descr="A diagram of the formation of conflict&#10;&#10;AI-generated content may be incorrect.">
            <a:extLst>
              <a:ext uri="{FF2B5EF4-FFF2-40B4-BE49-F238E27FC236}">
                <a16:creationId xmlns:a16="http://schemas.microsoft.com/office/drawing/2014/main" id="{2CB1D8D2-518F-9720-31DF-2EB31BFE9BAA}"/>
              </a:ext>
            </a:extLst>
          </p:cNvPr>
          <p:cNvPicPr>
            <a:picLocks noGrp="1" noChangeAspect="1"/>
          </p:cNvPicPr>
          <p:nvPr>
            <p:ph sz="half" idx="2"/>
          </p:nvPr>
        </p:nvPicPr>
        <p:blipFill>
          <a:blip r:embed="rId3"/>
          <a:stretch>
            <a:fillRect/>
          </a:stretch>
        </p:blipFill>
        <p:spPr>
          <a:xfrm>
            <a:off x="576760" y="2775951"/>
            <a:ext cx="4732437" cy="36513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0AD7CDCF-7322-D376-876D-D4E640F9D3B4}"/>
              </a:ext>
            </a:extLst>
          </p:cNvPr>
          <p:cNvSpPr>
            <a:spLocks noGrp="1"/>
          </p:cNvSpPr>
          <p:nvPr>
            <p:ph sz="half" idx="1"/>
          </p:nvPr>
        </p:nvSpPr>
        <p:spPr>
          <a:xfrm>
            <a:off x="5980954" y="2603500"/>
            <a:ext cx="5940112" cy="3941233"/>
          </a:xfrm>
        </p:spPr>
        <p:txBody>
          <a:bodyPr vert="horz" lIns="91440" tIns="45720" rIns="91440" bIns="45720" rtlCol="0" anchor="ctr">
            <a:normAutofit fontScale="92500"/>
          </a:bodyPr>
          <a:lstStyle/>
          <a:p>
            <a:pPr marL="0" indent="0"/>
            <a:r>
              <a:rPr lang="en-US" sz="2500">
                <a:latin typeface="Plantagenet Cherokee" panose="02020602070100000000" pitchFamily="18" charset="0"/>
              </a:rPr>
              <a:t>The story of our course is the American journey.  The course is about settlement and conflict.  This year, we will explore how America was founded, expanded, became a nation, developed, and engaged in civil conflict to work towards resolution.  We will begin by studying its founding, watch it grow, and finally dissolve into conflict all in order to learn how we’ve worked towards the creation of a more perfect union.  </a:t>
            </a:r>
          </a:p>
          <a:p>
            <a:endParaRPr lang="en-US"/>
          </a:p>
        </p:txBody>
      </p:sp>
      <p:pic>
        <p:nvPicPr>
          <p:cNvPr id="4" name="Picture 10" descr="Great Valley School District">
            <a:extLst>
              <a:ext uri="{FF2B5EF4-FFF2-40B4-BE49-F238E27FC236}">
                <a16:creationId xmlns:a16="http://schemas.microsoft.com/office/drawing/2014/main" id="{AC6096ED-5E35-D8C4-9584-B489A2486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66753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2994-DC90-58AE-DF00-C31B437CB433}"/>
              </a:ext>
            </a:extLst>
          </p:cNvPr>
          <p:cNvSpPr>
            <a:spLocks noGrp="1"/>
          </p:cNvSpPr>
          <p:nvPr>
            <p:ph type="title"/>
          </p:nvPr>
        </p:nvSpPr>
        <p:spPr>
          <a:xfrm>
            <a:off x="1154954" y="973668"/>
            <a:ext cx="9709679" cy="723897"/>
          </a:xfrm>
        </p:spPr>
        <p:txBody>
          <a:bodyPr/>
          <a:lstStyle/>
          <a:p>
            <a:pPr algn="ctr"/>
            <a:r>
              <a:rPr lang="en-US" sz="5000">
                <a:solidFill>
                  <a:schemeClr val="bg1"/>
                </a:solidFill>
                <a:latin typeface="Plantagenet Cherokee" panose="02020602070100000000" pitchFamily="18" charset="0"/>
                <a:ea typeface="Calibri Light"/>
                <a:cs typeface="Calibri Light"/>
              </a:rPr>
              <a:t>8</a:t>
            </a:r>
            <a:r>
              <a:rPr lang="en-US" sz="5000" baseline="30000">
                <a:solidFill>
                  <a:schemeClr val="bg1"/>
                </a:solidFill>
                <a:latin typeface="Plantagenet Cherokee" panose="02020602070100000000" pitchFamily="18" charset="0"/>
                <a:ea typeface="Calibri Light"/>
                <a:cs typeface="Calibri Light"/>
              </a:rPr>
              <a:t>th</a:t>
            </a:r>
            <a:r>
              <a:rPr lang="en-US" sz="5000">
                <a:solidFill>
                  <a:schemeClr val="bg1"/>
                </a:solidFill>
                <a:latin typeface="Plantagenet Cherokee" panose="02020602070100000000" pitchFamily="18" charset="0"/>
                <a:ea typeface="Calibri Light"/>
                <a:cs typeface="Calibri Light"/>
              </a:rPr>
              <a:t> Grade: US History Part II 1860s – 1960s</a:t>
            </a:r>
            <a:endParaRPr lang="en-US" sz="500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BBBBF538-687D-2B37-FA30-CD6C1DE8DE77}"/>
              </a:ext>
            </a:extLst>
          </p:cNvPr>
          <p:cNvSpPr>
            <a:spLocks noGrp="1"/>
          </p:cNvSpPr>
          <p:nvPr>
            <p:ph sz="half" idx="1"/>
          </p:nvPr>
        </p:nvSpPr>
        <p:spPr>
          <a:xfrm>
            <a:off x="709478" y="2603500"/>
            <a:ext cx="5622326" cy="3416301"/>
          </a:xfrm>
        </p:spPr>
        <p:txBody>
          <a:bodyPr vert="horz" lIns="91440" tIns="45720" rIns="91440" bIns="45720" rtlCol="0" anchor="t">
            <a:normAutofit fontScale="77500" lnSpcReduction="20000"/>
          </a:bodyPr>
          <a:lstStyle/>
          <a:p>
            <a:pPr marL="0" indent="0">
              <a:buNone/>
            </a:pPr>
            <a:r>
              <a:rPr lang="en-US" sz="2000">
                <a:solidFill>
                  <a:srgbClr val="000000"/>
                </a:solidFill>
                <a:latin typeface="Plantagenet Cherokee" panose="02020602070100000000" pitchFamily="18" charset="0"/>
                <a:ea typeface="Calibri"/>
                <a:cs typeface="Calibri"/>
              </a:rPr>
              <a:t>This course is about the modern history of the United States from the 1860s to the 1960s. This year we will explore the growth of America as a world power from the ashes of the Civil War, while also acknowledging the continued struggles and diverse contributions to include all Americans in our founding Declaration and our amended Constitution. We will begin by exploring Reconstruction, then students will explore expansion, both domestic and global. Students will watch the nation's economy and industry roar, while progressivism pushes for advancement to benefit all citizens. We will explore America's shift out of isolationism and identify the tipping points of our nation's involvement in two World Wars. Finally, we will end with a look at the Civil Rights Movement. All in order to understand and show how the growth and expansion of the United States also required change and progress. </a:t>
            </a:r>
            <a:endParaRPr lang="en-US" sz="2000">
              <a:latin typeface="Plantagenet Cherokee" panose="02020602070100000000" pitchFamily="18" charset="0"/>
            </a:endParaRPr>
          </a:p>
          <a:p>
            <a:endParaRPr lang="en-US"/>
          </a:p>
        </p:txBody>
      </p:sp>
      <p:pic>
        <p:nvPicPr>
          <p:cNvPr id="5" name="Content Placeholder 4" descr="A diagram of a diagram&#10;&#10;AI-generated content may be incorrect.">
            <a:extLst>
              <a:ext uri="{FF2B5EF4-FFF2-40B4-BE49-F238E27FC236}">
                <a16:creationId xmlns:a16="http://schemas.microsoft.com/office/drawing/2014/main" id="{273FC2CB-09F9-BB64-A45B-89E103AA90EC}"/>
              </a:ext>
            </a:extLst>
          </p:cNvPr>
          <p:cNvPicPr>
            <a:picLocks noGrp="1" noChangeAspect="1"/>
          </p:cNvPicPr>
          <p:nvPr>
            <p:ph sz="half" idx="2"/>
          </p:nvPr>
        </p:nvPicPr>
        <p:blipFill>
          <a:blip r:embed="rId2"/>
          <a:stretch>
            <a:fillRect/>
          </a:stretch>
        </p:blipFill>
        <p:spPr>
          <a:xfrm>
            <a:off x="6320297" y="2603500"/>
            <a:ext cx="4601989" cy="3416300"/>
          </a:xfrm>
        </p:spPr>
      </p:pic>
      <p:pic>
        <p:nvPicPr>
          <p:cNvPr id="6" name="Picture 10" descr="Great Valley School District">
            <a:extLst>
              <a:ext uri="{FF2B5EF4-FFF2-40B4-BE49-F238E27FC236}">
                <a16:creationId xmlns:a16="http://schemas.microsoft.com/office/drawing/2014/main" id="{95D35FD6-A9DD-D73F-31BA-68AE8CB30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807531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BEF5-B1FB-050B-B482-D008F7AAB9D4}"/>
              </a:ext>
            </a:extLst>
          </p:cNvPr>
          <p:cNvSpPr>
            <a:spLocks noGrp="1"/>
          </p:cNvSpPr>
          <p:nvPr>
            <p:ph type="title"/>
          </p:nvPr>
        </p:nvSpPr>
        <p:spPr/>
        <p:txBody>
          <a:bodyPr/>
          <a:lstStyle/>
          <a:p>
            <a:pPr algn="ctr"/>
            <a:r>
              <a:rPr lang="en-US" sz="5000">
                <a:solidFill>
                  <a:schemeClr val="bg1"/>
                </a:solidFill>
                <a:latin typeface="Plantagenet Cherokee" panose="02020602070100000000" pitchFamily="18" charset="0"/>
              </a:rPr>
              <a:t>Social Studies Electives</a:t>
            </a:r>
          </a:p>
        </p:txBody>
      </p:sp>
      <p:sp>
        <p:nvSpPr>
          <p:cNvPr id="3" name="Content Placeholder 2">
            <a:extLst>
              <a:ext uri="{FF2B5EF4-FFF2-40B4-BE49-F238E27FC236}">
                <a16:creationId xmlns:a16="http://schemas.microsoft.com/office/drawing/2014/main" id="{5B22AC7C-E267-8DF3-7CD3-AD024187CB9E}"/>
              </a:ext>
            </a:extLst>
          </p:cNvPr>
          <p:cNvSpPr>
            <a:spLocks noGrp="1"/>
          </p:cNvSpPr>
          <p:nvPr>
            <p:ph sz="half" idx="1"/>
          </p:nvPr>
        </p:nvSpPr>
        <p:spPr/>
        <p:txBody>
          <a:bodyPr vert="horz" lIns="91440" tIns="45720" rIns="91440" bIns="45720" rtlCol="0" anchor="t">
            <a:normAutofit fontScale="92500"/>
          </a:bodyPr>
          <a:lstStyle/>
          <a:p>
            <a:r>
              <a:rPr lang="en-US" sz="2800">
                <a:solidFill>
                  <a:srgbClr val="000000"/>
                </a:solidFill>
                <a:latin typeface="Plantagenet Cherokee" panose="02020602070100000000" pitchFamily="18" charset="0"/>
                <a:ea typeface="Calibri"/>
                <a:cs typeface="Calibri"/>
              </a:rPr>
              <a:t>A variety of options focused on the topics in the SS Curriculum as well as journeys into the different disciplines within Social Studies.</a:t>
            </a:r>
            <a:endParaRPr lang="en-US">
              <a:latin typeface="Plantagenet Cherokee" panose="02020602070100000000" pitchFamily="18" charset="0"/>
            </a:endParaRPr>
          </a:p>
          <a:p>
            <a:endParaRPr lang="en-US"/>
          </a:p>
        </p:txBody>
      </p:sp>
      <p:sp>
        <p:nvSpPr>
          <p:cNvPr id="4" name="Content Placeholder 3">
            <a:extLst>
              <a:ext uri="{FF2B5EF4-FFF2-40B4-BE49-F238E27FC236}">
                <a16:creationId xmlns:a16="http://schemas.microsoft.com/office/drawing/2014/main" id="{A5E6923F-FA87-9A24-65C9-A7392FC23BF4}"/>
              </a:ext>
            </a:extLst>
          </p:cNvPr>
          <p:cNvSpPr>
            <a:spLocks noGrp="1"/>
          </p:cNvSpPr>
          <p:nvPr>
            <p:ph sz="half" idx="2"/>
          </p:nvPr>
        </p:nvSpPr>
        <p:spPr/>
        <p:txBody>
          <a:bodyPr vert="horz" lIns="91440" tIns="45720" rIns="91440" bIns="45720" rtlCol="0" anchor="t">
            <a:normAutofit fontScale="92500"/>
          </a:bodyPr>
          <a:lstStyle/>
          <a:p>
            <a:r>
              <a:rPr lang="en-US" sz="2800">
                <a:solidFill>
                  <a:srgbClr val="000000"/>
                </a:solidFill>
                <a:latin typeface="Plantagenet Cherokee" panose="02020602070100000000" pitchFamily="18" charset="0"/>
                <a:ea typeface="Calibri"/>
                <a:cs typeface="Calibri"/>
              </a:rPr>
              <a:t>Previous Electives:</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Archeology</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Lewis and Clark &amp; The Corps of Discovery</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Primary Sources and Minecraft: Building Colonial Boston</a:t>
            </a:r>
            <a:endParaRPr lang="en-US" sz="2200">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Civil War Studies</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History’s Mysteries</a:t>
            </a:r>
            <a:endParaRPr lang="en-US">
              <a:latin typeface="Plantagenet Cherokee" panose="02020602070100000000" pitchFamily="18" charset="0"/>
            </a:endParaRPr>
          </a:p>
          <a:p>
            <a:endParaRPr lang="en-US"/>
          </a:p>
        </p:txBody>
      </p:sp>
      <p:pic>
        <p:nvPicPr>
          <p:cNvPr id="5" name="Picture 10" descr="Great Valley School District">
            <a:extLst>
              <a:ext uri="{FF2B5EF4-FFF2-40B4-BE49-F238E27FC236}">
                <a16:creationId xmlns:a16="http://schemas.microsoft.com/office/drawing/2014/main" id="{46F813C7-C470-48C2-6994-F1EF76BBE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870328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FACFED1-6745-0BFC-0396-52461B12CC63}"/>
              </a:ext>
            </a:extLst>
          </p:cNvPr>
          <p:cNvSpPr>
            <a:spLocks noGrp="1"/>
          </p:cNvSpPr>
          <p:nvPr>
            <p:ph type="title"/>
          </p:nvPr>
        </p:nvSpPr>
        <p:spPr>
          <a:xfrm>
            <a:off x="1154954" y="973668"/>
            <a:ext cx="8761413" cy="706964"/>
          </a:xfrm>
        </p:spPr>
        <p:txBody>
          <a:bodyPr vert="horz" lIns="91440" tIns="45720" rIns="91440" bIns="45720" rtlCol="0" anchor="ctr">
            <a:noAutofit/>
          </a:bodyPr>
          <a:lstStyle/>
          <a:p>
            <a:r>
              <a:rPr lang="en-US" sz="5000">
                <a:latin typeface="Plantagenet Cherokee" panose="02020602070100000000" pitchFamily="18" charset="0"/>
              </a:rPr>
              <a:t>World Language</a:t>
            </a:r>
          </a:p>
        </p:txBody>
      </p:sp>
      <p:sp>
        <p:nvSpPr>
          <p:cNvPr id="3" name="Content Placeholder 2">
            <a:extLst>
              <a:ext uri="{FF2B5EF4-FFF2-40B4-BE49-F238E27FC236}">
                <a16:creationId xmlns:a16="http://schemas.microsoft.com/office/drawing/2014/main" id="{03039A44-9111-E109-E424-1B5FCA3AFC89}"/>
              </a:ext>
            </a:extLst>
          </p:cNvPr>
          <p:cNvSpPr>
            <a:spLocks noGrp="1"/>
          </p:cNvSpPr>
          <p:nvPr>
            <p:ph sz="half" idx="1"/>
          </p:nvPr>
        </p:nvSpPr>
        <p:spPr>
          <a:xfrm>
            <a:off x="576071" y="2603500"/>
            <a:ext cx="8133963" cy="3770718"/>
          </a:xfrm>
        </p:spPr>
        <p:txBody>
          <a:bodyPr vert="horz" lIns="91440" tIns="45720" rIns="91440" bIns="45720" rtlCol="0" anchor="ctr">
            <a:normAutofit/>
          </a:bodyPr>
          <a:lstStyle/>
          <a:p>
            <a:pPr>
              <a:lnSpc>
                <a:spcPct val="90000"/>
              </a:lnSpc>
            </a:pPr>
            <a:r>
              <a:rPr lang="en-US" sz="2400">
                <a:latin typeface="Plantagenet Cherokee"/>
              </a:rPr>
              <a:t>Current 6th graders are participating in the World Language Exploratory course. </a:t>
            </a:r>
          </a:p>
          <a:p>
            <a:pPr>
              <a:lnSpc>
                <a:spcPct val="90000"/>
              </a:lnSpc>
            </a:pPr>
            <a:r>
              <a:rPr lang="en-US" sz="2400">
                <a:latin typeface="Plantagenet Cherokee"/>
              </a:rPr>
              <a:t>Rising 7th graders have selected one Level 1 Language of their choice. </a:t>
            </a:r>
          </a:p>
          <a:p>
            <a:pPr>
              <a:lnSpc>
                <a:spcPct val="90000"/>
              </a:lnSpc>
            </a:pPr>
            <a:r>
              <a:rPr lang="en-US" sz="2400">
                <a:latin typeface="Plantagenet Cherokee"/>
              </a:rPr>
              <a:t>GVMS offers French, Latin, German, Spanish, and Spanish for Heritage Learners. </a:t>
            </a:r>
          </a:p>
          <a:p>
            <a:pPr>
              <a:lnSpc>
                <a:spcPct val="90000"/>
              </a:lnSpc>
            </a:pPr>
            <a:r>
              <a:rPr lang="en-US" sz="2400">
                <a:latin typeface="Plantagenet Cherokee"/>
              </a:rPr>
              <a:t>The level 1 course meets daily for the entire year and allows for foundational skills in language acquisition. </a:t>
            </a:r>
          </a:p>
          <a:p>
            <a:pPr>
              <a:lnSpc>
                <a:spcPct val="90000"/>
              </a:lnSpc>
            </a:pPr>
            <a:r>
              <a:rPr lang="en-US" sz="2400">
                <a:latin typeface="Plantagenet Cherokee"/>
              </a:rPr>
              <a:t>Students will then advance to level 2 in 8th grade. </a:t>
            </a:r>
          </a:p>
        </p:txBody>
      </p:sp>
      <p:pic>
        <p:nvPicPr>
          <p:cNvPr id="7" name="Content Placeholder 6" descr="North Haven World Language Department – World Language – North Haven Public  Schools">
            <a:extLst>
              <a:ext uri="{FF2B5EF4-FFF2-40B4-BE49-F238E27FC236}">
                <a16:creationId xmlns:a16="http://schemas.microsoft.com/office/drawing/2014/main" id="{9D18E9C4-07B5-6FAD-9F0D-EF249EB27320}"/>
              </a:ext>
            </a:extLst>
          </p:cNvPr>
          <p:cNvPicPr>
            <a:picLocks noGrp="1" noChangeAspect="1"/>
          </p:cNvPicPr>
          <p:nvPr>
            <p:ph sz="half" idx="2"/>
          </p:nvPr>
        </p:nvPicPr>
        <p:blipFill>
          <a:blip r:embed="rId3"/>
          <a:srcRect r="2" b="919"/>
          <a:stretch/>
        </p:blipFill>
        <p:spPr>
          <a:xfrm>
            <a:off x="8557145" y="2604869"/>
            <a:ext cx="3319353" cy="3300171"/>
          </a:xfrm>
          <a:prstGeom prst="roundRect">
            <a:avLst>
              <a:gd name="adj" fmla="val 1858"/>
            </a:avLst>
          </a:prstGeom>
          <a:effectLst>
            <a:outerShdw blurRad="50800" dist="50800" dir="5400000" algn="tl" rotWithShape="0">
              <a:srgbClr val="000000">
                <a:alpha val="43000"/>
              </a:srgbClr>
            </a:outerShdw>
          </a:effectLst>
        </p:spPr>
      </p:pic>
      <p:pic>
        <p:nvPicPr>
          <p:cNvPr id="6" name="Picture 10" descr="Great Valley School District">
            <a:extLst>
              <a:ext uri="{FF2B5EF4-FFF2-40B4-BE49-F238E27FC236}">
                <a16:creationId xmlns:a16="http://schemas.microsoft.com/office/drawing/2014/main" id="{76316193-3F02-E5A4-7002-55A4AE7CA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0663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A4BB4BDE-6A5C-3B24-C97F-5504E3ED4540}"/>
              </a:ext>
            </a:extLst>
          </p:cNvPr>
          <p:cNvSpPr>
            <a:spLocks noGrp="1"/>
          </p:cNvSpPr>
          <p:nvPr>
            <p:ph type="title"/>
          </p:nvPr>
        </p:nvSpPr>
        <p:spPr>
          <a:xfrm>
            <a:off x="675167" y="973667"/>
            <a:ext cx="3770676" cy="4833745"/>
          </a:xfrm>
        </p:spPr>
        <p:txBody>
          <a:bodyPr>
            <a:normAutofit/>
          </a:bodyPr>
          <a:lstStyle/>
          <a:p>
            <a:r>
              <a:rPr lang="en-US" sz="5000">
                <a:solidFill>
                  <a:srgbClr val="EBEBEB"/>
                </a:solidFill>
                <a:latin typeface="Plantagenet Cherokee" panose="02020602070100000000" pitchFamily="18" charset="0"/>
              </a:rPr>
              <a:t>Get Involved</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10" descr="Great Valley School District">
            <a:extLst>
              <a:ext uri="{FF2B5EF4-FFF2-40B4-BE49-F238E27FC236}">
                <a16:creationId xmlns:a16="http://schemas.microsoft.com/office/drawing/2014/main" id="{1BB24F7F-B919-AF84-DDA9-39918057E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6" name="Content Placeholder 2">
            <a:extLst>
              <a:ext uri="{FF2B5EF4-FFF2-40B4-BE49-F238E27FC236}">
                <a16:creationId xmlns:a16="http://schemas.microsoft.com/office/drawing/2014/main" id="{965ED9F7-C689-80D7-B6EB-79D5D7686433}"/>
              </a:ext>
            </a:extLst>
          </p:cNvPr>
          <p:cNvGraphicFramePr>
            <a:graphicFrameLocks noGrp="1"/>
          </p:cNvGraphicFramePr>
          <p:nvPr>
            <p:ph idx="1"/>
            <p:extLst>
              <p:ext uri="{D42A27DB-BD31-4B8C-83A1-F6EECF244321}">
                <p14:modId xmlns:p14="http://schemas.microsoft.com/office/powerpoint/2010/main" val="186993422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4043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l="-6000" r="-6000"/>
          </a:stretch>
        </a:blipFill>
        <a:effectLst/>
      </p:bgPr>
    </p:bg>
    <p:spTree>
      <p:nvGrpSpPr>
        <p:cNvPr id="1" name="">
          <a:extLst>
            <a:ext uri="{FF2B5EF4-FFF2-40B4-BE49-F238E27FC236}">
              <a16:creationId xmlns:a16="http://schemas.microsoft.com/office/drawing/2014/main" id="{837AF39E-2B86-370B-CA7C-4636DA023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7A2AB-B3B9-9849-56A3-28D22691846C}"/>
              </a:ext>
            </a:extLst>
          </p:cNvPr>
          <p:cNvSpPr>
            <a:spLocks noGrp="1"/>
          </p:cNvSpPr>
          <p:nvPr>
            <p:ph type="title"/>
          </p:nvPr>
        </p:nvSpPr>
        <p:spPr>
          <a:xfrm>
            <a:off x="1154954" y="973668"/>
            <a:ext cx="8761413" cy="706964"/>
          </a:xfrm>
        </p:spPr>
        <p:txBody>
          <a:bodyPr>
            <a:noAutofit/>
          </a:bodyPr>
          <a:lstStyle/>
          <a:p>
            <a:pPr algn="ctr"/>
            <a:r>
              <a:rPr lang="en-US" sz="5000">
                <a:latin typeface="Plantagenet Cherokee"/>
              </a:rPr>
              <a:t>Middle School Sports</a:t>
            </a: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CDB041A3-F529-D907-AC16-6776237803FD}"/>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7" name="Picture 10" descr="Great Valley School District">
            <a:extLst>
              <a:ext uri="{FF2B5EF4-FFF2-40B4-BE49-F238E27FC236}">
                <a16:creationId xmlns:a16="http://schemas.microsoft.com/office/drawing/2014/main" id="{0EF471D5-93B8-C10A-747D-C9FC9EB6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3" name="Table 2">
            <a:extLst>
              <a:ext uri="{FF2B5EF4-FFF2-40B4-BE49-F238E27FC236}">
                <a16:creationId xmlns:a16="http://schemas.microsoft.com/office/drawing/2014/main" id="{A0CD0FCE-BFFD-B8D0-C2FF-6773619D99F2}"/>
              </a:ext>
            </a:extLst>
          </p:cNvPr>
          <p:cNvGraphicFramePr>
            <a:graphicFrameLocks noGrp="1"/>
          </p:cNvGraphicFramePr>
          <p:nvPr>
            <p:extLst>
              <p:ext uri="{D42A27DB-BD31-4B8C-83A1-F6EECF244321}">
                <p14:modId xmlns:p14="http://schemas.microsoft.com/office/powerpoint/2010/main" val="2015140551"/>
              </p:ext>
            </p:extLst>
          </p:nvPr>
        </p:nvGraphicFramePr>
        <p:xfrm>
          <a:off x="1711569" y="2461846"/>
          <a:ext cx="8203767" cy="3246120"/>
        </p:xfrm>
        <a:graphic>
          <a:graphicData uri="http://schemas.openxmlformats.org/drawingml/2006/table">
            <a:tbl>
              <a:tblPr firstRow="1" bandRow="1">
                <a:tableStyleId>{5C22544A-7EE6-4342-B048-85BDC9FD1C3A}</a:tableStyleId>
              </a:tblPr>
              <a:tblGrid>
                <a:gridCol w="2546298">
                  <a:extLst>
                    <a:ext uri="{9D8B030D-6E8A-4147-A177-3AD203B41FA5}">
                      <a16:colId xmlns:a16="http://schemas.microsoft.com/office/drawing/2014/main" val="1050600929"/>
                    </a:ext>
                  </a:extLst>
                </a:gridCol>
                <a:gridCol w="2550598">
                  <a:extLst>
                    <a:ext uri="{9D8B030D-6E8A-4147-A177-3AD203B41FA5}">
                      <a16:colId xmlns:a16="http://schemas.microsoft.com/office/drawing/2014/main" val="3801157285"/>
                    </a:ext>
                  </a:extLst>
                </a:gridCol>
                <a:gridCol w="3106871">
                  <a:extLst>
                    <a:ext uri="{9D8B030D-6E8A-4147-A177-3AD203B41FA5}">
                      <a16:colId xmlns:a16="http://schemas.microsoft.com/office/drawing/2014/main" val="1125858419"/>
                    </a:ext>
                  </a:extLst>
                </a:gridCol>
              </a:tblGrid>
              <a:tr h="2098407">
                <a:tc>
                  <a:txBody>
                    <a:bodyPr/>
                    <a:lstStyle/>
                    <a:p>
                      <a:pPr algn="l"/>
                      <a:r>
                        <a:rPr lang="en-US" sz="2300">
                          <a:solidFill>
                            <a:srgbClr val="0070C0"/>
                          </a:solidFill>
                          <a:latin typeface="Plantagenet Cherokee" panose="02020602070100000000" pitchFamily="18" charset="0"/>
                        </a:rPr>
                        <a:t>   Fall</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Cross Country</a:t>
                      </a:r>
                    </a:p>
                    <a:p>
                      <a:pPr marL="285750" lvl="0" indent="-285750">
                        <a:buFont typeface="Arial"/>
                        <a:buChar char="•"/>
                      </a:pPr>
                      <a:r>
                        <a:rPr lang="en-US" sz="2300">
                          <a:solidFill>
                            <a:srgbClr val="0070C0"/>
                          </a:solidFill>
                          <a:latin typeface="Plantagenet Cherokee" panose="02020602070100000000" pitchFamily="18" charset="0"/>
                        </a:rPr>
                        <a:t>Boys Soccer</a:t>
                      </a:r>
                    </a:p>
                    <a:p>
                      <a:pPr marL="285750" lvl="0" indent="-285750">
                        <a:buFont typeface="Arial"/>
                        <a:buChar char="•"/>
                      </a:pPr>
                      <a:r>
                        <a:rPr lang="en-US" sz="2300">
                          <a:solidFill>
                            <a:srgbClr val="0070C0"/>
                          </a:solidFill>
                          <a:latin typeface="Plantagenet Cherokee" panose="02020602070100000000" pitchFamily="18" charset="0"/>
                        </a:rPr>
                        <a:t>Girls Soccer</a:t>
                      </a:r>
                    </a:p>
                    <a:p>
                      <a:pPr marL="285750" lvl="0" indent="-285750">
                        <a:buFont typeface="Arial"/>
                        <a:buChar char="•"/>
                      </a:pPr>
                      <a:r>
                        <a:rPr lang="en-US" sz="2300">
                          <a:solidFill>
                            <a:srgbClr val="0070C0"/>
                          </a:solidFill>
                          <a:latin typeface="Plantagenet Cherokee" panose="02020602070100000000" pitchFamily="18" charset="0"/>
                        </a:rPr>
                        <a:t>Cheerleading</a:t>
                      </a:r>
                    </a:p>
                    <a:p>
                      <a:pPr marL="285750" lvl="0" indent="-285750">
                        <a:buFont typeface="Arial"/>
                        <a:buChar char="•"/>
                      </a:pPr>
                      <a:r>
                        <a:rPr lang="en-US" sz="2300">
                          <a:solidFill>
                            <a:srgbClr val="0070C0"/>
                          </a:solidFill>
                          <a:latin typeface="Plantagenet Cherokee" panose="02020602070100000000" pitchFamily="18" charset="0"/>
                        </a:rPr>
                        <a:t>Field Hockey</a:t>
                      </a:r>
                    </a:p>
                    <a:p>
                      <a:pPr marL="285750" lvl="0" indent="-285750">
                        <a:buFont typeface="Arial"/>
                        <a:buChar char="•"/>
                      </a:pPr>
                      <a:r>
                        <a:rPr lang="en-US" sz="2300">
                          <a:solidFill>
                            <a:srgbClr val="0070C0"/>
                          </a:solidFill>
                          <a:latin typeface="Plantagenet Cherokee" panose="02020602070100000000" pitchFamily="18" charset="0"/>
                        </a:rPr>
                        <a:t>Volleyball</a:t>
                      </a:r>
                    </a:p>
                    <a:p>
                      <a:pPr marL="285750" lvl="0" indent="-285750">
                        <a:buFont typeface="Arial"/>
                        <a:buChar char="•"/>
                      </a:pPr>
                      <a:r>
                        <a:rPr lang="en-US" sz="2300">
                          <a:solidFill>
                            <a:srgbClr val="0070C0"/>
                          </a:solidFill>
                          <a:latin typeface="Plantagenet Cherokee" panose="02020602070100000000" pitchFamily="18" charset="0"/>
                        </a:rPr>
                        <a:t>Football</a:t>
                      </a:r>
                    </a:p>
                  </a:txBody>
                  <a:tcPr>
                    <a:noFill/>
                  </a:tcPr>
                </a:tc>
                <a:tc>
                  <a:txBody>
                    <a:bodyPr/>
                    <a:lstStyle/>
                    <a:p>
                      <a:r>
                        <a:rPr lang="en-US" sz="2300">
                          <a:solidFill>
                            <a:srgbClr val="0070C0"/>
                          </a:solidFill>
                          <a:latin typeface="Plantagenet Cherokee" panose="02020602070100000000" pitchFamily="18" charset="0"/>
                        </a:rPr>
                        <a:t>   Winter</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Boys Basketball</a:t>
                      </a:r>
                    </a:p>
                    <a:p>
                      <a:pPr marL="285750" lvl="0" indent="-285750">
                        <a:buFont typeface="Arial"/>
                        <a:buChar char="•"/>
                      </a:pPr>
                      <a:r>
                        <a:rPr lang="en-US" sz="2300">
                          <a:solidFill>
                            <a:srgbClr val="0070C0"/>
                          </a:solidFill>
                          <a:latin typeface="Plantagenet Cherokee" panose="02020602070100000000" pitchFamily="18" charset="0"/>
                        </a:rPr>
                        <a:t>Girls Basketball</a:t>
                      </a:r>
                    </a:p>
                    <a:p>
                      <a:pPr marL="285750" lvl="0" indent="-285750">
                        <a:buFont typeface="Arial"/>
                        <a:buChar char="•"/>
                      </a:pPr>
                      <a:r>
                        <a:rPr lang="en-US" sz="2300">
                          <a:solidFill>
                            <a:srgbClr val="0070C0"/>
                          </a:solidFill>
                          <a:latin typeface="Plantagenet Cherokee" panose="02020602070100000000" pitchFamily="18" charset="0"/>
                        </a:rPr>
                        <a:t>Cheerleading</a:t>
                      </a:r>
                    </a:p>
                    <a:p>
                      <a:pPr marL="285750" lvl="0" indent="-285750">
                        <a:buFont typeface="Arial"/>
                        <a:buChar char="•"/>
                      </a:pPr>
                      <a:r>
                        <a:rPr lang="en-US" sz="2300">
                          <a:solidFill>
                            <a:srgbClr val="0070C0"/>
                          </a:solidFill>
                          <a:latin typeface="Plantagenet Cherokee" panose="02020602070100000000" pitchFamily="18" charset="0"/>
                        </a:rPr>
                        <a:t>Wrestling</a:t>
                      </a:r>
                    </a:p>
                    <a:p>
                      <a:pPr lvl="0">
                        <a:buNone/>
                      </a:pPr>
                      <a:endParaRPr lang="en-US" sz="2300">
                        <a:solidFill>
                          <a:srgbClr val="0070C0"/>
                        </a:solidFill>
                        <a:latin typeface="Plantagenet Cherokee" panose="02020602070100000000" pitchFamily="18" charset="0"/>
                      </a:endParaRPr>
                    </a:p>
                  </a:txBody>
                  <a:tcPr>
                    <a:noFill/>
                  </a:tcPr>
                </a:tc>
                <a:tc>
                  <a:txBody>
                    <a:bodyPr/>
                    <a:lstStyle/>
                    <a:p>
                      <a:r>
                        <a:rPr lang="en-US" sz="2300">
                          <a:solidFill>
                            <a:srgbClr val="0070C0"/>
                          </a:solidFill>
                          <a:latin typeface="Plantagenet Cherokee" panose="02020602070100000000" pitchFamily="18" charset="0"/>
                        </a:rPr>
                        <a:t>   Spring</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Baseball</a:t>
                      </a:r>
                    </a:p>
                    <a:p>
                      <a:pPr marL="285750" lvl="0" indent="-285750">
                        <a:buFont typeface="Arial"/>
                        <a:buChar char="•"/>
                      </a:pPr>
                      <a:r>
                        <a:rPr lang="en-US" sz="2300">
                          <a:solidFill>
                            <a:srgbClr val="0070C0"/>
                          </a:solidFill>
                          <a:latin typeface="Plantagenet Cherokee" panose="02020602070100000000" pitchFamily="18" charset="0"/>
                        </a:rPr>
                        <a:t>Boys Lacrosse</a:t>
                      </a:r>
                    </a:p>
                    <a:p>
                      <a:pPr marL="285750" lvl="0" indent="-285750">
                        <a:buFont typeface="Arial"/>
                        <a:buChar char="•"/>
                      </a:pPr>
                      <a:r>
                        <a:rPr lang="en-US" sz="2300">
                          <a:solidFill>
                            <a:srgbClr val="0070C0"/>
                          </a:solidFill>
                          <a:latin typeface="Plantagenet Cherokee" panose="02020602070100000000" pitchFamily="18" charset="0"/>
                        </a:rPr>
                        <a:t>Girls Lacrosse</a:t>
                      </a:r>
                    </a:p>
                    <a:p>
                      <a:pPr marL="285750" lvl="0" indent="-285750">
                        <a:buFont typeface="Arial"/>
                        <a:buChar char="•"/>
                      </a:pPr>
                      <a:r>
                        <a:rPr lang="en-US" sz="2300">
                          <a:solidFill>
                            <a:srgbClr val="0070C0"/>
                          </a:solidFill>
                          <a:latin typeface="Plantagenet Cherokee" panose="02020602070100000000" pitchFamily="18" charset="0"/>
                        </a:rPr>
                        <a:t>Softball</a:t>
                      </a:r>
                    </a:p>
                    <a:p>
                      <a:pPr marL="285750" lvl="0" indent="-285750">
                        <a:buFont typeface="Arial"/>
                        <a:buChar char="•"/>
                      </a:pPr>
                      <a:r>
                        <a:rPr lang="en-US" sz="2300">
                          <a:solidFill>
                            <a:srgbClr val="0070C0"/>
                          </a:solidFill>
                          <a:latin typeface="Plantagenet Cherokee" panose="02020602070100000000" pitchFamily="18" charset="0"/>
                        </a:rPr>
                        <a:t>Track &amp; Field</a:t>
                      </a:r>
                    </a:p>
                  </a:txBody>
                  <a:tcPr>
                    <a:noFill/>
                  </a:tcPr>
                </a:tc>
                <a:extLst>
                  <a:ext uri="{0D108BD9-81ED-4DB2-BD59-A6C34878D82A}">
                    <a16:rowId xmlns:a16="http://schemas.microsoft.com/office/drawing/2014/main" val="2388860422"/>
                  </a:ext>
                </a:extLst>
              </a:tr>
            </a:tbl>
          </a:graphicData>
        </a:graphic>
      </p:graphicFrame>
      <p:pic>
        <p:nvPicPr>
          <p:cNvPr id="5" name="Picture 4" descr="A group of different sports balls&#10;&#10;AI-generated content may be incorrect.">
            <a:extLst>
              <a:ext uri="{FF2B5EF4-FFF2-40B4-BE49-F238E27FC236}">
                <a16:creationId xmlns:a16="http://schemas.microsoft.com/office/drawing/2014/main" id="{B45E3FCB-B96C-7C17-045A-C8583512DAF4}"/>
              </a:ext>
            </a:extLst>
          </p:cNvPr>
          <p:cNvPicPr>
            <a:picLocks noChangeAspect="1"/>
          </p:cNvPicPr>
          <p:nvPr/>
        </p:nvPicPr>
        <p:blipFill>
          <a:blip r:embed="rId4">
            <a:extLst>
              <a:ext uri="{837473B0-CC2E-450A-ABE3-18F120FF3D39}">
                <a1611:picAttrSrcUrl xmlns:a1611="http://schemas.microsoft.com/office/drawing/2016/11/main" r:id="rId5"/>
              </a:ext>
            </a:extLst>
          </a:blip>
          <a:srcRect b="397"/>
          <a:stretch/>
        </p:blipFill>
        <p:spPr>
          <a:xfrm>
            <a:off x="3837446" y="4801423"/>
            <a:ext cx="3631380" cy="181308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2986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3FC00F-B69D-BD5E-F3A6-930ECD356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82E14-F6B4-7289-07B0-4C08BE53F69C}"/>
              </a:ext>
            </a:extLst>
          </p:cNvPr>
          <p:cNvSpPr>
            <a:spLocks noGrp="1"/>
          </p:cNvSpPr>
          <p:nvPr>
            <p:ph type="title"/>
          </p:nvPr>
        </p:nvSpPr>
        <p:spPr>
          <a:xfrm>
            <a:off x="1175975" y="915513"/>
            <a:ext cx="8761413" cy="706964"/>
          </a:xfrm>
        </p:spPr>
        <p:txBody>
          <a:bodyPr>
            <a:noAutofit/>
          </a:bodyPr>
          <a:lstStyle/>
          <a:p>
            <a:pPr algn="ctr"/>
            <a:r>
              <a:rPr lang="en-US" sz="5000">
                <a:latin typeface="Plantagenet Cherokee"/>
              </a:rPr>
              <a:t>Fall Sports</a:t>
            </a: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B9A6A34E-52F8-2CD2-F76A-B6992671EB9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91E10D36-57CC-3CDA-14F2-0E33C6FDA949}"/>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9108187" y="3298006"/>
            <a:ext cx="2852815" cy="1421042"/>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8FC902B3-1643-2A76-BFB7-6577847AD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46DA75EE-FC71-38E6-E82D-A47CAB42D86F}"/>
              </a:ext>
            </a:extLst>
          </p:cNvPr>
          <p:cNvSpPr txBox="1"/>
          <p:nvPr/>
        </p:nvSpPr>
        <p:spPr>
          <a:xfrm>
            <a:off x="730058" y="2728732"/>
            <a:ext cx="8374915"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buFont typeface="Arial"/>
              <a:buChar char="•"/>
            </a:pPr>
            <a:r>
              <a:rPr lang="en-US" sz="2800" b="1">
                <a:solidFill>
                  <a:srgbClr val="0070C0"/>
                </a:solidFill>
                <a:latin typeface="Plantagenet Cherokee"/>
                <a:cs typeface="Times New Roman"/>
              </a:rPr>
              <a:t>Fall sports</a:t>
            </a:r>
            <a:r>
              <a:rPr lang="en-US" sz="2800">
                <a:solidFill>
                  <a:srgbClr val="0070C0"/>
                </a:solidFill>
                <a:latin typeface="Plantagenet Cherokee"/>
                <a:cs typeface="Times New Roman"/>
              </a:rPr>
              <a:t> begin in the first or second week of school (</a:t>
            </a:r>
            <a:r>
              <a:rPr lang="en-US" sz="2800">
                <a:solidFill>
                  <a:srgbClr val="0070C0"/>
                </a:solidFill>
                <a:latin typeface="Plantagenet Cherokee"/>
                <a:ea typeface="Open Sans"/>
                <a:cs typeface="Times New Roman"/>
              </a:rPr>
              <a:t>Football begins Aug. 17th.)</a:t>
            </a:r>
          </a:p>
          <a:p>
            <a:pPr>
              <a:spcAft>
                <a:spcPts val="1200"/>
              </a:spcAft>
              <a:buFont typeface="Arial"/>
              <a:buChar char="•"/>
            </a:pPr>
            <a:r>
              <a:rPr lang="en-US" sz="2800" b="1">
                <a:solidFill>
                  <a:srgbClr val="0070C0"/>
                </a:solidFill>
                <a:latin typeface="Plantagenet Cherokee"/>
                <a:ea typeface="Open Sans"/>
                <a:cs typeface="Times New Roman"/>
              </a:rPr>
              <a:t>The Athletics Page on the GVMS website </a:t>
            </a:r>
            <a:r>
              <a:rPr lang="en-US" sz="2800">
                <a:solidFill>
                  <a:srgbClr val="0070C0"/>
                </a:solidFill>
                <a:latin typeface="Plantagenet Cherokee"/>
                <a:ea typeface="Open Sans"/>
                <a:cs typeface="Times New Roman"/>
              </a:rPr>
              <a:t>includes Coaches’ contact info and team/sport details- email coaches for sport-specific questions</a:t>
            </a:r>
          </a:p>
          <a:p>
            <a:pPr>
              <a:spcAft>
                <a:spcPts val="1200"/>
              </a:spcAft>
              <a:buFont typeface="Arial"/>
              <a:buChar char="•"/>
            </a:pPr>
            <a:r>
              <a:rPr lang="en-US" sz="2800" b="1">
                <a:solidFill>
                  <a:srgbClr val="0070C0"/>
                </a:solidFill>
                <a:latin typeface="Plantagenet Cherokee"/>
                <a:ea typeface="Open Sans"/>
                <a:cs typeface="Times New Roman"/>
              </a:rPr>
              <a:t>Morning/afternoon announcements</a:t>
            </a:r>
            <a:r>
              <a:rPr lang="en-US" sz="2800">
                <a:solidFill>
                  <a:srgbClr val="0070C0"/>
                </a:solidFill>
                <a:latin typeface="Plantagenet Cherokee"/>
                <a:ea typeface="Open Sans"/>
                <a:cs typeface="Times New Roman"/>
              </a:rPr>
              <a:t> will also share season start details with students.</a:t>
            </a:r>
            <a:endParaRPr lang="en-US" sz="2800">
              <a:latin typeface="Plantagenet Cherokee"/>
              <a:cs typeface="Times New Roman"/>
            </a:endParaRPr>
          </a:p>
          <a:p>
            <a:pPr>
              <a:spcAft>
                <a:spcPts val="1200"/>
              </a:spcAft>
              <a:buFont typeface="Arial"/>
              <a:buChar char="•"/>
            </a:pPr>
            <a:endParaRPr lang="en-US" sz="2400">
              <a:solidFill>
                <a:srgbClr val="0070C0"/>
              </a:solidFill>
              <a:latin typeface="Plantagenet Cherokee"/>
              <a:ea typeface="Open Sans"/>
              <a:cs typeface="Times New Roman"/>
            </a:endParaRPr>
          </a:p>
          <a:p>
            <a:endParaRPr lang="en-US" sz="2400" b="1">
              <a:solidFill>
                <a:srgbClr val="0070C0"/>
              </a:solidFill>
              <a:latin typeface="Plantagenet Cherokee"/>
              <a:ea typeface="Open Sans"/>
              <a:cs typeface="Open Sans"/>
            </a:endParaRPr>
          </a:p>
          <a:p>
            <a:endParaRPr lang="en-US">
              <a:solidFill>
                <a:srgbClr val="000000"/>
              </a:solidFill>
              <a:latin typeface="Century Gothic" panose="020B0502020202020204"/>
            </a:endParaRPr>
          </a:p>
        </p:txBody>
      </p:sp>
    </p:spTree>
    <p:extLst>
      <p:ext uri="{BB962C8B-B14F-4D97-AF65-F5344CB8AC3E}">
        <p14:creationId xmlns:p14="http://schemas.microsoft.com/office/powerpoint/2010/main" val="1687704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9A6A3-C4C3-0B3D-6733-DBF7FED0E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DA6C5-8AA0-EBDF-754D-F56FAB2795C6}"/>
              </a:ext>
            </a:extLst>
          </p:cNvPr>
          <p:cNvSpPr>
            <a:spLocks noGrp="1"/>
          </p:cNvSpPr>
          <p:nvPr>
            <p:ph type="title"/>
          </p:nvPr>
        </p:nvSpPr>
        <p:spPr>
          <a:xfrm>
            <a:off x="1175975" y="915513"/>
            <a:ext cx="8761413" cy="706964"/>
          </a:xfrm>
        </p:spPr>
        <p:txBody>
          <a:bodyPr>
            <a:noAutofit/>
          </a:bodyPr>
          <a:lstStyle/>
          <a:p>
            <a:pPr algn="ctr"/>
            <a:r>
              <a:rPr lang="en-US" sz="5000">
                <a:latin typeface="Plantagenet Cherokee"/>
              </a:rPr>
              <a:t>Sports Registration</a:t>
            </a: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D83444DB-1ADF-0FC9-56E8-B9873891316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8464B64B-BC32-A113-38F7-90F3944C5FF7}"/>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8760317" y="3375311"/>
            <a:ext cx="3206206" cy="1597738"/>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3CFE806C-4EA9-5A1F-D7A1-1CD6C2CAE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C379D0A3-6059-D8F9-99E8-4116536A02EA}"/>
              </a:ext>
            </a:extLst>
          </p:cNvPr>
          <p:cNvSpPr txBox="1"/>
          <p:nvPr/>
        </p:nvSpPr>
        <p:spPr>
          <a:xfrm>
            <a:off x="498145" y="2425035"/>
            <a:ext cx="8363871"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600" b="1">
                <a:solidFill>
                  <a:srgbClr val="0070C0"/>
                </a:solidFill>
                <a:latin typeface="Plantagenet Cherokee"/>
              </a:rPr>
              <a:t>Go to the GVMS Website</a:t>
            </a:r>
            <a:endParaRPr lang="en-US" sz="2600" b="1"/>
          </a:p>
          <a:p>
            <a:pPr marL="742950" lvl="1" indent="-285750">
              <a:buFont typeface="Wingdings"/>
              <a:buChar char="Ø"/>
            </a:pPr>
            <a:r>
              <a:rPr lang="en-US" sz="2600" b="1">
                <a:solidFill>
                  <a:srgbClr val="0070C0"/>
                </a:solidFill>
                <a:latin typeface="Plantagenet Cherokee"/>
              </a:rPr>
              <a:t>Click on "Athletics" tab</a:t>
            </a:r>
          </a:p>
          <a:p>
            <a:pPr marL="1200150" lvl="2" indent="-285750">
              <a:buFont typeface="Wingdings"/>
              <a:buChar char="§"/>
            </a:pPr>
            <a:r>
              <a:rPr lang="en-US" sz="2600" b="1">
                <a:solidFill>
                  <a:srgbClr val="0070C0"/>
                </a:solidFill>
                <a:latin typeface="Plantagenet Cherokee"/>
              </a:rPr>
              <a:t>Go to "Registration"</a:t>
            </a:r>
          </a:p>
          <a:p>
            <a:endParaRPr lang="en-US" sz="2600" b="1">
              <a:solidFill>
                <a:srgbClr val="0070C0"/>
              </a:solidFill>
              <a:latin typeface="Plantagenet Cherokee"/>
            </a:endParaRPr>
          </a:p>
          <a:p>
            <a:pPr marL="342900" indent="-342900">
              <a:buFont typeface="Arial"/>
              <a:buChar char="•"/>
            </a:pPr>
            <a:r>
              <a:rPr lang="en-US" sz="2600" b="1">
                <a:solidFill>
                  <a:srgbClr val="0070C0"/>
                </a:solidFill>
                <a:latin typeface="Plantagenet Cherokee"/>
                <a:ea typeface="Open Sans"/>
                <a:cs typeface="Open Sans"/>
              </a:rPr>
              <a:t>All students who intend to participate in a PIAA sport will need to register with Form </a:t>
            </a:r>
            <a:r>
              <a:rPr lang="en-US" sz="2600" b="1" err="1">
                <a:solidFill>
                  <a:srgbClr val="0070C0"/>
                </a:solidFill>
                <a:latin typeface="Plantagenet Cherokee"/>
                <a:ea typeface="Open Sans"/>
                <a:cs typeface="Open Sans"/>
              </a:rPr>
              <a:t>Releaf</a:t>
            </a:r>
            <a:r>
              <a:rPr lang="en-US" sz="2600" b="1">
                <a:solidFill>
                  <a:srgbClr val="0070C0"/>
                </a:solidFill>
                <a:latin typeface="Plantagenet Cherokee"/>
                <a:ea typeface="Open Sans"/>
                <a:cs typeface="Open Sans"/>
              </a:rPr>
              <a:t>.  </a:t>
            </a:r>
          </a:p>
          <a:p>
            <a:endParaRPr lang="en-US" sz="2600" b="1">
              <a:solidFill>
                <a:srgbClr val="0070C0"/>
              </a:solidFill>
              <a:latin typeface="Plantagenet Cherokee"/>
              <a:ea typeface="Open Sans"/>
              <a:cs typeface="Open Sans"/>
            </a:endParaRPr>
          </a:p>
          <a:p>
            <a:pPr marL="342900" indent="-342900">
              <a:buFont typeface="Arial"/>
              <a:buChar char="•"/>
            </a:pPr>
            <a:r>
              <a:rPr lang="en-US" sz="2600" b="1">
                <a:solidFill>
                  <a:srgbClr val="0070C0"/>
                </a:solidFill>
                <a:latin typeface="Plantagenet Cherokee"/>
                <a:ea typeface="Open Sans"/>
                <a:cs typeface="Open Sans"/>
              </a:rPr>
              <a:t>Directions for creating an account and completing the registration process are on the GVMS Athletics page. </a:t>
            </a:r>
            <a:endParaRPr lang="en-US" sz="2600" b="1">
              <a:solidFill>
                <a:srgbClr val="0070C0"/>
              </a:solidFill>
              <a:latin typeface="Plantagenet Cherokee"/>
            </a:endParaRPr>
          </a:p>
          <a:p>
            <a:endParaRPr lang="en-US">
              <a:solidFill>
                <a:srgbClr val="000000"/>
              </a:solidFill>
              <a:latin typeface="Century Gothic" panose="020B0502020202020204"/>
            </a:endParaRPr>
          </a:p>
        </p:txBody>
      </p:sp>
    </p:spTree>
    <p:extLst>
      <p:ext uri="{BB962C8B-B14F-4D97-AF65-F5344CB8AC3E}">
        <p14:creationId xmlns:p14="http://schemas.microsoft.com/office/powerpoint/2010/main" val="2007204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F38145-99D8-A1C6-C226-B810A77A7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2D671-C0E6-56AE-9220-4977523C8E49}"/>
              </a:ext>
            </a:extLst>
          </p:cNvPr>
          <p:cNvSpPr>
            <a:spLocks noGrp="1"/>
          </p:cNvSpPr>
          <p:nvPr>
            <p:ph type="title"/>
          </p:nvPr>
        </p:nvSpPr>
        <p:spPr>
          <a:xfrm>
            <a:off x="1154954" y="973668"/>
            <a:ext cx="8761413" cy="706964"/>
          </a:xfrm>
        </p:spPr>
        <p:txBody>
          <a:bodyPr>
            <a:noAutofit/>
          </a:bodyPr>
          <a:lstStyle/>
          <a:p>
            <a:pPr algn="ctr"/>
            <a:r>
              <a:rPr lang="en-US" sz="5000">
                <a:latin typeface="Plantagenet Cherokee" panose="02020602070100000000" pitchFamily="18" charset="0"/>
              </a:rPr>
              <a:t>Athletic Eligibility</a:t>
            </a:r>
          </a:p>
        </p:txBody>
      </p:sp>
      <p:sp>
        <p:nvSpPr>
          <p:cNvPr id="6" name="Content Placeholder 5">
            <a:extLst>
              <a:ext uri="{FF2B5EF4-FFF2-40B4-BE49-F238E27FC236}">
                <a16:creationId xmlns:a16="http://schemas.microsoft.com/office/drawing/2014/main" id="{18D7B9ED-5AA6-6775-5092-7009947CAA55}"/>
              </a:ext>
            </a:extLst>
          </p:cNvPr>
          <p:cNvSpPr>
            <a:spLocks noGrp="1"/>
          </p:cNvSpPr>
          <p:nvPr>
            <p:ph idx="1"/>
          </p:nvPr>
        </p:nvSpPr>
        <p:spPr>
          <a:xfrm>
            <a:off x="229983" y="1862852"/>
            <a:ext cx="7776444" cy="5179964"/>
          </a:xfrm>
        </p:spPr>
        <p:txBody>
          <a:bodyPr anchor="ctr">
            <a:normAutofit/>
          </a:bodyPr>
          <a:lstStyle/>
          <a:p>
            <a:pPr>
              <a:buFont typeface="Wingdings"/>
              <a:buChar char="§"/>
            </a:pPr>
            <a:r>
              <a:rPr lang="en-US" sz="2600" b="1">
                <a:solidFill>
                  <a:srgbClr val="0070C0"/>
                </a:solidFill>
                <a:latin typeface="Plantagenet Cherokee"/>
                <a:cs typeface="Times New Roman"/>
              </a:rPr>
              <a:t>PIAA rules</a:t>
            </a:r>
            <a:r>
              <a:rPr lang="en-US" sz="2600">
                <a:solidFill>
                  <a:srgbClr val="0070C0"/>
                </a:solidFill>
                <a:latin typeface="Plantagenet Cherokee"/>
                <a:cs typeface="Times New Roman"/>
              </a:rPr>
              <a:t> require athletes to maintain a </a:t>
            </a:r>
            <a:r>
              <a:rPr lang="en-US" sz="2600" b="1">
                <a:solidFill>
                  <a:srgbClr val="0070C0"/>
                </a:solidFill>
                <a:latin typeface="Plantagenet Cherokee"/>
                <a:cs typeface="Times New Roman"/>
              </a:rPr>
              <a:t>good academic standing</a:t>
            </a:r>
            <a:r>
              <a:rPr lang="en-US" sz="2600">
                <a:solidFill>
                  <a:srgbClr val="0070C0"/>
                </a:solidFill>
                <a:latin typeface="Plantagenet Cherokee"/>
                <a:cs typeface="Times New Roman"/>
              </a:rPr>
              <a:t>.</a:t>
            </a:r>
            <a:endParaRPr lang="en-US" sz="2600">
              <a:latin typeface="Plantagenet Cherokee"/>
            </a:endParaRPr>
          </a:p>
          <a:p>
            <a:pPr>
              <a:buFont typeface="Wingdings"/>
              <a:buChar char="§"/>
            </a:pPr>
            <a:r>
              <a:rPr lang="en-US" sz="2600">
                <a:solidFill>
                  <a:srgbClr val="0070C0"/>
                </a:solidFill>
                <a:latin typeface="Plantagenet Cherokee"/>
                <a:ea typeface="Times New Roman" panose="02020603050405020304" pitchFamily="18" charset="0"/>
                <a:cs typeface="Times New Roman"/>
              </a:rPr>
              <a:t>Athletes with </a:t>
            </a:r>
            <a:r>
              <a:rPr lang="en-US" sz="2600" b="1">
                <a:solidFill>
                  <a:srgbClr val="0070C0"/>
                </a:solidFill>
                <a:latin typeface="Plantagenet Cherokee"/>
                <a:ea typeface="Times New Roman" panose="02020603050405020304" pitchFamily="18" charset="0"/>
                <a:cs typeface="Times New Roman"/>
              </a:rPr>
              <a:t>two failing/unacceptable grades will </a:t>
            </a:r>
            <a:r>
              <a:rPr lang="en-US" sz="2600">
                <a:solidFill>
                  <a:srgbClr val="0070C0"/>
                </a:solidFill>
                <a:latin typeface="Plantagenet Cherokee"/>
                <a:ea typeface="Times New Roman" panose="02020603050405020304" pitchFamily="18" charset="0"/>
                <a:cs typeface="Times New Roman"/>
              </a:rPr>
              <a:t>become </a:t>
            </a:r>
            <a:r>
              <a:rPr lang="en-US" sz="2600" b="1">
                <a:solidFill>
                  <a:srgbClr val="0070C0"/>
                </a:solidFill>
                <a:effectLst/>
                <a:latin typeface="Plantagenet Cherokee"/>
                <a:ea typeface="Times New Roman" panose="02020603050405020304" pitchFamily="18" charset="0"/>
                <a:cs typeface="Times New Roman"/>
              </a:rPr>
              <a:t>ineligible</a:t>
            </a:r>
            <a:r>
              <a:rPr lang="en-US" sz="2600">
                <a:solidFill>
                  <a:srgbClr val="0070C0"/>
                </a:solidFill>
                <a:latin typeface="Plantagenet Cherokee"/>
                <a:ea typeface="Times New Roman" panose="02020603050405020304" pitchFamily="18" charset="0"/>
                <a:cs typeface="Times New Roman"/>
              </a:rPr>
              <a:t> for</a:t>
            </a:r>
            <a:r>
              <a:rPr lang="en-US" sz="2600">
                <a:solidFill>
                  <a:srgbClr val="0070C0"/>
                </a:solidFill>
                <a:effectLst/>
                <a:latin typeface="Plantagenet Cherokee"/>
                <a:ea typeface="Times New Roman" panose="02020603050405020304" pitchFamily="18" charset="0"/>
                <a:cs typeface="Times New Roman"/>
              </a:rPr>
              <a:t> the </a:t>
            </a:r>
            <a:r>
              <a:rPr lang="en-US" sz="2600">
                <a:solidFill>
                  <a:srgbClr val="0070C0"/>
                </a:solidFill>
                <a:latin typeface="Plantagenet Cherokee"/>
                <a:ea typeface="Times New Roman" panose="02020603050405020304" pitchFamily="18" charset="0"/>
                <a:cs typeface="Times New Roman"/>
              </a:rPr>
              <a:t>following week.</a:t>
            </a:r>
            <a:endParaRPr lang="en-US" sz="2600">
              <a:latin typeface="Plantagenet Cherokee"/>
            </a:endParaRPr>
          </a:p>
          <a:p>
            <a:pPr>
              <a:buFont typeface="Wingdings"/>
              <a:buChar char="§"/>
              <a:tabLst>
                <a:tab pos="457200" algn="l"/>
              </a:tabLst>
            </a:pPr>
            <a:r>
              <a:rPr lang="en-US" sz="2600" b="1">
                <a:solidFill>
                  <a:srgbClr val="0070C0"/>
                </a:solidFill>
                <a:latin typeface="Plantagenet Cherokee"/>
                <a:ea typeface="Times New Roman" panose="02020603050405020304" pitchFamily="18" charset="0"/>
                <a:cs typeface="Times New Roman"/>
              </a:rPr>
              <a:t>Core subject and Elective course grades</a:t>
            </a:r>
            <a:r>
              <a:rPr lang="en-US" sz="2600">
                <a:solidFill>
                  <a:srgbClr val="0070C0"/>
                </a:solidFill>
                <a:latin typeface="Plantagenet Cherokee"/>
                <a:ea typeface="Times New Roman" panose="02020603050405020304" pitchFamily="18" charset="0"/>
                <a:cs typeface="Times New Roman"/>
              </a:rPr>
              <a:t> affect eligibility; </a:t>
            </a:r>
            <a:r>
              <a:rPr lang="en-US" sz="2600" b="1">
                <a:solidFill>
                  <a:srgbClr val="0070C0"/>
                </a:solidFill>
                <a:effectLst/>
                <a:latin typeface="Plantagenet Cherokee"/>
                <a:ea typeface="Times New Roman" panose="02020603050405020304" pitchFamily="18" charset="0"/>
                <a:cs typeface="Times New Roman"/>
              </a:rPr>
              <a:t>core </a:t>
            </a:r>
            <a:r>
              <a:rPr lang="en-US" sz="2600" b="1">
                <a:solidFill>
                  <a:srgbClr val="0070C0"/>
                </a:solidFill>
                <a:latin typeface="Plantagenet Cherokee"/>
                <a:ea typeface="Times New Roman" panose="02020603050405020304" pitchFamily="18" charset="0"/>
                <a:cs typeface="Times New Roman"/>
              </a:rPr>
              <a:t>extension/music ensemble grades</a:t>
            </a:r>
            <a:r>
              <a:rPr lang="en-US" sz="2600">
                <a:solidFill>
                  <a:srgbClr val="0070C0"/>
                </a:solidFill>
                <a:latin typeface="Plantagenet Cherokee"/>
                <a:ea typeface="Times New Roman" panose="02020603050405020304" pitchFamily="18" charset="0"/>
                <a:cs typeface="Times New Roman"/>
              </a:rPr>
              <a:t> do not.</a:t>
            </a:r>
            <a:endParaRPr lang="en-US" sz="2600">
              <a:latin typeface="Plantagenet Cherokee"/>
            </a:endParaRPr>
          </a:p>
          <a:p>
            <a:pPr>
              <a:buFont typeface="Wingdings"/>
              <a:buChar char="§"/>
              <a:tabLst>
                <a:tab pos="457200" algn="l"/>
              </a:tabLst>
            </a:pPr>
            <a:r>
              <a:rPr lang="en-US" sz="2600" b="1">
                <a:solidFill>
                  <a:srgbClr val="0070C0"/>
                </a:solidFill>
                <a:latin typeface="Plantagenet Cherokee"/>
                <a:ea typeface="Times New Roman" panose="02020603050405020304" pitchFamily="18" charset="0"/>
                <a:cs typeface="Times New Roman"/>
              </a:rPr>
              <a:t>Coaches will notify parents</a:t>
            </a:r>
            <a:r>
              <a:rPr lang="en-US" sz="2600">
                <a:solidFill>
                  <a:srgbClr val="0070C0"/>
                </a:solidFill>
                <a:latin typeface="Plantagenet Cherokee"/>
                <a:ea typeface="Times New Roman" panose="02020603050405020304" pitchFamily="18" charset="0"/>
                <a:cs typeface="Times New Roman"/>
              </a:rPr>
              <a:t> if </a:t>
            </a:r>
            <a:r>
              <a:rPr lang="en-US" sz="2600">
                <a:solidFill>
                  <a:srgbClr val="0070C0"/>
                </a:solidFill>
                <a:effectLst/>
                <a:latin typeface="Plantagenet Cherokee"/>
                <a:ea typeface="Times New Roman" panose="02020603050405020304" pitchFamily="18" charset="0"/>
                <a:cs typeface="Times New Roman"/>
              </a:rPr>
              <a:t>a student is </a:t>
            </a:r>
            <a:r>
              <a:rPr lang="en-US" sz="2600">
                <a:solidFill>
                  <a:srgbClr val="0070C0"/>
                </a:solidFill>
                <a:latin typeface="Plantagenet Cherokee"/>
                <a:ea typeface="Times New Roman" panose="02020603050405020304" pitchFamily="18" charset="0"/>
                <a:cs typeface="Times New Roman"/>
              </a:rPr>
              <a:t>ineligible.</a:t>
            </a:r>
            <a:endParaRPr lang="en-US" sz="2600">
              <a:latin typeface="Plantagenet Cherokee"/>
            </a:endParaRPr>
          </a:p>
        </p:txBody>
      </p:sp>
      <p:pic>
        <p:nvPicPr>
          <p:cNvPr id="12" name="Picture 11" descr="A group of different sports balls&#10;&#10;AI-generated content may be incorrect.">
            <a:extLst>
              <a:ext uri="{FF2B5EF4-FFF2-40B4-BE49-F238E27FC236}">
                <a16:creationId xmlns:a16="http://schemas.microsoft.com/office/drawing/2014/main" id="{4A3B8D2D-A800-9748-4D6F-FC8D81E3B28D}"/>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8115541" y="2875624"/>
            <a:ext cx="3941108" cy="1961919"/>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6AB652E1-DCE2-DDD5-EBFA-134F93CB6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89456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8DEBE59-B18F-8789-606A-E49469670C62}"/>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nSpc>
                <a:spcPct val="90000"/>
              </a:lnSpc>
            </a:pPr>
            <a:r>
              <a:rPr lang="en-US" sz="4000">
                <a:latin typeface="Plantagenet Cherokee" panose="02020602070100000000" pitchFamily="18" charset="0"/>
              </a:rPr>
              <a:t>MUSIC Performance Ensembles- </a:t>
            </a:r>
            <a:br>
              <a:rPr lang="en-US" sz="4000">
                <a:latin typeface="Plantagenet Cherokee" panose="02020602070100000000" pitchFamily="18" charset="0"/>
              </a:rPr>
            </a:br>
            <a:r>
              <a:rPr lang="en-US" sz="4000">
                <a:latin typeface="Plantagenet Cherokee" panose="02020602070100000000" pitchFamily="18" charset="0"/>
              </a:rPr>
              <a:t>Concert Band</a:t>
            </a:r>
          </a:p>
        </p:txBody>
      </p:sp>
      <p:sp>
        <p:nvSpPr>
          <p:cNvPr id="4" name="Text Placeholder 3">
            <a:extLst>
              <a:ext uri="{FF2B5EF4-FFF2-40B4-BE49-F238E27FC236}">
                <a16:creationId xmlns:a16="http://schemas.microsoft.com/office/drawing/2014/main" id="{52F16B9E-2FA2-181E-0488-3EB4BB824B05}"/>
              </a:ext>
            </a:extLst>
          </p:cNvPr>
          <p:cNvSpPr>
            <a:spLocks noGrp="1"/>
          </p:cNvSpPr>
          <p:nvPr>
            <p:ph type="body" sz="half" idx="2"/>
          </p:nvPr>
        </p:nvSpPr>
        <p:spPr>
          <a:xfrm>
            <a:off x="491262" y="2775951"/>
            <a:ext cx="5847637" cy="4252913"/>
          </a:xfrm>
        </p:spPr>
        <p:txBody>
          <a:bodyPr vert="horz" lIns="91440" tIns="45720" rIns="91440" bIns="45720" rtlCol="0" anchor="ctr">
            <a:noAutofit/>
          </a:bodyPr>
          <a:lstStyle/>
          <a:p>
            <a:pPr marL="285750" indent="-285750">
              <a:buFont typeface="Wingdings 3" charset="2"/>
              <a:buChar char=""/>
            </a:pPr>
            <a:r>
              <a:rPr lang="en-US" sz="2200">
                <a:solidFill>
                  <a:schemeClr val="tx1">
                    <a:lumMod val="75000"/>
                    <a:lumOff val="25000"/>
                  </a:schemeClr>
                </a:solidFill>
                <a:latin typeface="Plantagenet Cherokee" panose="02020602070100000000" pitchFamily="18" charset="0"/>
              </a:rPr>
              <a:t>7th Grade Band and 8th Grade Band</a:t>
            </a:r>
          </a:p>
          <a:p>
            <a:pPr marL="742950" lvl="1" indent="-285750">
              <a:buFont typeface="Wingdings 3" charset="2"/>
              <a:buChar char=""/>
            </a:pPr>
            <a:r>
              <a:rPr lang="en-US" sz="2200">
                <a:latin typeface="Plantagenet Cherokee" panose="02020602070100000000" pitchFamily="18" charset="0"/>
              </a:rPr>
              <a:t>Two Concerts/year. Winter and Spring </a:t>
            </a:r>
          </a:p>
          <a:p>
            <a:pPr marL="742950" lvl="1" indent="-285750">
              <a:buFont typeface="Wingdings 3" charset="2"/>
              <a:buChar char=""/>
            </a:pPr>
            <a:r>
              <a:rPr lang="en-US" sz="2200">
                <a:latin typeface="Plantagenet Cherokee" panose="02020602070100000000" pitchFamily="18" charset="0"/>
              </a:rPr>
              <a:t>meets twice every 6 days for 49- minute class period</a:t>
            </a:r>
          </a:p>
          <a:p>
            <a:pPr marL="285750" indent="-285750">
              <a:buFont typeface="Wingdings 3" charset="2"/>
              <a:buChar char=""/>
            </a:pPr>
            <a:r>
              <a:rPr lang="en-US" sz="2200">
                <a:solidFill>
                  <a:schemeClr val="tx1">
                    <a:lumMod val="75000"/>
                    <a:lumOff val="25000"/>
                  </a:schemeClr>
                </a:solidFill>
                <a:latin typeface="Plantagenet Cherokee" panose="02020602070100000000" pitchFamily="18" charset="0"/>
              </a:rPr>
              <a:t>Students work on developing musical skills, including reading sheet music, playing techniques, and ensemble cooperation.  Students will perform diverse repertoire, ranging from classical and contemporary pieces to popular songs. </a:t>
            </a:r>
          </a:p>
          <a:p>
            <a:pPr marL="285750" indent="-285750">
              <a:buFont typeface="Wingdings 3" charset="2"/>
              <a:buChar char=""/>
            </a:pPr>
            <a:endParaRPr lang="en-US">
              <a:solidFill>
                <a:schemeClr val="tx1">
                  <a:lumMod val="75000"/>
                  <a:lumOff val="25000"/>
                </a:schemeClr>
              </a:solidFill>
            </a:endParaRPr>
          </a:p>
          <a:p>
            <a:pPr>
              <a:buFont typeface="Wingdings 3" charset="2"/>
              <a:buChar char=""/>
            </a:pPr>
            <a:endParaRPr lang="en-US">
              <a:solidFill>
                <a:schemeClr val="tx1">
                  <a:lumMod val="75000"/>
                  <a:lumOff val="25000"/>
                </a:schemeClr>
              </a:solidFill>
            </a:endParaRPr>
          </a:p>
        </p:txBody>
      </p:sp>
      <p:pic>
        <p:nvPicPr>
          <p:cNvPr id="7" name="Picture 6" descr="Choosing the Right Band Instrument for Your Child - HubPages">
            <a:extLst>
              <a:ext uri="{FF2B5EF4-FFF2-40B4-BE49-F238E27FC236}">
                <a16:creationId xmlns:a16="http://schemas.microsoft.com/office/drawing/2014/main" id="{57A81817-79D3-F464-7B8A-232956C95717}"/>
              </a:ext>
            </a:extLst>
          </p:cNvPr>
          <p:cNvPicPr>
            <a:picLocks noChangeAspect="1"/>
          </p:cNvPicPr>
          <p:nvPr/>
        </p:nvPicPr>
        <p:blipFill>
          <a:blip r:embed="rId3"/>
          <a:srcRect r="15003" b="1"/>
          <a:stretch/>
        </p:blipFill>
        <p:spPr>
          <a:xfrm>
            <a:off x="6647593" y="2775951"/>
            <a:ext cx="5053145" cy="3567466"/>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B7167C45-E4B8-1CC3-BCA5-688790F25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255404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0A8555-ADA2-C747-2EC5-F3B894B892A8}"/>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Oval 9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Oval 9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Oval 9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1" name="Rectangle 130">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131">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3"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34"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9EA08844-F497-F21C-D5D4-F7468592841B}"/>
              </a:ext>
            </a:extLst>
          </p:cNvPr>
          <p:cNvSpPr>
            <a:spLocks noGrp="1"/>
          </p:cNvSpPr>
          <p:nvPr>
            <p:ph type="title"/>
          </p:nvPr>
        </p:nvSpPr>
        <p:spPr>
          <a:xfrm>
            <a:off x="660575" y="461324"/>
            <a:ext cx="6072776" cy="1622322"/>
          </a:xfrm>
        </p:spPr>
        <p:txBody>
          <a:bodyPr vert="horz" lIns="91440" tIns="45720" rIns="91440" bIns="45720" rtlCol="0" anchor="ctr">
            <a:normAutofit/>
          </a:bodyPr>
          <a:lstStyle/>
          <a:p>
            <a:pPr>
              <a:lnSpc>
                <a:spcPct val="90000"/>
              </a:lnSpc>
            </a:pPr>
            <a:r>
              <a:rPr lang="en-US" sz="3000" b="0" i="0" kern="1200">
                <a:solidFill>
                  <a:srgbClr val="EBEBEB"/>
                </a:solidFill>
                <a:latin typeface="Plantagenet Cherokee" panose="02020602070100000000" pitchFamily="18" charset="0"/>
              </a:rPr>
              <a:t>MUSIC Performance Ensembles- Concert Choir</a:t>
            </a:r>
          </a:p>
        </p:txBody>
      </p:sp>
      <p:sp>
        <p:nvSpPr>
          <p:cNvPr id="135" name="Freeform: Shape 134">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pic>
        <p:nvPicPr>
          <p:cNvPr id="3" name="Picture 2" descr="Download Choral, Singing, Children. Royalty-Free Vector Graphic - Pixabay">
            <a:extLst>
              <a:ext uri="{FF2B5EF4-FFF2-40B4-BE49-F238E27FC236}">
                <a16:creationId xmlns:a16="http://schemas.microsoft.com/office/drawing/2014/main" id="{7969ECDE-CF34-90C6-36DF-2BC7829B7850}"/>
              </a:ext>
            </a:extLst>
          </p:cNvPr>
          <p:cNvPicPr>
            <a:picLocks noChangeAspect="1"/>
          </p:cNvPicPr>
          <p:nvPr/>
        </p:nvPicPr>
        <p:blipFill>
          <a:blip r:embed="rId3"/>
          <a:srcRect r="888" b="-1"/>
          <a:stretch/>
        </p:blipFill>
        <p:spPr>
          <a:xfrm>
            <a:off x="7148833" y="1707968"/>
            <a:ext cx="4818043" cy="3351885"/>
          </a:xfrm>
          <a:prstGeom prst="rect">
            <a:avLst/>
          </a:prstGeom>
        </p:spPr>
      </p:pic>
      <p:sp>
        <p:nvSpPr>
          <p:cNvPr id="136" name="Rectangle 135">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Oval 136">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Oval 1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77228E23-9C79-0C4C-2DE0-6F7743B93116}"/>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r>
              <a:rPr lang="en-US" sz="2000">
                <a:solidFill>
                  <a:srgbClr val="FFFFFF"/>
                </a:solidFill>
                <a:latin typeface="Plantagenet Cherokee" panose="02020602070100000000" pitchFamily="18" charset="0"/>
              </a:rPr>
              <a:t>7th Grade Choir and 8th Grade Choir</a:t>
            </a:r>
          </a:p>
          <a:p>
            <a:pPr marL="742950" lvl="1" indent="-285750">
              <a:buFont typeface="Wingdings 3" charset="2"/>
              <a:buChar char=""/>
            </a:pPr>
            <a:r>
              <a:rPr lang="en-US" sz="2000">
                <a:solidFill>
                  <a:srgbClr val="FFFFFF"/>
                </a:solidFill>
                <a:latin typeface="Plantagenet Cherokee" panose="02020602070100000000" pitchFamily="18" charset="0"/>
              </a:rPr>
              <a:t>Two Concerts/year. Winter and Spring </a:t>
            </a:r>
          </a:p>
          <a:p>
            <a:pPr marL="742950" lvl="1" indent="-285750">
              <a:buFont typeface="Wingdings 3" charset="2"/>
              <a:buChar char=""/>
            </a:pPr>
            <a:r>
              <a:rPr lang="en-US" sz="2000">
                <a:solidFill>
                  <a:srgbClr val="FFFFFF"/>
                </a:solidFill>
                <a:latin typeface="Plantagenet Cherokee" panose="02020602070100000000" pitchFamily="18" charset="0"/>
              </a:rPr>
              <a:t>meets twice every 6 days for 49 minute class period</a:t>
            </a:r>
          </a:p>
          <a:p>
            <a:pPr marL="285750" indent="-285750">
              <a:buFont typeface="Wingdings 3" charset="2"/>
              <a:buChar char=""/>
            </a:pPr>
            <a:r>
              <a:rPr lang="en-US" sz="2000">
                <a:solidFill>
                  <a:srgbClr val="FFFFFF"/>
                </a:solidFill>
                <a:latin typeface="Plantagenet Cherokee" panose="02020602070100000000" pitchFamily="18" charset="0"/>
              </a:rPr>
              <a:t>students learn and perform choral music, focusing on developing vocal techniques, music literacy, and ensemble singing skills. Students learn and perform choral music, focusing on developing vocal techniques, music literacy, and ensemble singing skills. The choir experience fosters teamwork, discipline, and an appreciation for music, providing opportunities for solo performances and leadership within the school. </a:t>
            </a:r>
          </a:p>
          <a:p>
            <a:pPr marL="285750" indent="-285750">
              <a:buFont typeface="Wingdings 3" charset="2"/>
              <a:buChar char=""/>
            </a:pPr>
            <a:endParaRPr lang="en-US">
              <a:solidFill>
                <a:srgbClr val="FFFFFF"/>
              </a:solidFill>
            </a:endParaRPr>
          </a:p>
          <a:p>
            <a:pPr>
              <a:buFont typeface="Wingdings 3" charset="2"/>
              <a:buChar char=""/>
            </a:pPr>
            <a:endParaRPr lang="en-US">
              <a:solidFill>
                <a:srgbClr val="FFFFFF"/>
              </a:solidFill>
            </a:endParaRPr>
          </a:p>
        </p:txBody>
      </p:sp>
      <p:pic>
        <p:nvPicPr>
          <p:cNvPr id="5" name="Picture 10" descr="Great Valley School District">
            <a:extLst>
              <a:ext uri="{FF2B5EF4-FFF2-40B4-BE49-F238E27FC236}">
                <a16:creationId xmlns:a16="http://schemas.microsoft.com/office/drawing/2014/main" id="{296C926E-D627-187E-E6FF-28BE3431F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5382786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55B3A3-FAE5-11C8-2503-BCACEA4B5387}"/>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1205B0BB-BA7A-13EA-3CE9-BD6DB5B687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3A25A021-617E-9518-42E9-FFB0FA6D7A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Oval 93">
              <a:extLst>
                <a:ext uri="{FF2B5EF4-FFF2-40B4-BE49-F238E27FC236}">
                  <a16:creationId xmlns:a16="http://schemas.microsoft.com/office/drawing/2014/main" id="{EE1E0DFB-A971-5DFE-E44E-9A9AB6F3E8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Oval 94">
              <a:extLst>
                <a:ext uri="{FF2B5EF4-FFF2-40B4-BE49-F238E27FC236}">
                  <a16:creationId xmlns:a16="http://schemas.microsoft.com/office/drawing/2014/main" id="{E8484593-AAEF-2FE5-4EC0-8BCF9E723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5223099D-A5F4-C7EC-F7EF-01684F5FC8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Oval 96">
              <a:extLst>
                <a:ext uri="{FF2B5EF4-FFF2-40B4-BE49-F238E27FC236}">
                  <a16:creationId xmlns:a16="http://schemas.microsoft.com/office/drawing/2014/main" id="{1EE61BC6-8507-4FF1-C4E9-C436356C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9AEF4EC4-AFD6-B905-1005-C409DC5C0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Freeform 5">
              <a:extLst>
                <a:ext uri="{FF2B5EF4-FFF2-40B4-BE49-F238E27FC236}">
                  <a16:creationId xmlns:a16="http://schemas.microsoft.com/office/drawing/2014/main" id="{DD1F6BFC-3484-14FD-973B-8939E55E8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0" name="Freeform 5">
              <a:extLst>
                <a:ext uri="{FF2B5EF4-FFF2-40B4-BE49-F238E27FC236}">
                  <a16:creationId xmlns:a16="http://schemas.microsoft.com/office/drawing/2014/main" id="{E8D75299-4EA8-FD84-4A4A-034D71C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1" name="Freeform 5">
              <a:extLst>
                <a:ext uri="{FF2B5EF4-FFF2-40B4-BE49-F238E27FC236}">
                  <a16:creationId xmlns:a16="http://schemas.microsoft.com/office/drawing/2014/main" id="{905AE4FF-9AB6-7F4D-7479-B0EB7B8C08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1" name="Rectangle 130">
            <a:extLst>
              <a:ext uri="{FF2B5EF4-FFF2-40B4-BE49-F238E27FC236}">
                <a16:creationId xmlns:a16="http://schemas.microsoft.com/office/drawing/2014/main" id="{C63244EB-69C3-AE7E-AE88-F6786E63F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131">
            <a:extLst>
              <a:ext uri="{FF2B5EF4-FFF2-40B4-BE49-F238E27FC236}">
                <a16:creationId xmlns:a16="http://schemas.microsoft.com/office/drawing/2014/main" id="{B31885F9-02BD-03B2-241F-E7A3CF6C9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3" name="Freeform 5">
            <a:extLst>
              <a:ext uri="{FF2B5EF4-FFF2-40B4-BE49-F238E27FC236}">
                <a16:creationId xmlns:a16="http://schemas.microsoft.com/office/drawing/2014/main" id="{E13A74E2-22D7-C6B4-2F95-8626A608A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34" name="Freeform 5">
            <a:extLst>
              <a:ext uri="{FF2B5EF4-FFF2-40B4-BE49-F238E27FC236}">
                <a16:creationId xmlns:a16="http://schemas.microsoft.com/office/drawing/2014/main" id="{BDD475F6-B035-96D4-6636-86AEBDB6F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CAF8970E-265F-53C6-9EE4-D00EA3771977}"/>
              </a:ext>
            </a:extLst>
          </p:cNvPr>
          <p:cNvSpPr>
            <a:spLocks noGrp="1"/>
          </p:cNvSpPr>
          <p:nvPr>
            <p:ph type="title"/>
          </p:nvPr>
        </p:nvSpPr>
        <p:spPr>
          <a:xfrm>
            <a:off x="660575" y="461324"/>
            <a:ext cx="6072776" cy="1622322"/>
          </a:xfrm>
        </p:spPr>
        <p:txBody>
          <a:bodyPr vert="horz" lIns="91440" tIns="45720" rIns="91440" bIns="45720" rtlCol="0" anchor="ctr">
            <a:normAutofit/>
          </a:bodyPr>
          <a:lstStyle/>
          <a:p>
            <a:pPr>
              <a:lnSpc>
                <a:spcPct val="90000"/>
              </a:lnSpc>
            </a:pPr>
            <a:r>
              <a:rPr lang="en-US" sz="3200">
                <a:solidFill>
                  <a:srgbClr val="FFFFFF"/>
                </a:solidFill>
                <a:latin typeface="Plantagenet Cherokee" panose="02020602070100000000" pitchFamily="18" charset="0"/>
              </a:rPr>
              <a:t>MUSIC Performance Ensembles- String Orchestra</a:t>
            </a:r>
            <a:endParaRPr lang="en-US" sz="3000" b="0" i="0" kern="1200">
              <a:solidFill>
                <a:srgbClr val="EBEBEB"/>
              </a:solidFill>
              <a:latin typeface="Plantagenet Cherokee" panose="02020602070100000000" pitchFamily="18" charset="0"/>
            </a:endParaRPr>
          </a:p>
        </p:txBody>
      </p:sp>
      <p:sp>
        <p:nvSpPr>
          <p:cNvPr id="135" name="Freeform: Shape 134">
            <a:extLst>
              <a:ext uri="{FF2B5EF4-FFF2-40B4-BE49-F238E27FC236}">
                <a16:creationId xmlns:a16="http://schemas.microsoft.com/office/drawing/2014/main" id="{2E2D870A-C2EB-41E7-67BC-A6BFCF4CC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136" name="Rectangle 135">
            <a:extLst>
              <a:ext uri="{FF2B5EF4-FFF2-40B4-BE49-F238E27FC236}">
                <a16:creationId xmlns:a16="http://schemas.microsoft.com/office/drawing/2014/main" id="{4AF14343-41DF-5A2C-0D8E-E848D983A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Oval 136">
            <a:extLst>
              <a:ext uri="{FF2B5EF4-FFF2-40B4-BE49-F238E27FC236}">
                <a16:creationId xmlns:a16="http://schemas.microsoft.com/office/drawing/2014/main" id="{051DB085-4ADF-490C-F268-21CBF948E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Oval 137">
            <a:extLst>
              <a:ext uri="{FF2B5EF4-FFF2-40B4-BE49-F238E27FC236}">
                <a16:creationId xmlns:a16="http://schemas.microsoft.com/office/drawing/2014/main" id="{319A5D8D-78B9-459C-3629-05933CAD0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BEA9E1E6-CAD5-B16B-DB1D-35BF9F4B1846}"/>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r>
              <a:rPr lang="en-US" sz="1800">
                <a:solidFill>
                  <a:srgbClr val="FFFFFF"/>
                </a:solidFill>
                <a:latin typeface="Plantagenet Cherokee"/>
              </a:rPr>
              <a:t>7th Grade Orchestra and 8th Grade Orchestra</a:t>
            </a:r>
          </a:p>
          <a:p>
            <a:pPr marL="742950" lvl="1" indent="-285750">
              <a:buFont typeface="Wingdings 3" charset="2"/>
              <a:buChar char=""/>
            </a:pPr>
            <a:r>
              <a:rPr lang="en-US" sz="1800">
                <a:solidFill>
                  <a:srgbClr val="FFFFFF"/>
                </a:solidFill>
                <a:latin typeface="Plantagenet Cherokee"/>
              </a:rPr>
              <a:t>Two Concerts/year. Winter and Spring </a:t>
            </a:r>
          </a:p>
          <a:p>
            <a:pPr marL="742950" lvl="1" indent="-285750">
              <a:buFont typeface="Wingdings 3" charset="2"/>
              <a:buChar char=""/>
            </a:pPr>
            <a:r>
              <a:rPr lang="en-US" sz="1800">
                <a:solidFill>
                  <a:srgbClr val="FFFFFF"/>
                </a:solidFill>
                <a:latin typeface="Plantagenet Cherokee"/>
              </a:rPr>
              <a:t>meets twice every 6 days for 49-minute class period</a:t>
            </a:r>
          </a:p>
          <a:p>
            <a:pPr marL="285750" indent="-285750">
              <a:buFont typeface="Wingdings 3" charset="2"/>
              <a:buChar char=""/>
            </a:pPr>
            <a:r>
              <a:rPr lang="en-US" sz="1800">
                <a:solidFill>
                  <a:srgbClr val="FFFFFF"/>
                </a:solidFill>
                <a:latin typeface="Plantagenet Cherokee"/>
              </a:rPr>
              <a:t>violin, viola, cello, bass and option for piano</a:t>
            </a:r>
          </a:p>
          <a:p>
            <a:pPr marL="285750" indent="-285750">
              <a:buFont typeface="Wingdings 3" charset="2"/>
              <a:buChar char=""/>
            </a:pPr>
            <a:r>
              <a:rPr lang="en-US" sz="1800">
                <a:solidFill>
                  <a:srgbClr val="FFFFFF"/>
                </a:solidFill>
                <a:latin typeface="Plantagenet Cherokee"/>
              </a:rPr>
              <a:t>Explore musical skills including reading music notation, and developing instrumentation techniques</a:t>
            </a:r>
            <a:endParaRPr lang="en-US">
              <a:solidFill>
                <a:srgbClr val="59AAF2"/>
              </a:solidFill>
            </a:endParaRPr>
          </a:p>
          <a:p>
            <a:pPr marL="285750" indent="-285750">
              <a:buFont typeface="Wingdings 3" charset="2"/>
              <a:buChar char=""/>
            </a:pPr>
            <a:r>
              <a:rPr lang="en-US" sz="1800">
                <a:solidFill>
                  <a:srgbClr val="FFFFFF"/>
                </a:solidFill>
                <a:latin typeface="Plantagenet Cherokee"/>
              </a:rPr>
              <a:t> musical growth and appreciation among students through collaborative performance and learning experiences.</a:t>
            </a:r>
            <a:endParaRPr lang="en-US"/>
          </a:p>
          <a:p>
            <a:pPr marL="285750" indent="-285750">
              <a:buFont typeface="Wingdings 3" charset="2"/>
              <a:buChar char=""/>
            </a:pPr>
            <a:endParaRPr lang="en-US">
              <a:solidFill>
                <a:srgbClr val="FFFFFF"/>
              </a:solidFill>
            </a:endParaRPr>
          </a:p>
          <a:p>
            <a:pPr>
              <a:buFont typeface="Wingdings 3" charset="2"/>
              <a:buChar char=""/>
            </a:pPr>
            <a:endParaRPr lang="en-US">
              <a:solidFill>
                <a:srgbClr val="FFFFFF"/>
              </a:solidFill>
            </a:endParaRPr>
          </a:p>
        </p:txBody>
      </p:sp>
      <p:pic>
        <p:nvPicPr>
          <p:cNvPr id="6" name="Picture 5" descr="How to Upgrade the Sound of Your Orchestral String Instrument">
            <a:extLst>
              <a:ext uri="{FF2B5EF4-FFF2-40B4-BE49-F238E27FC236}">
                <a16:creationId xmlns:a16="http://schemas.microsoft.com/office/drawing/2014/main" id="{D448CB53-0C74-ADA8-DED3-6559AFB8B56A}"/>
              </a:ext>
            </a:extLst>
          </p:cNvPr>
          <p:cNvPicPr>
            <a:picLocks noChangeAspect="1"/>
          </p:cNvPicPr>
          <p:nvPr/>
        </p:nvPicPr>
        <p:blipFill>
          <a:blip r:embed="rId3"/>
          <a:srcRect l="22049" r="22156"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pic>
        <p:nvPicPr>
          <p:cNvPr id="5" name="Picture 10" descr="Great Valley School District">
            <a:extLst>
              <a:ext uri="{FF2B5EF4-FFF2-40B4-BE49-F238E27FC236}">
                <a16:creationId xmlns:a16="http://schemas.microsoft.com/office/drawing/2014/main" id="{1E07A888-6214-2C41-9BA2-64ACE5CD4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89253865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a:extLst>
            <a:ext uri="{FF2B5EF4-FFF2-40B4-BE49-F238E27FC236}">
              <a16:creationId xmlns:a16="http://schemas.microsoft.com/office/drawing/2014/main" id="{4EE3986C-EEE4-3CD8-343E-8332EE7CF746}"/>
            </a:ext>
          </a:extLst>
        </p:cNvPr>
        <p:cNvGrpSpPr/>
        <p:nvPr/>
      </p:nvGrpSpPr>
      <p:grpSpPr>
        <a:xfrm>
          <a:off x="0" y="0"/>
          <a:ext cx="0" cy="0"/>
          <a:chOff x="0" y="0"/>
          <a:chExt cx="0" cy="0"/>
        </a:xfrm>
      </p:grpSpPr>
      <p:grpSp>
        <p:nvGrpSpPr>
          <p:cNvPr id="58" name="Group 57">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69" name="Rectangle 68">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71" name="Rectangle 70">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Freeform: Shape 72">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75"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77"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 name="Title 1">
            <a:extLst>
              <a:ext uri="{FF2B5EF4-FFF2-40B4-BE49-F238E27FC236}">
                <a16:creationId xmlns:a16="http://schemas.microsoft.com/office/drawing/2014/main" id="{19422C52-EDD4-0D06-BB64-D24B2E126D2E}"/>
              </a:ext>
            </a:extLst>
          </p:cNvPr>
          <p:cNvSpPr>
            <a:spLocks noGrp="1"/>
          </p:cNvSpPr>
          <p:nvPr>
            <p:ph type="title"/>
          </p:nvPr>
        </p:nvSpPr>
        <p:spPr>
          <a:xfrm>
            <a:off x="639098" y="629265"/>
            <a:ext cx="6072776" cy="1622322"/>
          </a:xfrm>
        </p:spPr>
        <p:txBody>
          <a:bodyPr vert="horz" lIns="91440" tIns="45720" rIns="91440" bIns="45720" rtlCol="0" anchor="ctr">
            <a:normAutofit/>
          </a:bodyPr>
          <a:lstStyle/>
          <a:p>
            <a:pPr>
              <a:lnSpc>
                <a:spcPct val="90000"/>
              </a:lnSpc>
            </a:pPr>
            <a:r>
              <a:rPr lang="en-US" sz="3000">
                <a:solidFill>
                  <a:schemeClr val="tx1"/>
                </a:solidFill>
                <a:latin typeface="Plantagenet Cherokee" panose="02020602070100000000" pitchFamily="18" charset="0"/>
              </a:rPr>
              <a:t>MUSIC Performance Ensembles- </a:t>
            </a:r>
            <a:br>
              <a:rPr lang="en-US" sz="3000">
                <a:solidFill>
                  <a:schemeClr val="tx1"/>
                </a:solidFill>
                <a:latin typeface="Plantagenet Cherokee" panose="02020602070100000000" pitchFamily="18" charset="0"/>
              </a:rPr>
            </a:br>
            <a:r>
              <a:rPr lang="en-US" sz="3000">
                <a:solidFill>
                  <a:schemeClr val="tx1"/>
                </a:solidFill>
                <a:latin typeface="Plantagenet Cherokee" panose="02020602070100000000" pitchFamily="18" charset="0"/>
              </a:rPr>
              <a:t>Auditioned Groups</a:t>
            </a:r>
          </a:p>
        </p:txBody>
      </p:sp>
      <p:pic>
        <p:nvPicPr>
          <p:cNvPr id="5" name="Picture 4" descr="Watercolor Music Note Painting | Art Of Paint By Numbers">
            <a:extLst>
              <a:ext uri="{FF2B5EF4-FFF2-40B4-BE49-F238E27FC236}">
                <a16:creationId xmlns:a16="http://schemas.microsoft.com/office/drawing/2014/main" id="{C0978C46-33AE-2D11-5B6A-D528A1B46761}"/>
              </a:ext>
            </a:extLst>
          </p:cNvPr>
          <p:cNvPicPr>
            <a:picLocks noChangeAspect="1"/>
          </p:cNvPicPr>
          <p:nvPr/>
        </p:nvPicPr>
        <p:blipFill>
          <a:blip r:embed="rId3"/>
          <a:srcRect l="4327" r="3057" b="-3"/>
          <a:stretch/>
        </p:blipFill>
        <p:spPr>
          <a:xfrm>
            <a:off x="7418226" y="645106"/>
            <a:ext cx="4125317" cy="5585369"/>
          </a:xfrm>
          <a:prstGeom prst="rect">
            <a:avLst/>
          </a:prstGeom>
        </p:spPr>
      </p:pic>
      <p:sp>
        <p:nvSpPr>
          <p:cNvPr id="79" name="Rectangle 78">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Oval 80">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3" name="Oval 82">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A23DD53D-99C8-DB76-0C71-3DC46436E99C}"/>
              </a:ext>
            </a:extLst>
          </p:cNvPr>
          <p:cNvSpPr>
            <a:spLocks noGrp="1"/>
          </p:cNvSpPr>
          <p:nvPr>
            <p:ph type="body" sz="half" idx="2"/>
          </p:nvPr>
        </p:nvSpPr>
        <p:spPr>
          <a:xfrm>
            <a:off x="651693" y="1985032"/>
            <a:ext cx="6053882" cy="4183293"/>
          </a:xfrm>
        </p:spPr>
        <p:txBody>
          <a:bodyPr vert="horz" lIns="91440" tIns="45720" rIns="91440" bIns="45720" rtlCol="0" anchor="ctr">
            <a:noAutofit/>
          </a:bodyPr>
          <a:lstStyle/>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Char char=""/>
            </a:pPr>
            <a:endParaRPr lang="en-US" u="sng">
              <a:solidFill>
                <a:schemeClr val="tx1"/>
              </a:solidFill>
            </a:endParaRPr>
          </a:p>
          <a:p>
            <a:pPr lvl="3"/>
            <a:endParaRPr lang="en-US" sz="1800" b="1" u="sng">
              <a:solidFill>
                <a:schemeClr val="tx1"/>
              </a:solidFill>
              <a:latin typeface="Plantagenet Cherokee"/>
            </a:endParaRPr>
          </a:p>
          <a:p>
            <a:pPr lvl="3"/>
            <a:endParaRPr lang="en-US" sz="1800" b="1" u="sng">
              <a:solidFill>
                <a:schemeClr val="tx1"/>
              </a:solidFill>
              <a:latin typeface="Plantagenet Cherokee"/>
            </a:endParaRPr>
          </a:p>
          <a:p>
            <a:pPr lvl="3"/>
            <a:endParaRPr lang="en-US" sz="1800" b="1" u="sng">
              <a:solidFill>
                <a:schemeClr val="tx1"/>
              </a:solidFill>
              <a:latin typeface="Plantagenet Cherokee"/>
            </a:endParaRPr>
          </a:p>
          <a:p>
            <a:pPr lvl="3"/>
            <a:r>
              <a:rPr lang="en-US" sz="1800" b="1" u="sng">
                <a:solidFill>
                  <a:schemeClr val="tx1"/>
                </a:solidFill>
                <a:latin typeface="Plantagenet Cherokee"/>
              </a:rPr>
              <a:t>Jazz Band</a:t>
            </a:r>
            <a:endParaRPr lang="en-US" sz="1800" b="1">
              <a:solidFill>
                <a:schemeClr val="tx1"/>
              </a:solidFill>
            </a:endParaRPr>
          </a:p>
          <a:p>
            <a:pPr lvl="1">
              <a:buChar char=""/>
            </a:pPr>
            <a:r>
              <a:rPr lang="en-US" sz="1800">
                <a:solidFill>
                  <a:schemeClr val="tx1"/>
                </a:solidFill>
                <a:latin typeface="Plantagenet Cherokee"/>
              </a:rPr>
              <a:t> Trumpets, Trombones, Saxophones, possible flutes and clarinets. Also includes piano, drum set, electric bass, and guitar</a:t>
            </a:r>
          </a:p>
          <a:p>
            <a:pPr marL="1200150" lvl="2" indent="-285750">
              <a:buFont typeface="Wingdings 3" charset="2"/>
              <a:buChar char=""/>
            </a:pPr>
            <a:r>
              <a:rPr lang="en-US" sz="1800" b="1" u="sng">
                <a:solidFill>
                  <a:schemeClr val="tx1"/>
                </a:solidFill>
                <a:latin typeface="Plantagenet Cherokee"/>
              </a:rPr>
              <a:t>Chamber Orchestra</a:t>
            </a:r>
            <a:endParaRPr lang="en-US" sz="1800" b="1">
              <a:solidFill>
                <a:schemeClr val="tx1"/>
              </a:solidFill>
              <a:latin typeface="Plantagenet Cherokee"/>
            </a:endParaRPr>
          </a:p>
          <a:p>
            <a:pPr marL="742950" lvl="1" indent="-285750">
              <a:buFont typeface="Wingdings 3" charset="2"/>
              <a:buChar char=""/>
            </a:pPr>
            <a:r>
              <a:rPr lang="en-US" sz="1800">
                <a:solidFill>
                  <a:schemeClr val="tx1"/>
                </a:solidFill>
                <a:latin typeface="Plantagenet Cherokee"/>
              </a:rPr>
              <a:t>Repertoire includes more challenging orchestral music, with a focus on higher level techniques</a:t>
            </a:r>
          </a:p>
          <a:p>
            <a:pPr marL="1200150" lvl="2" indent="-285750">
              <a:buFont typeface="Wingdings 3" charset="2"/>
              <a:buChar char=""/>
            </a:pPr>
            <a:r>
              <a:rPr lang="en-US" sz="1800" b="1" u="sng">
                <a:solidFill>
                  <a:schemeClr val="tx1"/>
                </a:solidFill>
                <a:latin typeface="Plantagenet Cherokee"/>
              </a:rPr>
              <a:t>Select Choir</a:t>
            </a:r>
            <a:endParaRPr lang="en-US" sz="1800" b="1">
              <a:solidFill>
                <a:schemeClr val="tx1"/>
              </a:solidFill>
              <a:latin typeface="Plantagenet Cherokee"/>
            </a:endParaRPr>
          </a:p>
          <a:p>
            <a:pPr marL="742950" lvl="1" indent="-285750">
              <a:buFont typeface="Wingdings 3" charset="2"/>
              <a:buChar char=""/>
            </a:pPr>
            <a:r>
              <a:rPr lang="en-US" sz="1800">
                <a:solidFill>
                  <a:schemeClr val="tx1"/>
                </a:solidFill>
                <a:latin typeface="Plantagenet Cherokee"/>
              </a:rPr>
              <a:t>Focus on complicated harmonies, and developing music reading skills, and individual progression in vocal performance</a:t>
            </a:r>
          </a:p>
          <a:p>
            <a:pPr marL="742950" lvl="1"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1200150" lvl="2" indent="-285750">
              <a:buFont typeface="Wingdings 3" charset="2"/>
              <a:buChar char=""/>
            </a:pPr>
            <a:endParaRPr lang="en-US" u="sng">
              <a:solidFill>
                <a:schemeClr val="tx1"/>
              </a:solidFill>
            </a:endParaRPr>
          </a:p>
          <a:p>
            <a:pPr marL="1200150" lvl="2"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285750" indent="-285750">
              <a:buFont typeface="Wingdings 3" charset="2"/>
              <a:buChar char=""/>
            </a:pPr>
            <a:endParaRPr lang="en-US">
              <a:solidFill>
                <a:schemeClr val="tx1"/>
              </a:solidFill>
            </a:endParaRPr>
          </a:p>
          <a:p>
            <a:pPr marL="285750" indent="-285750">
              <a:buFont typeface="Wingdings 3" charset="2"/>
              <a:buChar char=""/>
            </a:pPr>
            <a:endParaRPr lang="en-US">
              <a:solidFill>
                <a:schemeClr val="tx1"/>
              </a:solidFill>
            </a:endParaRPr>
          </a:p>
          <a:p>
            <a:pPr>
              <a:buFont typeface="Wingdings 3" charset="2"/>
              <a:buChar char=""/>
            </a:pPr>
            <a:endParaRPr lang="en-US">
              <a:solidFill>
                <a:schemeClr val="tx1"/>
              </a:solidFill>
            </a:endParaRPr>
          </a:p>
        </p:txBody>
      </p:sp>
      <p:pic>
        <p:nvPicPr>
          <p:cNvPr id="3" name="Picture 10" descr="Great Valley School District">
            <a:extLst>
              <a:ext uri="{FF2B5EF4-FFF2-40B4-BE49-F238E27FC236}">
                <a16:creationId xmlns:a16="http://schemas.microsoft.com/office/drawing/2014/main" id="{2685011A-F13F-FD66-6995-674084A33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22485026"/>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4ECF8A-79EB-4207-AAF1-51C348FB8023}"/>
            </a:ext>
          </a:extLst>
        </p:cNvPr>
        <p:cNvGrpSpPr/>
        <p:nvPr/>
      </p:nvGrpSpPr>
      <p:grpSpPr>
        <a:xfrm>
          <a:off x="0" y="0"/>
          <a:ext cx="0" cy="0"/>
          <a:chOff x="0" y="0"/>
          <a:chExt cx="0" cy="0"/>
        </a:xfrm>
      </p:grpSpPr>
      <p:grpSp>
        <p:nvGrpSpPr>
          <p:cNvPr id="71" name="Group 70">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72" name="Rectangle 71">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633FF3-1BC1-18D4-7D83-DCA57D02AC5B}"/>
              </a:ext>
            </a:extLst>
          </p:cNvPr>
          <p:cNvSpPr>
            <a:spLocks noGrp="1"/>
          </p:cNvSpPr>
          <p:nvPr>
            <p:ph type="title"/>
          </p:nvPr>
        </p:nvSpPr>
        <p:spPr>
          <a:xfrm>
            <a:off x="1154954" y="973668"/>
            <a:ext cx="8761413" cy="706964"/>
          </a:xfrm>
        </p:spPr>
        <p:txBody>
          <a:bodyPr vert="horz" lIns="91440" tIns="45720" rIns="91440" bIns="45720" rtlCol="0" anchor="ctr">
            <a:normAutofit fontScale="90000"/>
          </a:bodyPr>
          <a:lstStyle/>
          <a:p>
            <a:pPr>
              <a:lnSpc>
                <a:spcPct val="90000"/>
              </a:lnSpc>
            </a:pPr>
            <a:r>
              <a:rPr lang="en-US" sz="4400">
                <a:latin typeface="Plantagenet Cherokee"/>
              </a:rPr>
              <a:t>MUSIC </a:t>
            </a:r>
            <a:br>
              <a:rPr lang="en-US" sz="4400">
                <a:latin typeface="Plantagenet Cherokee" panose="02020602070100000000" pitchFamily="18" charset="0"/>
              </a:rPr>
            </a:br>
            <a:r>
              <a:rPr lang="en-US" sz="4400">
                <a:ea typeface="+mj-lt"/>
                <a:cs typeface="+mj-lt"/>
              </a:rPr>
              <a:t> </a:t>
            </a:r>
            <a:r>
              <a:rPr lang="en-US" sz="4400" b="1">
                <a:ea typeface="+mj-lt"/>
                <a:cs typeface="+mj-lt"/>
              </a:rPr>
              <a:t>Whatever Your Musical Style,  There's a Class for You.</a:t>
            </a:r>
            <a:br>
              <a:rPr lang="en-US" sz="1400"/>
            </a:br>
            <a:endParaRPr lang="en-US" sz="1400"/>
          </a:p>
        </p:txBody>
      </p:sp>
      <p:pic>
        <p:nvPicPr>
          <p:cNvPr id="5" name="Picture 4" descr="Effective Songwriting and Composition ...">
            <a:extLst>
              <a:ext uri="{FF2B5EF4-FFF2-40B4-BE49-F238E27FC236}">
                <a16:creationId xmlns:a16="http://schemas.microsoft.com/office/drawing/2014/main" id="{0543A1A8-106A-DB5D-C1CA-1798F0630D0E}"/>
              </a:ext>
            </a:extLst>
          </p:cNvPr>
          <p:cNvPicPr>
            <a:picLocks noChangeAspect="1"/>
          </p:cNvPicPr>
          <p:nvPr/>
        </p:nvPicPr>
        <p:blipFill>
          <a:blip r:embed="rId3"/>
          <a:srcRect l="21523" r="1122" b="1"/>
          <a:stretch/>
        </p:blipFill>
        <p:spPr>
          <a:xfrm>
            <a:off x="536313" y="2582723"/>
            <a:ext cx="1549071" cy="1097687"/>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C943EB85-2F63-2F9D-757E-DB9C3D164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7" name="Text Placeholder 6">
            <a:extLst>
              <a:ext uri="{FF2B5EF4-FFF2-40B4-BE49-F238E27FC236}">
                <a16:creationId xmlns:a16="http://schemas.microsoft.com/office/drawing/2014/main" id="{A314450D-EE15-6249-EE23-B80CA869D5D0}"/>
              </a:ext>
            </a:extLst>
          </p:cNvPr>
          <p:cNvSpPr>
            <a:spLocks noGrp="1"/>
          </p:cNvSpPr>
          <p:nvPr>
            <p:ph type="body" sz="half" idx="2"/>
          </p:nvPr>
        </p:nvSpPr>
        <p:spPr>
          <a:xfrm>
            <a:off x="2122109" y="2584938"/>
            <a:ext cx="3865073" cy="1201616"/>
          </a:xfrm>
        </p:spPr>
        <p:txBody>
          <a:bodyPr vert="horz" lIns="91440" tIns="45720" rIns="91440" bIns="45720" rtlCol="0" anchor="t">
            <a:noAutofit/>
          </a:bodyPr>
          <a:lstStyle/>
          <a:p>
            <a:r>
              <a:rPr lang="en-US" sz="2400">
                <a:solidFill>
                  <a:schemeClr val="accent1"/>
                </a:solidFill>
              </a:rPr>
              <a:t>Songwriting Studio: Learn to write your own songs, with your own melodies and ideas!</a:t>
            </a:r>
          </a:p>
        </p:txBody>
      </p:sp>
      <p:pic>
        <p:nvPicPr>
          <p:cNvPr id="9" name="Picture 8" descr="People dance, move body at music tunes ...">
            <a:extLst>
              <a:ext uri="{FF2B5EF4-FFF2-40B4-BE49-F238E27FC236}">
                <a16:creationId xmlns:a16="http://schemas.microsoft.com/office/drawing/2014/main" id="{2363814A-F08A-4DE2-1DBF-E8D7325CC1A4}"/>
              </a:ext>
            </a:extLst>
          </p:cNvPr>
          <p:cNvPicPr>
            <a:picLocks noChangeAspect="1"/>
          </p:cNvPicPr>
          <p:nvPr/>
        </p:nvPicPr>
        <p:blipFill>
          <a:blip r:embed="rId5"/>
          <a:stretch>
            <a:fillRect/>
          </a:stretch>
        </p:blipFill>
        <p:spPr>
          <a:xfrm>
            <a:off x="-2565" y="4315558"/>
            <a:ext cx="2868757" cy="1385140"/>
          </a:xfrm>
          <a:prstGeom prst="rect">
            <a:avLst/>
          </a:prstGeom>
        </p:spPr>
      </p:pic>
      <p:sp>
        <p:nvSpPr>
          <p:cNvPr id="10" name="TextBox 9">
            <a:extLst>
              <a:ext uri="{FF2B5EF4-FFF2-40B4-BE49-F238E27FC236}">
                <a16:creationId xmlns:a16="http://schemas.microsoft.com/office/drawing/2014/main" id="{5F03E027-DAF0-5B15-397A-D85FB1010AFD}"/>
              </a:ext>
            </a:extLst>
          </p:cNvPr>
          <p:cNvSpPr txBox="1"/>
          <p:nvPr/>
        </p:nvSpPr>
        <p:spPr>
          <a:xfrm>
            <a:off x="2728926" y="4396368"/>
            <a:ext cx="395624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rPr>
              <a:t>Move to the Music: Line Dancing!</a:t>
            </a:r>
          </a:p>
          <a:p>
            <a:r>
              <a:rPr lang="en-US" sz="2400">
                <a:solidFill>
                  <a:schemeClr val="accent1"/>
                </a:solidFill>
              </a:rPr>
              <a:t>Step Slide and Groove! Learn Line Dances to different songs and enjoy moving in sync!</a:t>
            </a:r>
          </a:p>
        </p:txBody>
      </p:sp>
      <p:pic>
        <p:nvPicPr>
          <p:cNvPr id="11" name="Picture 10" descr="Headphone music floating cartoon vector ...">
            <a:extLst>
              <a:ext uri="{FF2B5EF4-FFF2-40B4-BE49-F238E27FC236}">
                <a16:creationId xmlns:a16="http://schemas.microsoft.com/office/drawing/2014/main" id="{BE2520BE-8888-1754-C10C-578EB3D78636}"/>
              </a:ext>
            </a:extLst>
          </p:cNvPr>
          <p:cNvPicPr>
            <a:picLocks noChangeAspect="1"/>
          </p:cNvPicPr>
          <p:nvPr/>
        </p:nvPicPr>
        <p:blipFill>
          <a:blip r:embed="rId6"/>
          <a:stretch>
            <a:fillRect/>
          </a:stretch>
        </p:blipFill>
        <p:spPr>
          <a:xfrm>
            <a:off x="6838124" y="2357438"/>
            <a:ext cx="2143125" cy="2143125"/>
          </a:xfrm>
          <a:prstGeom prst="rect">
            <a:avLst/>
          </a:prstGeom>
        </p:spPr>
      </p:pic>
      <p:sp>
        <p:nvSpPr>
          <p:cNvPr id="12" name="TextBox 11">
            <a:extLst>
              <a:ext uri="{FF2B5EF4-FFF2-40B4-BE49-F238E27FC236}">
                <a16:creationId xmlns:a16="http://schemas.microsoft.com/office/drawing/2014/main" id="{087C5B25-7DB4-8481-E272-8D279FF177B0}"/>
              </a:ext>
            </a:extLst>
          </p:cNvPr>
          <p:cNvSpPr txBox="1"/>
          <p:nvPr/>
        </p:nvSpPr>
        <p:spPr>
          <a:xfrm>
            <a:off x="9093619" y="2380462"/>
            <a:ext cx="287166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rPr>
              <a:t>Genre Jam: Create music from different genres and cultures.</a:t>
            </a:r>
            <a:r>
              <a:rPr lang="en-US" sz="2400"/>
              <a:t>  </a:t>
            </a:r>
            <a:endParaRPr lang="en-US"/>
          </a:p>
        </p:txBody>
      </p:sp>
      <p:pic>
        <p:nvPicPr>
          <p:cNvPr id="13" name="Picture 12" descr="A Bright Orange Cartoon Snare Drum with ...">
            <a:extLst>
              <a:ext uri="{FF2B5EF4-FFF2-40B4-BE49-F238E27FC236}">
                <a16:creationId xmlns:a16="http://schemas.microsoft.com/office/drawing/2014/main" id="{BEB981F2-D97A-0592-C466-0BABF32BA5B0}"/>
              </a:ext>
            </a:extLst>
          </p:cNvPr>
          <p:cNvPicPr>
            <a:picLocks noChangeAspect="1"/>
          </p:cNvPicPr>
          <p:nvPr/>
        </p:nvPicPr>
        <p:blipFill>
          <a:blip r:embed="rId7"/>
          <a:stretch>
            <a:fillRect/>
          </a:stretch>
        </p:blipFill>
        <p:spPr>
          <a:xfrm>
            <a:off x="6548438" y="4624545"/>
            <a:ext cx="2143125" cy="2143125"/>
          </a:xfrm>
          <a:prstGeom prst="rect">
            <a:avLst/>
          </a:prstGeom>
        </p:spPr>
      </p:pic>
      <p:sp>
        <p:nvSpPr>
          <p:cNvPr id="14" name="TextBox 13">
            <a:extLst>
              <a:ext uri="{FF2B5EF4-FFF2-40B4-BE49-F238E27FC236}">
                <a16:creationId xmlns:a16="http://schemas.microsoft.com/office/drawing/2014/main" id="{7D710EF5-DDCA-8D5E-0447-8D3DD31A6DCD}"/>
              </a:ext>
            </a:extLst>
          </p:cNvPr>
          <p:cNvSpPr txBox="1"/>
          <p:nvPr/>
        </p:nvSpPr>
        <p:spPr>
          <a:xfrm>
            <a:off x="8936181" y="4464942"/>
            <a:ext cx="3186545"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accent1"/>
                </a:solidFill>
              </a:rPr>
              <a:t>Sticks &amp; Sounds: Intro to Drums &amp; Percussion</a:t>
            </a:r>
          </a:p>
          <a:p>
            <a:r>
              <a:rPr lang="en-US" sz="2200">
                <a:solidFill>
                  <a:schemeClr val="accent1"/>
                </a:solidFill>
              </a:rPr>
              <a:t>Learn basic drum set techniques and play a variety of percussion instruments!</a:t>
            </a:r>
          </a:p>
        </p:txBody>
      </p:sp>
    </p:spTree>
    <p:extLst>
      <p:ext uri="{BB962C8B-B14F-4D97-AF65-F5344CB8AC3E}">
        <p14:creationId xmlns:p14="http://schemas.microsoft.com/office/powerpoint/2010/main" val="3705887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158743-B9D9-F18F-D3B2-4CFA4D1485F0}"/>
              </a:ext>
            </a:extLst>
          </p:cNvPr>
          <p:cNvSpPr>
            <a:spLocks noGrp="1"/>
          </p:cNvSpPr>
          <p:nvPr>
            <p:ph type="ctrTitle"/>
          </p:nvPr>
        </p:nvSpPr>
        <p:spPr>
          <a:xfrm>
            <a:off x="158069" y="2122919"/>
            <a:ext cx="5940404" cy="3153753"/>
          </a:xfrm>
        </p:spPr>
        <p:txBody>
          <a:bodyPr>
            <a:normAutofit/>
          </a:bodyPr>
          <a:lstStyle/>
          <a:p>
            <a:pPr>
              <a:lnSpc>
                <a:spcPct val="90000"/>
              </a:lnSpc>
            </a:pPr>
            <a:r>
              <a:rPr lang="en-US" sz="5000">
                <a:solidFill>
                  <a:schemeClr val="tx2"/>
                </a:solidFill>
                <a:latin typeface="Plantagenet Cherokee"/>
              </a:rPr>
              <a:t>Thank you for your attention. </a:t>
            </a:r>
            <a:br>
              <a:rPr lang="en-US" sz="4200">
                <a:solidFill>
                  <a:schemeClr val="tx2"/>
                </a:solidFill>
                <a:latin typeface="Plantagenet Cherokee"/>
              </a:rPr>
            </a:br>
            <a:br>
              <a:rPr lang="en-US" sz="4200">
                <a:latin typeface="Plantagenet Cherokee"/>
              </a:rPr>
            </a:br>
            <a:endParaRPr lang="en-US" sz="4200">
              <a:solidFill>
                <a:schemeClr val="tx2"/>
              </a:solidFill>
              <a:latin typeface="Plantagenet Cherokee"/>
            </a:endParaRPr>
          </a:p>
        </p:txBody>
      </p:sp>
      <p:pic>
        <p:nvPicPr>
          <p:cNvPr id="5" name="Picture 10" descr="Great Valley School District">
            <a:extLst>
              <a:ext uri="{FF2B5EF4-FFF2-40B4-BE49-F238E27FC236}">
                <a16:creationId xmlns:a16="http://schemas.microsoft.com/office/drawing/2014/main" id="{3D8AC0DD-E44E-999F-AF4A-F97873E1E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172" r="1" b="7613"/>
          <a:stretch/>
        </p:blipFill>
        <p:spPr bwMode="auto">
          <a:xfrm>
            <a:off x="5935995" y="430894"/>
            <a:ext cx="5769671" cy="5996212"/>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7"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Tree>
    <p:extLst>
      <p:ext uri="{BB962C8B-B14F-4D97-AF65-F5344CB8AC3E}">
        <p14:creationId xmlns:p14="http://schemas.microsoft.com/office/powerpoint/2010/main" val="2165757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CFD6649-A4F2-4F83-83F6-2BAD64D31A5A}">
  <we:reference id="4b785c87-866c-4bad-85d8-5d1ae467ac9a" version="3.23.0.0" store="EXCatalog" storeType="EXCatalog"/>
  <we:alternateReferences>
    <we:reference id="WA104381909" version="3.23.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F1ABED-93B7-45AC-A513-2CB1FF159AFF}">
  <ds:schemaRefs>
    <ds:schemaRef ds:uri="http://schemas.microsoft.com/sharepoint/v3/contenttype/forms"/>
  </ds:schemaRefs>
</ds:datastoreItem>
</file>

<file path=customXml/itemProps2.xml><?xml version="1.0" encoding="utf-8"?>
<ds:datastoreItem xmlns:ds="http://schemas.openxmlformats.org/officeDocument/2006/customXml" ds:itemID="{3D6CA70E-ED75-4FF0-A862-8EF12B737755}">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9B27744-7857-4992-B755-05855FC59147}">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8</TotalTime>
  <Words>2445</Words>
  <Application>Microsoft Office PowerPoint</Application>
  <PresentationFormat>Widescreen</PresentationFormat>
  <Paragraphs>318</Paragraphs>
  <Slides>37</Slides>
  <Notes>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52" baseType="lpstr">
      <vt:lpstr>STKaiti</vt:lpstr>
      <vt:lpstr>Aptos</vt:lpstr>
      <vt:lpstr>Arial</vt:lpstr>
      <vt:lpstr>Calibri</vt:lpstr>
      <vt:lpstr>Cambria Math</vt:lpstr>
      <vt:lpstr>Century Gothic</vt:lpstr>
      <vt:lpstr>Courier New</vt:lpstr>
      <vt:lpstr>Open Sans</vt:lpstr>
      <vt:lpstr>Plantagenet Cherokee</vt:lpstr>
      <vt:lpstr>Rockwell</vt:lpstr>
      <vt:lpstr>Tahoma</vt:lpstr>
      <vt:lpstr>Wingdings</vt:lpstr>
      <vt:lpstr>Wingdings 3</vt:lpstr>
      <vt:lpstr>Ion Boardroom</vt:lpstr>
      <vt:lpstr>Acrobat Document</vt:lpstr>
      <vt:lpstr>Welcome to  Great Valley Middle School</vt:lpstr>
      <vt:lpstr>GVMS Arrival</vt:lpstr>
      <vt:lpstr>GVMS Dismissal</vt:lpstr>
      <vt:lpstr>Housekeeping Items</vt:lpstr>
      <vt:lpstr>Advocacy</vt:lpstr>
      <vt:lpstr>Lockers</vt:lpstr>
      <vt:lpstr>Schedule</vt:lpstr>
      <vt:lpstr>Schedule Overview</vt:lpstr>
      <vt:lpstr>Dining Room </vt:lpstr>
      <vt:lpstr>Discipline  </vt:lpstr>
      <vt:lpstr>Homework Guidelines</vt:lpstr>
      <vt:lpstr>English Language Arts (ELA)</vt:lpstr>
      <vt:lpstr>Language Arts – Core Extension</vt:lpstr>
      <vt:lpstr>Possible Core Extension Activities</vt:lpstr>
      <vt:lpstr>Math – Core Extension</vt:lpstr>
      <vt:lpstr>Mathematics</vt:lpstr>
      <vt:lpstr>PowerPoint Presentation</vt:lpstr>
      <vt:lpstr>Mathematics</vt:lpstr>
      <vt:lpstr>Science Class</vt:lpstr>
      <vt:lpstr>PowerPoint Presentation</vt:lpstr>
      <vt:lpstr>Science Electives</vt:lpstr>
      <vt:lpstr>GVMS Social Studies</vt:lpstr>
      <vt:lpstr>7th Grade: US History Part I 1607 - 1865</vt:lpstr>
      <vt:lpstr>8th Grade: US History Part II 1860s – 1960s</vt:lpstr>
      <vt:lpstr>Social Studies Electives</vt:lpstr>
      <vt:lpstr>World Language</vt:lpstr>
      <vt:lpstr>Get Involved</vt:lpstr>
      <vt:lpstr>Middle School Sports</vt:lpstr>
      <vt:lpstr>Fall Sports</vt:lpstr>
      <vt:lpstr>Sports Registration</vt:lpstr>
      <vt:lpstr>Athletic Eligibility</vt:lpstr>
      <vt:lpstr>MUSIC Performance Ensembles-  Concert Band</vt:lpstr>
      <vt:lpstr>MUSIC Performance Ensembles- Concert Choir</vt:lpstr>
      <vt:lpstr>MUSIC Performance Ensembles- String Orchestra</vt:lpstr>
      <vt:lpstr>MUSIC Performance Ensembles-  Auditioned Groups</vt:lpstr>
      <vt:lpstr>MUSIC   Whatever Your Musical Style,  There's a Class for You. </vt:lpstr>
      <vt:lpstr>Thank you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Sharon Cohen</dc:creator>
  <cp:lastModifiedBy>Bridget Fedor</cp:lastModifiedBy>
  <cp:revision>3</cp:revision>
  <dcterms:created xsi:type="dcterms:W3CDTF">2025-03-04T11:58:35Z</dcterms:created>
  <dcterms:modified xsi:type="dcterms:W3CDTF">2026-06-03T12:36:17Z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