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341" r:id="rId2"/>
    <p:sldId id="336" r:id="rId3"/>
    <p:sldId id="380" r:id="rId4"/>
    <p:sldId id="382" r:id="rId5"/>
    <p:sldId id="383" r:id="rId6"/>
    <p:sldId id="384" r:id="rId7"/>
    <p:sldId id="381" r:id="rId8"/>
    <p:sldId id="379" r:id="rId9"/>
    <p:sldId id="353" r:id="rId10"/>
    <p:sldId id="354" r:id="rId11"/>
    <p:sldId id="355" r:id="rId12"/>
    <p:sldId id="356" r:id="rId13"/>
    <p:sldId id="357" r:id="rId14"/>
    <p:sldId id="359" r:id="rId15"/>
    <p:sldId id="360" r:id="rId16"/>
    <p:sldId id="385" r:id="rId17"/>
    <p:sldId id="386" r:id="rId18"/>
    <p:sldId id="361" r:id="rId19"/>
    <p:sldId id="366" r:id="rId20"/>
    <p:sldId id="367" r:id="rId21"/>
    <p:sldId id="362" r:id="rId22"/>
    <p:sldId id="363" r:id="rId23"/>
    <p:sldId id="365" r:id="rId24"/>
    <p:sldId id="364" r:id="rId25"/>
    <p:sldId id="368" r:id="rId26"/>
    <p:sldId id="369" r:id="rId27"/>
    <p:sldId id="370" r:id="rId28"/>
    <p:sldId id="371" r:id="rId29"/>
    <p:sldId id="372" r:id="rId30"/>
    <p:sldId id="373" r:id="rId31"/>
    <p:sldId id="374" r:id="rId32"/>
    <p:sldId id="375" r:id="rId33"/>
    <p:sldId id="335" r:id="rId34"/>
  </p:sldIdLst>
  <p:sldSz cx="12192000" cy="6858000"/>
  <p:notesSz cx="6858000" cy="9144000"/>
  <p:embeddedFontLst>
    <p:embeddedFont>
      <p:font typeface="Arial Black" panose="020B0A04020102020204" pitchFamily="34" charset="0"/>
      <p:bold r:id="rId36"/>
    </p:embeddedFont>
    <p:embeddedFont>
      <p:font typeface="Happy Medium" panose="020B0604020202020204" charset="0"/>
      <p:regular r:id="rId37"/>
    </p:embeddedFont>
    <p:embeddedFont>
      <p:font typeface="Happy Paragraphs" panose="020B0604020202020204"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C866EA-4B0A-E350-E6BF-F5B300E3295B}" name="Stueber, Amy" initials="AS" userId="S::Amy.Stueber@sayrevillek12.net::72c447db-c4a2-4c2f-8713-0b97c83355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4660"/>
  </p:normalViewPr>
  <p:slideViewPr>
    <p:cSldViewPr snapToGrid="0">
      <p:cViewPr varScale="1">
        <p:scale>
          <a:sx n="105" d="100"/>
          <a:sy n="105" d="100"/>
        </p:scale>
        <p:origin x="780" y="96"/>
      </p:cViewPr>
      <p:guideLst/>
    </p:cSldViewPr>
  </p:slideViewPr>
  <p:notesTextViewPr>
    <p:cViewPr>
      <p:scale>
        <a:sx n="1" d="1"/>
        <a:sy n="1" d="1"/>
      </p:scale>
      <p:origin x="0" y="0"/>
    </p:cViewPr>
  </p:notesTextViewPr>
  <p:sorterViewPr>
    <p:cViewPr>
      <p:scale>
        <a:sx n="40" d="100"/>
        <a:sy n="40" d="100"/>
      </p:scale>
      <p:origin x="0" y="-373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C24864-6EC6-489D-8B03-7B5AF931F649}" type="datetimeFigureOut">
              <a:rPr lang="en-US" smtClean="0"/>
              <a:t>6/1/2026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CB471-7A1F-4728-A6D1-1918E16665B1}" type="slidenum">
              <a:rPr lang="en-US" smtClean="0"/>
              <a:t>‹#›</a:t>
            </a:fld>
            <a:endParaRPr lang="en-US"/>
          </a:p>
        </p:txBody>
      </p:sp>
    </p:spTree>
    <p:extLst>
      <p:ext uri="{BB962C8B-B14F-4D97-AF65-F5344CB8AC3E}">
        <p14:creationId xmlns:p14="http://schemas.microsoft.com/office/powerpoint/2010/main" val="345277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9CB471-7A1F-4728-A6D1-1918E16665B1}" type="slidenum">
              <a:rPr lang="en-US" smtClean="0"/>
              <a:t>1</a:t>
            </a:fld>
            <a:endParaRPr lang="en-US"/>
          </a:p>
        </p:txBody>
      </p:sp>
    </p:spTree>
    <p:extLst>
      <p:ext uri="{BB962C8B-B14F-4D97-AF65-F5344CB8AC3E}">
        <p14:creationId xmlns:p14="http://schemas.microsoft.com/office/powerpoint/2010/main" val="1170940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our kindergarten teachers were able to be here tonight.</a:t>
            </a:r>
          </a:p>
          <a:p>
            <a:pPr marL="171450" indent="-171450">
              <a:buFontTx/>
              <a:buChar char="-"/>
            </a:pPr>
            <a:r>
              <a:rPr lang="en-US" dirty="0"/>
              <a:t>For those that are here please give a wave when I get to your name. </a:t>
            </a:r>
          </a:p>
          <a:p>
            <a:pPr marL="171450" indent="-171450">
              <a:buFontTx/>
              <a:buChar char="-"/>
            </a:pPr>
            <a:r>
              <a:rPr lang="en-US" dirty="0"/>
              <a:t>- Read Names</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3B9CB471-7A1F-4728-A6D1-1918E16665B1}" type="slidenum">
              <a:rPr lang="en-US" smtClean="0"/>
              <a:t>4</a:t>
            </a:fld>
            <a:endParaRPr lang="en-US"/>
          </a:p>
        </p:txBody>
      </p:sp>
    </p:spTree>
    <p:extLst>
      <p:ext uri="{BB962C8B-B14F-4D97-AF65-F5344CB8AC3E}">
        <p14:creationId xmlns:p14="http://schemas.microsoft.com/office/powerpoint/2010/main" val="1206584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9CB471-7A1F-4728-A6D1-1918E16665B1}" type="slidenum">
              <a:rPr lang="en-US" smtClean="0"/>
              <a:t>16</a:t>
            </a:fld>
            <a:endParaRPr lang="en-US"/>
          </a:p>
        </p:txBody>
      </p:sp>
    </p:spTree>
    <p:extLst>
      <p:ext uri="{BB962C8B-B14F-4D97-AF65-F5344CB8AC3E}">
        <p14:creationId xmlns:p14="http://schemas.microsoft.com/office/powerpoint/2010/main" val="4077180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9CB471-7A1F-4728-A6D1-1918E16665B1}" type="slidenum">
              <a:rPr lang="en-US" smtClean="0"/>
              <a:t>17</a:t>
            </a:fld>
            <a:endParaRPr lang="en-US"/>
          </a:p>
        </p:txBody>
      </p:sp>
    </p:spTree>
    <p:extLst>
      <p:ext uri="{BB962C8B-B14F-4D97-AF65-F5344CB8AC3E}">
        <p14:creationId xmlns:p14="http://schemas.microsoft.com/office/powerpoint/2010/main" val="3685029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18B48-D0AC-727F-481A-EEFCEFF56D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4B3D77-4362-456D-133B-266CDDBD69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D2BE8A-9731-EFBD-71CD-24A910A34B41}"/>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5" name="Footer Placeholder 4">
            <a:extLst>
              <a:ext uri="{FF2B5EF4-FFF2-40B4-BE49-F238E27FC236}">
                <a16:creationId xmlns:a16="http://schemas.microsoft.com/office/drawing/2014/main" id="{72CCC8CB-6597-6BA3-0BD4-3F5BBBC176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60168-CBCE-4AB5-FDCE-6295EC02B420}"/>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1726749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3571-9ADD-AD6C-111F-441F0A673F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ECA152-74F2-4D40-4C4B-CDBAED60BF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CF4C78-C0A6-A646-8FCF-E7F9E62C7862}"/>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5" name="Footer Placeholder 4">
            <a:extLst>
              <a:ext uri="{FF2B5EF4-FFF2-40B4-BE49-F238E27FC236}">
                <a16:creationId xmlns:a16="http://schemas.microsoft.com/office/drawing/2014/main" id="{353F9BA8-4314-E033-08DE-7D4DB8426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9A4F9-E01D-5EDB-F44C-CC15FE4EA5E6}"/>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2846330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30C1F-AC58-19AE-83F9-64F37DFC33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3BE4ED-2463-C3AE-3F1E-D237116D74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989D32-A613-26F6-8346-D729B36A012D}"/>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5" name="Footer Placeholder 4">
            <a:extLst>
              <a:ext uri="{FF2B5EF4-FFF2-40B4-BE49-F238E27FC236}">
                <a16:creationId xmlns:a16="http://schemas.microsoft.com/office/drawing/2014/main" id="{5F072309-8810-FA0C-9A43-B26C23ACF8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F92AD-C109-594A-5070-A2F6FBE105FD}"/>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394322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13E3-F86F-9917-010F-9C713986D7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8DAF4-F7B9-BC6C-FAEB-1A43521D3F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E1224F-BD7A-D6D2-6080-A4BDB15F02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234A7E-D1CC-1559-FC81-0B13E9BC8AB2}"/>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6" name="Footer Placeholder 5">
            <a:extLst>
              <a:ext uri="{FF2B5EF4-FFF2-40B4-BE49-F238E27FC236}">
                <a16:creationId xmlns:a16="http://schemas.microsoft.com/office/drawing/2014/main" id="{65107924-9DE7-E889-799D-3C43C5301B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EBA4F-1660-C85A-5E1E-0E8B9B1809A1}"/>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233267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8D748-DC00-4511-9397-E237BB1764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D1D321-B5C7-F6FC-BB8A-217841A487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2D854C-052D-67A6-038C-84F7BC9BB2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195CB3-8A16-43EC-21B2-C73ED36C86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D96BD3-521E-C42A-C626-6B3C3015B7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774863-F667-1F26-04D3-734A5E773B1C}"/>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8" name="Footer Placeholder 7">
            <a:extLst>
              <a:ext uri="{FF2B5EF4-FFF2-40B4-BE49-F238E27FC236}">
                <a16:creationId xmlns:a16="http://schemas.microsoft.com/office/drawing/2014/main" id="{2C7E8810-F49A-3B9C-11C7-902269E7A7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CF8115-8C24-81BA-999F-73848D55A6BC}"/>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2782832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CA00F-34B1-1A8E-4101-3E9174F0DF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B16687-7F3E-4B71-645E-275E61DFA589}"/>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4" name="Footer Placeholder 3">
            <a:extLst>
              <a:ext uri="{FF2B5EF4-FFF2-40B4-BE49-F238E27FC236}">
                <a16:creationId xmlns:a16="http://schemas.microsoft.com/office/drawing/2014/main" id="{4E1849C7-6103-5DEA-6A08-615194CC10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4AD9D9-7E1C-4F70-2121-B8FEC6F7C859}"/>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1693290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4CBD5B-5FD5-89B6-FD2C-0BC56E45CD2F}"/>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3" name="Footer Placeholder 2">
            <a:extLst>
              <a:ext uri="{FF2B5EF4-FFF2-40B4-BE49-F238E27FC236}">
                <a16:creationId xmlns:a16="http://schemas.microsoft.com/office/drawing/2014/main" id="{A0A3F3EF-FEE2-3778-9452-27E41D7714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FB45C2-1D9A-887C-2F98-CC0892E6764E}"/>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579275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A272-2486-95A2-40E1-A6A892C613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B67849-70B4-E9A2-82A6-0016001D2D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6A0FE9-B777-2E0A-6DA3-6D4537CD1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59204-B020-3902-094F-F141CCD3E061}"/>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6" name="Footer Placeholder 5">
            <a:extLst>
              <a:ext uri="{FF2B5EF4-FFF2-40B4-BE49-F238E27FC236}">
                <a16:creationId xmlns:a16="http://schemas.microsoft.com/office/drawing/2014/main" id="{B3B9F93C-3379-41D2-8B7C-89B3B47EA0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9480E4-C01D-F9E6-1D19-2E7A2E1A594C}"/>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7164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12B24-921A-3FAE-3271-755438667D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1C3BC8-4FE4-5DAC-25B0-9B09915D3A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8B3367-7BC8-43CD-CBF5-9439EE0D29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25A2FF-9BFB-E16F-D4C3-72E9EEAF720C}"/>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6" name="Footer Placeholder 5">
            <a:extLst>
              <a:ext uri="{FF2B5EF4-FFF2-40B4-BE49-F238E27FC236}">
                <a16:creationId xmlns:a16="http://schemas.microsoft.com/office/drawing/2014/main" id="{7651B7B2-B928-A5C0-D74E-08D7C782C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C455F-4D7B-76C8-4DAF-0BBF4E0D7BE2}"/>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933215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A4D9-8129-FE09-E13B-6FFD460CD7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B31D52-DE48-DC06-143E-BA8244A11F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3BDC6-5FB8-B3C1-90F0-079CCB134EB3}"/>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5" name="Footer Placeholder 4">
            <a:extLst>
              <a:ext uri="{FF2B5EF4-FFF2-40B4-BE49-F238E27FC236}">
                <a16:creationId xmlns:a16="http://schemas.microsoft.com/office/drawing/2014/main" id="{1A0679D4-E227-3318-8AB9-81B76672E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B2015B-956A-CE23-0E7C-8427FF99DC39}"/>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275258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13C7CE-3AC4-9C30-6CC9-BC965F16A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878E82-D98A-1BB7-2C00-E33D2A9B8B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DD0DC-E428-05D5-4719-BCA456F30450}"/>
              </a:ext>
            </a:extLst>
          </p:cNvPr>
          <p:cNvSpPr>
            <a:spLocks noGrp="1"/>
          </p:cNvSpPr>
          <p:nvPr>
            <p:ph type="dt" sz="half" idx="10"/>
          </p:nvPr>
        </p:nvSpPr>
        <p:spPr/>
        <p:txBody>
          <a:bodyPr/>
          <a:lstStyle/>
          <a:p>
            <a:fld id="{CA819E56-5099-465D-A377-35206C1038D5}" type="datetimeFigureOut">
              <a:rPr lang="en-US" smtClean="0"/>
              <a:t>6/1/2026</a:t>
            </a:fld>
            <a:endParaRPr lang="en-US"/>
          </a:p>
        </p:txBody>
      </p:sp>
      <p:sp>
        <p:nvSpPr>
          <p:cNvPr id="5" name="Footer Placeholder 4">
            <a:extLst>
              <a:ext uri="{FF2B5EF4-FFF2-40B4-BE49-F238E27FC236}">
                <a16:creationId xmlns:a16="http://schemas.microsoft.com/office/drawing/2014/main" id="{55AF9B8D-CC01-AACB-AE3D-2A2DB643EF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B22CB-819C-E787-970B-9C1053DE42A0}"/>
              </a:ext>
            </a:extLst>
          </p:cNvPr>
          <p:cNvSpPr>
            <a:spLocks noGrp="1"/>
          </p:cNvSpPr>
          <p:nvPr>
            <p:ph type="sldNum" sz="quarter" idx="12"/>
          </p:nvPr>
        </p:nvSpPr>
        <p:spPr/>
        <p:txBody>
          <a:bodyPr/>
          <a:lstStyle/>
          <a:p>
            <a:fld id="{0F6D23EE-0AFD-4A0D-A219-7453FB917076}" type="slidenum">
              <a:rPr lang="en-US" smtClean="0"/>
              <a:t>‹#›</a:t>
            </a:fld>
            <a:endParaRPr lang="en-US"/>
          </a:p>
        </p:txBody>
      </p:sp>
    </p:spTree>
    <p:extLst>
      <p:ext uri="{BB962C8B-B14F-4D97-AF65-F5344CB8AC3E}">
        <p14:creationId xmlns:p14="http://schemas.microsoft.com/office/powerpoint/2010/main" val="4178891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0615D0-A9D2-D40D-BD67-7B08F8ABAC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D3FEA9-FBC8-286E-BE11-7407DDBC9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918180-D144-1635-309F-76D48C00F5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819E56-5099-465D-A377-35206C1038D5}" type="datetimeFigureOut">
              <a:rPr lang="en-US" smtClean="0"/>
              <a:t>6/1/2026</a:t>
            </a:fld>
            <a:endParaRPr lang="en-US"/>
          </a:p>
        </p:txBody>
      </p:sp>
      <p:sp>
        <p:nvSpPr>
          <p:cNvPr id="5" name="Footer Placeholder 4">
            <a:extLst>
              <a:ext uri="{FF2B5EF4-FFF2-40B4-BE49-F238E27FC236}">
                <a16:creationId xmlns:a16="http://schemas.microsoft.com/office/drawing/2014/main" id="{37F9194D-05B2-A87E-03CC-4949ACC340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95B792-9141-134C-263B-4EAA3F7EC9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D23EE-0AFD-4A0D-A219-7453FB917076}" type="slidenum">
              <a:rPr lang="en-US" smtClean="0"/>
              <a:t>‹#›</a:t>
            </a:fld>
            <a:endParaRPr lang="en-US"/>
          </a:p>
        </p:txBody>
      </p:sp>
    </p:spTree>
    <p:extLst>
      <p:ext uri="{BB962C8B-B14F-4D97-AF65-F5344CB8AC3E}">
        <p14:creationId xmlns:p14="http://schemas.microsoft.com/office/powerpoint/2010/main" val="165776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TransDept@SayrevilleK12.net"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43B263-849E-84D9-B8F8-BB98A7F1479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5805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56411"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755375" y="455800"/>
            <a:ext cx="3070667"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Goals:</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Rectangle 4">
            <a:extLst>
              <a:ext uri="{FF2B5EF4-FFF2-40B4-BE49-F238E27FC236}">
                <a16:creationId xmlns:a16="http://schemas.microsoft.com/office/drawing/2014/main" id="{E2B781A7-6C9B-BD6E-109E-208E52F3AC43}"/>
              </a:ext>
            </a:extLst>
          </p:cNvPr>
          <p:cNvSpPr/>
          <p:nvPr/>
        </p:nvSpPr>
        <p:spPr>
          <a:xfrm>
            <a:off x="1255991" y="2107737"/>
            <a:ext cx="6444220" cy="3089905"/>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Introductions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Kindergarten Orientation is 9/3</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Getting Ready for Kindergarten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Questions and Answers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Tour of the School</a:t>
            </a:r>
          </a:p>
        </p:txBody>
      </p:sp>
    </p:spTree>
    <p:extLst>
      <p:ext uri="{BB962C8B-B14F-4D97-AF65-F5344CB8AC3E}">
        <p14:creationId xmlns:p14="http://schemas.microsoft.com/office/powerpoint/2010/main" val="268823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3E9D2647-7F97-2DB1-C925-36ED8F186B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C32482-70BE-D838-4DDF-2E0694D2B71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56411" y="0"/>
            <a:ext cx="12192000" cy="6858000"/>
          </a:xfrm>
          <a:prstGeom prst="rect">
            <a:avLst/>
          </a:prstGeom>
        </p:spPr>
      </p:pic>
      <p:sp>
        <p:nvSpPr>
          <p:cNvPr id="4" name="TextBox 3">
            <a:extLst>
              <a:ext uri="{FF2B5EF4-FFF2-40B4-BE49-F238E27FC236}">
                <a16:creationId xmlns:a16="http://schemas.microsoft.com/office/drawing/2014/main" id="{2FA67B18-BE19-D0B4-227E-EE6B9BDEEAAE}"/>
              </a:ext>
            </a:extLst>
          </p:cNvPr>
          <p:cNvSpPr txBox="1"/>
          <p:nvPr/>
        </p:nvSpPr>
        <p:spPr>
          <a:xfrm>
            <a:off x="264696" y="455800"/>
            <a:ext cx="7289990"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Meet the Principal</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Rectangle 4">
            <a:extLst>
              <a:ext uri="{FF2B5EF4-FFF2-40B4-BE49-F238E27FC236}">
                <a16:creationId xmlns:a16="http://schemas.microsoft.com/office/drawing/2014/main" id="{6F349A0E-D9CB-018C-FB67-35F2C4D08BAE}"/>
              </a:ext>
            </a:extLst>
          </p:cNvPr>
          <p:cNvSpPr/>
          <p:nvPr/>
        </p:nvSpPr>
        <p:spPr>
          <a:xfrm>
            <a:off x="1195834" y="2791326"/>
            <a:ext cx="3969025" cy="1647834"/>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Arial Black" panose="020B0A04020102020204" pitchFamily="34" charset="0"/>
              </a:rPr>
              <a:t>Ms. Stueber </a:t>
            </a:r>
          </a:p>
        </p:txBody>
      </p:sp>
      <p:sp>
        <p:nvSpPr>
          <p:cNvPr id="9" name="Rectangle 8">
            <a:extLst>
              <a:ext uri="{FF2B5EF4-FFF2-40B4-BE49-F238E27FC236}">
                <a16:creationId xmlns:a16="http://schemas.microsoft.com/office/drawing/2014/main" id="{FFDEB0F0-CEF2-6F20-A40C-E414CD114411}"/>
              </a:ext>
            </a:extLst>
          </p:cNvPr>
          <p:cNvSpPr/>
          <p:nvPr/>
        </p:nvSpPr>
        <p:spPr>
          <a:xfrm>
            <a:off x="5939588" y="3868152"/>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732-525-5215</a:t>
            </a:r>
          </a:p>
        </p:txBody>
      </p:sp>
      <p:sp>
        <p:nvSpPr>
          <p:cNvPr id="10" name="Rectangle 9">
            <a:extLst>
              <a:ext uri="{FF2B5EF4-FFF2-40B4-BE49-F238E27FC236}">
                <a16:creationId xmlns:a16="http://schemas.microsoft.com/office/drawing/2014/main" id="{DAFA8F94-2FD8-3564-DE9C-99B55E58789C}"/>
              </a:ext>
            </a:extLst>
          </p:cNvPr>
          <p:cNvSpPr/>
          <p:nvPr/>
        </p:nvSpPr>
        <p:spPr>
          <a:xfrm>
            <a:off x="5939588" y="2352174"/>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Amy.Stueber@sayrevillek12.net</a:t>
            </a:r>
          </a:p>
        </p:txBody>
      </p:sp>
    </p:spTree>
    <p:extLst>
      <p:ext uri="{BB962C8B-B14F-4D97-AF65-F5344CB8AC3E}">
        <p14:creationId xmlns:p14="http://schemas.microsoft.com/office/powerpoint/2010/main" val="1903446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E542A914-AC66-FD9F-4E76-015FD8C2D9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9C0B5C-BAE1-F8ED-1D36-1BC18CE0470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56411" y="0"/>
            <a:ext cx="12192000" cy="6858000"/>
          </a:xfrm>
          <a:prstGeom prst="rect">
            <a:avLst/>
          </a:prstGeom>
        </p:spPr>
      </p:pic>
      <p:sp>
        <p:nvSpPr>
          <p:cNvPr id="4" name="TextBox 3">
            <a:extLst>
              <a:ext uri="{FF2B5EF4-FFF2-40B4-BE49-F238E27FC236}">
                <a16:creationId xmlns:a16="http://schemas.microsoft.com/office/drawing/2014/main" id="{4A315664-7E93-E20B-12F8-3B28142ABE3C}"/>
              </a:ext>
            </a:extLst>
          </p:cNvPr>
          <p:cNvSpPr txBox="1"/>
          <p:nvPr/>
        </p:nvSpPr>
        <p:spPr>
          <a:xfrm>
            <a:off x="264696" y="455800"/>
            <a:ext cx="7289990"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Kindergarten Teachers</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Rectangle 4">
            <a:extLst>
              <a:ext uri="{FF2B5EF4-FFF2-40B4-BE49-F238E27FC236}">
                <a16:creationId xmlns:a16="http://schemas.microsoft.com/office/drawing/2014/main" id="{511D4D48-4227-B670-DB4B-9F519C5F832C}"/>
              </a:ext>
            </a:extLst>
          </p:cNvPr>
          <p:cNvSpPr/>
          <p:nvPr/>
        </p:nvSpPr>
        <p:spPr>
          <a:xfrm>
            <a:off x="1126823" y="4832065"/>
            <a:ext cx="3753853" cy="1296913"/>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Black" panose="020B0A04020102020204" pitchFamily="34" charset="0"/>
              </a:rPr>
              <a:t>Mrs. Bednarz</a:t>
            </a:r>
          </a:p>
        </p:txBody>
      </p:sp>
      <p:sp>
        <p:nvSpPr>
          <p:cNvPr id="9" name="Rectangle 8">
            <a:extLst>
              <a:ext uri="{FF2B5EF4-FFF2-40B4-BE49-F238E27FC236}">
                <a16:creationId xmlns:a16="http://schemas.microsoft.com/office/drawing/2014/main" id="{4EC0D51A-F846-8778-DE7D-23182235A2E2}"/>
              </a:ext>
            </a:extLst>
          </p:cNvPr>
          <p:cNvSpPr/>
          <p:nvPr/>
        </p:nvSpPr>
        <p:spPr>
          <a:xfrm>
            <a:off x="1126822" y="3333440"/>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Mrs. Barry </a:t>
            </a:r>
          </a:p>
        </p:txBody>
      </p:sp>
      <p:sp>
        <p:nvSpPr>
          <p:cNvPr id="10" name="Rectangle 9">
            <a:extLst>
              <a:ext uri="{FF2B5EF4-FFF2-40B4-BE49-F238E27FC236}">
                <a16:creationId xmlns:a16="http://schemas.microsoft.com/office/drawing/2014/main" id="{BDC9A5DA-231B-93DC-A5F6-8B047B0D6158}"/>
              </a:ext>
            </a:extLst>
          </p:cNvPr>
          <p:cNvSpPr/>
          <p:nvPr/>
        </p:nvSpPr>
        <p:spPr>
          <a:xfrm>
            <a:off x="5508267" y="2369427"/>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Ms. Josiah</a:t>
            </a:r>
          </a:p>
        </p:txBody>
      </p:sp>
      <p:sp>
        <p:nvSpPr>
          <p:cNvPr id="2" name="Rectangle 1">
            <a:extLst>
              <a:ext uri="{FF2B5EF4-FFF2-40B4-BE49-F238E27FC236}">
                <a16:creationId xmlns:a16="http://schemas.microsoft.com/office/drawing/2014/main" id="{9F0DC0BD-B4A1-B6F5-A4D6-E730B1D943E4}"/>
              </a:ext>
            </a:extLst>
          </p:cNvPr>
          <p:cNvSpPr/>
          <p:nvPr/>
        </p:nvSpPr>
        <p:spPr>
          <a:xfrm>
            <a:off x="5508266" y="4113563"/>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Mrs. Makely &amp; Mrs. Marchetta </a:t>
            </a:r>
          </a:p>
        </p:txBody>
      </p:sp>
      <p:sp>
        <p:nvSpPr>
          <p:cNvPr id="6" name="Rectangle 5">
            <a:extLst>
              <a:ext uri="{FF2B5EF4-FFF2-40B4-BE49-F238E27FC236}">
                <a16:creationId xmlns:a16="http://schemas.microsoft.com/office/drawing/2014/main" id="{40189D8D-EA64-C3A7-D511-695BB211C319}"/>
              </a:ext>
            </a:extLst>
          </p:cNvPr>
          <p:cNvSpPr/>
          <p:nvPr/>
        </p:nvSpPr>
        <p:spPr>
          <a:xfrm>
            <a:off x="1126822" y="1834816"/>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Ms. Anderson</a:t>
            </a:r>
          </a:p>
        </p:txBody>
      </p:sp>
    </p:spTree>
    <p:extLst>
      <p:ext uri="{BB962C8B-B14F-4D97-AF65-F5344CB8AC3E}">
        <p14:creationId xmlns:p14="http://schemas.microsoft.com/office/powerpoint/2010/main" val="3579635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AA2D6B83-0D92-3524-7ACC-A3087838E5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90102A-3AE9-76B7-A868-0B2DA016347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56411" y="0"/>
            <a:ext cx="12192000" cy="6858000"/>
          </a:xfrm>
          <a:prstGeom prst="rect">
            <a:avLst/>
          </a:prstGeom>
        </p:spPr>
      </p:pic>
      <p:sp>
        <p:nvSpPr>
          <p:cNvPr id="4" name="TextBox 3">
            <a:extLst>
              <a:ext uri="{FF2B5EF4-FFF2-40B4-BE49-F238E27FC236}">
                <a16:creationId xmlns:a16="http://schemas.microsoft.com/office/drawing/2014/main" id="{606B2A76-3B9D-A7A6-BC9E-213A95F2DB2C}"/>
              </a:ext>
            </a:extLst>
          </p:cNvPr>
          <p:cNvSpPr txBox="1"/>
          <p:nvPr/>
        </p:nvSpPr>
        <p:spPr>
          <a:xfrm>
            <a:off x="264696" y="455800"/>
            <a:ext cx="7289990"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Truman Staff</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Rectangle 4">
            <a:extLst>
              <a:ext uri="{FF2B5EF4-FFF2-40B4-BE49-F238E27FC236}">
                <a16:creationId xmlns:a16="http://schemas.microsoft.com/office/drawing/2014/main" id="{6E89332A-A3BE-3C24-1B07-D8E9B57D83D3}"/>
              </a:ext>
            </a:extLst>
          </p:cNvPr>
          <p:cNvSpPr/>
          <p:nvPr/>
        </p:nvSpPr>
        <p:spPr>
          <a:xfrm>
            <a:off x="5677758" y="2219362"/>
            <a:ext cx="3753853" cy="1296913"/>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Black" panose="020B0A04020102020204" pitchFamily="34" charset="0"/>
              </a:rPr>
              <a:t>Barbara Droulette</a:t>
            </a:r>
          </a:p>
          <a:p>
            <a:pPr algn="ctr"/>
            <a:r>
              <a:rPr lang="en-US" b="1" dirty="0">
                <a:solidFill>
                  <a:schemeClr val="tx1"/>
                </a:solidFill>
                <a:latin typeface="Arial Black" panose="020B0A04020102020204" pitchFamily="34" charset="0"/>
              </a:rPr>
              <a:t>Secretary </a:t>
            </a:r>
          </a:p>
        </p:txBody>
      </p:sp>
      <p:sp>
        <p:nvSpPr>
          <p:cNvPr id="9" name="Rectangle 8">
            <a:extLst>
              <a:ext uri="{FF2B5EF4-FFF2-40B4-BE49-F238E27FC236}">
                <a16:creationId xmlns:a16="http://schemas.microsoft.com/office/drawing/2014/main" id="{65DF010C-6924-01FD-8EE2-93B7681F8681}"/>
              </a:ext>
            </a:extLst>
          </p:cNvPr>
          <p:cNvSpPr/>
          <p:nvPr/>
        </p:nvSpPr>
        <p:spPr>
          <a:xfrm>
            <a:off x="1126822" y="4133528"/>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Cindy O’Brien</a:t>
            </a:r>
          </a:p>
          <a:p>
            <a:pPr algn="ctr"/>
            <a:r>
              <a:rPr lang="en-US" dirty="0">
                <a:solidFill>
                  <a:schemeClr val="tx1"/>
                </a:solidFill>
                <a:latin typeface="Arial Black" panose="020B0A04020102020204" pitchFamily="34" charset="0"/>
              </a:rPr>
              <a:t>School Nurse</a:t>
            </a:r>
          </a:p>
        </p:txBody>
      </p:sp>
      <p:sp>
        <p:nvSpPr>
          <p:cNvPr id="10" name="Rectangle 9">
            <a:extLst>
              <a:ext uri="{FF2B5EF4-FFF2-40B4-BE49-F238E27FC236}">
                <a16:creationId xmlns:a16="http://schemas.microsoft.com/office/drawing/2014/main" id="{1CF504A9-30DC-0767-2099-9F93E775C2CC}"/>
              </a:ext>
            </a:extLst>
          </p:cNvPr>
          <p:cNvSpPr/>
          <p:nvPr/>
        </p:nvSpPr>
        <p:spPr>
          <a:xfrm>
            <a:off x="5677759" y="4146468"/>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Virginia Culley</a:t>
            </a:r>
          </a:p>
          <a:p>
            <a:pPr algn="ctr"/>
            <a:r>
              <a:rPr lang="en-US" sz="1600" dirty="0">
                <a:solidFill>
                  <a:schemeClr val="tx1"/>
                </a:solidFill>
                <a:latin typeface="Arial Black" panose="020B0A04020102020204" pitchFamily="34" charset="0"/>
              </a:rPr>
              <a:t>Secretary </a:t>
            </a:r>
          </a:p>
        </p:txBody>
      </p:sp>
      <p:sp>
        <p:nvSpPr>
          <p:cNvPr id="6" name="Rectangle 5">
            <a:extLst>
              <a:ext uri="{FF2B5EF4-FFF2-40B4-BE49-F238E27FC236}">
                <a16:creationId xmlns:a16="http://schemas.microsoft.com/office/drawing/2014/main" id="{76D92920-74CC-B0B9-654B-EB9D55008839}"/>
              </a:ext>
            </a:extLst>
          </p:cNvPr>
          <p:cNvSpPr/>
          <p:nvPr/>
        </p:nvSpPr>
        <p:spPr>
          <a:xfrm>
            <a:off x="1126822" y="2230144"/>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Ms. Goodman</a:t>
            </a:r>
          </a:p>
          <a:p>
            <a:pPr algn="ctr"/>
            <a:r>
              <a:rPr lang="en-US" sz="1600" dirty="0">
                <a:solidFill>
                  <a:schemeClr val="tx1"/>
                </a:solidFill>
                <a:latin typeface="Arial Black" panose="020B0A04020102020204" pitchFamily="34" charset="0"/>
              </a:rPr>
              <a:t>School counselor</a:t>
            </a:r>
          </a:p>
        </p:txBody>
      </p:sp>
    </p:spTree>
    <p:extLst>
      <p:ext uri="{BB962C8B-B14F-4D97-AF65-F5344CB8AC3E}">
        <p14:creationId xmlns:p14="http://schemas.microsoft.com/office/powerpoint/2010/main" val="73399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C693EBAA-E556-AA5F-C14F-68B6EA8CAB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6F779B-C049-9E04-CE74-54CC430FF48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56411" y="0"/>
            <a:ext cx="12192000" cy="6858000"/>
          </a:xfrm>
          <a:prstGeom prst="rect">
            <a:avLst/>
          </a:prstGeom>
        </p:spPr>
      </p:pic>
      <p:sp>
        <p:nvSpPr>
          <p:cNvPr id="4" name="TextBox 3">
            <a:extLst>
              <a:ext uri="{FF2B5EF4-FFF2-40B4-BE49-F238E27FC236}">
                <a16:creationId xmlns:a16="http://schemas.microsoft.com/office/drawing/2014/main" id="{454DC69D-D3BC-3E55-6E26-06CB6B5EDC3E}"/>
              </a:ext>
            </a:extLst>
          </p:cNvPr>
          <p:cNvSpPr txBox="1"/>
          <p:nvPr/>
        </p:nvSpPr>
        <p:spPr>
          <a:xfrm>
            <a:off x="264696" y="455800"/>
            <a:ext cx="7289990"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Truman PTO</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Rectangle 4">
            <a:extLst>
              <a:ext uri="{FF2B5EF4-FFF2-40B4-BE49-F238E27FC236}">
                <a16:creationId xmlns:a16="http://schemas.microsoft.com/office/drawing/2014/main" id="{5244DA07-E68B-FEF0-FC1E-681FB169ABCC}"/>
              </a:ext>
            </a:extLst>
          </p:cNvPr>
          <p:cNvSpPr/>
          <p:nvPr/>
        </p:nvSpPr>
        <p:spPr>
          <a:xfrm>
            <a:off x="1126823" y="4832065"/>
            <a:ext cx="3753853" cy="1296913"/>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Black" panose="020B0A04020102020204" pitchFamily="34" charset="0"/>
              </a:rPr>
              <a:t>Caitlin Arvanites</a:t>
            </a:r>
          </a:p>
          <a:p>
            <a:pPr algn="ctr"/>
            <a:r>
              <a:rPr lang="en-US" b="1" dirty="0">
                <a:solidFill>
                  <a:schemeClr val="tx1"/>
                </a:solidFill>
                <a:latin typeface="Arial Black" panose="020B0A04020102020204" pitchFamily="34" charset="0"/>
              </a:rPr>
              <a:t>Recording Secretary </a:t>
            </a:r>
          </a:p>
        </p:txBody>
      </p:sp>
      <p:sp>
        <p:nvSpPr>
          <p:cNvPr id="9" name="Rectangle 8">
            <a:extLst>
              <a:ext uri="{FF2B5EF4-FFF2-40B4-BE49-F238E27FC236}">
                <a16:creationId xmlns:a16="http://schemas.microsoft.com/office/drawing/2014/main" id="{9EBC788B-0E79-4F68-E5E0-C7341EF5FFFC}"/>
              </a:ext>
            </a:extLst>
          </p:cNvPr>
          <p:cNvSpPr/>
          <p:nvPr/>
        </p:nvSpPr>
        <p:spPr>
          <a:xfrm>
            <a:off x="1126822" y="3333440"/>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Black" panose="020B0A04020102020204" pitchFamily="34" charset="0"/>
              </a:rPr>
              <a:t>Shadia Ghanem</a:t>
            </a:r>
          </a:p>
          <a:p>
            <a:pPr algn="ctr"/>
            <a:r>
              <a:rPr lang="en-US" dirty="0">
                <a:solidFill>
                  <a:schemeClr val="tx1"/>
                </a:solidFill>
                <a:latin typeface="Arial Black" panose="020B0A04020102020204" pitchFamily="34" charset="0"/>
              </a:rPr>
              <a:t>Vice President</a:t>
            </a:r>
          </a:p>
        </p:txBody>
      </p:sp>
      <p:sp>
        <p:nvSpPr>
          <p:cNvPr id="10" name="Rectangle 9">
            <a:extLst>
              <a:ext uri="{FF2B5EF4-FFF2-40B4-BE49-F238E27FC236}">
                <a16:creationId xmlns:a16="http://schemas.microsoft.com/office/drawing/2014/main" id="{C6A2AF96-7A8A-53B3-608F-6E3003AE825E}"/>
              </a:ext>
            </a:extLst>
          </p:cNvPr>
          <p:cNvSpPr/>
          <p:nvPr/>
        </p:nvSpPr>
        <p:spPr>
          <a:xfrm>
            <a:off x="5508267" y="2369427"/>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Amanda Kutcher</a:t>
            </a:r>
          </a:p>
          <a:p>
            <a:pPr algn="ctr"/>
            <a:r>
              <a:rPr lang="en-US" sz="1600" dirty="0">
                <a:solidFill>
                  <a:schemeClr val="tx1"/>
                </a:solidFill>
                <a:latin typeface="Arial Black" panose="020B0A04020102020204" pitchFamily="34" charset="0"/>
              </a:rPr>
              <a:t>Corresponding Secretary  </a:t>
            </a:r>
          </a:p>
        </p:txBody>
      </p:sp>
      <p:sp>
        <p:nvSpPr>
          <p:cNvPr id="2" name="Rectangle 1">
            <a:extLst>
              <a:ext uri="{FF2B5EF4-FFF2-40B4-BE49-F238E27FC236}">
                <a16:creationId xmlns:a16="http://schemas.microsoft.com/office/drawing/2014/main" id="{A7E03F9B-7A47-C209-83D7-A39CA0CC78A8}"/>
              </a:ext>
            </a:extLst>
          </p:cNvPr>
          <p:cNvSpPr/>
          <p:nvPr/>
        </p:nvSpPr>
        <p:spPr>
          <a:xfrm>
            <a:off x="5508266" y="4113563"/>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Jennifer DeForge</a:t>
            </a:r>
          </a:p>
          <a:p>
            <a:pPr algn="ctr"/>
            <a:r>
              <a:rPr lang="en-US" sz="1600" dirty="0">
                <a:solidFill>
                  <a:schemeClr val="tx1"/>
                </a:solidFill>
                <a:latin typeface="Arial Black" panose="020B0A04020102020204" pitchFamily="34" charset="0"/>
              </a:rPr>
              <a:t>Treasurer </a:t>
            </a:r>
          </a:p>
        </p:txBody>
      </p:sp>
      <p:sp>
        <p:nvSpPr>
          <p:cNvPr id="6" name="Rectangle 5">
            <a:extLst>
              <a:ext uri="{FF2B5EF4-FFF2-40B4-BE49-F238E27FC236}">
                <a16:creationId xmlns:a16="http://schemas.microsoft.com/office/drawing/2014/main" id="{FA2686F1-109C-915F-27BF-3A3A81A029F8}"/>
              </a:ext>
            </a:extLst>
          </p:cNvPr>
          <p:cNvSpPr/>
          <p:nvPr/>
        </p:nvSpPr>
        <p:spPr>
          <a:xfrm>
            <a:off x="1126822" y="1834816"/>
            <a:ext cx="3753853" cy="1275347"/>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Black" panose="020B0A04020102020204" pitchFamily="34" charset="0"/>
              </a:rPr>
              <a:t>Antonella Leverett</a:t>
            </a:r>
          </a:p>
          <a:p>
            <a:pPr algn="ctr"/>
            <a:r>
              <a:rPr lang="en-US" sz="1600" dirty="0">
                <a:solidFill>
                  <a:schemeClr val="tx1"/>
                </a:solidFill>
                <a:latin typeface="Arial Black" panose="020B0A04020102020204" pitchFamily="34" charset="0"/>
              </a:rPr>
              <a:t>PTO President </a:t>
            </a:r>
          </a:p>
        </p:txBody>
      </p:sp>
    </p:spTree>
    <p:extLst>
      <p:ext uri="{BB962C8B-B14F-4D97-AF65-F5344CB8AC3E}">
        <p14:creationId xmlns:p14="http://schemas.microsoft.com/office/powerpoint/2010/main" val="87444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FB0D80E0-23BD-FE17-F871-20F2AA181B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8DA76C-D02F-F035-373C-7D76EA81B69F}"/>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56411" y="0"/>
            <a:ext cx="12192000" cy="6858000"/>
          </a:xfrm>
          <a:prstGeom prst="rect">
            <a:avLst/>
          </a:prstGeom>
        </p:spPr>
      </p:pic>
      <p:sp>
        <p:nvSpPr>
          <p:cNvPr id="4" name="TextBox 3">
            <a:extLst>
              <a:ext uri="{FF2B5EF4-FFF2-40B4-BE49-F238E27FC236}">
                <a16:creationId xmlns:a16="http://schemas.microsoft.com/office/drawing/2014/main" id="{8C44D491-3D19-659D-1AAA-392E0B0A039A}"/>
              </a:ext>
            </a:extLst>
          </p:cNvPr>
          <p:cNvSpPr txBox="1"/>
          <p:nvPr/>
        </p:nvSpPr>
        <p:spPr>
          <a:xfrm>
            <a:off x="755374" y="455800"/>
            <a:ext cx="6174815" cy="1077218"/>
          </a:xfrm>
          <a:prstGeom prst="rect">
            <a:avLst/>
          </a:prstGeom>
          <a:noFill/>
        </p:spPr>
        <p:txBody>
          <a:bodyPr wrap="square" rtlCol="0">
            <a:spAutoFit/>
          </a:bodyPr>
          <a:lstStyle/>
          <a:p>
            <a:pPr algn="ctr"/>
            <a:r>
              <a:rPr lang="en-US" sz="3200" dirty="0"/>
              <a:t>Kindergarten…It’s not what it used to be.</a:t>
            </a:r>
            <a:endParaRPr lang="en-US" sz="32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Rectangle 4">
            <a:extLst>
              <a:ext uri="{FF2B5EF4-FFF2-40B4-BE49-F238E27FC236}">
                <a16:creationId xmlns:a16="http://schemas.microsoft.com/office/drawing/2014/main" id="{2B27BD6F-9691-90B4-E7DE-83B82D996F22}"/>
              </a:ext>
            </a:extLst>
          </p:cNvPr>
          <p:cNvSpPr/>
          <p:nvPr/>
        </p:nvSpPr>
        <p:spPr>
          <a:xfrm>
            <a:off x="1255991" y="2107737"/>
            <a:ext cx="6444220" cy="3089905"/>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This is where the journey begins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New Jersey Student Learning Standards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Fun yet challenging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v"/>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What can you do now?</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5604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A63E95E4-A942-C6AA-E4D2-60EF3DB8DB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9BF1E8-4E0F-37A5-D02A-E841C0B1112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2CA0587-2E9E-2835-A3BD-FED80B4A0323}"/>
              </a:ext>
            </a:extLst>
          </p:cNvPr>
          <p:cNvSpPr txBox="1"/>
          <p:nvPr/>
        </p:nvSpPr>
        <p:spPr>
          <a:xfrm>
            <a:off x="755375" y="455800"/>
            <a:ext cx="6680142"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Support at Home: </a:t>
            </a:r>
            <a:r>
              <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Sight Words</a:t>
            </a:r>
          </a:p>
        </p:txBody>
      </p:sp>
      <p:pic>
        <p:nvPicPr>
          <p:cNvPr id="5122" name="Picture 2" descr="Sight Word Activities for PARENTS | TheHappyTeacher">
            <a:extLst>
              <a:ext uri="{FF2B5EF4-FFF2-40B4-BE49-F238E27FC236}">
                <a16:creationId xmlns:a16="http://schemas.microsoft.com/office/drawing/2014/main" id="{AA878A7B-74C6-1836-4713-68CAC562E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694" y="1768414"/>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racticing Sight Words With a Salt Tray - Mama.Papa.Bubba.">
            <a:extLst>
              <a:ext uri="{FF2B5EF4-FFF2-40B4-BE49-F238E27FC236}">
                <a16:creationId xmlns:a16="http://schemas.microsoft.com/office/drawing/2014/main" id="{488F2BF4-740F-F1D8-3845-F3AFFAA588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6388" y="2059500"/>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OH SNAP! Our Favorite High Frequency Word Game | School Time Snippets">
            <a:extLst>
              <a:ext uri="{FF2B5EF4-FFF2-40B4-BE49-F238E27FC236}">
                <a16:creationId xmlns:a16="http://schemas.microsoft.com/office/drawing/2014/main" id="{52419635-223C-ABD1-DF24-82E444E0A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8153" y="2059500"/>
            <a:ext cx="1809750" cy="25241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03C9361-7DDA-3946-D03A-086DCDB9B97D}"/>
              </a:ext>
            </a:extLst>
          </p:cNvPr>
          <p:cNvSpPr txBox="1"/>
          <p:nvPr/>
        </p:nvSpPr>
        <p:spPr>
          <a:xfrm>
            <a:off x="874643" y="5406887"/>
            <a:ext cx="2928731" cy="646331"/>
          </a:xfrm>
          <a:prstGeom prst="rect">
            <a:avLst/>
          </a:prstGeom>
          <a:noFill/>
        </p:spPr>
        <p:txBody>
          <a:bodyPr wrap="square" rtlCol="0">
            <a:spAutoFit/>
          </a:bodyPr>
          <a:lstStyle/>
          <a:p>
            <a:r>
              <a:rPr lang="en-US" dirty="0"/>
              <a:t>Using a toothpick, write words in </a:t>
            </a:r>
            <a:r>
              <a:rPr lang="en-US" dirty="0" err="1"/>
              <a:t>play-doh</a:t>
            </a:r>
            <a:endParaRPr lang="en-US" dirty="0"/>
          </a:p>
        </p:txBody>
      </p:sp>
      <p:sp>
        <p:nvSpPr>
          <p:cNvPr id="6" name="TextBox 5">
            <a:extLst>
              <a:ext uri="{FF2B5EF4-FFF2-40B4-BE49-F238E27FC236}">
                <a16:creationId xmlns:a16="http://schemas.microsoft.com/office/drawing/2014/main" id="{16709BB0-3836-9722-EAF6-8ED5F0632C39}"/>
              </a:ext>
            </a:extLst>
          </p:cNvPr>
          <p:cNvSpPr txBox="1"/>
          <p:nvPr/>
        </p:nvSpPr>
        <p:spPr>
          <a:xfrm>
            <a:off x="4616388" y="3990041"/>
            <a:ext cx="2928731" cy="646331"/>
          </a:xfrm>
          <a:prstGeom prst="rect">
            <a:avLst/>
          </a:prstGeom>
          <a:noFill/>
        </p:spPr>
        <p:txBody>
          <a:bodyPr wrap="square" rtlCol="0">
            <a:spAutoFit/>
          </a:bodyPr>
          <a:lstStyle/>
          <a:p>
            <a:r>
              <a:rPr lang="en-US" dirty="0"/>
              <a:t>Using salt, sugar, or sand, trace words </a:t>
            </a:r>
          </a:p>
        </p:txBody>
      </p:sp>
      <p:sp>
        <p:nvSpPr>
          <p:cNvPr id="7" name="TextBox 6">
            <a:extLst>
              <a:ext uri="{FF2B5EF4-FFF2-40B4-BE49-F238E27FC236}">
                <a16:creationId xmlns:a16="http://schemas.microsoft.com/office/drawing/2014/main" id="{1D9A00E3-A02F-0089-F604-46BDA91B5FC0}"/>
              </a:ext>
            </a:extLst>
          </p:cNvPr>
          <p:cNvSpPr txBox="1"/>
          <p:nvPr/>
        </p:nvSpPr>
        <p:spPr>
          <a:xfrm>
            <a:off x="7545119" y="4735749"/>
            <a:ext cx="2928731" cy="923330"/>
          </a:xfrm>
          <a:prstGeom prst="rect">
            <a:avLst/>
          </a:prstGeom>
          <a:noFill/>
        </p:spPr>
        <p:txBody>
          <a:bodyPr wrap="square" rtlCol="0">
            <a:spAutoFit/>
          </a:bodyPr>
          <a:lstStyle/>
          <a:p>
            <a:r>
              <a:rPr lang="en-US" dirty="0"/>
              <a:t>Pull out popsicle sticks to read… see how many you read correctly to keep!</a:t>
            </a:r>
          </a:p>
        </p:txBody>
      </p:sp>
    </p:spTree>
    <p:extLst>
      <p:ext uri="{BB962C8B-B14F-4D97-AF65-F5344CB8AC3E}">
        <p14:creationId xmlns:p14="http://schemas.microsoft.com/office/powerpoint/2010/main" val="2564515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593694" y="291086"/>
            <a:ext cx="6960991" cy="1384995"/>
          </a:xfrm>
          <a:prstGeom prst="rect">
            <a:avLst/>
          </a:prstGeom>
          <a:noFill/>
        </p:spPr>
        <p:txBody>
          <a:bodyPr wrap="square" rtlCol="0">
            <a:spAutoFit/>
          </a:bodyPr>
          <a:lstStyle/>
          <a:p>
            <a:pPr algn="ctr"/>
            <a:r>
              <a:rPr lang="en-US" sz="5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Support at Home: </a:t>
            </a:r>
          </a:p>
          <a:p>
            <a:pPr algn="ctr"/>
            <a:r>
              <a:rPr lang="en-US" sz="2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Phonics (letters and sounds)</a:t>
            </a:r>
          </a:p>
        </p:txBody>
      </p:sp>
      <p:sp>
        <p:nvSpPr>
          <p:cNvPr id="2" name="TextBox 1">
            <a:extLst>
              <a:ext uri="{FF2B5EF4-FFF2-40B4-BE49-F238E27FC236}">
                <a16:creationId xmlns:a16="http://schemas.microsoft.com/office/drawing/2014/main" id="{5C760C6B-EFF9-A8AC-D320-BCE5EFF573ED}"/>
              </a:ext>
            </a:extLst>
          </p:cNvPr>
          <p:cNvSpPr txBox="1"/>
          <p:nvPr/>
        </p:nvSpPr>
        <p:spPr>
          <a:xfrm>
            <a:off x="731148" y="4342535"/>
            <a:ext cx="2928731" cy="646331"/>
          </a:xfrm>
          <a:prstGeom prst="rect">
            <a:avLst/>
          </a:prstGeom>
          <a:noFill/>
        </p:spPr>
        <p:txBody>
          <a:bodyPr wrap="square" rtlCol="0">
            <a:spAutoFit/>
          </a:bodyPr>
          <a:lstStyle/>
          <a:p>
            <a:r>
              <a:rPr lang="en-US" dirty="0"/>
              <a:t>Lowercase and uppercase letter match</a:t>
            </a:r>
          </a:p>
        </p:txBody>
      </p:sp>
      <p:sp>
        <p:nvSpPr>
          <p:cNvPr id="6" name="TextBox 5">
            <a:extLst>
              <a:ext uri="{FF2B5EF4-FFF2-40B4-BE49-F238E27FC236}">
                <a16:creationId xmlns:a16="http://schemas.microsoft.com/office/drawing/2014/main" id="{FD86AF9C-C2CE-2D07-C124-A5D044D691D4}"/>
              </a:ext>
            </a:extLst>
          </p:cNvPr>
          <p:cNvSpPr txBox="1"/>
          <p:nvPr/>
        </p:nvSpPr>
        <p:spPr>
          <a:xfrm>
            <a:off x="4212361" y="4019370"/>
            <a:ext cx="2928731" cy="646331"/>
          </a:xfrm>
          <a:prstGeom prst="rect">
            <a:avLst/>
          </a:prstGeom>
          <a:noFill/>
        </p:spPr>
        <p:txBody>
          <a:bodyPr wrap="square" rtlCol="0">
            <a:spAutoFit/>
          </a:bodyPr>
          <a:lstStyle/>
          <a:p>
            <a:r>
              <a:rPr lang="en-US" dirty="0"/>
              <a:t>Using salt, sugar, or sand, trace letters </a:t>
            </a:r>
          </a:p>
        </p:txBody>
      </p:sp>
      <p:sp>
        <p:nvSpPr>
          <p:cNvPr id="7" name="TextBox 6">
            <a:extLst>
              <a:ext uri="{FF2B5EF4-FFF2-40B4-BE49-F238E27FC236}">
                <a16:creationId xmlns:a16="http://schemas.microsoft.com/office/drawing/2014/main" id="{5087B56E-C85D-64EB-7F4D-B36E8304B990}"/>
              </a:ext>
            </a:extLst>
          </p:cNvPr>
          <p:cNvSpPr txBox="1"/>
          <p:nvPr/>
        </p:nvSpPr>
        <p:spPr>
          <a:xfrm>
            <a:off x="7348342" y="4404199"/>
            <a:ext cx="2928731" cy="923330"/>
          </a:xfrm>
          <a:prstGeom prst="rect">
            <a:avLst/>
          </a:prstGeom>
          <a:noFill/>
        </p:spPr>
        <p:txBody>
          <a:bodyPr wrap="square" rtlCol="0">
            <a:spAutoFit/>
          </a:bodyPr>
          <a:lstStyle/>
          <a:p>
            <a:r>
              <a:rPr lang="en-US" dirty="0"/>
              <a:t>Find objects in your home to sort. Find objects that start with the B sound, etc.</a:t>
            </a:r>
          </a:p>
        </p:txBody>
      </p:sp>
      <p:pic>
        <p:nvPicPr>
          <p:cNvPr id="6146" name="Picture 2" descr="50 Simple Alphabet Activities for Preschoolers - Hands On As We Grow®">
            <a:extLst>
              <a:ext uri="{FF2B5EF4-FFF2-40B4-BE49-F238E27FC236}">
                <a16:creationId xmlns:a16="http://schemas.microsoft.com/office/drawing/2014/main" id="{28907752-0E58-AC23-606F-48D6F4FE4D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148" y="2299353"/>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Your Child Will Love the Sand Tray For Hands-On Writing">
            <a:extLst>
              <a:ext uri="{FF2B5EF4-FFF2-40B4-BE49-F238E27FC236}">
                <a16:creationId xmlns:a16="http://schemas.microsoft.com/office/drawing/2014/main" id="{6889BB89-A81D-770D-DC8E-F4AD7C527A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6955" y="2351740"/>
            <a:ext cx="280035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25+ Beginning Sounds Activities and Printables - Fun-A-Day!">
            <a:extLst>
              <a:ext uri="{FF2B5EF4-FFF2-40B4-BE49-F238E27FC236}">
                <a16:creationId xmlns:a16="http://schemas.microsoft.com/office/drawing/2014/main" id="{B253D245-5209-7A33-906F-24D67205FB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4685" y="219941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34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593694" y="434260"/>
            <a:ext cx="6960991"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Support at Home: </a:t>
            </a:r>
            <a:r>
              <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Math</a:t>
            </a:r>
          </a:p>
        </p:txBody>
      </p:sp>
      <p:sp>
        <p:nvSpPr>
          <p:cNvPr id="2" name="TextBox 1">
            <a:extLst>
              <a:ext uri="{FF2B5EF4-FFF2-40B4-BE49-F238E27FC236}">
                <a16:creationId xmlns:a16="http://schemas.microsoft.com/office/drawing/2014/main" id="{5C760C6B-EFF9-A8AC-D320-BCE5EFF573ED}"/>
              </a:ext>
            </a:extLst>
          </p:cNvPr>
          <p:cNvSpPr txBox="1"/>
          <p:nvPr/>
        </p:nvSpPr>
        <p:spPr>
          <a:xfrm>
            <a:off x="843829" y="4329310"/>
            <a:ext cx="2928731" cy="646331"/>
          </a:xfrm>
          <a:prstGeom prst="rect">
            <a:avLst/>
          </a:prstGeom>
          <a:noFill/>
        </p:spPr>
        <p:txBody>
          <a:bodyPr wrap="square" rtlCol="0">
            <a:spAutoFit/>
          </a:bodyPr>
          <a:lstStyle/>
          <a:p>
            <a:r>
              <a:rPr lang="en-US" dirty="0"/>
              <a:t>Identify numbers when they are knocked over</a:t>
            </a:r>
          </a:p>
        </p:txBody>
      </p:sp>
      <p:sp>
        <p:nvSpPr>
          <p:cNvPr id="6" name="TextBox 5">
            <a:extLst>
              <a:ext uri="{FF2B5EF4-FFF2-40B4-BE49-F238E27FC236}">
                <a16:creationId xmlns:a16="http://schemas.microsoft.com/office/drawing/2014/main" id="{FD86AF9C-C2CE-2D07-C124-A5D044D691D4}"/>
              </a:ext>
            </a:extLst>
          </p:cNvPr>
          <p:cNvSpPr txBox="1"/>
          <p:nvPr/>
        </p:nvSpPr>
        <p:spPr>
          <a:xfrm>
            <a:off x="4843668" y="5158326"/>
            <a:ext cx="2928731" cy="369332"/>
          </a:xfrm>
          <a:prstGeom prst="rect">
            <a:avLst/>
          </a:prstGeom>
          <a:noFill/>
        </p:spPr>
        <p:txBody>
          <a:bodyPr wrap="square" rtlCol="0">
            <a:spAutoFit/>
          </a:bodyPr>
          <a:lstStyle/>
          <a:p>
            <a:r>
              <a:rPr lang="en-US" dirty="0" err="1"/>
              <a:t>Play-doh</a:t>
            </a:r>
            <a:r>
              <a:rPr lang="en-US" dirty="0"/>
              <a:t> numbers</a:t>
            </a:r>
          </a:p>
        </p:txBody>
      </p:sp>
      <p:sp>
        <p:nvSpPr>
          <p:cNvPr id="7" name="TextBox 6">
            <a:extLst>
              <a:ext uri="{FF2B5EF4-FFF2-40B4-BE49-F238E27FC236}">
                <a16:creationId xmlns:a16="http://schemas.microsoft.com/office/drawing/2014/main" id="{5087B56E-C85D-64EB-7F4D-B36E8304B990}"/>
              </a:ext>
            </a:extLst>
          </p:cNvPr>
          <p:cNvSpPr txBox="1"/>
          <p:nvPr/>
        </p:nvSpPr>
        <p:spPr>
          <a:xfrm>
            <a:off x="8012100" y="4443256"/>
            <a:ext cx="2928731" cy="646331"/>
          </a:xfrm>
          <a:prstGeom prst="rect">
            <a:avLst/>
          </a:prstGeom>
          <a:noFill/>
        </p:spPr>
        <p:txBody>
          <a:bodyPr wrap="square" rtlCol="0">
            <a:spAutoFit/>
          </a:bodyPr>
          <a:lstStyle/>
          <a:p>
            <a:r>
              <a:rPr lang="en-US" dirty="0"/>
              <a:t>Use </a:t>
            </a:r>
            <a:r>
              <a:rPr lang="en-US" dirty="0" err="1"/>
              <a:t>legos</a:t>
            </a:r>
            <a:r>
              <a:rPr lang="en-US" dirty="0"/>
              <a:t> to form dots in </a:t>
            </a:r>
            <a:r>
              <a:rPr lang="en-US" dirty="0" err="1"/>
              <a:t>play-doh</a:t>
            </a:r>
            <a:r>
              <a:rPr lang="en-US" dirty="0"/>
              <a:t> to practice counting</a:t>
            </a:r>
          </a:p>
        </p:txBody>
      </p:sp>
      <p:pic>
        <p:nvPicPr>
          <p:cNvPr id="7170" name="Picture 2" descr="35 Active Math Games and Activities for Kids Who Love To Move">
            <a:extLst>
              <a:ext uri="{FF2B5EF4-FFF2-40B4-BE49-F238E27FC236}">
                <a16:creationId xmlns:a16="http://schemas.microsoft.com/office/drawing/2014/main" id="{036E5788-90DF-9049-701E-83836BFCF7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548"/>
          <a:stretch/>
        </p:blipFill>
        <p:spPr bwMode="auto">
          <a:xfrm>
            <a:off x="916068" y="1895875"/>
            <a:ext cx="2290697" cy="235581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th Activities for Kindergarten at Home - How Wee Learn">
            <a:extLst>
              <a:ext uri="{FF2B5EF4-FFF2-40B4-BE49-F238E27FC236}">
                <a16:creationId xmlns:a16="http://schemas.microsoft.com/office/drawing/2014/main" id="{84F875F6-D0F5-00ED-1E6A-7A625EC28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8628" y="1764602"/>
            <a:ext cx="2492969" cy="332498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Math Activities for Kindergarten at Home - How Wee Learn">
            <a:extLst>
              <a:ext uri="{FF2B5EF4-FFF2-40B4-BE49-F238E27FC236}">
                <a16:creationId xmlns:a16="http://schemas.microsoft.com/office/drawing/2014/main" id="{2156E94F-E5DA-CA54-7BDD-CE19600C01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0999" y="2070135"/>
            <a:ext cx="3010935" cy="2007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689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0198" y="392847"/>
            <a:ext cx="6960991"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What Else Can You Do?</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0198" y="1600367"/>
            <a:ext cx="10928411" cy="707886"/>
          </a:xfrm>
          <a:prstGeom prst="rect">
            <a:avLst/>
          </a:prstGeom>
          <a:noFill/>
        </p:spPr>
        <p:txBody>
          <a:bodyPr wrap="square" rtlCol="0">
            <a:spAutoFit/>
          </a:bodyPr>
          <a:lstStyle/>
          <a:p>
            <a:pPr marL="571500" indent="-571500">
              <a:buFont typeface="Arial" panose="020B0604020202020204" pitchFamily="34" charset="0"/>
              <a:buChar char="•"/>
            </a:pPr>
            <a:r>
              <a:rPr lang="en-US" sz="4000" dirty="0">
                <a:latin typeface="Happy Paragraphs" panose="00000500000000000000" pitchFamily="2" charset="0"/>
              </a:rPr>
              <a:t>First-Hand Experiences</a:t>
            </a:r>
          </a:p>
        </p:txBody>
      </p:sp>
      <p:pic>
        <p:nvPicPr>
          <p:cNvPr id="8" name="Picture 2" descr="Zoo animals group in flat cartoon style 8683866 Vector Art at Vecteezy">
            <a:extLst>
              <a:ext uri="{FF2B5EF4-FFF2-40B4-BE49-F238E27FC236}">
                <a16:creationId xmlns:a16="http://schemas.microsoft.com/office/drawing/2014/main" id="{985207B8-DEAD-9E68-28B2-83147C12BD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35794">
            <a:off x="956227" y="2466975"/>
            <a:ext cx="2381250" cy="19240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quarium Clipart Vector Images (over 3,700)">
            <a:extLst>
              <a:ext uri="{FF2B5EF4-FFF2-40B4-BE49-F238E27FC236}">
                <a16:creationId xmlns:a16="http://schemas.microsoft.com/office/drawing/2014/main" id="{C0CC010E-86B8-CBA0-0F37-C8EC379840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54354">
            <a:off x="3060216" y="4333708"/>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useum Generic Thin Outline Color icon">
            <a:extLst>
              <a:ext uri="{FF2B5EF4-FFF2-40B4-BE49-F238E27FC236}">
                <a16:creationId xmlns:a16="http://schemas.microsoft.com/office/drawing/2014/main" id="{7065BEED-8AE2-E8C4-AF29-B23608077F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860598">
            <a:off x="5397934" y="200536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Boy Classroom Librarian Clip Art - Boy Classroom Librarian Vector Image">
            <a:extLst>
              <a:ext uri="{FF2B5EF4-FFF2-40B4-BE49-F238E27FC236}">
                <a16:creationId xmlns:a16="http://schemas.microsoft.com/office/drawing/2014/main" id="{21DEE3B1-477C-3DB4-39D8-B9B5DD3F3E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29952">
            <a:off x="8875883" y="2394977"/>
            <a:ext cx="257175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Park Stock Illustrations – 862,681 Park Stock Illustrations, Vectors &amp;  Clipart - Dreamstime">
            <a:extLst>
              <a:ext uri="{FF2B5EF4-FFF2-40B4-BE49-F238E27FC236}">
                <a16:creationId xmlns:a16="http://schemas.microsoft.com/office/drawing/2014/main" id="{881AD9FA-4B6B-BB6E-C8A9-06C1248EEF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4638" y="4682216"/>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5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0198" y="392847"/>
            <a:ext cx="6960991" cy="1015663"/>
          </a:xfrm>
          <a:prstGeom prst="rect">
            <a:avLst/>
          </a:prstGeom>
          <a:noFill/>
        </p:spPr>
        <p:txBody>
          <a:bodyPr wrap="square" rtlCol="0">
            <a:spAutoFit/>
          </a:bodyPr>
          <a:lstStyle/>
          <a:p>
            <a:pPr algn="ctr"/>
            <a:r>
              <a:rPr lang="en-US" sz="6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What Else Can You Do?</a:t>
            </a:r>
            <a:endParaRPr lang="en-US" sz="30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pPr marL="571500" indent="-571500">
              <a:buFont typeface="Arial" panose="020B0604020202020204" pitchFamily="34" charset="0"/>
              <a:buChar char="•"/>
            </a:pPr>
            <a:r>
              <a:rPr lang="en-US" sz="4000" dirty="0">
                <a:latin typeface="Happy Paragraphs" panose="00000500000000000000" pitchFamily="2" charset="0"/>
              </a:rPr>
              <a:t>Opportunity for PLAY!</a:t>
            </a: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graphicFrame>
        <p:nvGraphicFramePr>
          <p:cNvPr id="2" name="Table 1">
            <a:extLst>
              <a:ext uri="{FF2B5EF4-FFF2-40B4-BE49-F238E27FC236}">
                <a16:creationId xmlns:a16="http://schemas.microsoft.com/office/drawing/2014/main" id="{03AC519A-500F-2526-BB95-CC8BDE178260}"/>
              </a:ext>
            </a:extLst>
          </p:cNvPr>
          <p:cNvGraphicFramePr>
            <a:graphicFrameLocks noGrp="1"/>
          </p:cNvGraphicFramePr>
          <p:nvPr>
            <p:extLst>
              <p:ext uri="{D42A27DB-BD31-4B8C-83A1-F6EECF244321}">
                <p14:modId xmlns:p14="http://schemas.microsoft.com/office/powerpoint/2010/main" val="1965070499"/>
              </p:ext>
            </p:extLst>
          </p:nvPr>
        </p:nvGraphicFramePr>
        <p:xfrm>
          <a:off x="1555136" y="2808402"/>
          <a:ext cx="8128000" cy="3108960"/>
        </p:xfrm>
        <a:graphic>
          <a:graphicData uri="http://schemas.openxmlformats.org/drawingml/2006/table">
            <a:tbl>
              <a:tblPr firstRow="1" bandRow="1">
                <a:tableStyleId>{284E427A-3D55-4303-BF80-6455036E1DE7}</a:tableStyleId>
              </a:tblPr>
              <a:tblGrid>
                <a:gridCol w="4064000">
                  <a:extLst>
                    <a:ext uri="{9D8B030D-6E8A-4147-A177-3AD203B41FA5}">
                      <a16:colId xmlns:a16="http://schemas.microsoft.com/office/drawing/2014/main" val="3597940379"/>
                    </a:ext>
                  </a:extLst>
                </a:gridCol>
                <a:gridCol w="4064000">
                  <a:extLst>
                    <a:ext uri="{9D8B030D-6E8A-4147-A177-3AD203B41FA5}">
                      <a16:colId xmlns:a16="http://schemas.microsoft.com/office/drawing/2014/main" val="2104942081"/>
                    </a:ext>
                  </a:extLst>
                </a:gridCol>
              </a:tblGrid>
              <a:tr h="370840">
                <a:tc>
                  <a:txBody>
                    <a:bodyPr/>
                    <a:lstStyle/>
                    <a:p>
                      <a:pPr algn="ctr"/>
                      <a:r>
                        <a:rPr lang="en-US" sz="3600" dirty="0"/>
                        <a:t>Parallel Play</a:t>
                      </a:r>
                    </a:p>
                  </a:txBody>
                  <a:tcPr>
                    <a:solidFill>
                      <a:srgbClr val="C00000"/>
                    </a:solidFill>
                  </a:tcPr>
                </a:tc>
                <a:tc>
                  <a:txBody>
                    <a:bodyPr/>
                    <a:lstStyle/>
                    <a:p>
                      <a:pPr algn="ctr"/>
                      <a:r>
                        <a:rPr lang="en-US" sz="3600" dirty="0">
                          <a:solidFill>
                            <a:schemeClr val="bg1"/>
                          </a:solidFill>
                        </a:rPr>
                        <a:t>Play in Small Groups</a:t>
                      </a:r>
                    </a:p>
                  </a:txBody>
                  <a:tcPr>
                    <a:solidFill>
                      <a:srgbClr val="C00000"/>
                    </a:solidFill>
                  </a:tcPr>
                </a:tc>
                <a:extLst>
                  <a:ext uri="{0D108BD9-81ED-4DB2-BD59-A6C34878D82A}">
                    <a16:rowId xmlns:a16="http://schemas.microsoft.com/office/drawing/2014/main" val="875317286"/>
                  </a:ext>
                </a:extLst>
              </a:tr>
              <a:tr h="370840">
                <a:tc>
                  <a:txBody>
                    <a:bodyPr/>
                    <a:lstStyle/>
                    <a:p>
                      <a:pPr marL="285750" indent="-285750" algn="ctr">
                        <a:buFont typeface="Arial" panose="020B0604020202020204" pitchFamily="34" charset="0"/>
                        <a:buChar char="•"/>
                      </a:pPr>
                      <a:r>
                        <a:rPr lang="en-US" sz="2800" dirty="0">
                          <a:solidFill>
                            <a:schemeClr val="bg1"/>
                          </a:solidFill>
                        </a:rPr>
                        <a:t>Open-ended play (encourage the use of imagination!)</a:t>
                      </a:r>
                    </a:p>
                    <a:p>
                      <a:pPr marL="285750" indent="-285750" algn="ctr">
                        <a:buFont typeface="Arial" panose="020B0604020202020204" pitchFamily="34" charset="0"/>
                        <a:buChar char="•"/>
                      </a:pPr>
                      <a:r>
                        <a:rPr lang="en-US" sz="2400" dirty="0">
                          <a:solidFill>
                            <a:schemeClr val="bg1"/>
                          </a:solidFill>
                        </a:rPr>
                        <a:t>Sand and water activities</a:t>
                      </a:r>
                    </a:p>
                    <a:p>
                      <a:pPr marL="285750" indent="-285750" algn="ctr">
                        <a:buFont typeface="Arial" panose="020B0604020202020204" pitchFamily="34" charset="0"/>
                        <a:buChar char="•"/>
                      </a:pPr>
                      <a:r>
                        <a:rPr lang="en-US" sz="2400" dirty="0">
                          <a:solidFill>
                            <a:schemeClr val="bg1"/>
                          </a:solidFill>
                        </a:rPr>
                        <a:t>Play-Doh</a:t>
                      </a:r>
                    </a:p>
                    <a:p>
                      <a:pPr marL="285750" indent="-285750" algn="ctr">
                        <a:buFont typeface="Arial" panose="020B0604020202020204" pitchFamily="34" charset="0"/>
                        <a:buChar char="•"/>
                      </a:pPr>
                      <a:endParaRPr lang="en-US" sz="2400" dirty="0">
                        <a:solidFill>
                          <a:schemeClr val="bg1"/>
                        </a:solidFill>
                      </a:endParaRPr>
                    </a:p>
                  </a:txBody>
                  <a:tcPr>
                    <a:solidFill>
                      <a:srgbClr val="C00000"/>
                    </a:solidFill>
                  </a:tcPr>
                </a:tc>
                <a:tc>
                  <a:txBody>
                    <a:bodyPr/>
                    <a:lstStyle/>
                    <a:p>
                      <a:pPr marL="285750" indent="-285750" algn="ctr">
                        <a:buFont typeface="Arial" panose="020B0604020202020204" pitchFamily="34" charset="0"/>
                        <a:buChar char="•"/>
                      </a:pPr>
                      <a:r>
                        <a:rPr lang="en-US" sz="2800" u="sng" dirty="0">
                          <a:solidFill>
                            <a:schemeClr val="bg1"/>
                          </a:solidFill>
                        </a:rPr>
                        <a:t>Take turns, sharing, making negotiations</a:t>
                      </a:r>
                    </a:p>
                    <a:p>
                      <a:pPr marL="285750" indent="-285750" algn="ctr">
                        <a:buFont typeface="Arial" panose="020B0604020202020204" pitchFamily="34" charset="0"/>
                        <a:buChar char="•"/>
                      </a:pPr>
                      <a:r>
                        <a:rPr lang="en-US" sz="2400" dirty="0">
                          <a:solidFill>
                            <a:schemeClr val="bg1"/>
                          </a:solidFill>
                        </a:rPr>
                        <a:t>Problem solving</a:t>
                      </a:r>
                    </a:p>
                    <a:p>
                      <a:pPr marL="285750" indent="-285750" algn="ctr">
                        <a:buFont typeface="Arial" panose="020B0604020202020204" pitchFamily="34" charset="0"/>
                        <a:buChar char="•"/>
                      </a:pPr>
                      <a:r>
                        <a:rPr lang="en-US" sz="2400" dirty="0">
                          <a:solidFill>
                            <a:schemeClr val="bg1"/>
                          </a:solidFill>
                        </a:rPr>
                        <a:t>Make discoveries</a:t>
                      </a:r>
                    </a:p>
                  </a:txBody>
                  <a:tcPr>
                    <a:solidFill>
                      <a:srgbClr val="C00000"/>
                    </a:solidFill>
                  </a:tcPr>
                </a:tc>
                <a:extLst>
                  <a:ext uri="{0D108BD9-81ED-4DB2-BD59-A6C34878D82A}">
                    <a16:rowId xmlns:a16="http://schemas.microsoft.com/office/drawing/2014/main" val="1915587887"/>
                  </a:ext>
                </a:extLst>
              </a:tr>
            </a:tbl>
          </a:graphicData>
        </a:graphic>
      </p:graphicFrame>
    </p:spTree>
    <p:extLst>
      <p:ext uri="{BB962C8B-B14F-4D97-AF65-F5344CB8AC3E}">
        <p14:creationId xmlns:p14="http://schemas.microsoft.com/office/powerpoint/2010/main" val="3241931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4" y="578378"/>
            <a:ext cx="6960991" cy="923330"/>
          </a:xfrm>
          <a:prstGeom prst="rect">
            <a:avLst/>
          </a:prstGeom>
          <a:noFill/>
        </p:spPr>
        <p:txBody>
          <a:bodyPr wrap="square" rtlCol="0">
            <a:spAutoFit/>
          </a:bodyPr>
          <a:lstStyle/>
          <a:p>
            <a:pPr algn="ctr"/>
            <a:r>
              <a:rPr lang="en-US" sz="5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Independence/Socialization</a:t>
            </a:r>
            <a:endParaRPr lang="en-US" sz="2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pic>
        <p:nvPicPr>
          <p:cNvPr id="1026" name="Picture 2" descr="7 Important Social Skills for Kids and How to Teach Them">
            <a:extLst>
              <a:ext uri="{FF2B5EF4-FFF2-40B4-BE49-F238E27FC236}">
                <a16:creationId xmlns:a16="http://schemas.microsoft.com/office/drawing/2014/main" id="{00F31BA2-23DB-E9B6-91CC-24DE27F43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569" y="1675596"/>
            <a:ext cx="6906039" cy="460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032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Independence/Socialization</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2317617"/>
            <a:ext cx="10475843" cy="3170099"/>
          </a:xfrm>
          <a:prstGeom prst="rect">
            <a:avLst/>
          </a:prstGeom>
          <a:noFill/>
        </p:spPr>
        <p:txBody>
          <a:bodyPr wrap="square" rtlCol="0">
            <a:spAutoFit/>
          </a:bodyPr>
          <a:lstStyle/>
          <a:p>
            <a:pPr marL="571500" indent="-571500">
              <a:buFont typeface="Arial" panose="020B0604020202020204" pitchFamily="34" charset="0"/>
              <a:buChar char="•"/>
            </a:pPr>
            <a:r>
              <a:rPr lang="en-US" sz="4000" dirty="0">
                <a:latin typeface="Happy Paragraphs" panose="00000500000000000000" pitchFamily="2" charset="0"/>
              </a:rPr>
              <a:t>Understanding right and wrong</a:t>
            </a:r>
          </a:p>
          <a:p>
            <a:pPr marL="571500" indent="-571500">
              <a:buFont typeface="Arial" panose="020B0604020202020204" pitchFamily="34" charset="0"/>
              <a:buChar char="•"/>
            </a:pPr>
            <a:r>
              <a:rPr lang="en-US" sz="4000" dirty="0">
                <a:latin typeface="Happy Paragraphs" panose="00000500000000000000" pitchFamily="2" charset="0"/>
              </a:rPr>
              <a:t>Respecting the rights and feelings of others</a:t>
            </a:r>
          </a:p>
          <a:p>
            <a:pPr marL="571500" indent="-571500">
              <a:buFont typeface="Arial" panose="020B0604020202020204" pitchFamily="34" charset="0"/>
              <a:buChar char="•"/>
            </a:pPr>
            <a:r>
              <a:rPr lang="en-US" sz="4000" dirty="0">
                <a:latin typeface="Happy Paragraphs" panose="00000500000000000000" pitchFamily="2" charset="0"/>
              </a:rPr>
              <a:t>Share, take turns, use kind words</a:t>
            </a:r>
          </a:p>
          <a:p>
            <a:pPr marL="571500" indent="-571500">
              <a:buFont typeface="Arial" panose="020B0604020202020204" pitchFamily="34" charset="0"/>
              <a:buChar char="•"/>
            </a:pPr>
            <a:r>
              <a:rPr lang="en-US" sz="4000" dirty="0">
                <a:latin typeface="Happy Paragraphs" panose="00000500000000000000" pitchFamily="2" charset="0"/>
              </a:rPr>
              <a:t>Playing without needing constant supervision</a:t>
            </a:r>
          </a:p>
          <a:p>
            <a:pPr marL="571500" indent="-571500">
              <a:buFont typeface="Arial" panose="020B0604020202020204" pitchFamily="34" charset="0"/>
              <a:buChar char="•"/>
            </a:pPr>
            <a:r>
              <a:rPr lang="en-US" sz="4000" dirty="0">
                <a:latin typeface="Happy Paragraphs" panose="00000500000000000000" pitchFamily="2" charset="0"/>
              </a:rPr>
              <a:t>Make decisions independently</a:t>
            </a:r>
          </a:p>
        </p:txBody>
      </p:sp>
    </p:spTree>
    <p:extLst>
      <p:ext uri="{BB962C8B-B14F-4D97-AF65-F5344CB8AC3E}">
        <p14:creationId xmlns:p14="http://schemas.microsoft.com/office/powerpoint/2010/main" val="1463136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Independence/Socialization</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562243"/>
            <a:ext cx="10475843" cy="5016758"/>
          </a:xfrm>
          <a:prstGeom prst="rect">
            <a:avLst/>
          </a:prstGeom>
          <a:noFill/>
        </p:spPr>
        <p:txBody>
          <a:bodyPr wrap="square" rtlCol="0">
            <a:spAutoFit/>
          </a:bodyPr>
          <a:lstStyle/>
          <a:p>
            <a:r>
              <a:rPr lang="en-US" sz="4000" dirty="0">
                <a:latin typeface="Happy Paragraphs" panose="00000500000000000000" pitchFamily="2" charset="0"/>
              </a:rPr>
              <a:t>Can your child:</a:t>
            </a:r>
          </a:p>
          <a:p>
            <a:pPr marL="571500" indent="-571500">
              <a:buFont typeface="Arial" panose="020B0604020202020204" pitchFamily="34" charset="0"/>
              <a:buChar char="•"/>
            </a:pPr>
            <a:r>
              <a:rPr lang="en-US" sz="4000">
                <a:latin typeface="Happy Paragraphs" panose="00000500000000000000" pitchFamily="2" charset="0"/>
              </a:rPr>
              <a:t>Tie </a:t>
            </a:r>
            <a:r>
              <a:rPr lang="en-US" sz="4000" dirty="0">
                <a:latin typeface="Happy Paragraphs" panose="00000500000000000000" pitchFamily="2" charset="0"/>
              </a:rPr>
              <a:t>shoes?</a:t>
            </a:r>
          </a:p>
          <a:p>
            <a:pPr marL="571500" indent="-571500">
              <a:buFont typeface="Arial" panose="020B0604020202020204" pitchFamily="34" charset="0"/>
              <a:buChar char="•"/>
            </a:pPr>
            <a:r>
              <a:rPr lang="en-US" sz="4000" dirty="0">
                <a:latin typeface="Happy Paragraphs" panose="00000500000000000000" pitchFamily="2" charset="0"/>
              </a:rPr>
              <a:t>Take off/put on coat?</a:t>
            </a:r>
          </a:p>
          <a:p>
            <a:pPr marL="571500" indent="-571500">
              <a:buFont typeface="Arial" panose="020B0604020202020204" pitchFamily="34" charset="0"/>
              <a:buChar char="•"/>
            </a:pPr>
            <a:r>
              <a:rPr lang="en-US" sz="4000" dirty="0">
                <a:latin typeface="Happy Paragraphs" panose="00000500000000000000" pitchFamily="2" charset="0"/>
              </a:rPr>
              <a:t>Zipper/button?</a:t>
            </a:r>
          </a:p>
          <a:p>
            <a:pPr marL="571500" indent="-571500">
              <a:buFont typeface="Arial" panose="020B0604020202020204" pitchFamily="34" charset="0"/>
              <a:buChar char="•"/>
            </a:pPr>
            <a:r>
              <a:rPr lang="en-US" sz="4000" dirty="0">
                <a:latin typeface="Happy Paragraphs" panose="00000500000000000000" pitchFamily="2" charset="0"/>
              </a:rPr>
              <a:t>Use the bathroom independently?</a:t>
            </a:r>
          </a:p>
          <a:p>
            <a:pPr marL="571500" indent="-571500">
              <a:buFont typeface="Arial" panose="020B0604020202020204" pitchFamily="34" charset="0"/>
              <a:buChar char="•"/>
            </a:pPr>
            <a:r>
              <a:rPr lang="en-US" sz="4000" dirty="0">
                <a:latin typeface="Happy Paragraphs" panose="00000500000000000000" pitchFamily="2" charset="0"/>
              </a:rPr>
              <a:t>Open lunch?</a:t>
            </a:r>
          </a:p>
          <a:p>
            <a:pPr marL="571500" indent="-571500">
              <a:buFont typeface="Arial" panose="020B0604020202020204" pitchFamily="34" charset="0"/>
              <a:buChar char="•"/>
            </a:pPr>
            <a:r>
              <a:rPr lang="en-US" sz="4000" dirty="0">
                <a:latin typeface="Happy Paragraphs" panose="00000500000000000000" pitchFamily="2" charset="0"/>
              </a:rPr>
              <a:t>Buckle seatbelt?</a:t>
            </a:r>
          </a:p>
          <a:p>
            <a:pPr marL="571500" indent="-571500">
              <a:buFont typeface="Arial" panose="020B0604020202020204" pitchFamily="34" charset="0"/>
              <a:buChar char="•"/>
            </a:pPr>
            <a:r>
              <a:rPr lang="en-US" sz="4000" dirty="0">
                <a:latin typeface="Happy Paragraphs" panose="00000500000000000000" pitchFamily="2" charset="0"/>
              </a:rPr>
              <a:t>Blow nose?</a:t>
            </a:r>
            <a:endParaRPr lang="en-US" sz="3600" dirty="0">
              <a:latin typeface="Happy Paragraphs" panose="00000500000000000000" pitchFamily="2" charset="0"/>
            </a:endParaRPr>
          </a:p>
        </p:txBody>
      </p:sp>
    </p:spTree>
    <p:extLst>
      <p:ext uri="{BB962C8B-B14F-4D97-AF65-F5344CB8AC3E}">
        <p14:creationId xmlns:p14="http://schemas.microsoft.com/office/powerpoint/2010/main" val="2637886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6A206-59D6-4D1D-43F0-116037C9CC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B6C247-7B59-06FA-09F1-B2164B54DFA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197D9FC-8E25-8EB5-7F6F-E4BD449C03EA}"/>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Looping </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6001AB4A-DB93-A996-8544-34E7280E25FB}"/>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E6A86B18-47AC-B660-7AF0-0387415C7C21}"/>
              </a:ext>
            </a:extLst>
          </p:cNvPr>
          <p:cNvSpPr txBox="1"/>
          <p:nvPr/>
        </p:nvSpPr>
        <p:spPr>
          <a:xfrm>
            <a:off x="855667" y="2266331"/>
            <a:ext cx="10475843" cy="2862322"/>
          </a:xfrm>
          <a:prstGeom prst="rect">
            <a:avLst/>
          </a:prstGeom>
          <a:noFill/>
        </p:spPr>
        <p:txBody>
          <a:bodyPr wrap="square" rtlCol="0">
            <a:spAutoFit/>
          </a:bodyPr>
          <a:lstStyle/>
          <a:p>
            <a:r>
              <a:rPr lang="en-US" sz="3600" dirty="0">
                <a:latin typeface="Happy Paragraphs" panose="00000500000000000000" pitchFamily="2" charset="0"/>
              </a:rPr>
              <a:t>In the past, we’ve used a looping model, where teachers stayed with the same group of students for more than one year.  After careful consideration and feedback, we will be moving away from that model beginning next school year. </a:t>
            </a:r>
          </a:p>
        </p:txBody>
      </p:sp>
    </p:spTree>
    <p:extLst>
      <p:ext uri="{BB962C8B-B14F-4D97-AF65-F5344CB8AC3E}">
        <p14:creationId xmlns:p14="http://schemas.microsoft.com/office/powerpoint/2010/main" val="1093157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1D22F-AB48-94B7-12EF-BAB2BAF351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3E9AD7-5329-9EB0-0A3D-55FA99D44B6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80FE5EF-4FCD-1F07-E58F-3EB56BCEF990}"/>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Looping </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CA2B31E6-73A1-A82D-E23A-BE3715C2AD57}"/>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AD6D9187-4338-281C-BC90-ED883051A00B}"/>
              </a:ext>
            </a:extLst>
          </p:cNvPr>
          <p:cNvSpPr txBox="1"/>
          <p:nvPr/>
        </p:nvSpPr>
        <p:spPr>
          <a:xfrm>
            <a:off x="444187" y="1561906"/>
            <a:ext cx="10475843" cy="4431983"/>
          </a:xfrm>
          <a:prstGeom prst="rect">
            <a:avLst/>
          </a:prstGeom>
          <a:noFill/>
        </p:spPr>
        <p:txBody>
          <a:bodyPr wrap="square" rtlCol="0">
            <a:spAutoFit/>
          </a:bodyPr>
          <a:lstStyle/>
          <a:p>
            <a:pPr fontAlgn="base"/>
            <a:r>
              <a:rPr lang="en-US" sz="3600" dirty="0"/>
              <a:t>This change allows us to:</a:t>
            </a:r>
          </a:p>
          <a:p>
            <a:pPr marL="742950" lvl="1" indent="-285750" fontAlgn="base">
              <a:buFont typeface="Arial" panose="020B0604020202020204" pitchFamily="34" charset="0"/>
              <a:buChar char="•"/>
            </a:pPr>
            <a:r>
              <a:rPr lang="en-US" sz="2400" dirty="0"/>
              <a:t>Facilitate a smooth and successful transition into kindergarten.  Kindergarten teachers will be able to work closely with the pre-school teachers and collaborate more effectively.</a:t>
            </a:r>
          </a:p>
          <a:p>
            <a:pPr marL="742950" lvl="1" indent="-285750" fontAlgn="base">
              <a:buFont typeface="Arial" panose="020B0604020202020204" pitchFamily="34" charset="0"/>
              <a:buChar char="•"/>
            </a:pPr>
            <a:r>
              <a:rPr lang="en-US" sz="2400" dirty="0"/>
              <a:t>Place students based on their current academic and social-emotional needs each year. This will create more balanced and flexible classroom groupings.</a:t>
            </a:r>
          </a:p>
          <a:p>
            <a:pPr marL="742950" lvl="1" indent="-285750" fontAlgn="base">
              <a:buFont typeface="Arial" panose="020B0604020202020204" pitchFamily="34" charset="0"/>
              <a:buChar char="•"/>
            </a:pPr>
            <a:r>
              <a:rPr lang="en-US" sz="2400" dirty="0"/>
              <a:t>Ensure all students have access to a broader range of teaching styles and expertise. Teachers can become grade level experts.</a:t>
            </a:r>
          </a:p>
          <a:p>
            <a:pPr marL="742950" lvl="1" indent="-285750" fontAlgn="base">
              <a:buFont typeface="Arial" panose="020B0604020202020204" pitchFamily="34" charset="0"/>
              <a:buChar char="•"/>
            </a:pPr>
            <a:r>
              <a:rPr lang="en-US" sz="2400" dirty="0"/>
              <a:t>Create opportunities for students to build relationships with more teachers</a:t>
            </a:r>
          </a:p>
          <a:p>
            <a:br>
              <a:rPr lang="en-US" dirty="0"/>
            </a:br>
            <a:endParaRPr lang="en-US" sz="3600" dirty="0">
              <a:latin typeface="Happy Paragraphs" panose="00000500000000000000" pitchFamily="2" charset="0"/>
            </a:endParaRPr>
          </a:p>
        </p:txBody>
      </p:sp>
    </p:spTree>
    <p:extLst>
      <p:ext uri="{BB962C8B-B14F-4D97-AF65-F5344CB8AC3E}">
        <p14:creationId xmlns:p14="http://schemas.microsoft.com/office/powerpoint/2010/main" val="2280597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Partnerships</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pic>
        <p:nvPicPr>
          <p:cNvPr id="4098" name="Picture 2" descr="Parent Partnership | St Stephen's C of E Primary School">
            <a:extLst>
              <a:ext uri="{FF2B5EF4-FFF2-40B4-BE49-F238E27FC236}">
                <a16:creationId xmlns:a16="http://schemas.microsoft.com/office/drawing/2014/main" id="{45C72FDF-431D-0090-3C8A-FAE1671C7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966" y="1848027"/>
            <a:ext cx="8285922" cy="4543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970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District Website</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838906"/>
            <a:ext cx="10475843" cy="646331"/>
          </a:xfrm>
          <a:prstGeom prst="rect">
            <a:avLst/>
          </a:prstGeom>
          <a:noFill/>
        </p:spPr>
        <p:txBody>
          <a:bodyPr wrap="square" rtlCol="0">
            <a:spAutoFit/>
          </a:bodyPr>
          <a:lstStyle/>
          <a:p>
            <a:r>
              <a:rPr lang="en-US" sz="3600" dirty="0">
                <a:latin typeface="Happy Paragraphs" panose="00000500000000000000" pitchFamily="2" charset="0"/>
              </a:rPr>
              <a:t>Sayrevillek12.net</a:t>
            </a:r>
          </a:p>
        </p:txBody>
      </p:sp>
      <p:pic>
        <p:nvPicPr>
          <p:cNvPr id="6" name="Picture 5">
            <a:extLst>
              <a:ext uri="{FF2B5EF4-FFF2-40B4-BE49-F238E27FC236}">
                <a16:creationId xmlns:a16="http://schemas.microsoft.com/office/drawing/2014/main" id="{37E8F415-6CC2-C0F5-C841-E9CEAAC733F9}"/>
              </a:ext>
            </a:extLst>
          </p:cNvPr>
          <p:cNvPicPr/>
          <p:nvPr/>
        </p:nvPicPr>
        <p:blipFill rotWithShape="1">
          <a:blip r:embed="rId3"/>
          <a:srcRect l="43679" t="6533" r="24611" b="32240"/>
          <a:stretch/>
        </p:blipFill>
        <p:spPr bwMode="auto">
          <a:xfrm>
            <a:off x="4053019" y="1310368"/>
            <a:ext cx="8134160" cy="5547632"/>
          </a:xfrm>
          <a:prstGeom prst="rect">
            <a:avLst/>
          </a:prstGeom>
          <a:ln>
            <a:noFill/>
          </a:ln>
          <a:extLst>
            <a:ext uri="{53640926-AAD7-44D8-BBD7-CCE9431645EC}">
              <a14:shadowObscured xmlns:a14="http://schemas.microsoft.com/office/drawing/2010/main"/>
            </a:ext>
          </a:extLst>
        </p:spPr>
      </p:pic>
      <p:sp>
        <p:nvSpPr>
          <p:cNvPr id="7" name="Right Arrow 4">
            <a:extLst>
              <a:ext uri="{FF2B5EF4-FFF2-40B4-BE49-F238E27FC236}">
                <a16:creationId xmlns:a16="http://schemas.microsoft.com/office/drawing/2014/main" id="{D59764B6-794B-0009-4889-89668953E2CD}"/>
              </a:ext>
            </a:extLst>
          </p:cNvPr>
          <p:cNvSpPr/>
          <p:nvPr/>
        </p:nvSpPr>
        <p:spPr>
          <a:xfrm rot="13171928">
            <a:off x="6891070" y="2120827"/>
            <a:ext cx="1711568" cy="119783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610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20313A8B-78C1-B5E7-09E4-7A22A02557A5}"/>
              </a:ext>
            </a:extLst>
          </p:cNvPr>
          <p:cNvPicPr>
            <a:picLocks/>
          </p:cNvPicPr>
          <p:nvPr/>
        </p:nvPicPr>
        <p:blipFill rotWithShape="1">
          <a:blip r:embed="rId2"/>
          <a:srcRect l="43411" r="24879" b="32704"/>
          <a:stretch/>
        </p:blipFill>
        <p:spPr bwMode="auto">
          <a:xfrm>
            <a:off x="-1" y="0"/>
            <a:ext cx="11219544" cy="6858000"/>
          </a:xfrm>
          <a:prstGeom prst="rect">
            <a:avLst/>
          </a:prstGeom>
          <a:ln>
            <a:noFill/>
          </a:ln>
          <a:extLst>
            <a:ext uri="{53640926-AAD7-44D8-BBD7-CCE9431645EC}">
              <a14:shadowObscured xmlns:a14="http://schemas.microsoft.com/office/drawing/2010/main"/>
            </a:ext>
          </a:extLst>
        </p:spPr>
      </p:pic>
      <p:sp>
        <p:nvSpPr>
          <p:cNvPr id="3" name="Arrow: Right 2">
            <a:extLst>
              <a:ext uri="{FF2B5EF4-FFF2-40B4-BE49-F238E27FC236}">
                <a16:creationId xmlns:a16="http://schemas.microsoft.com/office/drawing/2014/main" id="{DE2B179D-BBAD-999E-3B57-079C71FBC196}"/>
              </a:ext>
            </a:extLst>
          </p:cNvPr>
          <p:cNvSpPr/>
          <p:nvPr/>
        </p:nvSpPr>
        <p:spPr>
          <a:xfrm>
            <a:off x="1404100" y="2815614"/>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Arrow: Right 3">
            <a:extLst>
              <a:ext uri="{FF2B5EF4-FFF2-40B4-BE49-F238E27FC236}">
                <a16:creationId xmlns:a16="http://schemas.microsoft.com/office/drawing/2014/main" id="{6AFCA047-4A7B-8B6E-DD1F-D1E4497E1B0F}"/>
              </a:ext>
            </a:extLst>
          </p:cNvPr>
          <p:cNvSpPr/>
          <p:nvPr/>
        </p:nvSpPr>
        <p:spPr>
          <a:xfrm>
            <a:off x="1132430" y="3475147"/>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Arrow: Right 4">
            <a:extLst>
              <a:ext uri="{FF2B5EF4-FFF2-40B4-BE49-F238E27FC236}">
                <a16:creationId xmlns:a16="http://schemas.microsoft.com/office/drawing/2014/main" id="{AA8C4D9C-F202-BAC3-1CC7-E9E3FF404345}"/>
              </a:ext>
            </a:extLst>
          </p:cNvPr>
          <p:cNvSpPr/>
          <p:nvPr/>
        </p:nvSpPr>
        <p:spPr>
          <a:xfrm>
            <a:off x="939642" y="3892591"/>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Arrow: Right 5">
            <a:extLst>
              <a:ext uri="{FF2B5EF4-FFF2-40B4-BE49-F238E27FC236}">
                <a16:creationId xmlns:a16="http://schemas.microsoft.com/office/drawing/2014/main" id="{7E664942-38A3-7717-9016-C44D9EBD027D}"/>
              </a:ext>
            </a:extLst>
          </p:cNvPr>
          <p:cNvSpPr/>
          <p:nvPr/>
        </p:nvSpPr>
        <p:spPr>
          <a:xfrm>
            <a:off x="746854" y="4264951"/>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Arrow: Right 6">
            <a:extLst>
              <a:ext uri="{FF2B5EF4-FFF2-40B4-BE49-F238E27FC236}">
                <a16:creationId xmlns:a16="http://schemas.microsoft.com/office/drawing/2014/main" id="{40346B22-77FD-017C-5D9A-B73152CB1715}"/>
              </a:ext>
            </a:extLst>
          </p:cNvPr>
          <p:cNvSpPr/>
          <p:nvPr/>
        </p:nvSpPr>
        <p:spPr>
          <a:xfrm>
            <a:off x="939641" y="4636014"/>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Arrow: Right 7">
            <a:extLst>
              <a:ext uri="{FF2B5EF4-FFF2-40B4-BE49-F238E27FC236}">
                <a16:creationId xmlns:a16="http://schemas.microsoft.com/office/drawing/2014/main" id="{13C0A894-F581-1AAD-4B6F-9E9ED1D73764}"/>
              </a:ext>
            </a:extLst>
          </p:cNvPr>
          <p:cNvSpPr/>
          <p:nvPr/>
        </p:nvSpPr>
        <p:spPr>
          <a:xfrm rot="10800000">
            <a:off x="3961769" y="4264951"/>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Arrow: Right 8">
            <a:extLst>
              <a:ext uri="{FF2B5EF4-FFF2-40B4-BE49-F238E27FC236}">
                <a16:creationId xmlns:a16="http://schemas.microsoft.com/office/drawing/2014/main" id="{5A327AAE-FF15-0AE0-43A9-83A14A2763CA}"/>
              </a:ext>
            </a:extLst>
          </p:cNvPr>
          <p:cNvSpPr/>
          <p:nvPr/>
        </p:nvSpPr>
        <p:spPr>
          <a:xfrm rot="10800000">
            <a:off x="3940312" y="4654117"/>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Arrow: Right 9">
            <a:extLst>
              <a:ext uri="{FF2B5EF4-FFF2-40B4-BE49-F238E27FC236}">
                <a16:creationId xmlns:a16="http://schemas.microsoft.com/office/drawing/2014/main" id="{364F94B6-4BED-B973-B51C-F70EB40230CC}"/>
              </a:ext>
            </a:extLst>
          </p:cNvPr>
          <p:cNvSpPr/>
          <p:nvPr/>
        </p:nvSpPr>
        <p:spPr>
          <a:xfrm rot="10800000">
            <a:off x="8757478" y="3186911"/>
            <a:ext cx="870857" cy="4841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87602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9"/>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Food Services</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2529651"/>
            <a:ext cx="10475843" cy="2308324"/>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Happy Paragraphs" panose="00000500000000000000" pitchFamily="2" charset="0"/>
              </a:rPr>
              <a:t>What’s for lunch?</a:t>
            </a:r>
          </a:p>
          <a:p>
            <a:pPr marL="571500" indent="-571500">
              <a:buFont typeface="Arial" panose="020B0604020202020204" pitchFamily="34" charset="0"/>
              <a:buChar char="•"/>
            </a:pPr>
            <a:r>
              <a:rPr lang="en-US" sz="3600" dirty="0">
                <a:latin typeface="Happy Paragraphs" panose="00000500000000000000" pitchFamily="2" charset="0"/>
              </a:rPr>
              <a:t>How do I pay for lunch?</a:t>
            </a:r>
          </a:p>
          <a:p>
            <a:pPr marL="571500" indent="-571500">
              <a:buFont typeface="Arial" panose="020B0604020202020204" pitchFamily="34" charset="0"/>
              <a:buChar char="•"/>
            </a:pPr>
            <a:r>
              <a:rPr lang="en-US" sz="3600" dirty="0">
                <a:latin typeface="Happy Paragraphs" panose="00000500000000000000" pitchFamily="2" charset="0"/>
              </a:rPr>
              <a:t>What if my child forgets their lunch?</a:t>
            </a:r>
          </a:p>
          <a:p>
            <a:pPr marL="571500" indent="-571500">
              <a:buFont typeface="Arial" panose="020B0604020202020204" pitchFamily="34" charset="0"/>
              <a:buChar char="•"/>
            </a:pPr>
            <a:r>
              <a:rPr lang="en-US" sz="3600" dirty="0">
                <a:latin typeface="Happy Paragraphs" panose="00000500000000000000" pitchFamily="2" charset="0"/>
              </a:rPr>
              <a:t>What if my child has food allergies?</a:t>
            </a:r>
          </a:p>
        </p:txBody>
      </p:sp>
    </p:spTree>
    <p:extLst>
      <p:ext uri="{BB962C8B-B14F-4D97-AF65-F5344CB8AC3E}">
        <p14:creationId xmlns:p14="http://schemas.microsoft.com/office/powerpoint/2010/main" val="348859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B2388D5-977B-119B-3C22-EB9ED7895C18}"/>
              </a:ext>
            </a:extLst>
          </p:cNvPr>
          <p:cNvSpPr txBox="1"/>
          <p:nvPr/>
        </p:nvSpPr>
        <p:spPr>
          <a:xfrm>
            <a:off x="-1451207" y="2909403"/>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Food Services</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pic>
        <p:nvPicPr>
          <p:cNvPr id="6" name="Picture 5">
            <a:extLst>
              <a:ext uri="{FF2B5EF4-FFF2-40B4-BE49-F238E27FC236}">
                <a16:creationId xmlns:a16="http://schemas.microsoft.com/office/drawing/2014/main" id="{87D17B88-355F-CA80-743F-8C62A9185C1A}"/>
              </a:ext>
            </a:extLst>
          </p:cNvPr>
          <p:cNvPicPr/>
          <p:nvPr/>
        </p:nvPicPr>
        <p:blipFill rotWithShape="1">
          <a:blip r:embed="rId2"/>
          <a:srcRect l="43679" t="6533" r="24611" b="32240"/>
          <a:stretch/>
        </p:blipFill>
        <p:spPr bwMode="auto">
          <a:xfrm>
            <a:off x="3033506" y="-104098"/>
            <a:ext cx="9158494" cy="6858001"/>
          </a:xfrm>
          <a:prstGeom prst="rect">
            <a:avLst/>
          </a:prstGeom>
          <a:ln>
            <a:noFill/>
          </a:ln>
          <a:extLst>
            <a:ext uri="{53640926-AAD7-44D8-BBD7-CCE9431645EC}">
              <a14:shadowObscured xmlns:a14="http://schemas.microsoft.com/office/drawing/2010/main"/>
            </a:ext>
          </a:extLst>
        </p:spPr>
      </p:pic>
      <p:sp>
        <p:nvSpPr>
          <p:cNvPr id="7" name="Right Arrow 4">
            <a:extLst>
              <a:ext uri="{FF2B5EF4-FFF2-40B4-BE49-F238E27FC236}">
                <a16:creationId xmlns:a16="http://schemas.microsoft.com/office/drawing/2014/main" id="{F1459D9C-10A4-D32F-35A6-8EA11C644EA9}"/>
              </a:ext>
            </a:extLst>
          </p:cNvPr>
          <p:cNvSpPr/>
          <p:nvPr/>
        </p:nvSpPr>
        <p:spPr>
          <a:xfrm rot="9227577">
            <a:off x="7069917" y="4498458"/>
            <a:ext cx="2111828" cy="153488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041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B2388D5-977B-119B-3C22-EB9ED7895C18}"/>
              </a:ext>
            </a:extLst>
          </p:cNvPr>
          <p:cNvSpPr txBox="1"/>
          <p:nvPr/>
        </p:nvSpPr>
        <p:spPr>
          <a:xfrm>
            <a:off x="-1451207" y="2909403"/>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Food Services</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pic>
        <p:nvPicPr>
          <p:cNvPr id="2" name="Picture 1">
            <a:extLst>
              <a:ext uri="{FF2B5EF4-FFF2-40B4-BE49-F238E27FC236}">
                <a16:creationId xmlns:a16="http://schemas.microsoft.com/office/drawing/2014/main" id="{EC574DD7-8612-8FA7-0D36-586AF6986580}"/>
              </a:ext>
            </a:extLst>
          </p:cNvPr>
          <p:cNvPicPr/>
          <p:nvPr/>
        </p:nvPicPr>
        <p:blipFill rotWithShape="1">
          <a:blip r:embed="rId2"/>
          <a:srcRect l="63996" b="34690"/>
          <a:stretch/>
        </p:blipFill>
        <p:spPr bwMode="auto">
          <a:xfrm>
            <a:off x="3623056" y="0"/>
            <a:ext cx="8001000" cy="6858000"/>
          </a:xfrm>
          <a:prstGeom prst="rect">
            <a:avLst/>
          </a:prstGeom>
          <a:ln>
            <a:noFill/>
          </a:ln>
          <a:extLst>
            <a:ext uri="{53640926-AAD7-44D8-BBD7-CCE9431645EC}">
              <a14:shadowObscured xmlns:a14="http://schemas.microsoft.com/office/drawing/2010/main"/>
            </a:ext>
          </a:extLst>
        </p:spPr>
      </p:pic>
      <p:sp>
        <p:nvSpPr>
          <p:cNvPr id="3" name="Arrow: Right 2">
            <a:extLst>
              <a:ext uri="{FF2B5EF4-FFF2-40B4-BE49-F238E27FC236}">
                <a16:creationId xmlns:a16="http://schemas.microsoft.com/office/drawing/2014/main" id="{7FE4B34E-9EF9-E80B-21EE-35CAEE08D152}"/>
              </a:ext>
            </a:extLst>
          </p:cNvPr>
          <p:cNvSpPr/>
          <p:nvPr/>
        </p:nvSpPr>
        <p:spPr>
          <a:xfrm>
            <a:off x="8611211" y="2481830"/>
            <a:ext cx="870857" cy="6531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Arrow: Right 7">
            <a:extLst>
              <a:ext uri="{FF2B5EF4-FFF2-40B4-BE49-F238E27FC236}">
                <a16:creationId xmlns:a16="http://schemas.microsoft.com/office/drawing/2014/main" id="{9E79185F-766A-0D3A-E272-5DF9DE4D5819}"/>
              </a:ext>
            </a:extLst>
          </p:cNvPr>
          <p:cNvSpPr/>
          <p:nvPr/>
        </p:nvSpPr>
        <p:spPr>
          <a:xfrm>
            <a:off x="5798437" y="4338234"/>
            <a:ext cx="870857" cy="6531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Arrow: Right 8">
            <a:extLst>
              <a:ext uri="{FF2B5EF4-FFF2-40B4-BE49-F238E27FC236}">
                <a16:creationId xmlns:a16="http://schemas.microsoft.com/office/drawing/2014/main" id="{E2A6618A-9589-3006-D8C5-AB1F640C36C7}"/>
              </a:ext>
            </a:extLst>
          </p:cNvPr>
          <p:cNvSpPr/>
          <p:nvPr/>
        </p:nvSpPr>
        <p:spPr>
          <a:xfrm>
            <a:off x="3187627" y="4338233"/>
            <a:ext cx="870857" cy="6531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Arrow: Right 9">
            <a:extLst>
              <a:ext uri="{FF2B5EF4-FFF2-40B4-BE49-F238E27FC236}">
                <a16:creationId xmlns:a16="http://schemas.microsoft.com/office/drawing/2014/main" id="{65765482-C1F1-6163-4BCF-A9ADFCD2FB57}"/>
              </a:ext>
            </a:extLst>
          </p:cNvPr>
          <p:cNvSpPr/>
          <p:nvPr/>
        </p:nvSpPr>
        <p:spPr>
          <a:xfrm>
            <a:off x="2969913" y="5290232"/>
            <a:ext cx="870857" cy="65314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32312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BF35C9-92B1-A583-5313-2B72C491F7FB}"/>
              </a:ext>
            </a:extLst>
          </p:cNvPr>
          <p:cNvPicPr/>
          <p:nvPr/>
        </p:nvPicPr>
        <p:blipFill rotWithShape="1">
          <a:blip r:embed="rId2"/>
          <a:srcRect l="63996" b="34690"/>
          <a:stretch/>
        </p:blipFill>
        <p:spPr bwMode="auto">
          <a:xfrm>
            <a:off x="1733550" y="0"/>
            <a:ext cx="8001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2947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Safety and Security</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987753"/>
            <a:ext cx="10475843" cy="3970318"/>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Happy Paragraphs" panose="00000500000000000000" pitchFamily="2" charset="0"/>
              </a:rPr>
              <a:t>Campus Monitors</a:t>
            </a:r>
          </a:p>
          <a:p>
            <a:pPr marL="571500" indent="-571500">
              <a:buFont typeface="Arial" panose="020B0604020202020204" pitchFamily="34" charset="0"/>
              <a:buChar char="•"/>
            </a:pPr>
            <a:r>
              <a:rPr lang="en-US" sz="3600" dirty="0">
                <a:latin typeface="Happy Paragraphs" panose="00000500000000000000" pitchFamily="2" charset="0"/>
              </a:rPr>
              <a:t>ID Required</a:t>
            </a:r>
          </a:p>
          <a:p>
            <a:pPr marL="571500" indent="-571500">
              <a:buFont typeface="Arial" panose="020B0604020202020204" pitchFamily="34" charset="0"/>
              <a:buChar char="•"/>
            </a:pPr>
            <a:r>
              <a:rPr lang="en-US" sz="3600" dirty="0">
                <a:latin typeface="Happy Paragraphs" panose="00000500000000000000" pitchFamily="2" charset="0"/>
              </a:rPr>
              <a:t>Raptor</a:t>
            </a:r>
          </a:p>
          <a:p>
            <a:pPr marL="571500" indent="-571500">
              <a:buFont typeface="Arial" panose="020B0604020202020204" pitchFamily="34" charset="0"/>
              <a:buChar char="•"/>
            </a:pPr>
            <a:r>
              <a:rPr lang="en-US" sz="3600" dirty="0">
                <a:latin typeface="Happy Paragraphs" panose="00000500000000000000" pitchFamily="2" charset="0"/>
              </a:rPr>
              <a:t>Drop Box</a:t>
            </a:r>
          </a:p>
          <a:p>
            <a:pPr marL="571500" indent="-571500">
              <a:buFont typeface="Arial" panose="020B0604020202020204" pitchFamily="34" charset="0"/>
              <a:buChar char="•"/>
            </a:pPr>
            <a:r>
              <a:rPr lang="en-US" sz="3600" dirty="0">
                <a:latin typeface="Happy Paragraphs" panose="00000500000000000000" pitchFamily="2" charset="0"/>
              </a:rPr>
              <a:t>Student Pick-Up Forms</a:t>
            </a:r>
          </a:p>
          <a:p>
            <a:pPr marL="571500" indent="-571500">
              <a:buFont typeface="Arial" panose="020B0604020202020204" pitchFamily="34" charset="0"/>
              <a:buChar char="•"/>
            </a:pPr>
            <a:r>
              <a:rPr lang="en-US" sz="3600" dirty="0">
                <a:latin typeface="Happy Paragraphs" panose="00000500000000000000" pitchFamily="2" charset="0"/>
              </a:rPr>
              <a:t>Security Vestibule</a:t>
            </a:r>
          </a:p>
          <a:p>
            <a:pPr marL="571500" indent="-571500">
              <a:buFont typeface="Arial" panose="020B0604020202020204" pitchFamily="34" charset="0"/>
              <a:buChar char="•"/>
            </a:pPr>
            <a:r>
              <a:rPr lang="en-US" sz="3600" dirty="0">
                <a:latin typeface="Happy Paragraphs" panose="00000500000000000000" pitchFamily="2" charset="0"/>
              </a:rPr>
              <a:t>Bags Subject to Search</a:t>
            </a:r>
          </a:p>
        </p:txBody>
      </p:sp>
    </p:spTree>
    <p:extLst>
      <p:ext uri="{BB962C8B-B14F-4D97-AF65-F5344CB8AC3E}">
        <p14:creationId xmlns:p14="http://schemas.microsoft.com/office/powerpoint/2010/main" val="3079433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Safety and Security</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987753"/>
            <a:ext cx="10475843" cy="2862322"/>
          </a:xfrm>
          <a:prstGeom prst="rect">
            <a:avLst/>
          </a:prstGeom>
          <a:noFill/>
        </p:spPr>
        <p:txBody>
          <a:bodyPr wrap="square" rtlCol="0">
            <a:spAutoFit/>
          </a:bodyPr>
          <a:lstStyle/>
          <a:p>
            <a:r>
              <a:rPr lang="en-US" sz="3600" dirty="0">
                <a:latin typeface="Happy Paragraphs" panose="00000500000000000000" pitchFamily="2" charset="0"/>
              </a:rPr>
              <a:t>	Police in schools</a:t>
            </a:r>
          </a:p>
          <a:p>
            <a:pPr marL="1028700" lvl="1" indent="-571500">
              <a:buFont typeface="Arial" panose="020B0604020202020204" pitchFamily="34" charset="0"/>
              <a:buChar char="•"/>
            </a:pPr>
            <a:r>
              <a:rPr lang="en-US" sz="3600" dirty="0">
                <a:latin typeface="Happy Paragraphs" panose="00000500000000000000" pitchFamily="2" charset="0"/>
              </a:rPr>
              <a:t>Share services agreement</a:t>
            </a:r>
          </a:p>
          <a:p>
            <a:pPr marL="1028700" lvl="1" indent="-571500">
              <a:buFont typeface="Arial" panose="020B0604020202020204" pitchFamily="34" charset="0"/>
              <a:buChar char="•"/>
            </a:pPr>
            <a:r>
              <a:rPr lang="en-US" sz="3600" dirty="0">
                <a:latin typeface="Happy Paragraphs" panose="00000500000000000000" pitchFamily="2" charset="0"/>
              </a:rPr>
              <a:t>Security</a:t>
            </a:r>
          </a:p>
          <a:p>
            <a:pPr marL="1028700" lvl="1" indent="-571500">
              <a:buFont typeface="Arial" panose="020B0604020202020204" pitchFamily="34" charset="0"/>
              <a:buChar char="•"/>
            </a:pPr>
            <a:r>
              <a:rPr lang="en-US" sz="3600" dirty="0">
                <a:latin typeface="Happy Paragraphs" panose="00000500000000000000" pitchFamily="2" charset="0"/>
              </a:rPr>
              <a:t>Patrol the building</a:t>
            </a:r>
          </a:p>
          <a:p>
            <a:pPr marL="1028700" lvl="1" indent="-571500">
              <a:buFont typeface="Arial" panose="020B0604020202020204" pitchFamily="34" charset="0"/>
              <a:buChar char="•"/>
            </a:pPr>
            <a:r>
              <a:rPr lang="en-US" sz="3600" dirty="0">
                <a:latin typeface="Happy Paragraphs" panose="00000500000000000000" pitchFamily="2" charset="0"/>
              </a:rPr>
              <a:t>Assist with drills</a:t>
            </a:r>
          </a:p>
        </p:txBody>
      </p:sp>
    </p:spTree>
    <p:extLst>
      <p:ext uri="{BB962C8B-B14F-4D97-AF65-F5344CB8AC3E}">
        <p14:creationId xmlns:p14="http://schemas.microsoft.com/office/powerpoint/2010/main" val="668216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Transportation</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838906"/>
            <a:ext cx="10475843" cy="4524315"/>
          </a:xfrm>
          <a:prstGeom prst="rect">
            <a:avLst/>
          </a:prstGeom>
          <a:noFill/>
        </p:spPr>
        <p:txBody>
          <a:bodyPr wrap="square" rtlCol="0">
            <a:spAutoFit/>
          </a:bodyPr>
          <a:lstStyle/>
          <a:p>
            <a:r>
              <a:rPr lang="en-US" sz="3600" dirty="0">
                <a:latin typeface="Happy Paragraphs" panose="00000500000000000000" pitchFamily="2" charset="0"/>
              </a:rPr>
              <a:t>School Bus</a:t>
            </a:r>
          </a:p>
          <a:p>
            <a:pPr marL="571500" indent="-571500">
              <a:buFont typeface="Arial" panose="020B0604020202020204" pitchFamily="34" charset="0"/>
              <a:buChar char="•"/>
            </a:pPr>
            <a:r>
              <a:rPr lang="en-US" sz="3600" dirty="0">
                <a:latin typeface="Happy Paragraphs" panose="00000500000000000000" pitchFamily="2" charset="0"/>
              </a:rPr>
              <a:t>Where is my bus stop?</a:t>
            </a:r>
          </a:p>
          <a:p>
            <a:pPr marL="571500" indent="-571500">
              <a:buFont typeface="Arial" panose="020B0604020202020204" pitchFamily="34" charset="0"/>
              <a:buChar char="•"/>
            </a:pPr>
            <a:r>
              <a:rPr lang="en-US" sz="3600" dirty="0">
                <a:latin typeface="Happy Paragraphs" panose="00000500000000000000" pitchFamily="2" charset="0"/>
              </a:rPr>
              <a:t>Which bus does my child take?</a:t>
            </a:r>
          </a:p>
          <a:p>
            <a:pPr marL="571500" indent="-571500">
              <a:buFont typeface="Arial" panose="020B0604020202020204" pitchFamily="34" charset="0"/>
              <a:buChar char="•"/>
            </a:pPr>
            <a:r>
              <a:rPr lang="en-US" sz="3600" dirty="0">
                <a:latin typeface="Happy Paragraphs" panose="00000500000000000000" pitchFamily="2" charset="0"/>
              </a:rPr>
              <a:t>My child has never been on a bus before…</a:t>
            </a:r>
          </a:p>
          <a:p>
            <a:pPr marL="571500" indent="-571500">
              <a:buFont typeface="Arial" panose="020B0604020202020204" pitchFamily="34" charset="0"/>
              <a:buChar char="•"/>
            </a:pPr>
            <a:r>
              <a:rPr lang="en-US" sz="3600" dirty="0">
                <a:latin typeface="Happy Paragraphs" panose="020B0604020202020204" charset="0"/>
              </a:rPr>
              <a:t>If you reside within .7 miles of the school, your child is not eligible for a school bus.  The .7 miles is measured using the shortest walking path.  </a:t>
            </a:r>
          </a:p>
          <a:p>
            <a:pPr marL="571500" indent="-571500">
              <a:buFont typeface="Arial" panose="020B0604020202020204" pitchFamily="34" charset="0"/>
              <a:buChar char="•"/>
            </a:pPr>
            <a:endParaRPr lang="en-US" sz="3600" dirty="0">
              <a:latin typeface="Happy Paragraphs" panose="00000500000000000000" pitchFamily="2" charset="0"/>
            </a:endParaRPr>
          </a:p>
        </p:txBody>
      </p:sp>
    </p:spTree>
    <p:extLst>
      <p:ext uri="{BB962C8B-B14F-4D97-AF65-F5344CB8AC3E}">
        <p14:creationId xmlns:p14="http://schemas.microsoft.com/office/powerpoint/2010/main" val="3208382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School Bus Safety</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838906"/>
            <a:ext cx="10475843" cy="5078313"/>
          </a:xfrm>
          <a:prstGeom prst="rect">
            <a:avLst/>
          </a:prstGeom>
          <a:noFill/>
        </p:spPr>
        <p:txBody>
          <a:bodyPr wrap="square" rtlCol="0">
            <a:spAutoFit/>
          </a:bodyPr>
          <a:lstStyle/>
          <a:p>
            <a:pPr marL="571500" indent="-571500">
              <a:buFont typeface="Arial" panose="020B0604020202020204" pitchFamily="34" charset="0"/>
              <a:buChar char="•"/>
            </a:pPr>
            <a:r>
              <a:rPr lang="en-US" sz="3200" dirty="0">
                <a:latin typeface="Happy Paragraphs" panose="00000500000000000000" pitchFamily="2" charset="0"/>
              </a:rPr>
              <a:t>Be there 10 minutes prior to bus arrival</a:t>
            </a:r>
          </a:p>
          <a:p>
            <a:pPr marL="571500" indent="-571500">
              <a:buFont typeface="Arial" panose="020B0604020202020204" pitchFamily="34" charset="0"/>
              <a:buChar char="•"/>
            </a:pPr>
            <a:r>
              <a:rPr lang="en-US" sz="3200" dirty="0">
                <a:latin typeface="Happy Paragraphs" panose="00000500000000000000" pitchFamily="2" charset="0"/>
              </a:rPr>
              <a:t>Wait at designated bus stop in a safe place</a:t>
            </a:r>
          </a:p>
          <a:p>
            <a:pPr marL="571500" indent="-571500">
              <a:buFont typeface="Arial" panose="020B0604020202020204" pitchFamily="34" charset="0"/>
              <a:buChar char="•"/>
            </a:pPr>
            <a:r>
              <a:rPr lang="en-US" sz="3200" dirty="0">
                <a:latin typeface="Happy Paragraphs" panose="00000500000000000000" pitchFamily="2" charset="0"/>
              </a:rPr>
              <a:t>Do not board the bus until it has stopped, and the bus driver has indicated to board</a:t>
            </a:r>
          </a:p>
          <a:p>
            <a:pPr marL="571500" indent="-571500">
              <a:buFont typeface="Arial" panose="020B0604020202020204" pitchFamily="34" charset="0"/>
              <a:buChar char="•"/>
            </a:pPr>
            <a:r>
              <a:rPr lang="en-US" sz="3200" dirty="0">
                <a:latin typeface="Happy Paragraphs" panose="020B0604020202020204" charset="0"/>
              </a:rPr>
              <a:t>Remember never to stand in the danger zone that surrounds the bus.  The danger zone is 10’ from all sides of the bus</a:t>
            </a:r>
          </a:p>
          <a:p>
            <a:pPr marL="571500" indent="-571500">
              <a:buFont typeface="Arial" panose="020B0604020202020204" pitchFamily="34" charset="0"/>
              <a:buChar char="•"/>
            </a:pPr>
            <a:r>
              <a:rPr lang="en-US" sz="3200" dirty="0">
                <a:latin typeface="Happy Paragraphs" panose="020B0604020202020204" charset="0"/>
              </a:rPr>
              <a:t>All Kg-3</a:t>
            </a:r>
            <a:r>
              <a:rPr lang="en-US" sz="3200" baseline="30000" dirty="0">
                <a:latin typeface="Happy Paragraphs" panose="020B0604020202020204" charset="0"/>
              </a:rPr>
              <a:t>rd</a:t>
            </a:r>
            <a:r>
              <a:rPr lang="en-US" sz="3200" dirty="0">
                <a:latin typeface="Happy Paragraphs" panose="020B0604020202020204" charset="0"/>
              </a:rPr>
              <a:t> grade students must be met at the bus stop by a parent.  Please do not wait in your car or house</a:t>
            </a:r>
          </a:p>
          <a:p>
            <a:pPr marL="571500" indent="-571500">
              <a:buFont typeface="Arial" panose="020B0604020202020204" pitchFamily="34" charset="0"/>
              <a:buChar char="•"/>
            </a:pPr>
            <a:endParaRPr lang="en-US" sz="3600" dirty="0">
              <a:latin typeface="Happy Paragraphs" panose="00000500000000000000" pitchFamily="2" charset="0"/>
            </a:endParaRPr>
          </a:p>
        </p:txBody>
      </p:sp>
    </p:spTree>
    <p:extLst>
      <p:ext uri="{BB962C8B-B14F-4D97-AF65-F5344CB8AC3E}">
        <p14:creationId xmlns:p14="http://schemas.microsoft.com/office/powerpoint/2010/main" val="2890726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School Bus Safety</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1619401"/>
            <a:ext cx="10475843" cy="5570756"/>
          </a:xfrm>
          <a:prstGeom prst="rect">
            <a:avLst/>
          </a:prstGeom>
          <a:noFill/>
        </p:spPr>
        <p:txBody>
          <a:bodyPr wrap="square" rtlCol="0">
            <a:spAutoFit/>
          </a:bodyPr>
          <a:lstStyle/>
          <a:p>
            <a:pPr marL="342900" indent="-342900">
              <a:buFont typeface="Arial" panose="020B0604020202020204" pitchFamily="34" charset="0"/>
              <a:buChar char="•"/>
            </a:pPr>
            <a:r>
              <a:rPr lang="en-US" sz="3200" dirty="0">
                <a:latin typeface="Happy Paragraphs" panose="020B0604020202020204" charset="0"/>
              </a:rPr>
              <a:t>Take your seat and sit properly, facing forward at all times.  The driver or principal will assign seats as necessary</a:t>
            </a:r>
          </a:p>
          <a:p>
            <a:pPr marL="342900" indent="-342900">
              <a:buFont typeface="Arial" panose="020B0604020202020204" pitchFamily="34" charset="0"/>
              <a:buChar char="•"/>
            </a:pPr>
            <a:r>
              <a:rPr lang="en-US" sz="3200" b="1" i="1" dirty="0">
                <a:latin typeface="Happy Paragraphs" panose="020B0604020202020204" charset="0"/>
              </a:rPr>
              <a:t>Students must stay in their seats and seatbelt must be buckled at ALL times</a:t>
            </a:r>
          </a:p>
          <a:p>
            <a:pPr marL="342900" indent="-342900">
              <a:buFont typeface="Arial" panose="020B0604020202020204" pitchFamily="34" charset="0"/>
              <a:buChar char="•"/>
            </a:pPr>
            <a:r>
              <a:rPr lang="en-US" sz="3200" dirty="0">
                <a:latin typeface="Happy Paragraphs" panose="020B0604020202020204" charset="0"/>
              </a:rPr>
              <a:t>Remove your backpack and place it under your seat or on your lap</a:t>
            </a:r>
          </a:p>
          <a:p>
            <a:pPr marL="342900" indent="-342900">
              <a:buFont typeface="Arial" panose="020B0604020202020204" pitchFamily="34" charset="0"/>
              <a:buChar char="•"/>
            </a:pPr>
            <a:r>
              <a:rPr lang="en-US" sz="3200" dirty="0">
                <a:latin typeface="Happy Paragraphs" panose="020B0604020202020204" charset="0"/>
              </a:rPr>
              <a:t>Keep the aisle clear at all times</a:t>
            </a:r>
          </a:p>
          <a:p>
            <a:pPr marL="342900" indent="-342900">
              <a:buFont typeface="Arial" panose="020B0604020202020204" pitchFamily="34" charset="0"/>
              <a:buChar char="•"/>
            </a:pPr>
            <a:r>
              <a:rPr lang="en-US" sz="3200" dirty="0">
                <a:latin typeface="Happy Paragraphs" panose="020B0604020202020204" charset="0"/>
              </a:rPr>
              <a:t>Always keep your head, hands and arms inside the bus</a:t>
            </a:r>
          </a:p>
          <a:p>
            <a:pPr marL="342900" indent="-342900">
              <a:buFont typeface="Arial" panose="020B0604020202020204" pitchFamily="34" charset="0"/>
              <a:buChar char="•"/>
            </a:pPr>
            <a:r>
              <a:rPr lang="en-US" sz="3200" dirty="0">
                <a:latin typeface="Happy Paragraphs" panose="020B0604020202020204" charset="0"/>
              </a:rPr>
              <a:t>Talk quietly; the driver needs to concentrate to safely drive the bus.  </a:t>
            </a:r>
          </a:p>
          <a:p>
            <a:pPr marL="571500" indent="-571500">
              <a:buFont typeface="Arial" panose="020B0604020202020204" pitchFamily="34" charset="0"/>
              <a:buChar char="•"/>
            </a:pPr>
            <a:endParaRPr lang="en-US" sz="3600" dirty="0">
              <a:latin typeface="Happy Paragraphs" panose="00000500000000000000" pitchFamily="2" charset="0"/>
            </a:endParaRPr>
          </a:p>
        </p:txBody>
      </p:sp>
    </p:spTree>
    <p:extLst>
      <p:ext uri="{BB962C8B-B14F-4D97-AF65-F5344CB8AC3E}">
        <p14:creationId xmlns:p14="http://schemas.microsoft.com/office/powerpoint/2010/main" val="1452755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629385" y="578378"/>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School Bus Safety</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2160715"/>
            <a:ext cx="10475843" cy="4093428"/>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Happy Paragraphs" panose="020B0604020202020204" charset="0"/>
              </a:rPr>
              <a:t>Be absolutely quiet when approaching a railroad crossing</a:t>
            </a:r>
          </a:p>
          <a:p>
            <a:pPr marL="457200" indent="-457200">
              <a:buFont typeface="Arial" panose="020B0604020202020204" pitchFamily="34" charset="0"/>
              <a:buChar char="•"/>
            </a:pPr>
            <a:r>
              <a:rPr lang="en-US" sz="3200" dirty="0">
                <a:latin typeface="Happy Paragraphs" panose="020B0604020202020204" charset="0"/>
              </a:rPr>
              <a:t>Please do not bring any toys on the bus and keep cell phones and other electronic devices in your backpack</a:t>
            </a:r>
          </a:p>
          <a:p>
            <a:pPr marL="457200" indent="-457200">
              <a:buFont typeface="Arial" panose="020B0604020202020204" pitchFamily="34" charset="0"/>
              <a:buChar char="•"/>
            </a:pPr>
            <a:r>
              <a:rPr lang="en-US" sz="3200" dirty="0">
                <a:latin typeface="Happy Paragraphs" panose="020B0604020202020204" charset="0"/>
              </a:rPr>
              <a:t>Eating and drinking is not allowed on the bus at any time.  This rule protects students or drivers that have food allergies, prevents choking, and maintains bus cleanliness.</a:t>
            </a:r>
          </a:p>
          <a:p>
            <a:pPr marL="457200" indent="-457200">
              <a:buFont typeface="Arial" panose="020B0604020202020204" pitchFamily="34" charset="0"/>
              <a:buChar char="•"/>
            </a:pPr>
            <a:r>
              <a:rPr lang="en-US" sz="3200" dirty="0">
                <a:latin typeface="Happy Paragraphs" panose="020B0604020202020204" charset="0"/>
              </a:rPr>
              <a:t>Always follow the bus driver’s instructions</a:t>
            </a:r>
          </a:p>
          <a:p>
            <a:pPr marL="571500" indent="-571500">
              <a:buFont typeface="Arial" panose="020B0604020202020204" pitchFamily="34" charset="0"/>
              <a:buChar char="•"/>
            </a:pPr>
            <a:endParaRPr lang="en-US" sz="3600" dirty="0">
              <a:latin typeface="Happy Paragraphs" panose="00000500000000000000" pitchFamily="2" charset="0"/>
            </a:endParaRPr>
          </a:p>
        </p:txBody>
      </p:sp>
    </p:spTree>
    <p:extLst>
      <p:ext uri="{BB962C8B-B14F-4D97-AF65-F5344CB8AC3E}">
        <p14:creationId xmlns:p14="http://schemas.microsoft.com/office/powerpoint/2010/main" val="177384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1000446" y="708505"/>
            <a:ext cx="6076216" cy="646331"/>
          </a:xfrm>
          <a:prstGeom prst="rect">
            <a:avLst/>
          </a:prstGeom>
          <a:noFill/>
        </p:spPr>
        <p:txBody>
          <a:bodyPr wrap="square" rtlCol="0">
            <a:spAutoFit/>
          </a:bodyPr>
          <a:lstStyle/>
          <a:p>
            <a:pPr algn="ctr"/>
            <a:r>
              <a:rPr lang="en-US" sz="36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Transportation Contact Information</a:t>
            </a:r>
            <a:endParaRPr lang="en-US" sz="16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2160715"/>
            <a:ext cx="10475843" cy="4278094"/>
          </a:xfrm>
          <a:prstGeom prst="rect">
            <a:avLst/>
          </a:prstGeom>
          <a:noFill/>
        </p:spPr>
        <p:txBody>
          <a:bodyPr wrap="square" rtlCol="0">
            <a:spAutoFit/>
          </a:bodyPr>
          <a:lstStyle/>
          <a:p>
            <a:pPr marL="571500" indent="-571500">
              <a:buFont typeface="Arial" panose="020B0604020202020204" pitchFamily="34" charset="0"/>
              <a:buChar char="•"/>
            </a:pPr>
            <a:r>
              <a:rPr lang="en-US" sz="3600" dirty="0">
                <a:latin typeface="Happy Paragraphs" panose="00000500000000000000" pitchFamily="2" charset="0"/>
              </a:rPr>
              <a:t>Questions?</a:t>
            </a:r>
          </a:p>
          <a:p>
            <a:pPr marL="45720" indent="0" algn="ctr">
              <a:buNone/>
            </a:pPr>
            <a:r>
              <a:rPr lang="en-US" sz="4000" dirty="0">
                <a:latin typeface="Happy Paragraphs" panose="020B0604020202020204" charset="0"/>
              </a:rPr>
              <a:t>Please feel free to reach out the Transportation Department </a:t>
            </a:r>
          </a:p>
          <a:p>
            <a:pPr marL="45720" indent="0" algn="ctr">
              <a:buNone/>
            </a:pPr>
            <a:r>
              <a:rPr lang="en-US" sz="4000" dirty="0">
                <a:latin typeface="Happy Paragraphs" panose="020B0604020202020204" charset="0"/>
              </a:rPr>
              <a:t>732-316-4045</a:t>
            </a:r>
          </a:p>
          <a:p>
            <a:pPr marL="45720" indent="0" algn="ctr">
              <a:buNone/>
            </a:pPr>
            <a:r>
              <a:rPr lang="en-US" sz="4000" dirty="0">
                <a:latin typeface="Happy Paragraphs" panose="020B0604020202020204" charset="0"/>
                <a:hlinkClick r:id="rId3">
                  <a:extLst>
                    <a:ext uri="{A12FA001-AC4F-418D-AE19-62706E023703}">
                      <ahyp:hlinkClr xmlns:ahyp="http://schemas.microsoft.com/office/drawing/2018/hyperlinkcolor" val="tx"/>
                    </a:ext>
                  </a:extLst>
                </a:hlinkClick>
              </a:rPr>
              <a:t>TransDept@SayrevilleK12.net</a:t>
            </a:r>
            <a:endParaRPr lang="en-US" sz="4000" dirty="0">
              <a:latin typeface="Happy Paragraphs" panose="020B0604020202020204" charset="0"/>
            </a:endParaRPr>
          </a:p>
          <a:p>
            <a:pPr marL="45720" indent="0" algn="ctr">
              <a:buNone/>
            </a:pPr>
            <a:r>
              <a:rPr lang="en-US" sz="4000" dirty="0">
                <a:latin typeface="Happy Paragraphs" panose="020B0604020202020204" charset="0"/>
              </a:rPr>
              <a:t>patrick.cerniglia@sayrevillek12.net</a:t>
            </a:r>
          </a:p>
          <a:p>
            <a:pPr marL="571500" indent="-571500">
              <a:buFont typeface="Arial" panose="020B0604020202020204" pitchFamily="34" charset="0"/>
              <a:buChar char="•"/>
            </a:pPr>
            <a:endParaRPr lang="en-US" sz="3600" dirty="0">
              <a:latin typeface="Happy Paragraphs" panose="00000500000000000000" pitchFamily="2" charset="0"/>
            </a:endParaRPr>
          </a:p>
        </p:txBody>
      </p:sp>
    </p:spTree>
    <p:extLst>
      <p:ext uri="{BB962C8B-B14F-4D97-AF65-F5344CB8AC3E}">
        <p14:creationId xmlns:p14="http://schemas.microsoft.com/office/powerpoint/2010/main" val="3772705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F65D52-A293-8725-9491-13030A5806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2388D5-977B-119B-3C22-EB9ED7895C18}"/>
              </a:ext>
            </a:extLst>
          </p:cNvPr>
          <p:cNvSpPr txBox="1"/>
          <p:nvPr/>
        </p:nvSpPr>
        <p:spPr>
          <a:xfrm>
            <a:off x="1053455" y="503955"/>
            <a:ext cx="6076216" cy="830997"/>
          </a:xfrm>
          <a:prstGeom prst="rect">
            <a:avLst/>
          </a:prstGeom>
          <a:noFill/>
        </p:spPr>
        <p:txBody>
          <a:bodyPr wrap="square" rtlCol="0">
            <a:spAutoFit/>
          </a:bodyPr>
          <a:lstStyle/>
          <a:p>
            <a:pPr algn="ctr"/>
            <a:r>
              <a:rPr lang="en-US" sz="48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rPr>
              <a:t>Next Steps…</a:t>
            </a:r>
            <a:endParaRPr lang="en-US" sz="2400" spc="-150" dirty="0">
              <a:ln>
                <a:solidFill>
                  <a:schemeClr val="tx1"/>
                </a:solidFill>
              </a:ln>
              <a:solidFill>
                <a:schemeClr val="bg1"/>
              </a:solidFill>
              <a:effectLst>
                <a:outerShdw blurRad="38100" dist="38100" dir="2700000" algn="tl">
                  <a:srgbClr val="000000">
                    <a:alpha val="43137"/>
                  </a:srgbClr>
                </a:outerShdw>
              </a:effectLst>
              <a:latin typeface="Happy Medium" panose="00000500000000000000" pitchFamily="2" charset="0"/>
              <a:ea typeface="PBCoffeeCake" panose="02000603000000000000" pitchFamily="2" charset="0"/>
            </a:endParaRPr>
          </a:p>
        </p:txBody>
      </p:sp>
      <p:sp>
        <p:nvSpPr>
          <p:cNvPr id="5" name="TextBox 4">
            <a:extLst>
              <a:ext uri="{FF2B5EF4-FFF2-40B4-BE49-F238E27FC236}">
                <a16:creationId xmlns:a16="http://schemas.microsoft.com/office/drawing/2014/main" id="{13C1B000-449C-0BAA-14DB-13C0A7AA6054}"/>
              </a:ext>
            </a:extLst>
          </p:cNvPr>
          <p:cNvSpPr txBox="1"/>
          <p:nvPr/>
        </p:nvSpPr>
        <p:spPr>
          <a:xfrm>
            <a:off x="629384" y="1838906"/>
            <a:ext cx="10928411" cy="1938992"/>
          </a:xfrm>
          <a:prstGeom prst="rect">
            <a:avLst/>
          </a:prstGeom>
          <a:noFill/>
        </p:spPr>
        <p:txBody>
          <a:bodyPr wrap="square" rtlCol="0">
            <a:spAutoFit/>
          </a:bodyPr>
          <a:lstStyle/>
          <a:p>
            <a:endParaRPr lang="en-US" sz="4000" dirty="0">
              <a:latin typeface="Happy Paragraphs" panose="00000500000000000000" pitchFamily="2" charset="0"/>
            </a:endParaRPr>
          </a:p>
          <a:p>
            <a:endParaRPr lang="en-US" sz="4000" dirty="0">
              <a:latin typeface="Happy Paragraphs" panose="00000500000000000000" pitchFamily="2" charset="0"/>
            </a:endParaRPr>
          </a:p>
          <a:p>
            <a:pPr marL="571500" indent="-571500">
              <a:buFont typeface="Arial" panose="020B0604020202020204" pitchFamily="34" charset="0"/>
              <a:buChar char="•"/>
            </a:pPr>
            <a:endParaRPr lang="en-US" sz="4000" dirty="0">
              <a:latin typeface="Happy Paragraphs" panose="00000500000000000000" pitchFamily="2" charset="0"/>
            </a:endParaRPr>
          </a:p>
        </p:txBody>
      </p:sp>
      <p:sp>
        <p:nvSpPr>
          <p:cNvPr id="2" name="TextBox 1">
            <a:extLst>
              <a:ext uri="{FF2B5EF4-FFF2-40B4-BE49-F238E27FC236}">
                <a16:creationId xmlns:a16="http://schemas.microsoft.com/office/drawing/2014/main" id="{50126816-1325-F155-1634-EEB592AE29AF}"/>
              </a:ext>
            </a:extLst>
          </p:cNvPr>
          <p:cNvSpPr txBox="1"/>
          <p:nvPr/>
        </p:nvSpPr>
        <p:spPr>
          <a:xfrm>
            <a:off x="855667" y="2160715"/>
            <a:ext cx="10475843" cy="3477875"/>
          </a:xfrm>
          <a:prstGeom prst="rect">
            <a:avLst/>
          </a:prstGeom>
          <a:noFill/>
        </p:spPr>
        <p:txBody>
          <a:bodyPr wrap="square" rtlCol="0">
            <a:spAutoFit/>
          </a:bodyPr>
          <a:lstStyle/>
          <a:p>
            <a:pPr marL="457200" indent="-457200">
              <a:buFont typeface="+mj-lt"/>
              <a:buAutoNum type="alphaUcPeriod"/>
            </a:pPr>
            <a:r>
              <a:rPr lang="en-US" sz="4000" dirty="0">
                <a:latin typeface="Happy Paragraphs" panose="020B0604020202020204" charset="0"/>
              </a:rPr>
              <a:t>Finalize Registrations</a:t>
            </a:r>
          </a:p>
          <a:p>
            <a:pPr marL="960120" lvl="3" indent="-457200">
              <a:buFont typeface="+mj-lt"/>
              <a:buAutoNum type="arabicParenR"/>
            </a:pPr>
            <a:r>
              <a:rPr lang="en-US" sz="3200" dirty="0">
                <a:latin typeface="Happy Paragraphs" panose="020B0604020202020204" charset="0"/>
              </a:rPr>
              <a:t>Annual Enrollment Update</a:t>
            </a:r>
          </a:p>
          <a:p>
            <a:pPr marL="960120" lvl="3" indent="-457200">
              <a:buFont typeface="+mj-lt"/>
              <a:buAutoNum type="arabicParenR"/>
            </a:pPr>
            <a:r>
              <a:rPr lang="en-US" sz="3200" dirty="0">
                <a:latin typeface="Happy Paragraphs" panose="020B0604020202020204" charset="0"/>
              </a:rPr>
              <a:t>Vaccinations / Physical</a:t>
            </a:r>
          </a:p>
          <a:p>
            <a:pPr marL="457200" indent="-457200">
              <a:buFont typeface="+mj-lt"/>
              <a:buAutoNum type="alphaUcPeriod"/>
            </a:pPr>
            <a:r>
              <a:rPr lang="en-US" sz="4000" dirty="0">
                <a:latin typeface="Happy Paragraphs" panose="020B0604020202020204" charset="0"/>
              </a:rPr>
              <a:t>September Orientation 9/3/2026</a:t>
            </a:r>
          </a:p>
          <a:p>
            <a:pPr marL="457200" indent="-457200">
              <a:buFont typeface="+mj-lt"/>
              <a:buAutoNum type="alphaUcPeriod"/>
            </a:pPr>
            <a:r>
              <a:rPr lang="en-US" sz="4000" dirty="0">
                <a:latin typeface="Happy Paragraphs" panose="020B0604020202020204" charset="0"/>
              </a:rPr>
              <a:t>Reach out to your principal with any questions</a:t>
            </a:r>
          </a:p>
          <a:p>
            <a:pPr marL="571500" indent="-571500">
              <a:buFont typeface="Arial" panose="020B0604020202020204" pitchFamily="34" charset="0"/>
              <a:buChar char="•"/>
            </a:pPr>
            <a:endParaRPr lang="en-US" sz="3600" dirty="0">
              <a:latin typeface="Happy Paragraphs" panose="00000500000000000000" pitchFamily="2" charset="0"/>
            </a:endParaRPr>
          </a:p>
        </p:txBody>
      </p:sp>
    </p:spTree>
    <p:extLst>
      <p:ext uri="{BB962C8B-B14F-4D97-AF65-F5344CB8AC3E}">
        <p14:creationId xmlns:p14="http://schemas.microsoft.com/office/powerpoint/2010/main" val="2355483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7B84C4-C9E1-71AF-DA6A-7A2ACD87D03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1477993"/>
      </p:ext>
    </p:extLst>
  </p:cSld>
  <p:clrMapOvr>
    <a:masterClrMapping/>
  </p:clrMapOvr>
</p:sld>
</file>

<file path=ppt/theme/theme1.xml><?xml version="1.0" encoding="utf-8"?>
<a:theme xmlns:a="http://schemas.openxmlformats.org/drawingml/2006/main" name="Office Theme">
  <a:themeElements>
    <a:clrScheme name="Brand Colors">
      <a:dk1>
        <a:sysClr val="windowText" lastClr="000000"/>
      </a:dk1>
      <a:lt1>
        <a:sysClr val="window" lastClr="FFFFFF"/>
      </a:lt1>
      <a:dk2>
        <a:srgbClr val="44546A"/>
      </a:dk2>
      <a:lt2>
        <a:srgbClr val="E7E6E6"/>
      </a:lt2>
      <a:accent1>
        <a:srgbClr val="ED33B9"/>
      </a:accent1>
      <a:accent2>
        <a:srgbClr val="FF914D"/>
      </a:accent2>
      <a:accent3>
        <a:srgbClr val="F9E900"/>
      </a:accent3>
      <a:accent4>
        <a:srgbClr val="87CB28"/>
      </a:accent4>
      <a:accent5>
        <a:srgbClr val="00C2D1"/>
      </a:accent5>
      <a:accent6>
        <a:srgbClr val="A16AE8"/>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1100</TotalTime>
  <Words>941</Words>
  <Application>Microsoft Office PowerPoint</Application>
  <PresentationFormat>Widescreen</PresentationFormat>
  <Paragraphs>176</Paragraphs>
  <Slides>33</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Happy Paragraphs</vt:lpstr>
      <vt:lpstr>Calibri</vt:lpstr>
      <vt:lpstr>Aptos</vt:lpstr>
      <vt:lpstr>Happy Medium</vt:lpstr>
      <vt:lpstr>Arial</vt:lpstr>
      <vt:lpstr>Calibri Light</vt:lpstr>
      <vt:lpstr>Wingdings</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Phillabaum</dc:creator>
  <cp:lastModifiedBy>Stueber, Amy</cp:lastModifiedBy>
  <cp:revision>39</cp:revision>
  <cp:lastPrinted>2026-06-01T13:57:55Z</cp:lastPrinted>
  <dcterms:created xsi:type="dcterms:W3CDTF">2023-06-22T00:46:34Z</dcterms:created>
  <dcterms:modified xsi:type="dcterms:W3CDTF">2026-06-01T15:26:42Z</dcterms:modified>
</cp:coreProperties>
</file>