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Marykate" charset="1" panose="00000000000000000000"/>
      <p:regular r:id="rId14"/>
    </p:embeddedFont>
    <p:embeddedFont>
      <p:font typeface="Canva Sans Bold" charset="1" panose="020B0803030501040103"/>
      <p:regular r:id="rId15"/>
    </p:embeddedFont>
    <p:embeddedFont>
      <p:font typeface="Now" charset="1" panose="000005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Services: food pantry, mental health and health clinics</a:t>
            </a:r>
          </a:p>
          <a:p>
            <a:r>
              <a:rPr lang="en-US"/>
              <a:t>Parent workshops: Nutrition, cooking, helping with homework, managing child's behavior, computer skills</a:t>
            </a:r>
          </a:p>
          <a:p>
            <a:r>
              <a:rPr lang="en-US"/>
              <a:t>School events: Conflict with work and need time frames of events</a:t>
            </a:r>
          </a:p>
          <a:p>
            <a:r>
              <a:rPr lang="en-US"/>
              <a:t>Focus Group: Over 100! (110)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gif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7.gif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Relationship Id="rId8" Target="../media/image16.sv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youtube.com/watch?v=BTZMUDKSpSs" TargetMode="External" Type="http://schemas.openxmlformats.org/officeDocument/2006/relationships/video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https://youtu.be/NQYR55EiKvs?si=2Stpt96kT8FMYk1U" TargetMode="External" Type="http://schemas.openxmlformats.org/officeDocument/2006/relationships/hyperlink"/><Relationship Id="rId5" Target="../media/image19.png" Type="http://schemas.openxmlformats.org/officeDocument/2006/relationships/image"/><Relationship Id="rId6" Target="../media/image20.svg" Type="http://schemas.openxmlformats.org/officeDocument/2006/relationships/image"/><Relationship Id="rId7" Target="../media/image21.jpeg" Type="http://schemas.openxmlformats.org/officeDocument/2006/relationships/image"/><Relationship Id="rId8" Target="https://www.youtube.com/watch?v=NQYR55EiKvs" TargetMode="External" Type="http://schemas.openxmlformats.org/officeDocument/2006/relationships/video"/><Relationship Id="rId9" Target="https://www.youtube.com/watch?v=osN9b5jnUWs" TargetMode="External" Type="http://schemas.openxmlformats.org/officeDocument/2006/relationships/video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1.jpeg" Type="http://schemas.openxmlformats.org/officeDocument/2006/relationships/image"/><Relationship Id="rId7" Target="https://www.youtube.com/watch?v=odzGsDTJKz4" TargetMode="External" Type="http://schemas.openxmlformats.org/officeDocument/2006/relationships/video"/><Relationship Id="rId8" Target="https://www.youtube.com/watch?v=geyBSrgLazE" TargetMode="External" Type="http://schemas.openxmlformats.org/officeDocument/2006/relationships/video"/><Relationship Id="rId9" Target="https://www.youtube.com/watch?v=HYJs5_gz4V8" TargetMode="External" Type="http://schemas.openxmlformats.org/officeDocument/2006/relationships/video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6.gif" Type="http://schemas.openxmlformats.org/officeDocument/2006/relationships/image"/><Relationship Id="rId5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3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21808" y="3665952"/>
            <a:ext cx="6893392" cy="7833400"/>
          </a:xfrm>
          <a:custGeom>
            <a:avLst/>
            <a:gdLst/>
            <a:ahLst/>
            <a:cxnLst/>
            <a:rect r="r" b="b" t="t" l="l"/>
            <a:pathLst>
              <a:path h="7833400" w="6893392">
                <a:moveTo>
                  <a:pt x="0" y="0"/>
                </a:moveTo>
                <a:lnTo>
                  <a:pt x="6893392" y="0"/>
                </a:lnTo>
                <a:lnTo>
                  <a:pt x="6893392" y="7833400"/>
                </a:lnTo>
                <a:lnTo>
                  <a:pt x="0" y="7833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26930" y="1274265"/>
            <a:ext cx="10383634" cy="8481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268"/>
              </a:lnSpc>
            </a:pPr>
            <a:r>
              <a:rPr lang="en-US" sz="20084">
                <a:solidFill>
                  <a:srgbClr val="4C5270"/>
                </a:solidFill>
                <a:latin typeface="Marykate"/>
                <a:ea typeface="Marykate"/>
                <a:cs typeface="Marykate"/>
                <a:sym typeface="Marykate"/>
              </a:rPr>
              <a:t>Community School Steering Committee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394552" y="-2188177"/>
            <a:ext cx="5051815" cy="4969723"/>
          </a:xfrm>
          <a:custGeom>
            <a:avLst/>
            <a:gdLst/>
            <a:ahLst/>
            <a:cxnLst/>
            <a:rect r="r" b="b" t="t" l="l"/>
            <a:pathLst>
              <a:path h="4969723" w="5051815">
                <a:moveTo>
                  <a:pt x="0" y="0"/>
                </a:moveTo>
                <a:lnTo>
                  <a:pt x="5051815" y="0"/>
                </a:lnTo>
                <a:lnTo>
                  <a:pt x="5051815" y="4969723"/>
                </a:lnTo>
                <a:lnTo>
                  <a:pt x="0" y="49697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8926472"/>
            <a:ext cx="7315200" cy="2377440"/>
          </a:xfrm>
          <a:custGeom>
            <a:avLst/>
            <a:gdLst/>
            <a:ahLst/>
            <a:cxnLst/>
            <a:rect r="r" b="b" t="t" l="l"/>
            <a:pathLst>
              <a:path h="2377440" w="7315200">
                <a:moveTo>
                  <a:pt x="0" y="0"/>
                </a:moveTo>
                <a:lnTo>
                  <a:pt x="7315200" y="0"/>
                </a:lnTo>
                <a:lnTo>
                  <a:pt x="7315200" y="2377440"/>
                </a:lnTo>
                <a:lnTo>
                  <a:pt x="0" y="2377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true" flipV="false" rot="0">
            <a:off x="188573" y="2545905"/>
            <a:ext cx="1680254" cy="1639602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true" flipV="false" rot="0">
            <a:off x="6479721" y="9098280"/>
            <a:ext cx="7315200" cy="2377440"/>
          </a:xfrm>
          <a:custGeom>
            <a:avLst/>
            <a:gdLst/>
            <a:ahLst/>
            <a:cxnLst/>
            <a:rect r="r" b="b" t="t" l="l"/>
            <a:pathLst>
              <a:path h="2377440" w="7315200">
                <a:moveTo>
                  <a:pt x="7315200" y="0"/>
                </a:moveTo>
                <a:lnTo>
                  <a:pt x="0" y="0"/>
                </a:lnTo>
                <a:lnTo>
                  <a:pt x="0" y="2377440"/>
                </a:lnTo>
                <a:lnTo>
                  <a:pt x="7315200" y="2377440"/>
                </a:lnTo>
                <a:lnTo>
                  <a:pt x="731520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409370" y="9098280"/>
            <a:ext cx="7315200" cy="2377440"/>
          </a:xfrm>
          <a:custGeom>
            <a:avLst/>
            <a:gdLst/>
            <a:ahLst/>
            <a:cxnLst/>
            <a:rect r="r" b="b" t="t" l="l"/>
            <a:pathLst>
              <a:path h="2377440" w="7315200">
                <a:moveTo>
                  <a:pt x="0" y="0"/>
                </a:moveTo>
                <a:lnTo>
                  <a:pt x="7315200" y="0"/>
                </a:lnTo>
                <a:lnTo>
                  <a:pt x="7315200" y="2377440"/>
                </a:lnTo>
                <a:lnTo>
                  <a:pt x="0" y="2377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1022567">
            <a:off x="79491" y="740779"/>
            <a:ext cx="10383634" cy="2309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268"/>
              </a:lnSpc>
            </a:pPr>
            <a:r>
              <a:rPr lang="en-US" sz="20084">
                <a:solidFill>
                  <a:srgbClr val="4C5270"/>
                </a:solidFill>
                <a:latin typeface="Marykate"/>
                <a:ea typeface="Marykate"/>
                <a:cs typeface="Marykate"/>
                <a:sym typeface="Marykate"/>
              </a:rPr>
              <a:t>Palmetto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1808" y="8371205"/>
            <a:ext cx="4082653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April 6,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C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387899">
            <a:off x="-1119305" y="-1855991"/>
            <a:ext cx="5702552" cy="7767102"/>
          </a:xfrm>
          <a:custGeom>
            <a:avLst/>
            <a:gdLst/>
            <a:ahLst/>
            <a:cxnLst/>
            <a:rect r="r" b="b" t="t" l="l"/>
            <a:pathLst>
              <a:path h="7767102" w="5702552">
                <a:moveTo>
                  <a:pt x="0" y="0"/>
                </a:moveTo>
                <a:lnTo>
                  <a:pt x="5702552" y="0"/>
                </a:lnTo>
                <a:lnTo>
                  <a:pt x="5702552" y="7767102"/>
                </a:lnTo>
                <a:lnTo>
                  <a:pt x="0" y="7767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14195" b="-59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353" y="736013"/>
            <a:ext cx="16769294" cy="8814974"/>
            <a:chOff x="0" y="0"/>
            <a:chExt cx="4416604" cy="23216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16604" cy="2321639"/>
            </a:xfrm>
            <a:custGeom>
              <a:avLst/>
              <a:gdLst/>
              <a:ahLst/>
              <a:cxnLst/>
              <a:rect r="r" b="b" t="t" l="l"/>
              <a:pathLst>
                <a:path h="2321639" w="4416604">
                  <a:moveTo>
                    <a:pt x="0" y="0"/>
                  </a:moveTo>
                  <a:lnTo>
                    <a:pt x="4416604" y="0"/>
                  </a:lnTo>
                  <a:lnTo>
                    <a:pt x="4416604" y="2321639"/>
                  </a:lnTo>
                  <a:lnTo>
                    <a:pt x="0" y="232163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416604" cy="2369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true" flipV="false" rot="0">
            <a:off x="14291440" y="5155137"/>
            <a:ext cx="1491944" cy="1455848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3184583" y="5345793"/>
            <a:ext cx="8149434" cy="5307319"/>
          </a:xfrm>
          <a:custGeom>
            <a:avLst/>
            <a:gdLst/>
            <a:ahLst/>
            <a:cxnLst/>
            <a:rect r="r" b="b" t="t" l="l"/>
            <a:pathLst>
              <a:path h="5307319" w="8149434">
                <a:moveTo>
                  <a:pt x="0" y="0"/>
                </a:moveTo>
                <a:lnTo>
                  <a:pt x="8149434" y="0"/>
                </a:lnTo>
                <a:lnTo>
                  <a:pt x="8149434" y="5307319"/>
                </a:lnTo>
                <a:lnTo>
                  <a:pt x="0" y="5307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4008695" y="5538481"/>
            <a:ext cx="7441031" cy="6647321"/>
          </a:xfrm>
          <a:custGeom>
            <a:avLst/>
            <a:gdLst/>
            <a:ahLst/>
            <a:cxnLst/>
            <a:rect r="r" b="b" t="t" l="l"/>
            <a:pathLst>
              <a:path h="6647321" w="7441031">
                <a:moveTo>
                  <a:pt x="0" y="0"/>
                </a:moveTo>
                <a:lnTo>
                  <a:pt x="7441031" y="0"/>
                </a:lnTo>
                <a:lnTo>
                  <a:pt x="7441031" y="6647321"/>
                </a:lnTo>
                <a:lnTo>
                  <a:pt x="0" y="66473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531369" y="1471227"/>
            <a:ext cx="9225263" cy="1285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00"/>
              </a:lnSpc>
              <a:spcBef>
                <a:spcPct val="0"/>
              </a:spcBef>
            </a:pPr>
            <a:r>
              <a:rPr lang="en-US" sz="15001">
                <a:solidFill>
                  <a:srgbClr val="4C5270"/>
                </a:solidFill>
                <a:latin typeface="Marykate"/>
                <a:ea typeface="Marykate"/>
                <a:cs typeface="Marykate"/>
                <a:sym typeface="Marykate"/>
              </a:rPr>
              <a:t>Agenda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143547" y="2642916"/>
            <a:ext cx="11147893" cy="7557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4"/>
              </a:lnSpc>
            </a:pPr>
            <a:r>
              <a:rPr lang="en-US" sz="5431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• Welcome and snacks</a:t>
            </a:r>
          </a:p>
          <a:p>
            <a:pPr algn="ctr">
              <a:lnSpc>
                <a:spcPts val="7604"/>
              </a:lnSpc>
            </a:pPr>
            <a:r>
              <a:rPr lang="en-US" sz="5431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• Review the four pillars</a:t>
            </a:r>
          </a:p>
          <a:p>
            <a:pPr algn="ctr">
              <a:lnSpc>
                <a:spcPts val="7604"/>
              </a:lnSpc>
            </a:pPr>
            <a:r>
              <a:rPr lang="en-US" sz="5431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• Palmetto Community School updates</a:t>
            </a:r>
          </a:p>
          <a:p>
            <a:pPr algn="ctr">
              <a:lnSpc>
                <a:spcPts val="7604"/>
              </a:lnSpc>
            </a:pPr>
            <a:r>
              <a:rPr lang="en-US" sz="5431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• Student draft survey review</a:t>
            </a:r>
          </a:p>
          <a:p>
            <a:pPr algn="ctr">
              <a:lnSpc>
                <a:spcPts val="7604"/>
              </a:lnSpc>
            </a:pPr>
            <a:r>
              <a:rPr lang="en-US" sz="5431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• Staff draft survey review</a:t>
            </a:r>
          </a:p>
          <a:p>
            <a:pPr algn="ctr">
              <a:lnSpc>
                <a:spcPts val="7604"/>
              </a:lnSpc>
            </a:pPr>
            <a:r>
              <a:rPr lang="en-US" sz="5431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• Next steps</a:t>
            </a:r>
          </a:p>
          <a:p>
            <a:pPr algn="ctr" marL="0" indent="0" lvl="0">
              <a:lnSpc>
                <a:spcPts val="6624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circl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C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49581">
            <a:off x="13060467" y="-2023481"/>
            <a:ext cx="5702552" cy="7767102"/>
          </a:xfrm>
          <a:custGeom>
            <a:avLst/>
            <a:gdLst/>
            <a:ahLst/>
            <a:cxnLst/>
            <a:rect r="r" b="b" t="t" l="l"/>
            <a:pathLst>
              <a:path h="7767102" w="5702552">
                <a:moveTo>
                  <a:pt x="0" y="0"/>
                </a:moveTo>
                <a:lnTo>
                  <a:pt x="5702552" y="0"/>
                </a:lnTo>
                <a:lnTo>
                  <a:pt x="5702552" y="7767103"/>
                </a:lnTo>
                <a:lnTo>
                  <a:pt x="0" y="7767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14195" b="-59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75456" y="736013"/>
            <a:ext cx="16596039" cy="8814974"/>
            <a:chOff x="0" y="0"/>
            <a:chExt cx="4370973" cy="23216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973" cy="2321639"/>
            </a:xfrm>
            <a:custGeom>
              <a:avLst/>
              <a:gdLst/>
              <a:ahLst/>
              <a:cxnLst/>
              <a:rect r="r" b="b" t="t" l="l"/>
              <a:pathLst>
                <a:path h="2321639" w="4370973">
                  <a:moveTo>
                    <a:pt x="0" y="0"/>
                  </a:moveTo>
                  <a:lnTo>
                    <a:pt x="4370973" y="0"/>
                  </a:lnTo>
                  <a:lnTo>
                    <a:pt x="4370973" y="2321639"/>
                  </a:lnTo>
                  <a:lnTo>
                    <a:pt x="0" y="232163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370973" cy="2369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63171" y="271350"/>
            <a:ext cx="17020611" cy="9744300"/>
          </a:xfrm>
          <a:custGeom>
            <a:avLst/>
            <a:gdLst/>
            <a:ahLst/>
            <a:cxnLst/>
            <a:rect r="r" b="b" t="t" l="l"/>
            <a:pathLst>
              <a:path h="9744300" w="17020611">
                <a:moveTo>
                  <a:pt x="0" y="0"/>
                </a:moveTo>
                <a:lnTo>
                  <a:pt x="17020610" y="0"/>
                </a:lnTo>
                <a:lnTo>
                  <a:pt x="17020610" y="9744300"/>
                </a:lnTo>
                <a:lnTo>
                  <a:pt x="0" y="9744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54927" y="3803596"/>
            <a:ext cx="2940244" cy="1903808"/>
          </a:xfrm>
          <a:custGeom>
            <a:avLst/>
            <a:gdLst/>
            <a:ahLst/>
            <a:cxnLst/>
            <a:rect r="r" b="b" t="t" l="l"/>
            <a:pathLst>
              <a:path h="1903808" w="2940244">
                <a:moveTo>
                  <a:pt x="0" y="0"/>
                </a:moveTo>
                <a:lnTo>
                  <a:pt x="2940244" y="0"/>
                </a:lnTo>
                <a:lnTo>
                  <a:pt x="2940244" y="1903808"/>
                </a:lnTo>
                <a:lnTo>
                  <a:pt x="0" y="19038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78603" y="947031"/>
            <a:ext cx="3692893" cy="4196469"/>
          </a:xfrm>
          <a:custGeom>
            <a:avLst/>
            <a:gdLst/>
            <a:ahLst/>
            <a:cxnLst/>
            <a:rect r="r" b="b" t="t" l="l"/>
            <a:pathLst>
              <a:path h="4196469" w="3692893">
                <a:moveTo>
                  <a:pt x="0" y="0"/>
                </a:moveTo>
                <a:lnTo>
                  <a:pt x="3692892" y="0"/>
                </a:lnTo>
                <a:lnTo>
                  <a:pt x="3692892" y="4196469"/>
                </a:lnTo>
                <a:lnTo>
                  <a:pt x="0" y="41964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70718" y="1540543"/>
            <a:ext cx="3494514" cy="2547818"/>
          </a:xfrm>
          <a:custGeom>
            <a:avLst/>
            <a:gdLst/>
            <a:ahLst/>
            <a:cxnLst/>
            <a:rect r="r" b="b" t="t" l="l"/>
            <a:pathLst>
              <a:path h="2547818" w="3494514">
                <a:moveTo>
                  <a:pt x="0" y="0"/>
                </a:moveTo>
                <a:lnTo>
                  <a:pt x="3494514" y="0"/>
                </a:lnTo>
                <a:lnTo>
                  <a:pt x="3494514" y="2547819"/>
                </a:lnTo>
                <a:lnTo>
                  <a:pt x="0" y="25478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ircl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C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49581">
            <a:off x="13060467" y="-2023481"/>
            <a:ext cx="5702552" cy="7767102"/>
          </a:xfrm>
          <a:custGeom>
            <a:avLst/>
            <a:gdLst/>
            <a:ahLst/>
            <a:cxnLst/>
            <a:rect r="r" b="b" t="t" l="l"/>
            <a:pathLst>
              <a:path h="7767102" w="5702552">
                <a:moveTo>
                  <a:pt x="0" y="0"/>
                </a:moveTo>
                <a:lnTo>
                  <a:pt x="5702552" y="0"/>
                </a:lnTo>
                <a:lnTo>
                  <a:pt x="5702552" y="7767103"/>
                </a:lnTo>
                <a:lnTo>
                  <a:pt x="0" y="77671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-114195" b="-59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5980" y="736013"/>
            <a:ext cx="16596039" cy="8814974"/>
            <a:chOff x="0" y="0"/>
            <a:chExt cx="4370973" cy="23216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973" cy="2321639"/>
            </a:xfrm>
            <a:custGeom>
              <a:avLst/>
              <a:gdLst/>
              <a:ahLst/>
              <a:cxnLst/>
              <a:rect r="r" b="b" t="t" l="l"/>
              <a:pathLst>
                <a:path h="2321639" w="4370973">
                  <a:moveTo>
                    <a:pt x="0" y="0"/>
                  </a:moveTo>
                  <a:lnTo>
                    <a:pt x="4370973" y="0"/>
                  </a:lnTo>
                  <a:lnTo>
                    <a:pt x="4370973" y="2321639"/>
                  </a:lnTo>
                  <a:lnTo>
                    <a:pt x="0" y="232163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370973" cy="2369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404217" y="4102099"/>
            <a:ext cx="12721538" cy="6146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11295" indent="-755647" lvl="1">
              <a:lnSpc>
                <a:spcPts val="9799"/>
              </a:lnSpc>
              <a:buFont typeface="Arial"/>
              <a:buChar char="•"/>
            </a:pP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Services</a:t>
            </a:r>
          </a:p>
          <a:p>
            <a:pPr algn="l" marL="1511295" indent="-755647" lvl="1">
              <a:lnSpc>
                <a:spcPts val="9799"/>
              </a:lnSpc>
              <a:buFont typeface="Arial"/>
              <a:buChar char="•"/>
            </a:pP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Parent Workshops and School Events</a:t>
            </a:r>
          </a:p>
          <a:p>
            <a:pPr algn="l" marL="1511295" indent="-755647" lvl="1">
              <a:lnSpc>
                <a:spcPts val="9799"/>
              </a:lnSpc>
              <a:buFont typeface="Arial"/>
              <a:buChar char="•"/>
            </a:pP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Interest in Focus Group</a:t>
            </a:r>
          </a:p>
          <a:p>
            <a:pPr algn="l">
              <a:lnSpc>
                <a:spcPts val="9799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76954" y="6052431"/>
            <a:ext cx="3692893" cy="4196469"/>
          </a:xfrm>
          <a:custGeom>
            <a:avLst/>
            <a:gdLst/>
            <a:ahLst/>
            <a:cxnLst/>
            <a:rect r="r" b="b" t="t" l="l"/>
            <a:pathLst>
              <a:path h="4196469" w="3692893">
                <a:moveTo>
                  <a:pt x="0" y="0"/>
                </a:moveTo>
                <a:lnTo>
                  <a:pt x="3692893" y="0"/>
                </a:lnTo>
                <a:lnTo>
                  <a:pt x="3692893" y="4196469"/>
                </a:lnTo>
                <a:lnTo>
                  <a:pt x="0" y="41964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3973" y="8524947"/>
            <a:ext cx="2940244" cy="1903808"/>
          </a:xfrm>
          <a:custGeom>
            <a:avLst/>
            <a:gdLst/>
            <a:ahLst/>
            <a:cxnLst/>
            <a:rect r="r" b="b" t="t" l="l"/>
            <a:pathLst>
              <a:path h="1903808" w="2940244">
                <a:moveTo>
                  <a:pt x="0" y="0"/>
                </a:moveTo>
                <a:lnTo>
                  <a:pt x="2940244" y="0"/>
                </a:lnTo>
                <a:lnTo>
                  <a:pt x="2940244" y="1903808"/>
                </a:lnTo>
                <a:lnTo>
                  <a:pt x="0" y="19038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0" y="564563"/>
            <a:ext cx="18288000" cy="3195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true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Palmetto Community School Updates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C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49581">
            <a:off x="13060467" y="-2023481"/>
            <a:ext cx="5702552" cy="7767102"/>
          </a:xfrm>
          <a:custGeom>
            <a:avLst/>
            <a:gdLst/>
            <a:ahLst/>
            <a:cxnLst/>
            <a:rect r="r" b="b" t="t" l="l"/>
            <a:pathLst>
              <a:path h="7767102" w="5702552">
                <a:moveTo>
                  <a:pt x="0" y="0"/>
                </a:moveTo>
                <a:lnTo>
                  <a:pt x="5702552" y="0"/>
                </a:lnTo>
                <a:lnTo>
                  <a:pt x="5702552" y="7767103"/>
                </a:lnTo>
                <a:lnTo>
                  <a:pt x="0" y="7767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14195" b="-59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5980" y="736013"/>
            <a:ext cx="16596039" cy="8814974"/>
            <a:chOff x="0" y="0"/>
            <a:chExt cx="4370973" cy="2321639"/>
          </a:xfrm>
        </p:grpSpPr>
        <p:sp>
          <p:nvSpPr>
            <p:cNvPr name="Freeform 4" id="4">
              <a:hlinkClick r:id="rId4" tooltip="https://youtu.be/NQYR55EiKvs?si=2Stpt96kT8FMYk1U"/>
            </p:cNvPr>
            <p:cNvSpPr/>
            <p:nvPr/>
          </p:nvSpPr>
          <p:spPr>
            <a:xfrm flipH="false" flipV="false" rot="0">
              <a:off x="0" y="0"/>
              <a:ext cx="4370973" cy="2321639"/>
            </a:xfrm>
            <a:custGeom>
              <a:avLst/>
              <a:gdLst/>
              <a:ahLst/>
              <a:cxnLst/>
              <a:rect r="r" b="b" t="t" l="l"/>
              <a:pathLst>
                <a:path h="2321639" w="4370973">
                  <a:moveTo>
                    <a:pt x="0" y="0"/>
                  </a:moveTo>
                  <a:lnTo>
                    <a:pt x="4370973" y="0"/>
                  </a:lnTo>
                  <a:lnTo>
                    <a:pt x="4370973" y="2321639"/>
                  </a:lnTo>
                  <a:lnTo>
                    <a:pt x="0" y="232163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370973" cy="2369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136645" y="5465167"/>
            <a:ext cx="3621136" cy="3621136"/>
          </a:xfrm>
          <a:custGeom>
            <a:avLst/>
            <a:gdLst/>
            <a:ahLst/>
            <a:cxnLst/>
            <a:rect r="r" b="b" t="t" l="l"/>
            <a:pathLst>
              <a:path h="3621136" w="3621136">
                <a:moveTo>
                  <a:pt x="0" y="0"/>
                </a:moveTo>
                <a:lnTo>
                  <a:pt x="3621136" y="0"/>
                </a:lnTo>
                <a:lnTo>
                  <a:pt x="3621136" y="3621136"/>
                </a:lnTo>
                <a:lnTo>
                  <a:pt x="0" y="36211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45980" y="2143125"/>
            <a:ext cx="6606883" cy="2551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489"/>
              </a:lnSpc>
              <a:spcBef>
                <a:spcPct val="0"/>
              </a:spcBef>
            </a:pPr>
            <a:r>
              <a:rPr lang="en-US" sz="16979">
                <a:solidFill>
                  <a:srgbClr val="4C5270"/>
                </a:solidFill>
                <a:latin typeface="Marykate"/>
                <a:ea typeface="Marykate"/>
                <a:cs typeface="Marykate"/>
                <a:sym typeface="Marykate"/>
              </a:rPr>
              <a:t>Student Survey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817564" y="574259"/>
            <a:ext cx="10624455" cy="1677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43574" indent="-521787" lvl="1">
              <a:lnSpc>
                <a:spcPts val="6767"/>
              </a:lnSpc>
              <a:buAutoNum type="arabicPeriod" startAt="1"/>
            </a:pPr>
            <a:r>
              <a:rPr lang="en-US" b="true" sz="4833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Review Draft Student Survey in</a:t>
            </a:r>
            <a:r>
              <a:rPr lang="en-US" b="true" sz="4833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dividually</a:t>
            </a:r>
          </a:p>
        </p:txBody>
      </p:sp>
      <p:pic>
        <p:nvPicPr>
          <p:cNvPr name="Picture 9" id="9"/>
          <p:cNvPicPr>
            <a:picLocks noChangeAspect="true"/>
          </p:cNvPicPr>
          <p:nvPr>
            <a:videoFile r:link="rId8"/>
          </p:nvPr>
        </p:nvPicPr>
        <p:blipFill>
          <a:blip r:embed="rId7"/>
          <a:stretch>
            <a:fillRect/>
          </a:stretch>
        </p:blipFill>
        <p:spPr>
          <a:xfrm rot="0">
            <a:off x="9509809" y="7376048"/>
            <a:ext cx="3869579" cy="2174939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6817564" y="3445669"/>
            <a:ext cx="9500294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b="true" sz="5199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Discuss in small groups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17564" y="6449391"/>
            <a:ext cx="9094179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b="true" sz="5199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Whole group discussion</a:t>
            </a:r>
          </a:p>
        </p:txBody>
      </p:sp>
      <p:pic>
        <p:nvPicPr>
          <p:cNvPr name="Picture 12" id="12"/>
          <p:cNvPicPr>
            <a:picLocks noChangeAspect="true"/>
          </p:cNvPicPr>
          <p:nvPr>
            <a:videoFile r:link="rId9"/>
          </p:nvPr>
        </p:nvPicPr>
        <p:blipFill>
          <a:blip r:embed="rId7"/>
          <a:stretch>
            <a:fillRect/>
          </a:stretch>
        </p:blipFill>
        <p:spPr>
          <a:xfrm rot="0">
            <a:off x="9349919" y="4332764"/>
            <a:ext cx="4029469" cy="2264807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>
            <a:videoFile r:link="rId10"/>
          </p:nvPr>
        </p:nvPicPr>
        <p:blipFill>
          <a:blip r:embed="rId7"/>
          <a:stretch>
            <a:fillRect/>
          </a:stretch>
        </p:blipFill>
        <p:spPr>
          <a:xfrm rot="0">
            <a:off x="11567711" y="1455848"/>
            <a:ext cx="3907438" cy="21962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C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49581">
            <a:off x="13060467" y="-2023481"/>
            <a:ext cx="5702552" cy="7767102"/>
          </a:xfrm>
          <a:custGeom>
            <a:avLst/>
            <a:gdLst/>
            <a:ahLst/>
            <a:cxnLst/>
            <a:rect r="r" b="b" t="t" l="l"/>
            <a:pathLst>
              <a:path h="7767102" w="5702552">
                <a:moveTo>
                  <a:pt x="0" y="0"/>
                </a:moveTo>
                <a:lnTo>
                  <a:pt x="5702552" y="0"/>
                </a:lnTo>
                <a:lnTo>
                  <a:pt x="5702552" y="7767103"/>
                </a:lnTo>
                <a:lnTo>
                  <a:pt x="0" y="7767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14195" b="-59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5980" y="736013"/>
            <a:ext cx="16596039" cy="8814974"/>
            <a:chOff x="0" y="0"/>
            <a:chExt cx="4370973" cy="23216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973" cy="2321639"/>
            </a:xfrm>
            <a:custGeom>
              <a:avLst/>
              <a:gdLst/>
              <a:ahLst/>
              <a:cxnLst/>
              <a:rect r="r" b="b" t="t" l="l"/>
              <a:pathLst>
                <a:path h="2321639" w="4370973">
                  <a:moveTo>
                    <a:pt x="0" y="0"/>
                  </a:moveTo>
                  <a:lnTo>
                    <a:pt x="4370973" y="0"/>
                  </a:lnTo>
                  <a:lnTo>
                    <a:pt x="4370973" y="2321639"/>
                  </a:lnTo>
                  <a:lnTo>
                    <a:pt x="0" y="232163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370973" cy="2369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620005" y="1240889"/>
            <a:ext cx="6747074" cy="2238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00"/>
              </a:lnSpc>
              <a:spcBef>
                <a:spcPct val="0"/>
              </a:spcBef>
            </a:pPr>
            <a:r>
              <a:rPr lang="en-US" sz="15001">
                <a:solidFill>
                  <a:srgbClr val="4C5270"/>
                </a:solidFill>
                <a:latin typeface="Marykate"/>
                <a:ea typeface="Marykate"/>
                <a:cs typeface="Marykate"/>
                <a:sym typeface="Marykate"/>
              </a:rPr>
              <a:t>Staff Survey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1901448" y="2717955"/>
            <a:ext cx="5929683" cy="3590154"/>
          </a:xfrm>
          <a:custGeom>
            <a:avLst/>
            <a:gdLst/>
            <a:ahLst/>
            <a:cxnLst/>
            <a:rect r="r" b="b" t="t" l="l"/>
            <a:pathLst>
              <a:path h="3590154" w="5929683">
                <a:moveTo>
                  <a:pt x="5929683" y="0"/>
                </a:moveTo>
                <a:lnTo>
                  <a:pt x="0" y="0"/>
                </a:lnTo>
                <a:lnTo>
                  <a:pt x="0" y="3590154"/>
                </a:lnTo>
                <a:lnTo>
                  <a:pt x="5929683" y="3590154"/>
                </a:lnTo>
                <a:lnTo>
                  <a:pt x="592968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160227" y="906935"/>
            <a:ext cx="12127773" cy="1811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b="true" sz="5199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Review Staff Survey independently</a:t>
            </a:r>
          </a:p>
        </p:txBody>
      </p:sp>
      <p:pic>
        <p:nvPicPr>
          <p:cNvPr name="Picture 9" id="9"/>
          <p:cNvPicPr>
            <a:picLocks noChangeAspect="true"/>
          </p:cNvPicPr>
          <p:nvPr>
            <a:videoFile r:link="rId7"/>
          </p:nvPr>
        </p:nvPicPr>
        <p:blipFill>
          <a:blip r:embed="rId6"/>
          <a:stretch>
            <a:fillRect/>
          </a:stretch>
        </p:blipFill>
        <p:spPr>
          <a:xfrm rot="0">
            <a:off x="3432797" y="7099954"/>
            <a:ext cx="4955492" cy="2785288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8571008" y="5048250"/>
            <a:ext cx="8871012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b="true" sz="5199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Discuss in small groups</a:t>
            </a:r>
          </a:p>
        </p:txBody>
      </p:sp>
      <p:pic>
        <p:nvPicPr>
          <p:cNvPr name="Picture 11" id="11"/>
          <p:cNvPicPr>
            <a:picLocks noChangeAspect="true"/>
          </p:cNvPicPr>
          <p:nvPr>
            <a:videoFile r:link="rId8"/>
          </p:nvPr>
        </p:nvPicPr>
        <p:blipFill>
          <a:blip r:embed="rId6"/>
          <a:stretch>
            <a:fillRect/>
          </a:stretch>
        </p:blipFill>
        <p:spPr>
          <a:xfrm rot="0">
            <a:off x="11130957" y="6242720"/>
            <a:ext cx="5135298" cy="288635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028700" y="6212859"/>
            <a:ext cx="8975994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22679" indent="-561340" lvl="1">
              <a:lnSpc>
                <a:spcPts val="7279"/>
              </a:lnSpc>
              <a:buAutoNum type="arabicPeriod" startAt="1"/>
            </a:pPr>
            <a:r>
              <a:rPr lang="en-US" b="true" sz="5199">
                <a:solidFill>
                  <a:srgbClr val="4C527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Whole group discussion</a:t>
            </a:r>
          </a:p>
        </p:txBody>
      </p:sp>
      <p:pic>
        <p:nvPicPr>
          <p:cNvPr name="Picture 13" id="13"/>
          <p:cNvPicPr>
            <a:picLocks noChangeAspect="true"/>
          </p:cNvPicPr>
          <p:nvPr>
            <a:videoFile r:link="rId9"/>
          </p:nvPr>
        </p:nvPicPr>
        <p:blipFill>
          <a:blip r:embed="rId6"/>
          <a:stretch>
            <a:fillRect/>
          </a:stretch>
        </p:blipFill>
        <p:spPr>
          <a:xfrm rot="0">
            <a:off x="12201978" y="1860070"/>
            <a:ext cx="4979346" cy="2798696"/>
          </a:xfrm>
          <a:prstGeom prst="rect">
            <a:avLst/>
          </a:prstGeom>
        </p:spPr>
      </p:pic>
    </p:spTree>
  </p:cSld>
  <p:clrMapOvr>
    <a:masterClrMapping/>
  </p:clrMapOvr>
  <p:transition spd="fast">
    <p:circl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C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49581">
            <a:off x="13060467" y="-2023481"/>
            <a:ext cx="5702552" cy="7767102"/>
          </a:xfrm>
          <a:custGeom>
            <a:avLst/>
            <a:gdLst/>
            <a:ahLst/>
            <a:cxnLst/>
            <a:rect r="r" b="b" t="t" l="l"/>
            <a:pathLst>
              <a:path h="7767102" w="5702552">
                <a:moveTo>
                  <a:pt x="0" y="0"/>
                </a:moveTo>
                <a:lnTo>
                  <a:pt x="5702552" y="0"/>
                </a:lnTo>
                <a:lnTo>
                  <a:pt x="5702552" y="7767103"/>
                </a:lnTo>
                <a:lnTo>
                  <a:pt x="0" y="7767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14195" b="-59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5980" y="736013"/>
            <a:ext cx="16596039" cy="8814974"/>
            <a:chOff x="0" y="0"/>
            <a:chExt cx="4370973" cy="23216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973" cy="2321639"/>
            </a:xfrm>
            <a:custGeom>
              <a:avLst/>
              <a:gdLst/>
              <a:ahLst/>
              <a:cxnLst/>
              <a:rect r="r" b="b" t="t" l="l"/>
              <a:pathLst>
                <a:path h="2321639" w="4370973">
                  <a:moveTo>
                    <a:pt x="0" y="0"/>
                  </a:moveTo>
                  <a:lnTo>
                    <a:pt x="4370973" y="0"/>
                  </a:lnTo>
                  <a:lnTo>
                    <a:pt x="4370973" y="2321639"/>
                  </a:lnTo>
                  <a:lnTo>
                    <a:pt x="0" y="232163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370973" cy="2369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427652" y="2912355"/>
            <a:ext cx="11831648" cy="6146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May 4</a:t>
            </a: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th</a:t>
            </a: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 Initial Data Review</a:t>
            </a:r>
          </a:p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Focus Groups</a:t>
            </a:r>
          </a:p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Empathy Interviews</a:t>
            </a:r>
          </a:p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4C5270"/>
                </a:solidFill>
                <a:latin typeface="Now"/>
                <a:ea typeface="Now"/>
                <a:cs typeface="Now"/>
                <a:sym typeface="Now"/>
              </a:rPr>
              <a:t>Analysis of completed ANA</a:t>
            </a:r>
          </a:p>
          <a:p>
            <a:pPr algn="ctr">
              <a:lnSpc>
                <a:spcPts val="9799"/>
              </a:lnSpc>
            </a:pPr>
          </a:p>
          <a:p>
            <a:pPr algn="ctr" marL="0" indent="0" lvl="0">
              <a:lnSpc>
                <a:spcPts val="9799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76954" y="6052431"/>
            <a:ext cx="3692893" cy="4196469"/>
          </a:xfrm>
          <a:custGeom>
            <a:avLst/>
            <a:gdLst/>
            <a:ahLst/>
            <a:cxnLst/>
            <a:rect r="r" b="b" t="t" l="l"/>
            <a:pathLst>
              <a:path h="4196469" w="3692893">
                <a:moveTo>
                  <a:pt x="0" y="0"/>
                </a:moveTo>
                <a:lnTo>
                  <a:pt x="3692893" y="0"/>
                </a:lnTo>
                <a:lnTo>
                  <a:pt x="3692893" y="4196469"/>
                </a:lnTo>
                <a:lnTo>
                  <a:pt x="0" y="41964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3973" y="8524947"/>
            <a:ext cx="2940244" cy="1903808"/>
          </a:xfrm>
          <a:custGeom>
            <a:avLst/>
            <a:gdLst/>
            <a:ahLst/>
            <a:cxnLst/>
            <a:rect r="r" b="b" t="t" l="l"/>
            <a:pathLst>
              <a:path h="1903808" w="2940244">
                <a:moveTo>
                  <a:pt x="0" y="0"/>
                </a:moveTo>
                <a:lnTo>
                  <a:pt x="2940244" y="0"/>
                </a:lnTo>
                <a:lnTo>
                  <a:pt x="2940244" y="1903808"/>
                </a:lnTo>
                <a:lnTo>
                  <a:pt x="0" y="19038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898513">
            <a:off x="-408291" y="2101625"/>
            <a:ext cx="8957416" cy="1285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00"/>
              </a:lnSpc>
              <a:spcBef>
                <a:spcPct val="0"/>
              </a:spcBef>
            </a:pPr>
            <a:r>
              <a:rPr lang="en-US" sz="15001">
                <a:solidFill>
                  <a:srgbClr val="4C5270"/>
                </a:solidFill>
                <a:latin typeface="Marykate"/>
                <a:ea typeface="Marykate"/>
                <a:cs typeface="Marykate"/>
                <a:sym typeface="Marykate"/>
              </a:rPr>
              <a:t>What’s Next</a:t>
            </a:r>
          </a:p>
        </p:txBody>
      </p:sp>
    </p:spTree>
  </p:cSld>
  <p:clrMapOvr>
    <a:masterClrMapping/>
  </p:clrMapOvr>
  <p:transition spd="fast">
    <p:circl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6C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649581">
            <a:off x="13060467" y="-2023481"/>
            <a:ext cx="5702552" cy="7767102"/>
          </a:xfrm>
          <a:custGeom>
            <a:avLst/>
            <a:gdLst/>
            <a:ahLst/>
            <a:cxnLst/>
            <a:rect r="r" b="b" t="t" l="l"/>
            <a:pathLst>
              <a:path h="7767102" w="5702552">
                <a:moveTo>
                  <a:pt x="0" y="0"/>
                </a:moveTo>
                <a:lnTo>
                  <a:pt x="5702552" y="0"/>
                </a:lnTo>
                <a:lnTo>
                  <a:pt x="5702552" y="7767103"/>
                </a:lnTo>
                <a:lnTo>
                  <a:pt x="0" y="7767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114195" b="-59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5980" y="736013"/>
            <a:ext cx="16596039" cy="8814974"/>
            <a:chOff x="0" y="0"/>
            <a:chExt cx="4370973" cy="23216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70973" cy="2321639"/>
            </a:xfrm>
            <a:custGeom>
              <a:avLst/>
              <a:gdLst/>
              <a:ahLst/>
              <a:cxnLst/>
              <a:rect r="r" b="b" t="t" l="l"/>
              <a:pathLst>
                <a:path h="2321639" w="4370973">
                  <a:moveTo>
                    <a:pt x="0" y="0"/>
                  </a:moveTo>
                  <a:lnTo>
                    <a:pt x="4370973" y="0"/>
                  </a:lnTo>
                  <a:lnTo>
                    <a:pt x="4370973" y="2321639"/>
                  </a:lnTo>
                  <a:lnTo>
                    <a:pt x="0" y="232163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370973" cy="23692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63521" y="1028700"/>
            <a:ext cx="3597741" cy="3435842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3184583" y="5345793"/>
            <a:ext cx="8149434" cy="5307319"/>
          </a:xfrm>
          <a:custGeom>
            <a:avLst/>
            <a:gdLst/>
            <a:ahLst/>
            <a:cxnLst/>
            <a:rect r="r" b="b" t="t" l="l"/>
            <a:pathLst>
              <a:path h="5307319" w="8149434">
                <a:moveTo>
                  <a:pt x="0" y="0"/>
                </a:moveTo>
                <a:lnTo>
                  <a:pt x="8149434" y="0"/>
                </a:lnTo>
                <a:lnTo>
                  <a:pt x="8149434" y="5307319"/>
                </a:lnTo>
                <a:lnTo>
                  <a:pt x="0" y="5307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18299" y="3019024"/>
            <a:ext cx="10651403" cy="5220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233"/>
              </a:lnSpc>
            </a:pPr>
            <a:r>
              <a:rPr lang="en-US" sz="24657" spc="-517" u="none">
                <a:solidFill>
                  <a:srgbClr val="4C5270"/>
                </a:solidFill>
                <a:latin typeface="Marykate"/>
                <a:ea typeface="Marykate"/>
                <a:cs typeface="Marykate"/>
                <a:sym typeface="Marykate"/>
              </a:rPr>
              <a:t>Happy Spring!</a:t>
            </a:r>
          </a:p>
        </p:txBody>
      </p:sp>
    </p:spTree>
  </p:cSld>
  <p:clrMapOvr>
    <a:masterClrMapping/>
  </p:clrMapOvr>
  <p:transition spd="fast">
    <p:circl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DAHF0fx5VLs</dc:identifier>
  <dcterms:modified xsi:type="dcterms:W3CDTF">2011-08-01T06:04:30Z</dcterms:modified>
  <cp:revision>1</cp:revision>
  <dc:title>Community School Steering Committee Meeting 4/6/2026</dc:title>
</cp:coreProperties>
</file>