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768" r:id="rId1"/>
  </p:sldMasterIdLst>
  <p:notesMasterIdLst>
    <p:notesMasterId r:id="rId28"/>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85" r:id="rId16"/>
    <p:sldId id="284" r:id="rId17"/>
    <p:sldId id="286" r:id="rId18"/>
    <p:sldId id="287" r:id="rId19"/>
    <p:sldId id="288" r:id="rId20"/>
    <p:sldId id="276" r:id="rId21"/>
    <p:sldId id="289" r:id="rId22"/>
    <p:sldId id="290" r:id="rId23"/>
    <p:sldId id="291" r:id="rId24"/>
    <p:sldId id="292" r:id="rId25"/>
    <p:sldId id="293" r:id="rId26"/>
    <p:sldId id="294" r:id="rId27"/>
  </p:sldIdLst>
  <p:sldSz cx="12192000" cy="6858000"/>
  <p:notesSz cx="6858000" cy="9144000"/>
  <p:embeddedFontLst>
    <p:embeddedFont>
      <p:font typeface="Calibri" panose="020F0502020204030204" pitchFamily="34" charset="0"/>
      <p:regular r:id="rId29"/>
      <p:bold r:id="rId30"/>
      <p:italic r:id="rId31"/>
      <p:boldItalic r:id="rId32"/>
    </p:embeddedFont>
    <p:embeddedFont>
      <p:font typeface="Garamond" panose="02020404030301010803" pitchFamily="18" charset="0"/>
      <p:regular r:id="rId33"/>
      <p:bold r:id="rId34"/>
      <p:italic r:id="rId35"/>
    </p:embeddedFont>
    <p:embeddedFont>
      <p:font typeface="Roboto" panose="02000000000000000000" pitchFamily="2" charset="0"/>
      <p:regular r:id="rId36"/>
      <p:bold r:id="rId37"/>
      <p:italic r:id="rId38"/>
      <p:boldItalic r:id="rId3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0" roundtripDataSignature="AMtx7mjVAAu7Ncn+F+HyA6LzRP9vvCP97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7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1.fntdata"/><Relationship Id="rId21" Type="http://schemas.openxmlformats.org/officeDocument/2006/relationships/slide" Target="slides/slide20.xml"/><Relationship Id="rId34" Type="http://schemas.openxmlformats.org/officeDocument/2006/relationships/font" Target="fonts/font6.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font" Target="fonts/font9.fntdata"/><Relationship Id="rId40"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0" name="Google Shape;8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8" name="Google Shape;9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3dded10635a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6" name="Google Shape;106;g3dded10635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e13bcccf89_0_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4" name="Google Shape;114;g3e13bcccf89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3dded10635a_0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2" name="Google Shape;122;g3dded10635a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3e13bcccf89_0_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0" name="Google Shape;130;g3e13bcccf89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3e13bcccf89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8" name="Google Shape;138;g3e13bcccf89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2daeba66e86_0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6" name="Google Shape;146;g2daeba66e86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2daeba66e86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5" name="Google Shape;155;g2daeba66e86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2daeba66e86_0_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4" name="Google Shape;164;g2daeba66e86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daeba66e86_0_6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3" name="Google Shape;173;g2daeba66e86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1" name="Google Shape;18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9" name="Google Shape;18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2daeba66e86_0_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8" name="Google Shape;198;g2daeba66e86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2daeba66e86_0_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8" name="Google Shape;198;g2daeba66e86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813400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2daeba66e86_0_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8" name="Google Shape;198;g2daeba66e86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999776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2daeba66e86_0_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8" name="Google Shape;198;g2daeba66e86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976578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2daeba66e86_0_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8" name="Google Shape;198;g2daeba66e86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823865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2daeba66e86_0_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8" name="Google Shape;198;g2daeba66e86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062188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2" name="Google Shape;252;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2daeba66e86_0_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8" name="Google Shape;198;g2daeba66e86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260616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2daeba66e86_0_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8" name="Google Shape;198;g2daeba66e86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008487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2daeba66e86_0_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8" name="Google Shape;198;g2daeba66e86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985892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2daeba66e86_0_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8" name="Google Shape;198;g2daeba66e86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515328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2daeba66e86_0_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8" name="Google Shape;198;g2daeba66e86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809719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2daeba66e86_0_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8" name="Google Shape;198;g2daeba66e86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5890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pPr marL="0" lvl="0" indent="0" algn="r" rtl="0">
              <a:spcBef>
                <a:spcPts val="0"/>
              </a:spcBef>
              <a:spcAft>
                <a:spcPts val="0"/>
              </a:spcAft>
              <a:buNone/>
            </a:pPr>
            <a:fld id="{00000000-1234-1234-1234-123412341234}"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787165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706014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69265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651575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34914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96746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820356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863838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639540335"/>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44391353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30633258"/>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6012666"/>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26987957"/>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80388024"/>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81945139"/>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442811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77117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029363782"/>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 id="2147483785" r:id="rId17"/>
  </p:sldLayoutIdLst>
  <p:hf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mcoecn.atlassian.net/wiki/x/AQDne"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mcoecn.atlassian.net/wiki/spaces/ID/pages/1575661/Funds"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mcoecn.atlassian.net/wiki/spaces/ID/pages/1575774/GAAP+Reports"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hyperlink" Target="https://mcoecn.atlassian.net/wiki/spaces/ID/pages/1575774/GAAP+Reports#GAAPReports-FixedAssetBySource"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mcoecn.atlassian.net/wiki/spaces/ID/pages/1575774/GAAP+Reports#GAAPReports-FixedAssetbyFunction/Class"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mcoecn.atlassian.net/wiki/spaces/ID/pages/1575774/GAAP+Reports#GAAPReports-ScheduleofChangeinFixedAssets"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mcoecn.atlassian.net/wiki/spaces/ID/pages/1575774/GAAP+Reports#GAAPReports-ScheduleofChangeinDepreciation"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hyperlink" Target="https://mcoecn.atlassian.net/wiki/spaces/ID/pages/1575785/Non-GAAP+Reports#Non-GAAPReports-AssetListingbyGrant/Source"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mcoecn.atlassian.net/wiki/spaces/ID/pages/1575785/Non-GAAP+Reports#Non-GAAPReports-BriefAssetListingReport"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mcoecn.atlassian.net/wiki/spaces/ID/pages/1575785/Non-GAAP+Reports#Non-GAAPReports-BookValueReport"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1"/>
        <p:cNvGrpSpPr/>
        <p:nvPr/>
      </p:nvGrpSpPr>
      <p:grpSpPr>
        <a:xfrm>
          <a:off x="0" y="0"/>
          <a:ext cx="0" cy="0"/>
          <a:chOff x="0" y="0"/>
          <a:chExt cx="0" cy="0"/>
        </a:xfrm>
      </p:grpSpPr>
      <p:sp>
        <p:nvSpPr>
          <p:cNvPr id="82" name="Google Shape;82;p1"/>
          <p:cNvSpPr/>
          <p:nvPr/>
        </p:nvSpPr>
        <p:spPr>
          <a:xfrm>
            <a:off x="435006" y="604568"/>
            <a:ext cx="4654297" cy="5577839"/>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3" name="Google Shape;83;p1"/>
          <p:cNvSpPr txBox="1">
            <a:spLocks noGrp="1"/>
          </p:cNvSpPr>
          <p:nvPr>
            <p:ph type="ctrTitle"/>
          </p:nvPr>
        </p:nvSpPr>
        <p:spPr>
          <a:xfrm>
            <a:off x="869604" y="1089654"/>
            <a:ext cx="3785100" cy="33012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rgbClr val="FFFFFF"/>
              </a:buClr>
              <a:buSzPts val="4400"/>
              <a:buFont typeface="Calibri"/>
              <a:buNone/>
            </a:pPr>
            <a:r>
              <a:rPr lang="en-US" sz="4400" dirty="0">
                <a:solidFill>
                  <a:srgbClr val="FFFFFF"/>
                </a:solidFill>
              </a:rPr>
              <a:t>Fixed Assets</a:t>
            </a:r>
            <a:endParaRPr dirty="0"/>
          </a:p>
        </p:txBody>
      </p:sp>
      <p:sp>
        <p:nvSpPr>
          <p:cNvPr id="84" name="Google Shape;84;p1"/>
          <p:cNvSpPr txBox="1">
            <a:spLocks noGrp="1"/>
          </p:cNvSpPr>
          <p:nvPr>
            <p:ph type="subTitle" idx="1"/>
          </p:nvPr>
        </p:nvSpPr>
        <p:spPr>
          <a:xfrm>
            <a:off x="869642" y="4457200"/>
            <a:ext cx="3785100" cy="14433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FFFFFF"/>
              </a:buClr>
              <a:buSzPts val="2200"/>
              <a:buNone/>
            </a:pPr>
            <a:r>
              <a:rPr lang="en-US" sz="2200" dirty="0">
                <a:solidFill>
                  <a:srgbClr val="FFFFFF"/>
                </a:solidFill>
              </a:rPr>
              <a:t>District Inventory</a:t>
            </a:r>
            <a:endParaRPr dirty="0"/>
          </a:p>
          <a:p>
            <a:pPr marL="0" lvl="0" indent="0" algn="l" rtl="0">
              <a:lnSpc>
                <a:spcPct val="90000"/>
              </a:lnSpc>
              <a:spcBef>
                <a:spcPts val="0"/>
              </a:spcBef>
              <a:spcAft>
                <a:spcPts val="0"/>
              </a:spcAft>
              <a:buClr>
                <a:srgbClr val="FFFFFF"/>
              </a:buClr>
              <a:buSzPts val="2200"/>
              <a:buNone/>
            </a:pPr>
            <a:r>
              <a:rPr lang="en-US" sz="2200" dirty="0">
                <a:solidFill>
                  <a:srgbClr val="FFFFFF"/>
                </a:solidFill>
              </a:rPr>
              <a:t>Fiscal Year-End </a:t>
            </a:r>
            <a:endParaRPr dirty="0"/>
          </a:p>
          <a:p>
            <a:pPr marL="0" lvl="0" indent="0" algn="l" rtl="0">
              <a:lnSpc>
                <a:spcPct val="90000"/>
              </a:lnSpc>
              <a:spcBef>
                <a:spcPts val="0"/>
              </a:spcBef>
              <a:spcAft>
                <a:spcPts val="0"/>
              </a:spcAft>
              <a:buClr>
                <a:srgbClr val="FFFFFF"/>
              </a:buClr>
              <a:buSzPts val="2200"/>
              <a:buNone/>
            </a:pPr>
            <a:r>
              <a:rPr lang="en-US" sz="2200" dirty="0">
                <a:solidFill>
                  <a:srgbClr val="FFFFFF"/>
                </a:solidFill>
              </a:rPr>
              <a:t>Closing Procedures </a:t>
            </a:r>
            <a:endParaRPr dirty="0"/>
          </a:p>
          <a:p>
            <a:pPr marL="0" lvl="0" indent="0" algn="l" rtl="0">
              <a:lnSpc>
                <a:spcPct val="90000"/>
              </a:lnSpc>
              <a:spcBef>
                <a:spcPts val="0"/>
              </a:spcBef>
              <a:spcAft>
                <a:spcPts val="0"/>
              </a:spcAft>
              <a:buClr>
                <a:srgbClr val="FFFFFF"/>
              </a:buClr>
              <a:buSzPts val="2200"/>
              <a:buNone/>
            </a:pPr>
            <a:r>
              <a:rPr lang="en-US" sz="2200" dirty="0">
                <a:solidFill>
                  <a:srgbClr val="FFFFFF"/>
                </a:solidFill>
              </a:rPr>
              <a:t>2026</a:t>
            </a:r>
            <a:endParaRPr dirty="0"/>
          </a:p>
        </p:txBody>
      </p:sp>
      <p:sp>
        <p:nvSpPr>
          <p:cNvPr id="8" name="TextBox 7">
            <a:extLst>
              <a:ext uri="{FF2B5EF4-FFF2-40B4-BE49-F238E27FC236}">
                <a16:creationId xmlns:a16="http://schemas.microsoft.com/office/drawing/2014/main" id="{7640920C-F02D-4528-A082-73D3F6DF7B4C}"/>
              </a:ext>
            </a:extLst>
          </p:cNvPr>
          <p:cNvSpPr txBox="1"/>
          <p:nvPr/>
        </p:nvSpPr>
        <p:spPr>
          <a:xfrm>
            <a:off x="4481239" y="3945207"/>
            <a:ext cx="6112042" cy="1397498"/>
          </a:xfrm>
          <a:prstGeom prst="rect">
            <a:avLst/>
          </a:prstGeom>
          <a:noFill/>
        </p:spPr>
        <p:txBody>
          <a:bodyPr wrap="square">
            <a:spAutoFit/>
          </a:bodyPr>
          <a:lstStyle/>
          <a:p>
            <a:pPr marL="0" marR="0" lvl="0" indent="0" algn="ctr" rtl="0">
              <a:lnSpc>
                <a:spcPct val="120000"/>
              </a:lnSpc>
              <a:spcBef>
                <a:spcPts val="0"/>
              </a:spcBef>
              <a:spcAft>
                <a:spcPts val="0"/>
              </a:spcAft>
              <a:buClr>
                <a:srgbClr val="000000"/>
              </a:buClr>
              <a:buSzPts val="1400"/>
              <a:buFont typeface="Arial"/>
              <a:buNone/>
            </a:pPr>
            <a:r>
              <a:rPr lang="en-US" sz="2400" b="0" i="0" u="none" strike="noStrike" cap="none" dirty="0">
                <a:solidFill>
                  <a:schemeClr val="accent1"/>
                </a:solidFill>
                <a:latin typeface="+mj-lt"/>
                <a:ea typeface="Arial"/>
                <a:cs typeface="Arial"/>
                <a:sym typeface="Arial"/>
              </a:rPr>
              <a:t>ACCESS</a:t>
            </a:r>
          </a:p>
          <a:p>
            <a:pPr marL="0" marR="0" lvl="0" indent="0" algn="ctr" rtl="0">
              <a:lnSpc>
                <a:spcPct val="120000"/>
              </a:lnSpc>
              <a:spcBef>
                <a:spcPts val="0"/>
              </a:spcBef>
              <a:spcAft>
                <a:spcPts val="0"/>
              </a:spcAft>
              <a:buClr>
                <a:srgbClr val="000000"/>
              </a:buClr>
              <a:buSzPts val="1400"/>
              <a:buFont typeface="Arial"/>
              <a:buNone/>
            </a:pPr>
            <a:r>
              <a:rPr lang="en-US" sz="2400" dirty="0">
                <a:solidFill>
                  <a:schemeClr val="accent1"/>
                </a:solidFill>
                <a:latin typeface="+mj-lt"/>
                <a:ea typeface="Arial"/>
                <a:cs typeface="Arial"/>
                <a:sym typeface="Arial"/>
              </a:rPr>
              <a:t>493 Bev Rd</a:t>
            </a:r>
          </a:p>
          <a:p>
            <a:pPr marL="0" marR="0" lvl="0" indent="0" algn="ctr" rtl="0">
              <a:lnSpc>
                <a:spcPct val="120000"/>
              </a:lnSpc>
              <a:spcBef>
                <a:spcPts val="0"/>
              </a:spcBef>
              <a:spcAft>
                <a:spcPts val="0"/>
              </a:spcAft>
              <a:buClr>
                <a:srgbClr val="000000"/>
              </a:buClr>
              <a:buSzPts val="1400"/>
              <a:buFont typeface="Arial"/>
              <a:buNone/>
            </a:pPr>
            <a:r>
              <a:rPr lang="en-US" sz="2400" b="0" i="0" u="none" strike="noStrike" cap="none" dirty="0">
                <a:solidFill>
                  <a:schemeClr val="accent1"/>
                </a:solidFill>
                <a:latin typeface="+mj-lt"/>
                <a:ea typeface="Arial"/>
                <a:cs typeface="Arial"/>
                <a:sym typeface="Arial"/>
              </a:rPr>
              <a:t>Boardman, OH 44512</a:t>
            </a:r>
            <a:endParaRPr lang="en-US" sz="2400" dirty="0">
              <a:solidFill>
                <a:schemeClr val="accen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9"/>
        <p:cNvGrpSpPr/>
        <p:nvPr/>
      </p:nvGrpSpPr>
      <p:grpSpPr>
        <a:xfrm>
          <a:off x="0" y="0"/>
          <a:ext cx="0" cy="0"/>
          <a:chOff x="0" y="0"/>
          <a:chExt cx="0" cy="0"/>
        </a:xfrm>
      </p:grpSpPr>
      <p:sp>
        <p:nvSpPr>
          <p:cNvPr id="100" name="Google Shape;100;p3"/>
          <p:cNvSpPr/>
          <p:nvPr/>
        </p:nvSpPr>
        <p:spPr>
          <a:xfrm>
            <a:off x="838200" y="424070"/>
            <a:ext cx="10515600" cy="172858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1" name="Google Shape;101;p3"/>
          <p:cNvSpPr txBox="1">
            <a:spLocks noGrp="1"/>
          </p:cNvSpPr>
          <p:nvPr>
            <p:ph type="title"/>
          </p:nvPr>
        </p:nvSpPr>
        <p:spPr>
          <a:xfrm>
            <a:off x="838200" y="588168"/>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a:solidFill>
                  <a:srgbClr val="FFFFFF"/>
                </a:solidFill>
              </a:rPr>
              <a:t>Pre-Closing Procedures</a:t>
            </a:r>
            <a:endParaRPr sz="4600">
              <a:solidFill>
                <a:srgbClr val="FFFFFF"/>
              </a:solidFill>
            </a:endParaRPr>
          </a:p>
        </p:txBody>
      </p:sp>
      <p:sp>
        <p:nvSpPr>
          <p:cNvPr id="103" name="Google Shape;103;p3"/>
          <p:cNvSpPr txBox="1">
            <a:spLocks noGrp="1"/>
          </p:cNvSpPr>
          <p:nvPr>
            <p:ph idx="1"/>
          </p:nvPr>
        </p:nvSpPr>
        <p:spPr>
          <a:xfrm>
            <a:off x="1098900" y="2603696"/>
            <a:ext cx="9994200" cy="3964500"/>
          </a:xfrm>
          <a:prstGeom prst="rect">
            <a:avLst/>
          </a:prstGeom>
          <a:noFill/>
          <a:ln>
            <a:noFill/>
          </a:ln>
        </p:spPr>
        <p:txBody>
          <a:bodyPr spcFirstLastPara="1" wrap="square" lIns="91425" tIns="45700" rIns="91425" bIns="45700" anchor="t" anchorCtr="0">
            <a:noAutofit/>
          </a:bodyPr>
          <a:lstStyle/>
          <a:p>
            <a:pPr marL="182563" marR="0" lvl="0" indent="-188913" algn="l" rtl="0">
              <a:lnSpc>
                <a:spcPct val="150000"/>
              </a:lnSpc>
              <a:spcBef>
                <a:spcPts val="0"/>
              </a:spcBef>
              <a:spcAft>
                <a:spcPts val="0"/>
              </a:spcAft>
              <a:buSzPts val="1900"/>
              <a:buChar char="•"/>
            </a:pPr>
            <a:r>
              <a:rPr lang="en-US" sz="1900" i="0" u="none" strike="noStrike" cap="none" dirty="0">
                <a:latin typeface="Arial"/>
                <a:ea typeface="Arial"/>
                <a:cs typeface="Arial"/>
                <a:sym typeface="Arial"/>
              </a:rPr>
              <a:t>Finish all current year processing.  </a:t>
            </a:r>
            <a:endParaRPr sz="1900" i="0" u="none" strike="noStrike" cap="none" dirty="0">
              <a:latin typeface="Arial"/>
              <a:ea typeface="Arial"/>
              <a:cs typeface="Arial"/>
              <a:sym typeface="Arial"/>
            </a:endParaRPr>
          </a:p>
          <a:p>
            <a:pPr marL="914400" marR="0" lvl="1" indent="-349250" algn="l" rtl="0">
              <a:lnSpc>
                <a:spcPct val="150000"/>
              </a:lnSpc>
              <a:spcBef>
                <a:spcPts val="0"/>
              </a:spcBef>
              <a:spcAft>
                <a:spcPts val="0"/>
              </a:spcAft>
              <a:buSzPts val="1900"/>
              <a:buFont typeface="Arial"/>
              <a:buChar char="•"/>
            </a:pPr>
            <a:r>
              <a:rPr lang="en-US" sz="1900" dirty="0">
                <a:latin typeface="Arial"/>
                <a:ea typeface="Arial"/>
                <a:cs typeface="Arial"/>
                <a:sym typeface="Arial"/>
              </a:rPr>
              <a:t>Add new items</a:t>
            </a:r>
            <a:endParaRPr sz="1900" dirty="0">
              <a:latin typeface="Arial"/>
              <a:ea typeface="Arial"/>
              <a:cs typeface="Arial"/>
              <a:sym typeface="Arial"/>
            </a:endParaRPr>
          </a:p>
          <a:p>
            <a:pPr marL="914400" marR="0" lvl="1" indent="-349250" algn="l" rtl="0">
              <a:lnSpc>
                <a:spcPct val="150000"/>
              </a:lnSpc>
              <a:spcBef>
                <a:spcPts val="0"/>
              </a:spcBef>
              <a:spcAft>
                <a:spcPts val="0"/>
              </a:spcAft>
              <a:buSzPts val="1900"/>
              <a:buFont typeface="Arial"/>
              <a:buChar char="•"/>
            </a:pPr>
            <a:r>
              <a:rPr lang="en-US" sz="1900" dirty="0">
                <a:latin typeface="Arial"/>
                <a:ea typeface="Arial"/>
                <a:cs typeface="Arial"/>
                <a:sym typeface="Arial"/>
              </a:rPr>
              <a:t>Enter Acquisitions and Dispositions</a:t>
            </a:r>
            <a:endParaRPr sz="1900" dirty="0">
              <a:latin typeface="Arial"/>
              <a:ea typeface="Arial"/>
              <a:cs typeface="Arial"/>
              <a:sym typeface="Arial"/>
            </a:endParaRPr>
          </a:p>
          <a:p>
            <a:pPr marL="914400" marR="0" lvl="1" indent="-349250" algn="l" rtl="0">
              <a:lnSpc>
                <a:spcPct val="150000"/>
              </a:lnSpc>
              <a:spcBef>
                <a:spcPts val="0"/>
              </a:spcBef>
              <a:spcAft>
                <a:spcPts val="0"/>
              </a:spcAft>
              <a:buSzPts val="1900"/>
              <a:buFont typeface="Arial"/>
              <a:buChar char="•"/>
            </a:pPr>
            <a:r>
              <a:rPr lang="en-US" sz="1900" dirty="0">
                <a:latin typeface="Arial"/>
                <a:ea typeface="Arial"/>
                <a:cs typeface="Arial"/>
                <a:sym typeface="Arial"/>
              </a:rPr>
              <a:t>Use Transfers to update items Fund, Function, or Asset Class</a:t>
            </a:r>
            <a:endParaRPr sz="1900" dirty="0">
              <a:latin typeface="Arial"/>
              <a:ea typeface="Arial"/>
              <a:cs typeface="Arial"/>
              <a:sym typeface="Arial"/>
            </a:endParaRPr>
          </a:p>
          <a:p>
            <a:pPr marL="182562" marR="0" lvl="0" indent="-188912" algn="l" rtl="0">
              <a:lnSpc>
                <a:spcPct val="150000"/>
              </a:lnSpc>
              <a:spcBef>
                <a:spcPts val="400"/>
              </a:spcBef>
              <a:spcAft>
                <a:spcPts val="0"/>
              </a:spcAft>
              <a:buClr>
                <a:schemeClr val="accent1"/>
              </a:buClr>
              <a:buSzPts val="1900"/>
              <a:buChar char="•"/>
            </a:pPr>
            <a:r>
              <a:rPr lang="en-US" sz="1900" i="0" u="none" strike="noStrike" cap="none" dirty="0">
                <a:solidFill>
                  <a:schemeClr val="dk1"/>
                </a:solidFill>
                <a:latin typeface="Arial"/>
                <a:ea typeface="Arial"/>
                <a:cs typeface="Arial"/>
                <a:sym typeface="Arial"/>
              </a:rPr>
              <a:t>Items received on or prior to June 30</a:t>
            </a:r>
            <a:r>
              <a:rPr lang="en-US" sz="1900" i="0" u="none" strike="noStrike" cap="none" baseline="30000" dirty="0">
                <a:solidFill>
                  <a:schemeClr val="dk1"/>
                </a:solidFill>
                <a:latin typeface="Arial"/>
                <a:ea typeface="Arial"/>
                <a:cs typeface="Arial"/>
                <a:sym typeface="Arial"/>
              </a:rPr>
              <a:t>th,</a:t>
            </a:r>
            <a:r>
              <a:rPr lang="en-US" sz="1900" i="0" u="none" strike="noStrike" cap="none" dirty="0">
                <a:solidFill>
                  <a:schemeClr val="dk1"/>
                </a:solidFill>
                <a:latin typeface="Arial"/>
                <a:ea typeface="Arial"/>
                <a:cs typeface="Arial"/>
                <a:sym typeface="Arial"/>
              </a:rPr>
              <a:t> 202</a:t>
            </a:r>
            <a:r>
              <a:rPr lang="en-US" sz="1900" dirty="0">
                <a:latin typeface="Arial"/>
                <a:ea typeface="Arial"/>
                <a:cs typeface="Arial"/>
                <a:sym typeface="Arial"/>
              </a:rPr>
              <a:t>6</a:t>
            </a:r>
            <a:r>
              <a:rPr lang="en-US" sz="1900" i="0" u="none" strike="noStrike" cap="none" dirty="0">
                <a:solidFill>
                  <a:schemeClr val="dk1"/>
                </a:solidFill>
                <a:latin typeface="Arial"/>
                <a:ea typeface="Arial"/>
                <a:cs typeface="Arial"/>
                <a:sym typeface="Arial"/>
              </a:rPr>
              <a:t> should be added to </a:t>
            </a:r>
            <a:r>
              <a:rPr lang="en-US" sz="1900" dirty="0">
                <a:latin typeface="Arial"/>
                <a:ea typeface="Arial"/>
                <a:cs typeface="Arial"/>
                <a:sym typeface="Arial"/>
              </a:rPr>
              <a:t>Inventory </a:t>
            </a:r>
            <a:r>
              <a:rPr lang="en-US" sz="1900" i="0" u="none" strike="noStrike" cap="none" dirty="0">
                <a:solidFill>
                  <a:schemeClr val="dk1"/>
                </a:solidFill>
                <a:latin typeface="Arial"/>
                <a:ea typeface="Arial"/>
                <a:cs typeface="Arial"/>
                <a:sym typeface="Arial"/>
              </a:rPr>
              <a:t>for </a:t>
            </a:r>
            <a:r>
              <a:rPr lang="en-US" sz="1900" dirty="0">
                <a:latin typeface="Arial"/>
                <a:ea typeface="Arial"/>
                <a:cs typeface="Arial"/>
                <a:sym typeface="Arial"/>
              </a:rPr>
              <a:t>FY 2026</a:t>
            </a:r>
            <a:r>
              <a:rPr lang="en-US" sz="1900" i="0" u="none" strike="noStrike" cap="none" dirty="0">
                <a:solidFill>
                  <a:schemeClr val="dk1"/>
                </a:solidFill>
                <a:latin typeface="Arial"/>
                <a:ea typeface="Arial"/>
                <a:cs typeface="Arial"/>
                <a:sym typeface="Arial"/>
              </a:rPr>
              <a:t>.  </a:t>
            </a:r>
            <a:endParaRPr sz="1900" dirty="0">
              <a:latin typeface="Arial"/>
              <a:ea typeface="Arial"/>
              <a:cs typeface="Arial"/>
              <a:sym typeface="Arial"/>
            </a:endParaRPr>
          </a:p>
          <a:p>
            <a:pPr marL="182562" marR="0" lvl="0" indent="-188912" algn="l" rtl="0">
              <a:lnSpc>
                <a:spcPct val="150000"/>
              </a:lnSpc>
              <a:spcBef>
                <a:spcPts val="400"/>
              </a:spcBef>
              <a:spcAft>
                <a:spcPts val="0"/>
              </a:spcAft>
              <a:buClr>
                <a:schemeClr val="accent1"/>
              </a:buClr>
              <a:buSzPts val="1900"/>
              <a:buChar char="•"/>
            </a:pPr>
            <a:r>
              <a:rPr lang="en-US" sz="1900" i="0" u="none" strike="noStrike" cap="none" dirty="0">
                <a:solidFill>
                  <a:schemeClr val="dk1"/>
                </a:solidFill>
                <a:latin typeface="Arial"/>
                <a:ea typeface="Arial"/>
                <a:cs typeface="Arial"/>
                <a:sym typeface="Arial"/>
              </a:rPr>
              <a:t>Items received after June 30</a:t>
            </a:r>
            <a:r>
              <a:rPr lang="en-US" sz="1900" i="0" u="none" strike="noStrike" cap="none" baseline="30000" dirty="0">
                <a:solidFill>
                  <a:schemeClr val="dk1"/>
                </a:solidFill>
                <a:latin typeface="Arial"/>
                <a:ea typeface="Arial"/>
                <a:cs typeface="Arial"/>
                <a:sym typeface="Arial"/>
              </a:rPr>
              <a:t>th</a:t>
            </a:r>
            <a:r>
              <a:rPr lang="en-US" sz="1900" i="0" u="none" strike="noStrike" cap="none" dirty="0">
                <a:solidFill>
                  <a:schemeClr val="dk1"/>
                </a:solidFill>
                <a:latin typeface="Arial"/>
                <a:ea typeface="Arial"/>
                <a:cs typeface="Arial"/>
                <a:sym typeface="Arial"/>
              </a:rPr>
              <a:t> can added to the </a:t>
            </a:r>
            <a:r>
              <a:rPr lang="en-US" sz="1900" dirty="0">
                <a:latin typeface="Arial"/>
                <a:ea typeface="Arial"/>
                <a:cs typeface="Arial"/>
                <a:sym typeface="Arial"/>
              </a:rPr>
              <a:t>Inventory </a:t>
            </a:r>
            <a:r>
              <a:rPr lang="en-US" sz="1900" i="0" u="none" strike="noStrike" cap="none" dirty="0">
                <a:solidFill>
                  <a:schemeClr val="dk1"/>
                </a:solidFill>
                <a:latin typeface="Arial"/>
                <a:ea typeface="Arial"/>
                <a:cs typeface="Arial"/>
                <a:sym typeface="Arial"/>
              </a:rPr>
              <a:t>pending file for </a:t>
            </a:r>
            <a:r>
              <a:rPr lang="en-US" sz="1900" dirty="0">
                <a:latin typeface="Arial"/>
                <a:ea typeface="Arial"/>
                <a:cs typeface="Arial"/>
                <a:sym typeface="Arial"/>
              </a:rPr>
              <a:t>FY 2027</a:t>
            </a:r>
            <a:r>
              <a:rPr lang="en-US" sz="1900" i="0" u="none" strike="noStrike" cap="none" dirty="0">
                <a:solidFill>
                  <a:schemeClr val="dk1"/>
                </a:solidFill>
                <a:latin typeface="Arial"/>
                <a:ea typeface="Arial"/>
                <a:cs typeface="Arial"/>
                <a:sym typeface="Arial"/>
              </a:rPr>
              <a:t>. </a:t>
            </a:r>
            <a:endParaRPr sz="1900" dirty="0">
              <a:latin typeface="Arial"/>
              <a:ea typeface="Arial"/>
              <a:cs typeface="Arial"/>
              <a:sym typeface="Arial"/>
            </a:endParaRPr>
          </a:p>
          <a:p>
            <a:pPr marL="0" marR="0" lvl="0" indent="0" algn="l" rtl="0">
              <a:lnSpc>
                <a:spcPct val="150000"/>
              </a:lnSpc>
              <a:spcBef>
                <a:spcPts val="400"/>
              </a:spcBef>
              <a:spcAft>
                <a:spcPts val="0"/>
              </a:spcAft>
              <a:buNone/>
            </a:pPr>
            <a:endParaRPr sz="1800" dirty="0">
              <a:highlight>
                <a:srgbClr val="FFFF00"/>
              </a:highlight>
              <a:latin typeface="Arial"/>
              <a:ea typeface="Arial"/>
              <a:cs typeface="Arial"/>
              <a:sym typeface="Arial"/>
            </a:endParaRPr>
          </a:p>
        </p:txBody>
      </p:sp>
      <p:sp>
        <p:nvSpPr>
          <p:cNvPr id="102" name="Google Shape;102;p3"/>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7"/>
        <p:cNvGrpSpPr/>
        <p:nvPr/>
      </p:nvGrpSpPr>
      <p:grpSpPr>
        <a:xfrm>
          <a:off x="0" y="0"/>
          <a:ext cx="0" cy="0"/>
          <a:chOff x="0" y="0"/>
          <a:chExt cx="0" cy="0"/>
        </a:xfrm>
      </p:grpSpPr>
      <p:sp>
        <p:nvSpPr>
          <p:cNvPr id="108" name="Google Shape;108;g3dded10635a_0_0"/>
          <p:cNvSpPr/>
          <p:nvPr/>
        </p:nvSpPr>
        <p:spPr>
          <a:xfrm>
            <a:off x="838200" y="424070"/>
            <a:ext cx="10515600" cy="17286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9" name="Google Shape;109;g3dded10635a_0_0"/>
          <p:cNvSpPr txBox="1">
            <a:spLocks noGrp="1"/>
          </p:cNvSpPr>
          <p:nvPr>
            <p:ph type="title"/>
          </p:nvPr>
        </p:nvSpPr>
        <p:spPr>
          <a:xfrm>
            <a:off x="838200" y="588168"/>
            <a:ext cx="10515600" cy="132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a:solidFill>
                  <a:srgbClr val="FFFFFF"/>
                </a:solidFill>
              </a:rPr>
              <a:t>Pre-Closing Procedures</a:t>
            </a:r>
            <a:endParaRPr sz="4600">
              <a:solidFill>
                <a:srgbClr val="FFFFFF"/>
              </a:solidFill>
            </a:endParaRPr>
          </a:p>
        </p:txBody>
      </p:sp>
      <p:sp>
        <p:nvSpPr>
          <p:cNvPr id="111" name="Google Shape;111;g3dded10635a_0_0"/>
          <p:cNvSpPr txBox="1">
            <a:spLocks noGrp="1"/>
          </p:cNvSpPr>
          <p:nvPr>
            <p:ph idx="1"/>
          </p:nvPr>
        </p:nvSpPr>
        <p:spPr>
          <a:xfrm>
            <a:off x="1098900" y="2469430"/>
            <a:ext cx="9994200" cy="3964500"/>
          </a:xfrm>
          <a:prstGeom prst="rect">
            <a:avLst/>
          </a:prstGeom>
          <a:noFill/>
          <a:ln>
            <a:noFill/>
          </a:ln>
        </p:spPr>
        <p:txBody>
          <a:bodyPr spcFirstLastPara="1" wrap="square" lIns="91425" tIns="45700" rIns="91425" bIns="45700" anchor="t" anchorCtr="0">
            <a:noAutofit/>
          </a:bodyPr>
          <a:lstStyle/>
          <a:p>
            <a:pPr marL="182563" marR="0" lvl="0" indent="-188913" algn="l" rtl="0">
              <a:lnSpc>
                <a:spcPct val="150000"/>
              </a:lnSpc>
              <a:spcBef>
                <a:spcPts val="400"/>
              </a:spcBef>
              <a:spcAft>
                <a:spcPts val="0"/>
              </a:spcAft>
              <a:buClr>
                <a:schemeClr val="accent1"/>
              </a:buClr>
              <a:buSzPts val="1900"/>
              <a:buChar char="•"/>
            </a:pPr>
            <a:r>
              <a:rPr lang="en-US" sz="1900" dirty="0">
                <a:latin typeface="Arial"/>
                <a:ea typeface="Arial"/>
                <a:cs typeface="Arial"/>
                <a:sym typeface="Arial"/>
              </a:rPr>
              <a:t>Generate and review the Acquisition/Original Cost Mismatch Report</a:t>
            </a:r>
            <a:endParaRPr sz="1900" dirty="0">
              <a:latin typeface="Arial"/>
              <a:ea typeface="Arial"/>
              <a:cs typeface="Arial"/>
              <a:sym typeface="Arial"/>
            </a:endParaRPr>
          </a:p>
          <a:p>
            <a:pPr marL="914400" marR="0" lvl="1" indent="-349250" algn="l" rtl="0">
              <a:lnSpc>
                <a:spcPct val="150000"/>
              </a:lnSpc>
              <a:spcBef>
                <a:spcPts val="400"/>
              </a:spcBef>
              <a:spcAft>
                <a:spcPts val="0"/>
              </a:spcAft>
              <a:buSzPts val="1900"/>
              <a:buFont typeface="Arial"/>
              <a:buChar char="•"/>
            </a:pPr>
            <a:r>
              <a:rPr lang="en-US" sz="1900" dirty="0">
                <a:latin typeface="Arial"/>
                <a:ea typeface="Arial"/>
                <a:cs typeface="Arial"/>
                <a:sym typeface="Arial"/>
              </a:rPr>
              <a:t>Identify items that have an original cost value on the item different than the total qualifying acquisitions</a:t>
            </a:r>
            <a:endParaRPr sz="1900" dirty="0">
              <a:latin typeface="Arial"/>
              <a:ea typeface="Arial"/>
              <a:cs typeface="Arial"/>
              <a:sym typeface="Arial"/>
            </a:endParaRPr>
          </a:p>
          <a:p>
            <a:pPr marL="1371600" marR="0" lvl="2" indent="-349250" algn="l" rtl="0">
              <a:lnSpc>
                <a:spcPct val="150000"/>
              </a:lnSpc>
              <a:spcBef>
                <a:spcPts val="400"/>
              </a:spcBef>
              <a:spcAft>
                <a:spcPts val="0"/>
              </a:spcAft>
              <a:buSzPts val="1900"/>
              <a:buFont typeface="Arial"/>
              <a:buChar char="•"/>
            </a:pPr>
            <a:r>
              <a:rPr lang="en-US" sz="1900" dirty="0">
                <a:latin typeface="Arial"/>
                <a:ea typeface="Arial"/>
                <a:cs typeface="Arial"/>
                <a:sym typeface="Arial"/>
              </a:rPr>
              <a:t>Transactions &gt; Item &gt; Original Cost </a:t>
            </a:r>
            <a:endParaRPr sz="1900" dirty="0">
              <a:latin typeface="Arial"/>
              <a:ea typeface="Arial"/>
              <a:cs typeface="Arial"/>
              <a:sym typeface="Arial"/>
            </a:endParaRPr>
          </a:p>
          <a:p>
            <a:pPr marL="1371600" marR="0" lvl="2" indent="-349250" algn="l" rtl="0">
              <a:lnSpc>
                <a:spcPct val="150000"/>
              </a:lnSpc>
              <a:spcBef>
                <a:spcPts val="400"/>
              </a:spcBef>
              <a:spcAft>
                <a:spcPts val="0"/>
              </a:spcAft>
              <a:buSzPts val="1900"/>
              <a:buFont typeface="Arial"/>
              <a:buChar char="•"/>
            </a:pPr>
            <a:r>
              <a:rPr lang="en-US" sz="1900" dirty="0">
                <a:latin typeface="Arial"/>
                <a:ea typeface="Arial"/>
                <a:cs typeface="Arial"/>
                <a:sym typeface="Arial"/>
              </a:rPr>
              <a:t>Transactions &gt; Acquisitions&gt; Total of all acquisitions marked true to “Update Original Cost”</a:t>
            </a:r>
            <a:endParaRPr sz="1900" dirty="0">
              <a:latin typeface="Arial"/>
              <a:ea typeface="Arial"/>
              <a:cs typeface="Arial"/>
              <a:sym typeface="Arial"/>
            </a:endParaRPr>
          </a:p>
          <a:p>
            <a:pPr marL="0" marR="0" lvl="0" indent="0" algn="l" rtl="0">
              <a:lnSpc>
                <a:spcPct val="150000"/>
              </a:lnSpc>
              <a:spcBef>
                <a:spcPts val="400"/>
              </a:spcBef>
              <a:spcAft>
                <a:spcPts val="0"/>
              </a:spcAft>
              <a:buNone/>
            </a:pPr>
            <a:endParaRPr sz="1900" dirty="0">
              <a:latin typeface="Arial"/>
              <a:ea typeface="Arial"/>
              <a:cs typeface="Arial"/>
              <a:sym typeface="Arial"/>
            </a:endParaRPr>
          </a:p>
          <a:p>
            <a:pPr marL="0" marR="0" lvl="0" indent="0" algn="l" rtl="0">
              <a:lnSpc>
                <a:spcPct val="150000"/>
              </a:lnSpc>
              <a:spcBef>
                <a:spcPts val="400"/>
              </a:spcBef>
              <a:spcAft>
                <a:spcPts val="0"/>
              </a:spcAft>
              <a:buNone/>
            </a:pPr>
            <a:endParaRPr sz="1800" dirty="0">
              <a:highlight>
                <a:srgbClr val="FFFF00"/>
              </a:highlight>
              <a:latin typeface="Arial"/>
              <a:ea typeface="Arial"/>
              <a:cs typeface="Arial"/>
              <a:sym typeface="Arial"/>
            </a:endParaRPr>
          </a:p>
        </p:txBody>
      </p:sp>
      <p:sp>
        <p:nvSpPr>
          <p:cNvPr id="110" name="Google Shape;110;g3dded10635a_0_0"/>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sp>
        <p:nvSpPr>
          <p:cNvPr id="116" name="Google Shape;116;g3e13bcccf89_0_10"/>
          <p:cNvSpPr/>
          <p:nvPr/>
        </p:nvSpPr>
        <p:spPr>
          <a:xfrm>
            <a:off x="838200" y="424070"/>
            <a:ext cx="10515600" cy="17286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7" name="Google Shape;117;g3e13bcccf89_0_10"/>
          <p:cNvSpPr txBox="1">
            <a:spLocks noGrp="1"/>
          </p:cNvSpPr>
          <p:nvPr>
            <p:ph type="title"/>
          </p:nvPr>
        </p:nvSpPr>
        <p:spPr>
          <a:xfrm>
            <a:off x="838200" y="588168"/>
            <a:ext cx="10515600" cy="132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a:solidFill>
                  <a:srgbClr val="FFFFFF"/>
                </a:solidFill>
              </a:rPr>
              <a:t>Pre-Closing Procedures</a:t>
            </a:r>
            <a:endParaRPr sz="4600">
              <a:solidFill>
                <a:srgbClr val="FFFFFF"/>
              </a:solidFill>
            </a:endParaRPr>
          </a:p>
        </p:txBody>
      </p:sp>
      <p:sp>
        <p:nvSpPr>
          <p:cNvPr id="119" name="Google Shape;119;g3e13bcccf89_0_10"/>
          <p:cNvSpPr txBox="1">
            <a:spLocks noGrp="1"/>
          </p:cNvSpPr>
          <p:nvPr>
            <p:ph idx="1"/>
          </p:nvPr>
        </p:nvSpPr>
        <p:spPr>
          <a:xfrm>
            <a:off x="1098900" y="2316768"/>
            <a:ext cx="9994200" cy="3964500"/>
          </a:xfrm>
          <a:prstGeom prst="rect">
            <a:avLst/>
          </a:prstGeom>
          <a:noFill/>
          <a:ln>
            <a:noFill/>
          </a:ln>
        </p:spPr>
        <p:txBody>
          <a:bodyPr spcFirstLastPara="1" wrap="square" lIns="91425" tIns="45700" rIns="91425" bIns="45700" anchor="t" anchorCtr="0">
            <a:noAutofit/>
          </a:bodyPr>
          <a:lstStyle/>
          <a:p>
            <a:pPr marL="182563" marR="0" lvl="0" indent="-188913" algn="l" rtl="0">
              <a:lnSpc>
                <a:spcPct val="150000"/>
              </a:lnSpc>
              <a:spcBef>
                <a:spcPts val="400"/>
              </a:spcBef>
              <a:spcAft>
                <a:spcPts val="0"/>
              </a:spcAft>
              <a:buClr>
                <a:schemeClr val="accent1"/>
              </a:buClr>
              <a:buSzPts val="1900"/>
              <a:buChar char="•"/>
            </a:pPr>
            <a:r>
              <a:rPr lang="en-US" sz="1900" dirty="0">
                <a:latin typeface="Arial"/>
                <a:ea typeface="Arial"/>
                <a:cs typeface="Arial"/>
                <a:sym typeface="Arial"/>
              </a:rPr>
              <a:t>Generate and review the Acquisition/Original Cost Mismatch Report</a:t>
            </a:r>
            <a:endParaRPr sz="1900" dirty="0">
              <a:latin typeface="Arial"/>
              <a:ea typeface="Arial"/>
              <a:cs typeface="Arial"/>
              <a:sym typeface="Arial"/>
            </a:endParaRPr>
          </a:p>
          <a:p>
            <a:pPr marL="914400" marR="0" lvl="1" indent="-349250" algn="l" rtl="0">
              <a:lnSpc>
                <a:spcPct val="150000"/>
              </a:lnSpc>
              <a:spcBef>
                <a:spcPts val="400"/>
              </a:spcBef>
              <a:spcAft>
                <a:spcPts val="0"/>
              </a:spcAft>
              <a:buSzPts val="1900"/>
              <a:buFont typeface="Arial"/>
              <a:buChar char="•"/>
            </a:pPr>
            <a:r>
              <a:rPr lang="en-US" sz="1900" dirty="0">
                <a:latin typeface="Arial"/>
                <a:ea typeface="Arial"/>
                <a:cs typeface="Arial"/>
                <a:sym typeface="Arial"/>
              </a:rPr>
              <a:t>This can only happen for Items migrated from Classic software without corresponding acquisitions</a:t>
            </a:r>
            <a:endParaRPr sz="1900" dirty="0">
              <a:latin typeface="Arial"/>
              <a:ea typeface="Arial"/>
              <a:cs typeface="Arial"/>
              <a:sym typeface="Arial"/>
            </a:endParaRPr>
          </a:p>
          <a:p>
            <a:pPr marL="1371600" marR="0" lvl="2" indent="-349250" algn="l" rtl="0">
              <a:lnSpc>
                <a:spcPct val="150000"/>
              </a:lnSpc>
              <a:spcBef>
                <a:spcPts val="400"/>
              </a:spcBef>
              <a:spcAft>
                <a:spcPts val="0"/>
              </a:spcAft>
              <a:buSzPts val="1900"/>
              <a:buFont typeface="Arial"/>
              <a:buChar char="•"/>
            </a:pPr>
            <a:r>
              <a:rPr lang="en-US" sz="1900" dirty="0">
                <a:latin typeface="Arial"/>
                <a:ea typeface="Arial"/>
                <a:cs typeface="Arial"/>
                <a:sym typeface="Arial"/>
              </a:rPr>
              <a:t>Pre Data Extract Procedures Acquisitions Prior to System Start-up amount</a:t>
            </a:r>
            <a:endParaRPr sz="1900" dirty="0">
              <a:latin typeface="Arial"/>
              <a:ea typeface="Arial"/>
              <a:cs typeface="Arial"/>
              <a:sym typeface="Arial"/>
            </a:endParaRPr>
          </a:p>
          <a:p>
            <a:pPr marL="1371600" marR="0" lvl="2" indent="-349250" algn="l" rtl="0">
              <a:lnSpc>
                <a:spcPct val="150000"/>
              </a:lnSpc>
              <a:spcBef>
                <a:spcPts val="400"/>
              </a:spcBef>
              <a:spcAft>
                <a:spcPts val="0"/>
              </a:spcAft>
              <a:buSzPts val="1900"/>
              <a:buFont typeface="Arial"/>
              <a:buChar char="•"/>
            </a:pPr>
            <a:r>
              <a:rPr lang="en-US" sz="1900" dirty="0">
                <a:latin typeface="Arial"/>
                <a:ea typeface="Arial"/>
                <a:cs typeface="Arial"/>
                <a:sym typeface="Arial"/>
              </a:rPr>
              <a:t>Option to add ‘historical’ acquisition records to prevent (may have been cleaned up)</a:t>
            </a:r>
            <a:endParaRPr sz="1900" dirty="0">
              <a:latin typeface="Arial"/>
              <a:ea typeface="Arial"/>
              <a:cs typeface="Arial"/>
              <a:sym typeface="Arial"/>
            </a:endParaRPr>
          </a:p>
          <a:p>
            <a:pPr marL="914400" marR="0" lvl="1" indent="-349250" algn="l" rtl="0">
              <a:lnSpc>
                <a:spcPct val="150000"/>
              </a:lnSpc>
              <a:spcBef>
                <a:spcPts val="400"/>
              </a:spcBef>
              <a:spcAft>
                <a:spcPts val="0"/>
              </a:spcAft>
              <a:buSzPts val="1900"/>
              <a:buFont typeface="Arial"/>
              <a:buChar char="•"/>
            </a:pPr>
            <a:r>
              <a:rPr lang="en-US" sz="1900" dirty="0">
                <a:latin typeface="Arial"/>
                <a:ea typeface="Arial"/>
                <a:cs typeface="Arial"/>
                <a:sym typeface="Arial"/>
              </a:rPr>
              <a:t>For any items created or imported to Inventory, the Original Cost will be calculated based on acquisitions so it's not possible going forward</a:t>
            </a:r>
            <a:endParaRPr sz="1900" dirty="0">
              <a:latin typeface="Arial"/>
              <a:ea typeface="Arial"/>
              <a:cs typeface="Arial"/>
              <a:sym typeface="Arial"/>
            </a:endParaRPr>
          </a:p>
          <a:p>
            <a:pPr marL="0" marR="0" lvl="0" indent="0" algn="l" rtl="0">
              <a:lnSpc>
                <a:spcPct val="150000"/>
              </a:lnSpc>
              <a:spcBef>
                <a:spcPts val="400"/>
              </a:spcBef>
              <a:spcAft>
                <a:spcPts val="0"/>
              </a:spcAft>
              <a:buNone/>
            </a:pPr>
            <a:endParaRPr sz="1900" dirty="0">
              <a:latin typeface="Arial"/>
              <a:ea typeface="Arial"/>
              <a:cs typeface="Arial"/>
              <a:sym typeface="Arial"/>
            </a:endParaRPr>
          </a:p>
          <a:p>
            <a:pPr marL="0" marR="0" lvl="0" indent="0" algn="l" rtl="0">
              <a:lnSpc>
                <a:spcPct val="150000"/>
              </a:lnSpc>
              <a:spcBef>
                <a:spcPts val="400"/>
              </a:spcBef>
              <a:spcAft>
                <a:spcPts val="0"/>
              </a:spcAft>
              <a:buNone/>
            </a:pPr>
            <a:endParaRPr sz="1800" dirty="0">
              <a:highlight>
                <a:srgbClr val="FFFF00"/>
              </a:highlight>
              <a:latin typeface="Arial"/>
              <a:ea typeface="Arial"/>
              <a:cs typeface="Arial"/>
              <a:sym typeface="Arial"/>
            </a:endParaRPr>
          </a:p>
        </p:txBody>
      </p:sp>
      <p:sp>
        <p:nvSpPr>
          <p:cNvPr id="118" name="Google Shape;118;g3e13bcccf89_0_10"/>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3"/>
        <p:cNvGrpSpPr/>
        <p:nvPr/>
      </p:nvGrpSpPr>
      <p:grpSpPr>
        <a:xfrm>
          <a:off x="0" y="0"/>
          <a:ext cx="0" cy="0"/>
          <a:chOff x="0" y="0"/>
          <a:chExt cx="0" cy="0"/>
        </a:xfrm>
      </p:grpSpPr>
      <p:sp>
        <p:nvSpPr>
          <p:cNvPr id="124" name="Google Shape;124;g3dded10635a_0_7"/>
          <p:cNvSpPr/>
          <p:nvPr/>
        </p:nvSpPr>
        <p:spPr>
          <a:xfrm>
            <a:off x="838200" y="424070"/>
            <a:ext cx="10515600" cy="17286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5" name="Google Shape;125;g3dded10635a_0_7"/>
          <p:cNvSpPr txBox="1">
            <a:spLocks noGrp="1"/>
          </p:cNvSpPr>
          <p:nvPr>
            <p:ph type="title"/>
          </p:nvPr>
        </p:nvSpPr>
        <p:spPr>
          <a:xfrm>
            <a:off x="838200" y="588168"/>
            <a:ext cx="10515600" cy="132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a:solidFill>
                  <a:srgbClr val="FFFFFF"/>
                </a:solidFill>
              </a:rPr>
              <a:t>Pre-Closing Procedures</a:t>
            </a:r>
            <a:endParaRPr sz="4600">
              <a:solidFill>
                <a:srgbClr val="FFFFFF"/>
              </a:solidFill>
            </a:endParaRPr>
          </a:p>
        </p:txBody>
      </p:sp>
      <p:sp>
        <p:nvSpPr>
          <p:cNvPr id="127" name="Google Shape;127;g3dded10635a_0_7"/>
          <p:cNvSpPr txBox="1">
            <a:spLocks noGrp="1"/>
          </p:cNvSpPr>
          <p:nvPr>
            <p:ph idx="1"/>
          </p:nvPr>
        </p:nvSpPr>
        <p:spPr>
          <a:xfrm>
            <a:off x="1098900" y="2469430"/>
            <a:ext cx="9994200" cy="3964500"/>
          </a:xfrm>
          <a:prstGeom prst="rect">
            <a:avLst/>
          </a:prstGeom>
          <a:noFill/>
          <a:ln>
            <a:noFill/>
          </a:ln>
        </p:spPr>
        <p:txBody>
          <a:bodyPr spcFirstLastPara="1" wrap="square" lIns="91425" tIns="45700" rIns="91425" bIns="45700" anchor="t" anchorCtr="0">
            <a:noAutofit/>
          </a:bodyPr>
          <a:lstStyle/>
          <a:p>
            <a:pPr marL="182563" lvl="0" indent="-188913" algn="l" rtl="0">
              <a:lnSpc>
                <a:spcPct val="150000"/>
              </a:lnSpc>
              <a:spcBef>
                <a:spcPts val="400"/>
              </a:spcBef>
              <a:spcAft>
                <a:spcPts val="0"/>
              </a:spcAft>
              <a:buClr>
                <a:schemeClr val="accent1"/>
              </a:buClr>
              <a:buSzPts val="1900"/>
              <a:buChar char="•"/>
            </a:pPr>
            <a:r>
              <a:rPr lang="en-US" sz="1900" dirty="0">
                <a:latin typeface="Arial"/>
                <a:ea typeface="Arial"/>
                <a:cs typeface="Arial"/>
                <a:sym typeface="Arial"/>
              </a:rPr>
              <a:t>Acquisition/Original Cost Mismatch Report</a:t>
            </a:r>
            <a:endParaRPr sz="1900" dirty="0">
              <a:latin typeface="Arial"/>
              <a:ea typeface="Arial"/>
              <a:cs typeface="Arial"/>
              <a:sym typeface="Arial"/>
            </a:endParaRPr>
          </a:p>
          <a:p>
            <a:pPr marL="914400" lvl="1" indent="-349250" algn="l" rtl="0">
              <a:lnSpc>
                <a:spcPct val="150000"/>
              </a:lnSpc>
              <a:spcBef>
                <a:spcPts val="400"/>
              </a:spcBef>
              <a:spcAft>
                <a:spcPts val="0"/>
              </a:spcAft>
              <a:buSzPts val="1900"/>
              <a:buFont typeface="Arial"/>
              <a:buChar char="•"/>
            </a:pPr>
            <a:r>
              <a:rPr lang="en-US" sz="1900" dirty="0">
                <a:latin typeface="Arial"/>
                <a:ea typeface="Arial"/>
                <a:cs typeface="Arial"/>
                <a:sym typeface="Arial"/>
              </a:rPr>
              <a:t>Select Report Type: Can choose Fund, Function, or Asset Class </a:t>
            </a:r>
            <a:endParaRPr sz="1900" dirty="0">
              <a:latin typeface="Arial"/>
              <a:ea typeface="Arial"/>
              <a:cs typeface="Arial"/>
              <a:sym typeface="Arial"/>
            </a:endParaRPr>
          </a:p>
          <a:p>
            <a:pPr marL="914400" lvl="1" indent="-349250" algn="l" rtl="0">
              <a:lnSpc>
                <a:spcPct val="150000"/>
              </a:lnSpc>
              <a:spcBef>
                <a:spcPts val="400"/>
              </a:spcBef>
              <a:spcAft>
                <a:spcPts val="0"/>
              </a:spcAft>
              <a:buSzPts val="1900"/>
              <a:buFont typeface="Arial"/>
              <a:buChar char="•"/>
            </a:pPr>
            <a:r>
              <a:rPr lang="en-US" sz="1900" dirty="0">
                <a:latin typeface="Arial"/>
                <a:ea typeface="Arial"/>
                <a:cs typeface="Arial"/>
                <a:sym typeface="Arial"/>
              </a:rPr>
              <a:t>Select Item Statuses: Active, Excess Asset Held For Sale, Excess Asset Not in Use, New Item. (Disposed of items for the current fiscal year may also need to be reviewed but starting with the active items may help determine if these transaction types exist)</a:t>
            </a:r>
            <a:endParaRPr sz="1900" dirty="0">
              <a:latin typeface="Arial"/>
              <a:ea typeface="Arial"/>
              <a:cs typeface="Arial"/>
              <a:sym typeface="Arial"/>
            </a:endParaRPr>
          </a:p>
          <a:p>
            <a:pPr marL="0" lvl="0" indent="0" algn="l" rtl="0">
              <a:lnSpc>
                <a:spcPct val="150000"/>
              </a:lnSpc>
              <a:spcBef>
                <a:spcPts val="400"/>
              </a:spcBef>
              <a:spcAft>
                <a:spcPts val="0"/>
              </a:spcAft>
              <a:buNone/>
            </a:pPr>
            <a:endParaRPr sz="1800" dirty="0">
              <a:highlight>
                <a:srgbClr val="FFFF00"/>
              </a:highlight>
              <a:latin typeface="Arial"/>
              <a:ea typeface="Arial"/>
              <a:cs typeface="Arial"/>
              <a:sym typeface="Arial"/>
            </a:endParaRPr>
          </a:p>
        </p:txBody>
      </p:sp>
      <p:sp>
        <p:nvSpPr>
          <p:cNvPr id="126" name="Google Shape;126;g3dded10635a_0_7"/>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1"/>
        <p:cNvGrpSpPr/>
        <p:nvPr/>
      </p:nvGrpSpPr>
      <p:grpSpPr>
        <a:xfrm>
          <a:off x="0" y="0"/>
          <a:ext cx="0" cy="0"/>
          <a:chOff x="0" y="0"/>
          <a:chExt cx="0" cy="0"/>
        </a:xfrm>
      </p:grpSpPr>
      <p:sp>
        <p:nvSpPr>
          <p:cNvPr id="132" name="Google Shape;132;g3e13bcccf89_0_3"/>
          <p:cNvSpPr/>
          <p:nvPr/>
        </p:nvSpPr>
        <p:spPr>
          <a:xfrm>
            <a:off x="838200" y="424070"/>
            <a:ext cx="10515600" cy="17286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33" name="Google Shape;133;g3e13bcccf89_0_3"/>
          <p:cNvSpPr txBox="1">
            <a:spLocks noGrp="1"/>
          </p:cNvSpPr>
          <p:nvPr>
            <p:ph type="title"/>
          </p:nvPr>
        </p:nvSpPr>
        <p:spPr>
          <a:xfrm>
            <a:off x="838200" y="588168"/>
            <a:ext cx="10515600" cy="132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a:solidFill>
                  <a:srgbClr val="FFFFFF"/>
                </a:solidFill>
              </a:rPr>
              <a:t>Pre-Closing Procedures</a:t>
            </a:r>
            <a:endParaRPr sz="4600">
              <a:solidFill>
                <a:srgbClr val="FFFFFF"/>
              </a:solidFill>
            </a:endParaRPr>
          </a:p>
        </p:txBody>
      </p:sp>
      <p:sp>
        <p:nvSpPr>
          <p:cNvPr id="135" name="Google Shape;135;g3e13bcccf89_0_3"/>
          <p:cNvSpPr txBox="1">
            <a:spLocks noGrp="1"/>
          </p:cNvSpPr>
          <p:nvPr>
            <p:ph idx="1"/>
          </p:nvPr>
        </p:nvSpPr>
        <p:spPr>
          <a:xfrm>
            <a:off x="1098900" y="2469430"/>
            <a:ext cx="9994200" cy="3964500"/>
          </a:xfrm>
          <a:prstGeom prst="rect">
            <a:avLst/>
          </a:prstGeom>
          <a:noFill/>
          <a:ln>
            <a:noFill/>
          </a:ln>
        </p:spPr>
        <p:txBody>
          <a:bodyPr spcFirstLastPara="1" wrap="square" lIns="91425" tIns="45700" rIns="91425" bIns="45700" anchor="t" anchorCtr="0">
            <a:noAutofit/>
          </a:bodyPr>
          <a:lstStyle/>
          <a:p>
            <a:pPr marL="182563" lvl="0" indent="-188913" algn="l" rtl="0">
              <a:lnSpc>
                <a:spcPct val="150000"/>
              </a:lnSpc>
              <a:spcBef>
                <a:spcPts val="400"/>
              </a:spcBef>
              <a:spcAft>
                <a:spcPts val="0"/>
              </a:spcAft>
              <a:buClr>
                <a:schemeClr val="accent1"/>
              </a:buClr>
              <a:buSzPts val="1900"/>
              <a:buChar char="•"/>
            </a:pPr>
            <a:r>
              <a:rPr lang="en-US" sz="1900" dirty="0">
                <a:latin typeface="Arial"/>
                <a:ea typeface="Arial"/>
                <a:cs typeface="Arial"/>
                <a:sym typeface="Arial"/>
              </a:rPr>
              <a:t>Acquisition/Original Cost Mismatch Report</a:t>
            </a:r>
            <a:endParaRPr sz="1900" dirty="0">
              <a:latin typeface="Arial"/>
              <a:ea typeface="Arial"/>
              <a:cs typeface="Arial"/>
              <a:sym typeface="Arial"/>
            </a:endParaRPr>
          </a:p>
          <a:p>
            <a:pPr marL="914400" lvl="1" indent="-349250" algn="l" rtl="0">
              <a:lnSpc>
                <a:spcPct val="150000"/>
              </a:lnSpc>
              <a:spcBef>
                <a:spcPts val="400"/>
              </a:spcBef>
              <a:spcAft>
                <a:spcPts val="0"/>
              </a:spcAft>
              <a:buSzPts val="1900"/>
              <a:buFont typeface="Arial"/>
              <a:buChar char="•"/>
            </a:pPr>
            <a:r>
              <a:rPr lang="en-US" sz="1900" i="1" dirty="0">
                <a:latin typeface="Arial"/>
                <a:ea typeface="Arial"/>
                <a:cs typeface="Arial"/>
                <a:sym typeface="Arial"/>
              </a:rPr>
              <a:t>Why this is important: </a:t>
            </a:r>
            <a:r>
              <a:rPr lang="en-US" sz="1900" dirty="0">
                <a:latin typeface="Arial"/>
                <a:ea typeface="Arial"/>
                <a:cs typeface="Arial"/>
                <a:sym typeface="Arial"/>
              </a:rPr>
              <a:t>Prior to November 2025, the Schedule of Change in Fixed Assets used the item’s original cost to calculate totals, now it uses acquisition totals. </a:t>
            </a:r>
            <a:endParaRPr sz="1900" dirty="0">
              <a:latin typeface="Arial"/>
              <a:ea typeface="Arial"/>
              <a:cs typeface="Arial"/>
              <a:sym typeface="Arial"/>
            </a:endParaRPr>
          </a:p>
          <a:p>
            <a:pPr marL="914400" lvl="1" indent="-349250" algn="l" rtl="0">
              <a:lnSpc>
                <a:spcPct val="150000"/>
              </a:lnSpc>
              <a:spcBef>
                <a:spcPts val="400"/>
              </a:spcBef>
              <a:spcAft>
                <a:spcPts val="0"/>
              </a:spcAft>
              <a:buSzPts val="1900"/>
              <a:buChar char="•"/>
            </a:pPr>
            <a:r>
              <a:rPr lang="en-US" sz="1900" dirty="0">
                <a:latin typeface="Arial"/>
                <a:ea typeface="Arial"/>
                <a:cs typeface="Arial"/>
                <a:sym typeface="Arial"/>
              </a:rPr>
              <a:t>Calculation change allows beginning balance to calculate more accurately - Accounts for Payment Acquisitions, can generate for prior year dates and accurately calculate balances when acquisitions have been added to existing items in later years.</a:t>
            </a:r>
            <a:endParaRPr sz="1900" dirty="0">
              <a:latin typeface="Arial"/>
              <a:ea typeface="Arial"/>
              <a:cs typeface="Arial"/>
              <a:sym typeface="Arial"/>
            </a:endParaRPr>
          </a:p>
          <a:p>
            <a:pPr marL="0" lvl="0" indent="0" algn="l" rtl="0">
              <a:lnSpc>
                <a:spcPct val="150000"/>
              </a:lnSpc>
              <a:spcBef>
                <a:spcPts val="400"/>
              </a:spcBef>
              <a:spcAft>
                <a:spcPts val="0"/>
              </a:spcAft>
              <a:buNone/>
            </a:pPr>
            <a:endParaRPr sz="1900" dirty="0">
              <a:latin typeface="Arial"/>
              <a:ea typeface="Arial"/>
              <a:cs typeface="Arial"/>
              <a:sym typeface="Arial"/>
            </a:endParaRPr>
          </a:p>
        </p:txBody>
      </p:sp>
      <p:sp>
        <p:nvSpPr>
          <p:cNvPr id="134" name="Google Shape;134;g3e13bcccf89_0_3"/>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9"/>
        <p:cNvGrpSpPr/>
        <p:nvPr/>
      </p:nvGrpSpPr>
      <p:grpSpPr>
        <a:xfrm>
          <a:off x="0" y="0"/>
          <a:ext cx="0" cy="0"/>
          <a:chOff x="0" y="0"/>
          <a:chExt cx="0" cy="0"/>
        </a:xfrm>
      </p:grpSpPr>
      <p:sp>
        <p:nvSpPr>
          <p:cNvPr id="140" name="Google Shape;140;g3e13bcccf89_0_25"/>
          <p:cNvSpPr/>
          <p:nvPr/>
        </p:nvSpPr>
        <p:spPr>
          <a:xfrm>
            <a:off x="838200" y="424070"/>
            <a:ext cx="10515600" cy="17286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1" name="Google Shape;141;g3e13bcccf89_0_25"/>
          <p:cNvSpPr txBox="1">
            <a:spLocks noGrp="1"/>
          </p:cNvSpPr>
          <p:nvPr>
            <p:ph type="title"/>
          </p:nvPr>
        </p:nvSpPr>
        <p:spPr>
          <a:xfrm>
            <a:off x="838200" y="588168"/>
            <a:ext cx="10515600" cy="132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a:solidFill>
                  <a:srgbClr val="FFFFFF"/>
                </a:solidFill>
              </a:rPr>
              <a:t>Pre-Closing Procedures</a:t>
            </a:r>
            <a:endParaRPr sz="4600">
              <a:solidFill>
                <a:srgbClr val="FFFFFF"/>
              </a:solidFill>
            </a:endParaRPr>
          </a:p>
        </p:txBody>
      </p:sp>
      <p:sp>
        <p:nvSpPr>
          <p:cNvPr id="143" name="Google Shape;143;g3e13bcccf89_0_25"/>
          <p:cNvSpPr txBox="1">
            <a:spLocks noGrp="1"/>
          </p:cNvSpPr>
          <p:nvPr>
            <p:ph idx="1"/>
          </p:nvPr>
        </p:nvSpPr>
        <p:spPr>
          <a:xfrm>
            <a:off x="1098900" y="2469430"/>
            <a:ext cx="9994200" cy="3964500"/>
          </a:xfrm>
          <a:prstGeom prst="rect">
            <a:avLst/>
          </a:prstGeom>
          <a:noFill/>
          <a:ln>
            <a:noFill/>
          </a:ln>
        </p:spPr>
        <p:txBody>
          <a:bodyPr spcFirstLastPara="1" wrap="square" lIns="91425" tIns="45700" rIns="91425" bIns="45700" anchor="t" anchorCtr="0">
            <a:noAutofit/>
          </a:bodyPr>
          <a:lstStyle/>
          <a:p>
            <a:pPr marL="182563" lvl="0" indent="-188913" algn="l" rtl="0">
              <a:lnSpc>
                <a:spcPct val="150000"/>
              </a:lnSpc>
              <a:spcBef>
                <a:spcPts val="400"/>
              </a:spcBef>
              <a:spcAft>
                <a:spcPts val="0"/>
              </a:spcAft>
              <a:buClr>
                <a:schemeClr val="accent1"/>
              </a:buClr>
              <a:buSzPts val="1900"/>
              <a:buChar char="•"/>
            </a:pPr>
            <a:r>
              <a:rPr lang="en-US" sz="1900" dirty="0">
                <a:latin typeface="Arial"/>
                <a:ea typeface="Arial"/>
                <a:cs typeface="Arial"/>
                <a:sym typeface="Arial"/>
              </a:rPr>
              <a:t>Acquisition/Original Cost Mismatch Report</a:t>
            </a:r>
            <a:endParaRPr sz="1900" dirty="0">
              <a:latin typeface="Arial"/>
              <a:ea typeface="Arial"/>
              <a:cs typeface="Arial"/>
              <a:sym typeface="Arial"/>
            </a:endParaRPr>
          </a:p>
          <a:p>
            <a:pPr marL="914400" lvl="1" indent="-349250" algn="l" rtl="0">
              <a:lnSpc>
                <a:spcPct val="150000"/>
              </a:lnSpc>
              <a:spcBef>
                <a:spcPts val="400"/>
              </a:spcBef>
              <a:spcAft>
                <a:spcPts val="0"/>
              </a:spcAft>
              <a:buSzPts val="1900"/>
              <a:buFont typeface="Arial"/>
              <a:buChar char="•"/>
            </a:pPr>
            <a:r>
              <a:rPr lang="en-US" sz="1900" dirty="0">
                <a:latin typeface="Arial"/>
                <a:ea typeface="Arial"/>
                <a:cs typeface="Arial"/>
                <a:sym typeface="Arial"/>
              </a:rPr>
              <a:t>The Original Cost and Acquisitions to update the Original Cost </a:t>
            </a:r>
            <a:r>
              <a:rPr lang="en-US" sz="1900" i="1" dirty="0">
                <a:latin typeface="Arial"/>
                <a:ea typeface="Arial"/>
                <a:cs typeface="Arial"/>
                <a:sym typeface="Arial"/>
              </a:rPr>
              <a:t>should</a:t>
            </a:r>
            <a:r>
              <a:rPr lang="en-US" sz="1900" dirty="0">
                <a:latin typeface="Arial"/>
                <a:ea typeface="Arial"/>
                <a:cs typeface="Arial"/>
                <a:sym typeface="Arial"/>
              </a:rPr>
              <a:t> be the same. However, if these were not cleaned up on migration, they could be different. That is what the report will help identify.</a:t>
            </a:r>
            <a:endParaRPr sz="1900" dirty="0">
              <a:latin typeface="Arial"/>
              <a:ea typeface="Arial"/>
              <a:cs typeface="Arial"/>
              <a:sym typeface="Arial"/>
            </a:endParaRPr>
          </a:p>
          <a:p>
            <a:pPr marL="914400" lvl="1" indent="-349250" algn="l" rtl="0">
              <a:lnSpc>
                <a:spcPct val="150000"/>
              </a:lnSpc>
              <a:spcBef>
                <a:spcPts val="400"/>
              </a:spcBef>
              <a:spcAft>
                <a:spcPts val="0"/>
              </a:spcAft>
              <a:buSzPts val="1900"/>
              <a:buFont typeface="Arial"/>
              <a:buChar char="•"/>
            </a:pPr>
            <a:r>
              <a:rPr lang="en-US" sz="1900" dirty="0">
                <a:latin typeface="Arial"/>
                <a:ea typeface="Arial"/>
                <a:cs typeface="Arial"/>
                <a:sym typeface="Arial"/>
              </a:rPr>
              <a:t>Differences occur between Schedule of Change reports generated in current instance and saved FYE Bundle reports generated prior to November 2025.</a:t>
            </a:r>
            <a:endParaRPr sz="1900" dirty="0">
              <a:latin typeface="Arial"/>
              <a:ea typeface="Arial"/>
              <a:cs typeface="Arial"/>
              <a:sym typeface="Arial"/>
            </a:endParaRPr>
          </a:p>
          <a:p>
            <a:pPr marL="914400" lvl="1" indent="-349250" algn="l" rtl="0">
              <a:lnSpc>
                <a:spcPct val="150000"/>
              </a:lnSpc>
              <a:spcBef>
                <a:spcPts val="400"/>
              </a:spcBef>
              <a:spcAft>
                <a:spcPts val="0"/>
              </a:spcAft>
              <a:buSzPts val="1900"/>
              <a:buChar char="•"/>
            </a:pPr>
            <a:r>
              <a:rPr lang="en-US" sz="1900" u="sng" dirty="0">
                <a:solidFill>
                  <a:schemeClr val="hlink"/>
                </a:solidFill>
                <a:latin typeface="Arial"/>
                <a:ea typeface="Arial"/>
                <a:cs typeface="Arial"/>
                <a:sym typeface="Arial"/>
                <a:hlinkClick r:id="rId3"/>
              </a:rPr>
              <a:t>Correction Procedures</a:t>
            </a:r>
            <a:endParaRPr sz="1900" dirty="0">
              <a:latin typeface="Arial"/>
              <a:ea typeface="Arial"/>
              <a:cs typeface="Arial"/>
              <a:sym typeface="Arial"/>
            </a:endParaRPr>
          </a:p>
        </p:txBody>
      </p:sp>
      <p:sp>
        <p:nvSpPr>
          <p:cNvPr id="142" name="Google Shape;142;g3e13bcccf89_0_25"/>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7"/>
        <p:cNvGrpSpPr/>
        <p:nvPr/>
      </p:nvGrpSpPr>
      <p:grpSpPr>
        <a:xfrm>
          <a:off x="0" y="0"/>
          <a:ext cx="0" cy="0"/>
          <a:chOff x="0" y="0"/>
          <a:chExt cx="0" cy="0"/>
        </a:xfrm>
      </p:grpSpPr>
      <p:sp>
        <p:nvSpPr>
          <p:cNvPr id="148" name="Google Shape;148;g2daeba66e86_0_7"/>
          <p:cNvSpPr/>
          <p:nvPr/>
        </p:nvSpPr>
        <p:spPr>
          <a:xfrm>
            <a:off x="838200" y="424070"/>
            <a:ext cx="10515600" cy="17286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9" name="Google Shape;149;g2daeba66e86_0_7"/>
          <p:cNvSpPr txBox="1">
            <a:spLocks noGrp="1"/>
          </p:cNvSpPr>
          <p:nvPr>
            <p:ph type="title"/>
          </p:nvPr>
        </p:nvSpPr>
        <p:spPr>
          <a:xfrm>
            <a:off x="838200" y="588168"/>
            <a:ext cx="10515600" cy="132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a:solidFill>
                  <a:srgbClr val="FFFFFF"/>
                </a:solidFill>
              </a:rPr>
              <a:t>Item Organization</a:t>
            </a:r>
            <a:endParaRPr sz="4600">
              <a:solidFill>
                <a:srgbClr val="FFFFFF"/>
              </a:solidFill>
            </a:endParaRPr>
          </a:p>
        </p:txBody>
      </p:sp>
      <p:sp>
        <p:nvSpPr>
          <p:cNvPr id="151" name="Google Shape;151;g2daeba66e86_0_7"/>
          <p:cNvSpPr txBox="1">
            <a:spLocks noGrp="1"/>
          </p:cNvSpPr>
          <p:nvPr>
            <p:ph idx="1"/>
          </p:nvPr>
        </p:nvSpPr>
        <p:spPr>
          <a:xfrm>
            <a:off x="958515" y="2447700"/>
            <a:ext cx="10515600" cy="3800700"/>
          </a:xfrm>
          <a:prstGeom prst="rect">
            <a:avLst/>
          </a:prstGeom>
          <a:noFill/>
          <a:ln>
            <a:noFill/>
          </a:ln>
        </p:spPr>
        <p:txBody>
          <a:bodyPr spcFirstLastPara="1" wrap="square" lIns="91425" tIns="45700" rIns="91425" bIns="45700" anchor="t" anchorCtr="0">
            <a:normAutofit/>
          </a:bodyPr>
          <a:lstStyle/>
          <a:p>
            <a:pPr marL="182562" marR="0" lvl="0" indent="-182562" algn="l" rtl="0">
              <a:lnSpc>
                <a:spcPct val="95000"/>
              </a:lnSpc>
              <a:spcBef>
                <a:spcPts val="0"/>
              </a:spcBef>
              <a:spcAft>
                <a:spcPts val="0"/>
              </a:spcAft>
              <a:buClr>
                <a:schemeClr val="accent1"/>
              </a:buClr>
              <a:buSzPts val="2000"/>
              <a:buFont typeface="Arial"/>
              <a:buChar char="•"/>
            </a:pPr>
            <a:r>
              <a:rPr lang="en-US" sz="2000" b="1" dirty="0">
                <a:latin typeface="Arial"/>
                <a:ea typeface="Arial"/>
                <a:cs typeface="Arial"/>
                <a:sym typeface="Arial"/>
              </a:rPr>
              <a:t>Item Groups</a:t>
            </a:r>
            <a:endParaRPr sz="2000" b="1" dirty="0">
              <a:latin typeface="Arial"/>
              <a:ea typeface="Arial"/>
              <a:cs typeface="Arial"/>
              <a:sym typeface="Arial"/>
            </a:endParaRPr>
          </a:p>
          <a:p>
            <a:pPr marL="914400" marR="0" lvl="1" indent="-355600" algn="l" rtl="0">
              <a:lnSpc>
                <a:spcPct val="95000"/>
              </a:lnSpc>
              <a:spcBef>
                <a:spcPts val="0"/>
              </a:spcBef>
              <a:spcAft>
                <a:spcPts val="0"/>
              </a:spcAft>
              <a:buSzPts val="2000"/>
              <a:buChar char="•"/>
            </a:pPr>
            <a:r>
              <a:rPr lang="en-US" sz="2000" dirty="0">
                <a:latin typeface="Arial"/>
                <a:ea typeface="Arial"/>
                <a:cs typeface="Arial"/>
                <a:sym typeface="Arial"/>
              </a:rPr>
              <a:t>Each item is designated a Fund, Function, and Asset Class</a:t>
            </a:r>
            <a:br>
              <a:rPr lang="en-US" sz="2000" dirty="0">
                <a:latin typeface="Arial"/>
                <a:ea typeface="Arial"/>
                <a:cs typeface="Arial"/>
                <a:sym typeface="Arial"/>
              </a:rPr>
            </a:br>
            <a:endParaRPr sz="2000" dirty="0">
              <a:latin typeface="Arial"/>
              <a:ea typeface="Arial"/>
              <a:cs typeface="Arial"/>
              <a:sym typeface="Arial"/>
            </a:endParaRPr>
          </a:p>
          <a:p>
            <a:pPr marL="914400" marR="0" lvl="0" indent="0" algn="l" rtl="0">
              <a:lnSpc>
                <a:spcPct val="95000"/>
              </a:lnSpc>
              <a:spcBef>
                <a:spcPts val="0"/>
              </a:spcBef>
              <a:spcAft>
                <a:spcPts val="0"/>
              </a:spcAft>
              <a:buSzPts val="770"/>
              <a:buNone/>
            </a:pPr>
            <a:endParaRPr sz="2000" dirty="0">
              <a:latin typeface="Arial"/>
              <a:ea typeface="Arial"/>
              <a:cs typeface="Arial"/>
              <a:sym typeface="Arial"/>
            </a:endParaRPr>
          </a:p>
          <a:p>
            <a:pPr marL="914400" marR="0" lvl="0" indent="0" algn="l" rtl="0">
              <a:lnSpc>
                <a:spcPct val="95000"/>
              </a:lnSpc>
              <a:spcBef>
                <a:spcPts val="0"/>
              </a:spcBef>
              <a:spcAft>
                <a:spcPts val="0"/>
              </a:spcAft>
              <a:buSzPts val="770"/>
              <a:buNone/>
            </a:pPr>
            <a:endParaRPr sz="2000" dirty="0">
              <a:latin typeface="Arial"/>
              <a:ea typeface="Arial"/>
              <a:cs typeface="Arial"/>
              <a:sym typeface="Arial"/>
            </a:endParaRPr>
          </a:p>
          <a:p>
            <a:pPr marL="914400" marR="0" lvl="0" indent="0" algn="l" rtl="0">
              <a:lnSpc>
                <a:spcPct val="95000"/>
              </a:lnSpc>
              <a:spcBef>
                <a:spcPts val="0"/>
              </a:spcBef>
              <a:spcAft>
                <a:spcPts val="0"/>
              </a:spcAft>
              <a:buSzPts val="770"/>
              <a:buNone/>
            </a:pPr>
            <a:endParaRPr sz="2000" dirty="0">
              <a:latin typeface="Arial"/>
              <a:ea typeface="Arial"/>
              <a:cs typeface="Arial"/>
              <a:sym typeface="Arial"/>
            </a:endParaRPr>
          </a:p>
          <a:p>
            <a:pPr marL="914400" marR="0" lvl="0" indent="0" algn="l" rtl="0">
              <a:lnSpc>
                <a:spcPct val="95000"/>
              </a:lnSpc>
              <a:spcBef>
                <a:spcPts val="0"/>
              </a:spcBef>
              <a:spcAft>
                <a:spcPts val="0"/>
              </a:spcAft>
              <a:buSzPts val="770"/>
              <a:buNone/>
            </a:pPr>
            <a:endParaRPr sz="2000" dirty="0">
              <a:latin typeface="Arial"/>
              <a:ea typeface="Arial"/>
              <a:cs typeface="Arial"/>
              <a:sym typeface="Arial"/>
            </a:endParaRPr>
          </a:p>
          <a:p>
            <a:pPr marL="914400" marR="0" lvl="1" indent="-355600" algn="l" rtl="0">
              <a:lnSpc>
                <a:spcPct val="95000"/>
              </a:lnSpc>
              <a:spcBef>
                <a:spcPts val="0"/>
              </a:spcBef>
              <a:spcAft>
                <a:spcPts val="0"/>
              </a:spcAft>
              <a:buSzPts val="2000"/>
              <a:buChar char="•"/>
            </a:pPr>
            <a:r>
              <a:rPr lang="en-US" sz="2000" dirty="0">
                <a:latin typeface="Arial"/>
                <a:ea typeface="Arial"/>
                <a:cs typeface="Arial"/>
                <a:sym typeface="Arial"/>
              </a:rPr>
              <a:t>These groupings are used to sort and group items on reports in the software</a:t>
            </a:r>
            <a:endParaRPr sz="2000" dirty="0">
              <a:latin typeface="Arial"/>
              <a:ea typeface="Arial"/>
              <a:cs typeface="Arial"/>
              <a:sym typeface="Arial"/>
            </a:endParaRPr>
          </a:p>
          <a:p>
            <a:pPr marL="914400" marR="0" lvl="0" indent="0" algn="l" rtl="0">
              <a:lnSpc>
                <a:spcPct val="95000"/>
              </a:lnSpc>
              <a:spcBef>
                <a:spcPts val="0"/>
              </a:spcBef>
              <a:spcAft>
                <a:spcPts val="0"/>
              </a:spcAft>
              <a:buSzPts val="770"/>
              <a:buNone/>
            </a:pPr>
            <a:endParaRPr sz="2000" dirty="0">
              <a:latin typeface="Arial"/>
              <a:ea typeface="Arial"/>
              <a:cs typeface="Arial"/>
              <a:sym typeface="Arial"/>
            </a:endParaRPr>
          </a:p>
          <a:p>
            <a:pPr marL="1371600" marR="0" lvl="2" indent="-355600" algn="l" rtl="0">
              <a:lnSpc>
                <a:spcPct val="95000"/>
              </a:lnSpc>
              <a:spcBef>
                <a:spcPts val="0"/>
              </a:spcBef>
              <a:spcAft>
                <a:spcPts val="0"/>
              </a:spcAft>
              <a:buSzPts val="2000"/>
              <a:buChar char="•"/>
            </a:pPr>
            <a:r>
              <a:rPr lang="en-US" dirty="0">
                <a:latin typeface="Arial"/>
                <a:ea typeface="Arial"/>
                <a:cs typeface="Arial"/>
                <a:sym typeface="Arial"/>
              </a:rPr>
              <a:t>Fund </a:t>
            </a:r>
            <a:endParaRPr dirty="0">
              <a:latin typeface="Arial"/>
              <a:ea typeface="Arial"/>
              <a:cs typeface="Arial"/>
              <a:sym typeface="Arial"/>
            </a:endParaRPr>
          </a:p>
          <a:p>
            <a:pPr marL="1371600" marR="0" lvl="2" indent="-355600" algn="l" rtl="0">
              <a:lnSpc>
                <a:spcPct val="95000"/>
              </a:lnSpc>
              <a:spcBef>
                <a:spcPts val="0"/>
              </a:spcBef>
              <a:spcAft>
                <a:spcPts val="0"/>
              </a:spcAft>
              <a:buSzPts val="2000"/>
              <a:buChar char="•"/>
            </a:pPr>
            <a:r>
              <a:rPr lang="en-US" dirty="0">
                <a:latin typeface="Arial"/>
                <a:ea typeface="Arial"/>
                <a:cs typeface="Arial"/>
                <a:sym typeface="Arial"/>
              </a:rPr>
              <a:t>Function</a:t>
            </a:r>
            <a:endParaRPr dirty="0">
              <a:latin typeface="Arial"/>
              <a:ea typeface="Arial"/>
              <a:cs typeface="Arial"/>
              <a:sym typeface="Arial"/>
            </a:endParaRPr>
          </a:p>
          <a:p>
            <a:pPr marL="1371600" marR="0" lvl="2" indent="-355600" algn="l" rtl="0">
              <a:lnSpc>
                <a:spcPct val="95000"/>
              </a:lnSpc>
              <a:spcBef>
                <a:spcPts val="0"/>
              </a:spcBef>
              <a:spcAft>
                <a:spcPts val="0"/>
              </a:spcAft>
              <a:buSzPts val="2000"/>
              <a:buChar char="•"/>
            </a:pPr>
            <a:r>
              <a:rPr lang="en-US" dirty="0">
                <a:latin typeface="Arial"/>
                <a:ea typeface="Arial"/>
                <a:cs typeface="Arial"/>
                <a:sym typeface="Arial"/>
              </a:rPr>
              <a:t>Asset Class</a:t>
            </a:r>
            <a:endParaRPr dirty="0"/>
          </a:p>
        </p:txBody>
      </p:sp>
      <p:sp>
        <p:nvSpPr>
          <p:cNvPr id="150" name="Google Shape;150;g2daeba66e86_0_7"/>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8</a:t>
            </a:fld>
            <a:endParaRPr/>
          </a:p>
        </p:txBody>
      </p:sp>
      <p:pic>
        <p:nvPicPr>
          <p:cNvPr id="152" name="Google Shape;152;g2daeba66e86_0_7"/>
          <p:cNvPicPr preferRelativeResize="0"/>
          <p:nvPr/>
        </p:nvPicPr>
        <p:blipFill rotWithShape="1">
          <a:blip r:embed="rId3">
            <a:alphaModFix/>
          </a:blip>
          <a:srcRect/>
          <a:stretch/>
        </p:blipFill>
        <p:spPr>
          <a:xfrm>
            <a:off x="1643062" y="3360625"/>
            <a:ext cx="8905875" cy="847725"/>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6"/>
        <p:cNvGrpSpPr/>
        <p:nvPr/>
      </p:nvGrpSpPr>
      <p:grpSpPr>
        <a:xfrm>
          <a:off x="0" y="0"/>
          <a:ext cx="0" cy="0"/>
          <a:chOff x="0" y="0"/>
          <a:chExt cx="0" cy="0"/>
        </a:xfrm>
      </p:grpSpPr>
      <p:sp>
        <p:nvSpPr>
          <p:cNvPr id="157" name="Google Shape;157;g2daeba66e86_0_25"/>
          <p:cNvSpPr/>
          <p:nvPr/>
        </p:nvSpPr>
        <p:spPr>
          <a:xfrm>
            <a:off x="838200" y="424070"/>
            <a:ext cx="10515600" cy="17286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8" name="Google Shape;158;g2daeba66e86_0_25"/>
          <p:cNvSpPr txBox="1">
            <a:spLocks noGrp="1"/>
          </p:cNvSpPr>
          <p:nvPr>
            <p:ph type="title"/>
          </p:nvPr>
        </p:nvSpPr>
        <p:spPr>
          <a:xfrm>
            <a:off x="838200" y="588168"/>
            <a:ext cx="10515600" cy="132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a:solidFill>
                  <a:srgbClr val="FFFFFF"/>
                </a:solidFill>
              </a:rPr>
              <a:t>Item Organization</a:t>
            </a:r>
            <a:endParaRPr sz="4600">
              <a:solidFill>
                <a:srgbClr val="FFFFFF"/>
              </a:solidFill>
            </a:endParaRPr>
          </a:p>
        </p:txBody>
      </p:sp>
      <p:sp>
        <p:nvSpPr>
          <p:cNvPr id="160" name="Google Shape;160;g2daeba66e86_0_25"/>
          <p:cNvSpPr txBox="1">
            <a:spLocks noGrp="1"/>
          </p:cNvSpPr>
          <p:nvPr>
            <p:ph idx="1"/>
          </p:nvPr>
        </p:nvSpPr>
        <p:spPr>
          <a:xfrm>
            <a:off x="838200" y="2608323"/>
            <a:ext cx="10515600" cy="3800700"/>
          </a:xfrm>
          <a:prstGeom prst="rect">
            <a:avLst/>
          </a:prstGeom>
          <a:noFill/>
          <a:ln>
            <a:noFill/>
          </a:ln>
        </p:spPr>
        <p:txBody>
          <a:bodyPr spcFirstLastPara="1" wrap="square" lIns="91425" tIns="45700" rIns="91425" bIns="45700" anchor="t" anchorCtr="0">
            <a:normAutofit/>
          </a:bodyPr>
          <a:lstStyle/>
          <a:p>
            <a:pPr marL="182562" marR="0" lvl="0" indent="-182562" algn="l" rtl="0">
              <a:lnSpc>
                <a:spcPct val="115000"/>
              </a:lnSpc>
              <a:spcBef>
                <a:spcPts val="0"/>
              </a:spcBef>
              <a:spcAft>
                <a:spcPts val="0"/>
              </a:spcAft>
              <a:buClr>
                <a:schemeClr val="accent1"/>
              </a:buClr>
              <a:buSzPts val="2000"/>
              <a:buFont typeface="Arial"/>
              <a:buChar char="•"/>
            </a:pPr>
            <a:r>
              <a:rPr lang="en-US" sz="2000" b="1" dirty="0">
                <a:latin typeface="Arial"/>
                <a:ea typeface="Arial"/>
                <a:cs typeface="Arial"/>
                <a:sym typeface="Arial"/>
              </a:rPr>
              <a:t>Core Menu</a:t>
            </a:r>
            <a:endParaRPr sz="2000" b="1" dirty="0">
              <a:latin typeface="Arial"/>
              <a:ea typeface="Arial"/>
              <a:cs typeface="Arial"/>
              <a:sym typeface="Arial"/>
            </a:endParaRPr>
          </a:p>
          <a:p>
            <a:pPr marL="914400" marR="0" lvl="1" indent="-355600" algn="l" rtl="0">
              <a:lnSpc>
                <a:spcPct val="115000"/>
              </a:lnSpc>
              <a:spcBef>
                <a:spcPts val="0"/>
              </a:spcBef>
              <a:spcAft>
                <a:spcPts val="0"/>
              </a:spcAft>
              <a:buSzPts val="2000"/>
              <a:buChar char="•"/>
            </a:pPr>
            <a:r>
              <a:rPr lang="en-US" sz="2000" dirty="0">
                <a:latin typeface="Arial"/>
                <a:ea typeface="Arial"/>
                <a:cs typeface="Arial"/>
                <a:sym typeface="Arial"/>
              </a:rPr>
              <a:t>The different options for each of these groups is defined in the Core menu. These are configured by the district so the setup and details will vary</a:t>
            </a:r>
            <a:br>
              <a:rPr lang="en-US" sz="2000" dirty="0">
                <a:latin typeface="Arial"/>
                <a:ea typeface="Arial"/>
                <a:cs typeface="Arial"/>
                <a:sym typeface="Arial"/>
              </a:rPr>
            </a:br>
            <a:endParaRPr sz="2000" dirty="0">
              <a:latin typeface="Arial"/>
              <a:ea typeface="Arial"/>
              <a:cs typeface="Arial"/>
              <a:sym typeface="Arial"/>
            </a:endParaRPr>
          </a:p>
          <a:p>
            <a:pPr marL="914400" marR="0" lvl="0" indent="0" algn="l" rtl="0">
              <a:lnSpc>
                <a:spcPct val="115000"/>
              </a:lnSpc>
              <a:spcBef>
                <a:spcPts val="0"/>
              </a:spcBef>
              <a:spcAft>
                <a:spcPts val="0"/>
              </a:spcAft>
              <a:buSzPts val="1800"/>
              <a:buNone/>
            </a:pPr>
            <a:endParaRPr sz="2000" dirty="0">
              <a:latin typeface="Arial"/>
              <a:ea typeface="Arial"/>
              <a:cs typeface="Arial"/>
              <a:sym typeface="Arial"/>
            </a:endParaRPr>
          </a:p>
          <a:p>
            <a:pPr marL="914400" marR="0" lvl="0" indent="0" algn="l" rtl="0">
              <a:lnSpc>
                <a:spcPct val="115000"/>
              </a:lnSpc>
              <a:spcBef>
                <a:spcPts val="0"/>
              </a:spcBef>
              <a:spcAft>
                <a:spcPts val="0"/>
              </a:spcAft>
              <a:buSzPts val="1800"/>
              <a:buNone/>
            </a:pPr>
            <a:endParaRPr sz="2000" dirty="0">
              <a:latin typeface="Arial"/>
              <a:ea typeface="Arial"/>
              <a:cs typeface="Arial"/>
              <a:sym typeface="Arial"/>
            </a:endParaRPr>
          </a:p>
          <a:p>
            <a:pPr marL="0" marR="0" lvl="0" indent="0" algn="l" rtl="0">
              <a:lnSpc>
                <a:spcPct val="115000"/>
              </a:lnSpc>
              <a:spcBef>
                <a:spcPts val="0"/>
              </a:spcBef>
              <a:spcAft>
                <a:spcPts val="0"/>
              </a:spcAft>
              <a:buSzPts val="1800"/>
              <a:buNone/>
            </a:pPr>
            <a:endParaRPr sz="2000" b="1" dirty="0">
              <a:latin typeface="Arial"/>
              <a:ea typeface="Arial"/>
              <a:cs typeface="Arial"/>
              <a:sym typeface="Arial"/>
            </a:endParaRPr>
          </a:p>
          <a:p>
            <a:pPr marL="0" marR="0" lvl="0" indent="0" algn="l" rtl="0">
              <a:lnSpc>
                <a:spcPct val="115000"/>
              </a:lnSpc>
              <a:spcBef>
                <a:spcPts val="0"/>
              </a:spcBef>
              <a:spcAft>
                <a:spcPts val="0"/>
              </a:spcAft>
              <a:buSzPts val="1800"/>
              <a:buNone/>
            </a:pPr>
            <a:endParaRPr sz="2000" b="1" dirty="0">
              <a:latin typeface="Arial"/>
              <a:ea typeface="Arial"/>
              <a:cs typeface="Arial"/>
              <a:sym typeface="Arial"/>
            </a:endParaRPr>
          </a:p>
          <a:p>
            <a:pPr marL="0" marR="0" lvl="0" indent="0" algn="l" rtl="0">
              <a:lnSpc>
                <a:spcPct val="115000"/>
              </a:lnSpc>
              <a:spcBef>
                <a:spcPts val="0"/>
              </a:spcBef>
              <a:spcAft>
                <a:spcPts val="0"/>
              </a:spcAft>
              <a:buSzPts val="1800"/>
              <a:buNone/>
            </a:pPr>
            <a:endParaRPr sz="2000" b="1" dirty="0">
              <a:latin typeface="Arial"/>
              <a:ea typeface="Arial"/>
              <a:cs typeface="Arial"/>
              <a:sym typeface="Arial"/>
            </a:endParaRPr>
          </a:p>
          <a:p>
            <a:pPr marL="457200" marR="0" lvl="0" indent="0" algn="l" rtl="0">
              <a:lnSpc>
                <a:spcPct val="100000"/>
              </a:lnSpc>
              <a:spcBef>
                <a:spcPts val="400"/>
              </a:spcBef>
              <a:spcAft>
                <a:spcPts val="0"/>
              </a:spcAft>
              <a:buSzPts val="1800"/>
              <a:buNone/>
            </a:pPr>
            <a:endParaRPr sz="1800" dirty="0"/>
          </a:p>
        </p:txBody>
      </p:sp>
      <p:sp>
        <p:nvSpPr>
          <p:cNvPr id="159" name="Google Shape;159;g2daeba66e86_0_25"/>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9</a:t>
            </a:fld>
            <a:endParaRPr/>
          </a:p>
        </p:txBody>
      </p:sp>
      <p:pic>
        <p:nvPicPr>
          <p:cNvPr id="161" name="Google Shape;161;g2daeba66e86_0_25"/>
          <p:cNvPicPr preferRelativeResize="0"/>
          <p:nvPr/>
        </p:nvPicPr>
        <p:blipFill rotWithShape="1">
          <a:blip r:embed="rId3">
            <a:alphaModFix/>
          </a:blip>
          <a:srcRect/>
          <a:stretch/>
        </p:blipFill>
        <p:spPr>
          <a:xfrm>
            <a:off x="3669800" y="3874635"/>
            <a:ext cx="4970266" cy="2234065"/>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5"/>
        <p:cNvGrpSpPr/>
        <p:nvPr/>
      </p:nvGrpSpPr>
      <p:grpSpPr>
        <a:xfrm>
          <a:off x="0" y="0"/>
          <a:ext cx="0" cy="0"/>
          <a:chOff x="0" y="0"/>
          <a:chExt cx="0" cy="0"/>
        </a:xfrm>
      </p:grpSpPr>
      <p:sp>
        <p:nvSpPr>
          <p:cNvPr id="166" name="Google Shape;166;g2daeba66e86_0_17"/>
          <p:cNvSpPr/>
          <p:nvPr/>
        </p:nvSpPr>
        <p:spPr>
          <a:xfrm>
            <a:off x="838200" y="424070"/>
            <a:ext cx="10515600" cy="17286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7" name="Google Shape;167;g2daeba66e86_0_17"/>
          <p:cNvSpPr txBox="1">
            <a:spLocks noGrp="1"/>
          </p:cNvSpPr>
          <p:nvPr>
            <p:ph type="title"/>
          </p:nvPr>
        </p:nvSpPr>
        <p:spPr>
          <a:xfrm>
            <a:off x="838200" y="588168"/>
            <a:ext cx="10515600" cy="132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a:solidFill>
                  <a:srgbClr val="FFFFFF"/>
                </a:solidFill>
              </a:rPr>
              <a:t>Item Organization</a:t>
            </a:r>
            <a:endParaRPr sz="4600">
              <a:solidFill>
                <a:srgbClr val="FFFFFF"/>
              </a:solidFill>
            </a:endParaRPr>
          </a:p>
        </p:txBody>
      </p:sp>
      <p:sp>
        <p:nvSpPr>
          <p:cNvPr id="169" name="Google Shape;169;g2daeba66e86_0_17"/>
          <p:cNvSpPr txBox="1">
            <a:spLocks noGrp="1"/>
          </p:cNvSpPr>
          <p:nvPr>
            <p:ph idx="1"/>
          </p:nvPr>
        </p:nvSpPr>
        <p:spPr>
          <a:xfrm>
            <a:off x="946485" y="2536041"/>
            <a:ext cx="10515600" cy="3800700"/>
          </a:xfrm>
          <a:prstGeom prst="rect">
            <a:avLst/>
          </a:prstGeom>
          <a:noFill/>
          <a:ln>
            <a:noFill/>
          </a:ln>
        </p:spPr>
        <p:txBody>
          <a:bodyPr spcFirstLastPara="1" wrap="square" lIns="91425" tIns="45700" rIns="91425" bIns="45700" anchor="t" anchorCtr="0">
            <a:normAutofit fontScale="92500" lnSpcReduction="10000"/>
          </a:bodyPr>
          <a:lstStyle/>
          <a:p>
            <a:pPr marL="182562" marR="0" lvl="0" indent="-182562" algn="l" rtl="0">
              <a:lnSpc>
                <a:spcPct val="115000"/>
              </a:lnSpc>
              <a:spcBef>
                <a:spcPts val="0"/>
              </a:spcBef>
              <a:spcAft>
                <a:spcPts val="0"/>
              </a:spcAft>
              <a:buClr>
                <a:schemeClr val="accent1"/>
              </a:buClr>
              <a:buSzPts val="2000"/>
              <a:buFont typeface="Arial"/>
              <a:buChar char="•"/>
            </a:pPr>
            <a:r>
              <a:rPr lang="en-US" sz="1900" b="1" dirty="0">
                <a:latin typeface="Arial"/>
                <a:ea typeface="Arial"/>
                <a:cs typeface="Arial"/>
                <a:sym typeface="Arial"/>
              </a:rPr>
              <a:t>Core &gt; </a:t>
            </a:r>
            <a:r>
              <a:rPr lang="en-US" sz="1900" b="1" u="sng" dirty="0">
                <a:solidFill>
                  <a:schemeClr val="hlink"/>
                </a:solidFill>
                <a:latin typeface="Arial"/>
                <a:ea typeface="Arial"/>
                <a:cs typeface="Arial"/>
                <a:sym typeface="Arial"/>
                <a:hlinkClick r:id="rId3"/>
              </a:rPr>
              <a:t>Funds</a:t>
            </a:r>
            <a:endParaRPr sz="1900" b="1" dirty="0">
              <a:latin typeface="Arial"/>
              <a:ea typeface="Arial"/>
              <a:cs typeface="Arial"/>
              <a:sym typeface="Arial"/>
            </a:endParaRPr>
          </a:p>
          <a:p>
            <a:pPr marL="914400" marR="0" lvl="1" indent="-342900" algn="l" rtl="0">
              <a:lnSpc>
                <a:spcPct val="115000"/>
              </a:lnSpc>
              <a:spcBef>
                <a:spcPts val="0"/>
              </a:spcBef>
              <a:spcAft>
                <a:spcPts val="0"/>
              </a:spcAft>
              <a:buSzPts val="1800"/>
              <a:buChar char="•"/>
            </a:pPr>
            <a:r>
              <a:rPr lang="en-US" sz="1800" dirty="0">
                <a:latin typeface="Arial"/>
                <a:ea typeface="Arial"/>
                <a:cs typeface="Arial"/>
                <a:sym typeface="Arial"/>
              </a:rPr>
              <a:t>Funds are used to define the item's current fund for </a:t>
            </a:r>
            <a:r>
              <a:rPr lang="en-US" sz="1800" b="1" dirty="0">
                <a:latin typeface="Arial"/>
                <a:ea typeface="Arial"/>
                <a:cs typeface="Arial"/>
                <a:sym typeface="Arial"/>
              </a:rPr>
              <a:t>which an item is currently being used. </a:t>
            </a:r>
            <a:endParaRPr sz="1800" b="1" dirty="0">
              <a:latin typeface="Arial"/>
              <a:ea typeface="Arial"/>
              <a:cs typeface="Arial"/>
              <a:sym typeface="Arial"/>
            </a:endParaRPr>
          </a:p>
          <a:p>
            <a:pPr marL="914400" marR="0" lvl="1" indent="-342900" algn="l" rtl="0">
              <a:lnSpc>
                <a:spcPct val="115000"/>
              </a:lnSpc>
              <a:spcBef>
                <a:spcPts val="0"/>
              </a:spcBef>
              <a:spcAft>
                <a:spcPts val="0"/>
              </a:spcAft>
              <a:buSzPts val="1800"/>
              <a:buChar char="•"/>
            </a:pPr>
            <a:r>
              <a:rPr lang="en-US" sz="1800" i="1" dirty="0">
                <a:latin typeface="Arial"/>
                <a:ea typeface="Arial"/>
                <a:cs typeface="Arial"/>
                <a:sym typeface="Arial"/>
              </a:rPr>
              <a:t>The fund code is not necessarily the source from which the item was purchased. </a:t>
            </a:r>
            <a:endParaRPr sz="1800" dirty="0">
              <a:latin typeface="Arial"/>
              <a:ea typeface="Arial"/>
              <a:cs typeface="Arial"/>
              <a:sym typeface="Arial"/>
            </a:endParaRPr>
          </a:p>
          <a:p>
            <a:pPr marL="914400" marR="0" lvl="1" indent="-342900" algn="l" rtl="0">
              <a:lnSpc>
                <a:spcPct val="115000"/>
              </a:lnSpc>
              <a:spcBef>
                <a:spcPts val="0"/>
              </a:spcBef>
              <a:spcAft>
                <a:spcPts val="0"/>
              </a:spcAft>
              <a:buSzPts val="1800"/>
              <a:buFont typeface="Arial"/>
              <a:buChar char="•"/>
            </a:pPr>
            <a:r>
              <a:rPr lang="en-US" sz="1800" dirty="0">
                <a:latin typeface="Arial"/>
                <a:ea typeface="Arial"/>
                <a:cs typeface="Arial"/>
                <a:sym typeface="Arial"/>
              </a:rPr>
              <a:t>The Fund code is also attached to a fund Type: Governmental, Proprietary, Fiduciary</a:t>
            </a:r>
            <a:br>
              <a:rPr lang="en-US" sz="1800" dirty="0">
                <a:latin typeface="Arial"/>
                <a:ea typeface="Arial"/>
                <a:cs typeface="Arial"/>
                <a:sym typeface="Arial"/>
              </a:rPr>
            </a:br>
            <a:endParaRPr sz="1800" dirty="0">
              <a:latin typeface="Arial"/>
              <a:ea typeface="Arial"/>
              <a:cs typeface="Arial"/>
              <a:sym typeface="Arial"/>
            </a:endParaRPr>
          </a:p>
          <a:p>
            <a:pPr marL="0" marR="0" lvl="0" indent="0" algn="l" rtl="0">
              <a:lnSpc>
                <a:spcPct val="115000"/>
              </a:lnSpc>
              <a:spcBef>
                <a:spcPts val="0"/>
              </a:spcBef>
              <a:spcAft>
                <a:spcPts val="0"/>
              </a:spcAft>
              <a:buSzPts val="1800"/>
              <a:buNone/>
            </a:pPr>
            <a:endParaRPr sz="1800" dirty="0">
              <a:latin typeface="Arial"/>
              <a:ea typeface="Arial"/>
              <a:cs typeface="Arial"/>
              <a:sym typeface="Arial"/>
            </a:endParaRPr>
          </a:p>
          <a:p>
            <a:pPr marL="0" marR="0" lvl="0" indent="0" algn="l" rtl="0">
              <a:lnSpc>
                <a:spcPct val="115000"/>
              </a:lnSpc>
              <a:spcBef>
                <a:spcPts val="0"/>
              </a:spcBef>
              <a:spcAft>
                <a:spcPts val="0"/>
              </a:spcAft>
              <a:buSzPts val="1800"/>
              <a:buNone/>
            </a:pPr>
            <a:endParaRPr sz="1800" dirty="0">
              <a:latin typeface="Arial"/>
              <a:ea typeface="Arial"/>
              <a:cs typeface="Arial"/>
              <a:sym typeface="Arial"/>
            </a:endParaRPr>
          </a:p>
          <a:p>
            <a:pPr marL="182562" marR="0" lvl="0" indent="-182562" algn="l" rtl="0">
              <a:lnSpc>
                <a:spcPct val="115000"/>
              </a:lnSpc>
              <a:spcBef>
                <a:spcPts val="0"/>
              </a:spcBef>
              <a:spcAft>
                <a:spcPts val="0"/>
              </a:spcAft>
              <a:buClr>
                <a:schemeClr val="accent1"/>
              </a:buClr>
              <a:buSzPts val="2000"/>
              <a:buFont typeface="Arial"/>
              <a:buChar char="•"/>
            </a:pPr>
            <a:r>
              <a:rPr lang="en-US" sz="1900" b="1" dirty="0">
                <a:latin typeface="Arial"/>
                <a:ea typeface="Arial"/>
                <a:cs typeface="Arial"/>
                <a:sym typeface="Arial"/>
              </a:rPr>
              <a:t>Source vs. Fund Code</a:t>
            </a:r>
            <a:endParaRPr sz="1900" b="1" dirty="0">
              <a:latin typeface="Arial"/>
              <a:ea typeface="Arial"/>
              <a:cs typeface="Arial"/>
              <a:sym typeface="Arial"/>
            </a:endParaRPr>
          </a:p>
          <a:p>
            <a:pPr marL="914400" marR="0" lvl="1" indent="-342900" algn="l" rtl="0">
              <a:lnSpc>
                <a:spcPct val="115000"/>
              </a:lnSpc>
              <a:spcBef>
                <a:spcPts val="0"/>
              </a:spcBef>
              <a:spcAft>
                <a:spcPts val="0"/>
              </a:spcAft>
              <a:buSzPts val="1800"/>
              <a:buChar char="•"/>
            </a:pPr>
            <a:r>
              <a:rPr lang="en-US" sz="1900" dirty="0">
                <a:latin typeface="Arial"/>
                <a:ea typeface="Arial"/>
                <a:cs typeface="Arial"/>
                <a:sym typeface="Arial"/>
              </a:rPr>
              <a:t>Each item will only be linked to ONE fund code, regardless of how many acquisitions it could have been purchased from</a:t>
            </a:r>
            <a:endParaRPr sz="1900" b="1" dirty="0">
              <a:latin typeface="Arial"/>
              <a:ea typeface="Arial"/>
              <a:cs typeface="Arial"/>
              <a:sym typeface="Arial"/>
            </a:endParaRPr>
          </a:p>
          <a:p>
            <a:pPr marL="914400" marR="0" lvl="1" indent="-355600" algn="l" rtl="0">
              <a:lnSpc>
                <a:spcPct val="115000"/>
              </a:lnSpc>
              <a:spcBef>
                <a:spcPts val="0"/>
              </a:spcBef>
              <a:spcAft>
                <a:spcPts val="0"/>
              </a:spcAft>
              <a:buSzPts val="2000"/>
              <a:buChar char="•"/>
            </a:pPr>
            <a:r>
              <a:rPr lang="en-US" sz="1900" dirty="0">
                <a:latin typeface="Arial"/>
                <a:ea typeface="Arial"/>
                <a:cs typeface="Arial"/>
                <a:sym typeface="Arial"/>
              </a:rPr>
              <a:t>Most reports that sort by “Fund” are using the fund code from the item</a:t>
            </a:r>
            <a:endParaRPr sz="1900" dirty="0">
              <a:latin typeface="Arial"/>
              <a:ea typeface="Arial"/>
              <a:cs typeface="Arial"/>
              <a:sym typeface="Arial"/>
            </a:endParaRPr>
          </a:p>
          <a:p>
            <a:pPr marL="914400" marR="0" lvl="1" indent="-355600" algn="l" rtl="0">
              <a:lnSpc>
                <a:spcPct val="115000"/>
              </a:lnSpc>
              <a:spcBef>
                <a:spcPts val="0"/>
              </a:spcBef>
              <a:spcAft>
                <a:spcPts val="0"/>
              </a:spcAft>
              <a:buSzPts val="2000"/>
              <a:buFont typeface="Arial"/>
              <a:buChar char="•"/>
            </a:pPr>
            <a:r>
              <a:rPr lang="en-US" sz="1900" dirty="0">
                <a:latin typeface="Arial"/>
                <a:ea typeface="Arial"/>
                <a:cs typeface="Arial"/>
                <a:sym typeface="Arial"/>
              </a:rPr>
              <a:t>Exceptions to this are reports that reference “Source”</a:t>
            </a:r>
            <a:endParaRPr sz="1900" dirty="0">
              <a:latin typeface="Arial"/>
              <a:ea typeface="Arial"/>
              <a:cs typeface="Arial"/>
              <a:sym typeface="Arial"/>
            </a:endParaRPr>
          </a:p>
          <a:p>
            <a:pPr marL="1371600" marR="0" lvl="2" indent="-355600" algn="l" rtl="0">
              <a:lnSpc>
                <a:spcPct val="115000"/>
              </a:lnSpc>
              <a:spcBef>
                <a:spcPts val="0"/>
              </a:spcBef>
              <a:spcAft>
                <a:spcPts val="0"/>
              </a:spcAft>
              <a:buSzPts val="2000"/>
              <a:buFont typeface="Arial"/>
              <a:buChar char="•"/>
            </a:pPr>
            <a:r>
              <a:rPr lang="en-US" dirty="0">
                <a:latin typeface="Arial"/>
                <a:ea typeface="Arial"/>
                <a:cs typeface="Arial"/>
                <a:sym typeface="Arial"/>
              </a:rPr>
              <a:t>Source reports will look at the acquisition account code from the PO</a:t>
            </a:r>
            <a:endParaRPr sz="2000" dirty="0">
              <a:latin typeface="Arial"/>
              <a:ea typeface="Arial"/>
              <a:cs typeface="Arial"/>
              <a:sym typeface="Arial"/>
            </a:endParaRPr>
          </a:p>
        </p:txBody>
      </p:sp>
      <p:sp>
        <p:nvSpPr>
          <p:cNvPr id="168" name="Google Shape;168;g2daeba66e86_0_17"/>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10</a:t>
            </a:fld>
            <a:endParaRPr/>
          </a:p>
        </p:txBody>
      </p:sp>
      <p:pic>
        <p:nvPicPr>
          <p:cNvPr id="170" name="Google Shape;170;g2daeba66e86_0_17"/>
          <p:cNvPicPr preferRelativeResize="0"/>
          <p:nvPr/>
        </p:nvPicPr>
        <p:blipFill rotWithShape="1">
          <a:blip r:embed="rId4">
            <a:alphaModFix/>
          </a:blip>
          <a:srcRect/>
          <a:stretch/>
        </p:blipFill>
        <p:spPr>
          <a:xfrm>
            <a:off x="2010798" y="3865566"/>
            <a:ext cx="7841350" cy="570825"/>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4"/>
        <p:cNvGrpSpPr/>
        <p:nvPr/>
      </p:nvGrpSpPr>
      <p:grpSpPr>
        <a:xfrm>
          <a:off x="0" y="0"/>
          <a:ext cx="0" cy="0"/>
          <a:chOff x="0" y="0"/>
          <a:chExt cx="0" cy="0"/>
        </a:xfrm>
      </p:grpSpPr>
      <p:sp>
        <p:nvSpPr>
          <p:cNvPr id="175" name="Google Shape;175;g2daeba66e86_0_64"/>
          <p:cNvSpPr/>
          <p:nvPr/>
        </p:nvSpPr>
        <p:spPr>
          <a:xfrm>
            <a:off x="838200" y="424070"/>
            <a:ext cx="10515600" cy="17286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6" name="Google Shape;176;g2daeba66e86_0_64"/>
          <p:cNvSpPr txBox="1">
            <a:spLocks noGrp="1"/>
          </p:cNvSpPr>
          <p:nvPr>
            <p:ph type="title"/>
          </p:nvPr>
        </p:nvSpPr>
        <p:spPr>
          <a:xfrm>
            <a:off x="838200" y="588168"/>
            <a:ext cx="10515600" cy="132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dirty="0">
                <a:solidFill>
                  <a:srgbClr val="FFFFFF"/>
                </a:solidFill>
              </a:rPr>
              <a:t>Item Amounts</a:t>
            </a:r>
            <a:endParaRPr sz="4600" dirty="0">
              <a:solidFill>
                <a:srgbClr val="FFFFFF"/>
              </a:solidFill>
            </a:endParaRPr>
          </a:p>
        </p:txBody>
      </p:sp>
      <p:sp>
        <p:nvSpPr>
          <p:cNvPr id="178" name="Google Shape;178;g2daeba66e86_0_64"/>
          <p:cNvSpPr txBox="1">
            <a:spLocks noGrp="1"/>
          </p:cNvSpPr>
          <p:nvPr>
            <p:ph idx="1"/>
          </p:nvPr>
        </p:nvSpPr>
        <p:spPr>
          <a:xfrm>
            <a:off x="838200" y="2469132"/>
            <a:ext cx="10515600" cy="3800700"/>
          </a:xfrm>
          <a:prstGeom prst="rect">
            <a:avLst/>
          </a:prstGeom>
          <a:noFill/>
          <a:ln>
            <a:noFill/>
          </a:ln>
        </p:spPr>
        <p:txBody>
          <a:bodyPr spcFirstLastPara="1" wrap="square" lIns="91425" tIns="45700" rIns="91425" bIns="45700" anchor="t" anchorCtr="0">
            <a:normAutofit/>
          </a:bodyPr>
          <a:lstStyle/>
          <a:p>
            <a:pPr marL="182562" marR="0" lvl="0" indent="-182562" algn="l" rtl="0">
              <a:lnSpc>
                <a:spcPct val="115000"/>
              </a:lnSpc>
              <a:spcBef>
                <a:spcPts val="0"/>
              </a:spcBef>
              <a:spcAft>
                <a:spcPts val="0"/>
              </a:spcAft>
              <a:buClr>
                <a:schemeClr val="accent1"/>
              </a:buClr>
              <a:buSzPts val="2000"/>
              <a:buFont typeface="Arial"/>
              <a:buChar char="•"/>
            </a:pPr>
            <a:r>
              <a:rPr lang="en-US" sz="2000" b="1" dirty="0">
                <a:latin typeface="Arial"/>
                <a:ea typeface="Arial"/>
                <a:cs typeface="Arial"/>
                <a:sym typeface="Arial"/>
              </a:rPr>
              <a:t>Original Cost</a:t>
            </a:r>
            <a:endParaRPr sz="2000" b="1" dirty="0">
              <a:latin typeface="Arial"/>
              <a:ea typeface="Arial"/>
              <a:cs typeface="Arial"/>
              <a:sym typeface="Arial"/>
            </a:endParaRPr>
          </a:p>
          <a:p>
            <a:pPr marL="914400" marR="0" lvl="1" indent="-342900" algn="l" rtl="0">
              <a:lnSpc>
                <a:spcPct val="115000"/>
              </a:lnSpc>
              <a:spcBef>
                <a:spcPts val="0"/>
              </a:spcBef>
              <a:spcAft>
                <a:spcPts val="0"/>
              </a:spcAft>
              <a:buSzPts val="1800"/>
              <a:buFont typeface="Arial"/>
              <a:buChar char="•"/>
            </a:pPr>
            <a:r>
              <a:rPr lang="en-US" sz="1800" dirty="0">
                <a:latin typeface="Arial"/>
                <a:ea typeface="Arial"/>
                <a:cs typeface="Arial"/>
                <a:sym typeface="Arial"/>
              </a:rPr>
              <a:t>The cost of the item as given on the purchase order(s) or the sum of all acquisition amounts for the tag number. </a:t>
            </a:r>
            <a:endParaRPr sz="1800" dirty="0">
              <a:latin typeface="Arial"/>
              <a:ea typeface="Arial"/>
              <a:cs typeface="Arial"/>
              <a:sym typeface="Arial"/>
            </a:endParaRPr>
          </a:p>
          <a:p>
            <a:pPr marL="914400" marR="0" lvl="1" indent="-342900" algn="l" rtl="0">
              <a:lnSpc>
                <a:spcPct val="115000"/>
              </a:lnSpc>
              <a:spcBef>
                <a:spcPts val="0"/>
              </a:spcBef>
              <a:spcAft>
                <a:spcPts val="0"/>
              </a:spcAft>
              <a:buSzPts val="1800"/>
              <a:buFont typeface="Arial"/>
              <a:buChar char="•"/>
            </a:pPr>
            <a:r>
              <a:rPr lang="en-US" sz="1800" dirty="0">
                <a:latin typeface="Arial"/>
                <a:ea typeface="Arial"/>
                <a:cs typeface="Arial"/>
                <a:sym typeface="Arial"/>
              </a:rPr>
              <a:t>This cannot be manually changed, this will always be the total of the existing acquisitions</a:t>
            </a:r>
            <a:endParaRPr sz="1800" dirty="0">
              <a:latin typeface="Arial"/>
              <a:ea typeface="Arial"/>
              <a:cs typeface="Arial"/>
              <a:sym typeface="Arial"/>
            </a:endParaRPr>
          </a:p>
          <a:p>
            <a:pPr marL="914400" marR="0" lvl="1" indent="-342900" algn="l" rtl="0">
              <a:lnSpc>
                <a:spcPct val="115000"/>
              </a:lnSpc>
              <a:spcBef>
                <a:spcPts val="0"/>
              </a:spcBef>
              <a:spcAft>
                <a:spcPts val="0"/>
              </a:spcAft>
              <a:buSzPts val="1800"/>
              <a:buFont typeface="Arial"/>
              <a:buChar char="•"/>
            </a:pPr>
            <a:r>
              <a:rPr lang="en-US" sz="1800" dirty="0">
                <a:latin typeface="Arial"/>
                <a:ea typeface="Arial"/>
                <a:cs typeface="Arial"/>
                <a:sym typeface="Arial"/>
              </a:rPr>
              <a:t>Part of what determines the Capitalization of the item</a:t>
            </a:r>
            <a:endParaRPr sz="1800" dirty="0">
              <a:latin typeface="Arial"/>
              <a:ea typeface="Arial"/>
              <a:cs typeface="Arial"/>
              <a:sym typeface="Arial"/>
            </a:endParaRPr>
          </a:p>
          <a:p>
            <a:pPr marL="0" marR="0" lvl="0" indent="0" algn="l" rtl="0">
              <a:lnSpc>
                <a:spcPct val="115000"/>
              </a:lnSpc>
              <a:spcBef>
                <a:spcPts val="0"/>
              </a:spcBef>
              <a:spcAft>
                <a:spcPts val="0"/>
              </a:spcAft>
              <a:buSzPts val="1800"/>
              <a:buNone/>
            </a:pPr>
            <a:endParaRPr sz="1800" dirty="0">
              <a:latin typeface="Arial"/>
              <a:ea typeface="Arial"/>
              <a:cs typeface="Arial"/>
              <a:sym typeface="Arial"/>
            </a:endParaRPr>
          </a:p>
          <a:p>
            <a:pPr marL="182562" marR="0" lvl="0" indent="-182562" algn="l" rtl="0">
              <a:lnSpc>
                <a:spcPct val="115000"/>
              </a:lnSpc>
              <a:spcBef>
                <a:spcPts val="0"/>
              </a:spcBef>
              <a:spcAft>
                <a:spcPts val="0"/>
              </a:spcAft>
              <a:buClr>
                <a:schemeClr val="accent1"/>
              </a:buClr>
              <a:buSzPts val="2000"/>
              <a:buFont typeface="Arial"/>
              <a:buChar char="•"/>
            </a:pPr>
            <a:r>
              <a:rPr lang="en-US" sz="2000" b="1" dirty="0">
                <a:latin typeface="Arial"/>
                <a:ea typeface="Arial"/>
                <a:cs typeface="Arial"/>
                <a:sym typeface="Arial"/>
              </a:rPr>
              <a:t>LTD Depreciation</a:t>
            </a:r>
            <a:endParaRPr sz="2000" b="1" dirty="0">
              <a:latin typeface="Arial"/>
              <a:ea typeface="Arial"/>
              <a:cs typeface="Arial"/>
              <a:sym typeface="Arial"/>
            </a:endParaRPr>
          </a:p>
          <a:p>
            <a:pPr marL="914400" marR="0" lvl="1" indent="-342900" algn="l" rtl="0">
              <a:lnSpc>
                <a:spcPct val="115000"/>
              </a:lnSpc>
              <a:spcBef>
                <a:spcPts val="0"/>
              </a:spcBef>
              <a:spcAft>
                <a:spcPts val="0"/>
              </a:spcAft>
              <a:buSzPts val="1800"/>
              <a:buChar char="•"/>
            </a:pPr>
            <a:r>
              <a:rPr lang="en-US" sz="1800" dirty="0">
                <a:latin typeface="Arial"/>
                <a:ea typeface="Arial"/>
                <a:cs typeface="Arial"/>
                <a:sym typeface="Arial"/>
              </a:rPr>
              <a:t>The Life-to-date depreciation. This is the total amount of depreciation for the item from the beginning depreciation date until the last fiscal year closed. </a:t>
            </a:r>
            <a:endParaRPr sz="2000" dirty="0">
              <a:latin typeface="Arial"/>
              <a:ea typeface="Arial"/>
              <a:cs typeface="Arial"/>
              <a:sym typeface="Arial"/>
            </a:endParaRPr>
          </a:p>
        </p:txBody>
      </p:sp>
      <p:sp>
        <p:nvSpPr>
          <p:cNvPr id="177" name="Google Shape;177;g2daeba66e86_0_64"/>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2"/>
        <p:cNvGrpSpPr/>
        <p:nvPr/>
      </p:nvGrpSpPr>
      <p:grpSpPr>
        <a:xfrm>
          <a:off x="0" y="0"/>
          <a:ext cx="0" cy="0"/>
          <a:chOff x="0" y="0"/>
          <a:chExt cx="0" cy="0"/>
        </a:xfrm>
      </p:grpSpPr>
      <p:sp>
        <p:nvSpPr>
          <p:cNvPr id="183" name="Google Shape;183;p5"/>
          <p:cNvSpPr/>
          <p:nvPr/>
        </p:nvSpPr>
        <p:spPr>
          <a:xfrm>
            <a:off x="838200" y="424070"/>
            <a:ext cx="10515600" cy="172858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84" name="Google Shape;184;p5"/>
          <p:cNvSpPr txBox="1">
            <a:spLocks noGrp="1"/>
          </p:cNvSpPr>
          <p:nvPr>
            <p:ph type="title"/>
          </p:nvPr>
        </p:nvSpPr>
        <p:spPr>
          <a:xfrm>
            <a:off x="838200" y="588168"/>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a:solidFill>
                  <a:srgbClr val="FFFFFF"/>
                </a:solidFill>
              </a:rPr>
              <a:t>Fiscal Year-End Closing Procedures</a:t>
            </a:r>
            <a:endParaRPr sz="4600">
              <a:solidFill>
                <a:srgbClr val="FFFFFF"/>
              </a:solidFill>
            </a:endParaRPr>
          </a:p>
        </p:txBody>
      </p:sp>
      <p:sp>
        <p:nvSpPr>
          <p:cNvPr id="186" name="Google Shape;186;p5"/>
          <p:cNvSpPr txBox="1">
            <a:spLocks noGrp="1"/>
          </p:cNvSpPr>
          <p:nvPr>
            <p:ph idx="1"/>
          </p:nvPr>
        </p:nvSpPr>
        <p:spPr>
          <a:xfrm>
            <a:off x="929640" y="2673604"/>
            <a:ext cx="10332720" cy="3435096"/>
          </a:xfrm>
          <a:prstGeom prst="rect">
            <a:avLst/>
          </a:prstGeom>
          <a:noFill/>
          <a:ln>
            <a:noFill/>
          </a:ln>
        </p:spPr>
        <p:txBody>
          <a:bodyPr spcFirstLastPara="1" wrap="square" lIns="91425" tIns="45700" rIns="91425" bIns="45700" anchor="t" anchorCtr="0">
            <a:noAutofit/>
          </a:bodyPr>
          <a:lstStyle/>
          <a:p>
            <a:pPr marL="182562" marR="0" lvl="0" indent="-182562" algn="l" rtl="0">
              <a:lnSpc>
                <a:spcPct val="100000"/>
              </a:lnSpc>
              <a:spcBef>
                <a:spcPts val="0"/>
              </a:spcBef>
              <a:spcAft>
                <a:spcPts val="0"/>
              </a:spcAft>
              <a:buClr>
                <a:schemeClr val="accent1"/>
              </a:buClr>
              <a:buSzPts val="2040"/>
              <a:buFont typeface="Arial"/>
              <a:buChar char="•"/>
            </a:pPr>
            <a:r>
              <a:rPr lang="en-US" sz="2400" b="0" i="0" u="none" strike="noStrike" cap="none" dirty="0">
                <a:solidFill>
                  <a:schemeClr val="dk1"/>
                </a:solidFill>
                <a:latin typeface="Arial"/>
                <a:ea typeface="Arial"/>
                <a:cs typeface="Arial"/>
                <a:sym typeface="Arial"/>
              </a:rPr>
              <a:t>When all </a:t>
            </a:r>
            <a:r>
              <a:rPr lang="en-US" sz="2400" dirty="0">
                <a:latin typeface="Arial"/>
                <a:ea typeface="Arial"/>
                <a:cs typeface="Arial"/>
                <a:sym typeface="Arial"/>
              </a:rPr>
              <a:t>assets </a:t>
            </a:r>
            <a:r>
              <a:rPr lang="en-US" sz="2400" b="0" i="0" u="none" strike="noStrike" cap="none" dirty="0">
                <a:solidFill>
                  <a:schemeClr val="dk1"/>
                </a:solidFill>
                <a:latin typeface="Arial"/>
                <a:ea typeface="Arial"/>
                <a:cs typeface="Arial"/>
                <a:sym typeface="Arial"/>
              </a:rPr>
              <a:t>have been entered for the FY, district can run the recommended list of reports (this includes all necessary GAAP </a:t>
            </a:r>
            <a:r>
              <a:rPr lang="en-US" sz="2400" dirty="0">
                <a:latin typeface="Arial"/>
                <a:ea typeface="Arial"/>
                <a:cs typeface="Arial"/>
                <a:sym typeface="Arial"/>
              </a:rPr>
              <a:t>reports if GAAP is enabled for the entity</a:t>
            </a:r>
            <a:r>
              <a:rPr lang="en-US" sz="2400" b="0" i="0" u="none" strike="noStrike" cap="none" dirty="0">
                <a:solidFill>
                  <a:schemeClr val="dk1"/>
                </a:solidFill>
                <a:latin typeface="Arial"/>
                <a:ea typeface="Arial"/>
                <a:cs typeface="Arial"/>
                <a:sym typeface="Arial"/>
              </a:rPr>
              <a:t>). </a:t>
            </a:r>
            <a:endParaRPr sz="2400" b="0" i="0" u="none" strike="noStrike" cap="none" dirty="0">
              <a:solidFill>
                <a:schemeClr val="dk1"/>
              </a:solidFill>
              <a:latin typeface="Arial"/>
              <a:ea typeface="Arial"/>
              <a:cs typeface="Arial"/>
              <a:sym typeface="Arial"/>
            </a:endParaRPr>
          </a:p>
          <a:p>
            <a:pPr marL="457200" marR="0" lvl="0" indent="0" algn="l" rtl="0">
              <a:lnSpc>
                <a:spcPct val="100000"/>
              </a:lnSpc>
              <a:spcBef>
                <a:spcPts val="0"/>
              </a:spcBef>
              <a:spcAft>
                <a:spcPts val="0"/>
              </a:spcAft>
              <a:buSzPts val="1800"/>
              <a:buNone/>
            </a:pPr>
            <a:endParaRPr sz="2400" dirty="0">
              <a:latin typeface="Arial"/>
              <a:ea typeface="Arial"/>
              <a:cs typeface="Arial"/>
              <a:sym typeface="Arial"/>
            </a:endParaRPr>
          </a:p>
          <a:p>
            <a:pPr marL="182562" marR="0" lvl="0" indent="-182562" algn="l" rtl="0">
              <a:lnSpc>
                <a:spcPct val="100000"/>
              </a:lnSpc>
              <a:spcBef>
                <a:spcPts val="480"/>
              </a:spcBef>
              <a:spcAft>
                <a:spcPts val="0"/>
              </a:spcAft>
              <a:buClr>
                <a:schemeClr val="accent1"/>
              </a:buClr>
              <a:buSzPts val="2040"/>
              <a:buFont typeface="Arial"/>
              <a:buChar char="•"/>
            </a:pPr>
            <a:r>
              <a:rPr lang="en-US" sz="2400" b="0" i="0" u="none" strike="noStrike" cap="none" dirty="0">
                <a:solidFill>
                  <a:schemeClr val="dk1"/>
                </a:solidFill>
                <a:latin typeface="Arial"/>
                <a:ea typeface="Arial"/>
                <a:cs typeface="Arial"/>
                <a:sym typeface="Arial"/>
              </a:rPr>
              <a:t>All recommended FYE reports are explained in the upcoming slides. </a:t>
            </a:r>
            <a:endParaRPr dirty="0"/>
          </a:p>
          <a:p>
            <a:pPr marL="0" marR="0" lvl="0" indent="0" algn="l" rtl="0">
              <a:lnSpc>
                <a:spcPct val="100000"/>
              </a:lnSpc>
              <a:spcBef>
                <a:spcPts val="400"/>
              </a:spcBef>
              <a:spcAft>
                <a:spcPts val="0"/>
              </a:spcAft>
              <a:buSzPts val="1800"/>
              <a:buNone/>
            </a:pPr>
            <a:endParaRPr dirty="0"/>
          </a:p>
        </p:txBody>
      </p:sp>
      <p:sp>
        <p:nvSpPr>
          <p:cNvPr id="185" name="Google Shape;185;p5"/>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0"/>
        <p:cNvGrpSpPr/>
        <p:nvPr/>
      </p:nvGrpSpPr>
      <p:grpSpPr>
        <a:xfrm>
          <a:off x="0" y="0"/>
          <a:ext cx="0" cy="0"/>
          <a:chOff x="0" y="0"/>
          <a:chExt cx="0" cy="0"/>
        </a:xfrm>
      </p:grpSpPr>
      <p:sp>
        <p:nvSpPr>
          <p:cNvPr id="191" name="Google Shape;191;p6"/>
          <p:cNvSpPr/>
          <p:nvPr/>
        </p:nvSpPr>
        <p:spPr>
          <a:xfrm>
            <a:off x="838200" y="424070"/>
            <a:ext cx="10515600" cy="172858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2" name="Google Shape;192;p6"/>
          <p:cNvSpPr txBox="1">
            <a:spLocks noGrp="1"/>
          </p:cNvSpPr>
          <p:nvPr>
            <p:ph type="title"/>
          </p:nvPr>
        </p:nvSpPr>
        <p:spPr>
          <a:xfrm>
            <a:off x="838200" y="588168"/>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dirty="0">
                <a:solidFill>
                  <a:srgbClr val="FFFFFF"/>
                </a:solidFill>
              </a:rPr>
              <a:t>GAAP Reports</a:t>
            </a:r>
            <a:endParaRPr sz="4600" dirty="0">
              <a:solidFill>
                <a:srgbClr val="FFFFFF"/>
              </a:solidFill>
            </a:endParaRPr>
          </a:p>
        </p:txBody>
      </p:sp>
      <p:sp>
        <p:nvSpPr>
          <p:cNvPr id="194" name="Google Shape;194;p6"/>
          <p:cNvSpPr txBox="1">
            <a:spLocks noGrp="1"/>
          </p:cNvSpPr>
          <p:nvPr>
            <p:ph idx="1"/>
          </p:nvPr>
        </p:nvSpPr>
        <p:spPr>
          <a:xfrm>
            <a:off x="923887" y="2469149"/>
            <a:ext cx="10515600" cy="3800683"/>
          </a:xfrm>
          <a:prstGeom prst="rect">
            <a:avLst/>
          </a:prstGeom>
          <a:noFill/>
          <a:ln>
            <a:noFill/>
          </a:ln>
        </p:spPr>
        <p:txBody>
          <a:bodyPr spcFirstLastPara="1" wrap="square" lIns="91425" tIns="45700" rIns="91425" bIns="45700" anchor="t" anchorCtr="0">
            <a:normAutofit/>
          </a:bodyPr>
          <a:lstStyle/>
          <a:p>
            <a:pPr marL="182562" marR="0" lvl="0" indent="-182562" algn="l" rtl="0">
              <a:lnSpc>
                <a:spcPct val="115000"/>
              </a:lnSpc>
              <a:spcBef>
                <a:spcPts val="0"/>
              </a:spcBef>
              <a:spcAft>
                <a:spcPts val="0"/>
              </a:spcAft>
              <a:buClr>
                <a:schemeClr val="accent1"/>
              </a:buClr>
              <a:buSzPts val="2000"/>
              <a:buFont typeface="Arial"/>
              <a:buChar char="•"/>
            </a:pPr>
            <a:r>
              <a:rPr lang="en-US" sz="2000" b="1" u="sng" dirty="0">
                <a:solidFill>
                  <a:schemeClr val="hlink"/>
                </a:solidFill>
                <a:latin typeface="Arial"/>
                <a:ea typeface="Arial"/>
                <a:cs typeface="Arial"/>
                <a:sym typeface="Arial"/>
                <a:hlinkClick r:id="rId3"/>
              </a:rPr>
              <a:t>GAAP Reports</a:t>
            </a:r>
            <a:endParaRPr sz="2000" dirty="0">
              <a:latin typeface="Arial"/>
              <a:ea typeface="Arial"/>
              <a:cs typeface="Arial"/>
              <a:sym typeface="Arial"/>
            </a:endParaRPr>
          </a:p>
          <a:p>
            <a:pPr marL="914400" marR="0" lvl="1" indent="-355600" algn="l" rtl="0">
              <a:lnSpc>
                <a:spcPct val="115000"/>
              </a:lnSpc>
              <a:spcBef>
                <a:spcPts val="0"/>
              </a:spcBef>
              <a:spcAft>
                <a:spcPts val="0"/>
              </a:spcAft>
              <a:buSzPts val="2000"/>
              <a:buFont typeface="Arial"/>
              <a:buChar char="•"/>
            </a:pPr>
            <a:r>
              <a:rPr lang="en-US" sz="2000" dirty="0">
                <a:solidFill>
                  <a:srgbClr val="172B4D"/>
                </a:solidFill>
                <a:highlight>
                  <a:srgbClr val="FFFFFF"/>
                </a:highlight>
                <a:latin typeface="Roboto"/>
                <a:ea typeface="Roboto"/>
                <a:cs typeface="Roboto"/>
                <a:sym typeface="Roboto"/>
              </a:rPr>
              <a:t>All GAAP reports are canned reports and are located under the Reports menu.  They are generated in PDF format only.  The reports contain separate sections for each fund type (governmental, proprietary, fiduciary).  </a:t>
            </a:r>
          </a:p>
          <a:p>
            <a:pPr marL="914400" marR="0" lvl="1" indent="-355600" algn="l" rtl="0">
              <a:lnSpc>
                <a:spcPct val="115000"/>
              </a:lnSpc>
              <a:spcBef>
                <a:spcPts val="0"/>
              </a:spcBef>
              <a:spcAft>
                <a:spcPts val="0"/>
              </a:spcAft>
              <a:buSzPts val="2000"/>
              <a:buFont typeface="Roboto"/>
              <a:buChar char="•"/>
            </a:pPr>
            <a:r>
              <a:rPr lang="en-US" sz="2000" dirty="0">
                <a:solidFill>
                  <a:srgbClr val="172B4D"/>
                </a:solidFill>
                <a:highlight>
                  <a:srgbClr val="FFFFFF"/>
                </a:highlight>
                <a:latin typeface="Roboto"/>
                <a:ea typeface="Roboto"/>
                <a:cs typeface="Roboto"/>
                <a:sym typeface="Roboto"/>
              </a:rPr>
              <a:t>GAAP reports only show Items that meet certain criteria</a:t>
            </a:r>
            <a:endParaRPr sz="2000" dirty="0">
              <a:solidFill>
                <a:srgbClr val="172B4D"/>
              </a:solidFill>
              <a:highlight>
                <a:srgbClr val="FFFFFF"/>
              </a:highlight>
              <a:latin typeface="Roboto"/>
              <a:ea typeface="Roboto"/>
              <a:cs typeface="Roboto"/>
              <a:sym typeface="Roboto"/>
            </a:endParaRPr>
          </a:p>
          <a:p>
            <a:pPr marL="914400" marR="0" lvl="0" indent="0" algn="l" rtl="0">
              <a:lnSpc>
                <a:spcPct val="115000"/>
              </a:lnSpc>
              <a:spcBef>
                <a:spcPts val="0"/>
              </a:spcBef>
              <a:spcAft>
                <a:spcPts val="0"/>
              </a:spcAft>
              <a:buSzPts val="1800"/>
              <a:buNone/>
            </a:pPr>
            <a:endParaRPr sz="2000" dirty="0">
              <a:solidFill>
                <a:srgbClr val="172B4D"/>
              </a:solidFill>
              <a:highlight>
                <a:srgbClr val="FFFFFF"/>
              </a:highlight>
              <a:latin typeface="Roboto"/>
              <a:ea typeface="Roboto"/>
              <a:cs typeface="Roboto"/>
              <a:sym typeface="Roboto"/>
            </a:endParaRPr>
          </a:p>
          <a:p>
            <a:pPr marL="457200" marR="0" lvl="0" indent="0" algn="l" rtl="0">
              <a:lnSpc>
                <a:spcPct val="100000"/>
              </a:lnSpc>
              <a:spcBef>
                <a:spcPts val="400"/>
              </a:spcBef>
              <a:spcAft>
                <a:spcPts val="0"/>
              </a:spcAft>
              <a:buSzPts val="1800"/>
              <a:buNone/>
            </a:pPr>
            <a:endParaRPr sz="1800" dirty="0"/>
          </a:p>
        </p:txBody>
      </p:sp>
      <p:sp>
        <p:nvSpPr>
          <p:cNvPr id="193" name="Google Shape;193;p6"/>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13</a:t>
            </a:fld>
            <a:endParaRPr/>
          </a:p>
        </p:txBody>
      </p:sp>
      <p:pic>
        <p:nvPicPr>
          <p:cNvPr id="195" name="Google Shape;195;p6"/>
          <p:cNvPicPr preferRelativeResize="0"/>
          <p:nvPr/>
        </p:nvPicPr>
        <p:blipFill rotWithShape="1">
          <a:blip r:embed="rId4">
            <a:alphaModFix/>
          </a:blip>
          <a:srcRect/>
          <a:stretch/>
        </p:blipFill>
        <p:spPr>
          <a:xfrm>
            <a:off x="1818400" y="4218025"/>
            <a:ext cx="8726574" cy="17695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9"/>
        <p:cNvGrpSpPr/>
        <p:nvPr/>
      </p:nvGrpSpPr>
      <p:grpSpPr>
        <a:xfrm>
          <a:off x="0" y="0"/>
          <a:ext cx="0" cy="0"/>
          <a:chOff x="0" y="0"/>
          <a:chExt cx="0" cy="0"/>
        </a:xfrm>
      </p:grpSpPr>
      <p:sp>
        <p:nvSpPr>
          <p:cNvPr id="200" name="Google Shape;200;g2daeba66e86_0_55"/>
          <p:cNvSpPr/>
          <p:nvPr/>
        </p:nvSpPr>
        <p:spPr>
          <a:xfrm>
            <a:off x="838200" y="424070"/>
            <a:ext cx="10515600" cy="17286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1" name="Google Shape;201;g2daeba66e86_0_55"/>
          <p:cNvSpPr txBox="1">
            <a:spLocks noGrp="1"/>
          </p:cNvSpPr>
          <p:nvPr>
            <p:ph type="title"/>
          </p:nvPr>
        </p:nvSpPr>
        <p:spPr>
          <a:xfrm>
            <a:off x="838200" y="588168"/>
            <a:ext cx="10515600" cy="132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dirty="0">
                <a:solidFill>
                  <a:srgbClr val="FFFFFF"/>
                </a:solidFill>
              </a:rPr>
              <a:t>GAAP Reports</a:t>
            </a:r>
            <a:endParaRPr sz="4600" dirty="0">
              <a:solidFill>
                <a:srgbClr val="FFFFFF"/>
              </a:solidFill>
            </a:endParaRPr>
          </a:p>
        </p:txBody>
      </p:sp>
      <p:sp>
        <p:nvSpPr>
          <p:cNvPr id="203" name="Google Shape;203;g2daeba66e86_0_55"/>
          <p:cNvSpPr txBox="1">
            <a:spLocks noGrp="1"/>
          </p:cNvSpPr>
          <p:nvPr>
            <p:ph idx="1"/>
          </p:nvPr>
        </p:nvSpPr>
        <p:spPr>
          <a:xfrm>
            <a:off x="838200" y="2633230"/>
            <a:ext cx="10515600" cy="3800700"/>
          </a:xfrm>
          <a:prstGeom prst="rect">
            <a:avLst/>
          </a:prstGeom>
          <a:noFill/>
          <a:ln>
            <a:noFill/>
          </a:ln>
        </p:spPr>
        <p:txBody>
          <a:bodyPr spcFirstLastPara="1" wrap="square" lIns="91425" tIns="45700" rIns="91425" bIns="45700" anchor="t" anchorCtr="0">
            <a:normAutofit/>
          </a:bodyPr>
          <a:lstStyle/>
          <a:p>
            <a:pPr marL="182562" marR="0" lvl="0" indent="-182562" algn="l" rtl="0">
              <a:lnSpc>
                <a:spcPct val="115000"/>
              </a:lnSpc>
              <a:spcBef>
                <a:spcPts val="0"/>
              </a:spcBef>
              <a:spcAft>
                <a:spcPts val="0"/>
              </a:spcAft>
              <a:buClr>
                <a:schemeClr val="accent1"/>
              </a:buClr>
              <a:buSzPts val="2000"/>
              <a:buFont typeface="Arial"/>
              <a:buChar char="•"/>
            </a:pPr>
            <a:r>
              <a:rPr lang="en-US" sz="2000" b="1" i="0" u="sng" strike="noStrike" cap="none" dirty="0">
                <a:solidFill>
                  <a:schemeClr val="hlink"/>
                </a:solidFill>
                <a:latin typeface="Arial"/>
                <a:ea typeface="Arial"/>
                <a:cs typeface="Arial"/>
                <a:sym typeface="Arial"/>
                <a:hlinkClick r:id="rId3"/>
              </a:rPr>
              <a:t>Fixed Assets by Source</a:t>
            </a:r>
            <a:r>
              <a:rPr lang="en-US" sz="2000" i="0" u="none" strike="noStrike" cap="none" dirty="0">
                <a:solidFill>
                  <a:schemeClr val="dk1"/>
                </a:solidFill>
                <a:latin typeface="Arial"/>
                <a:ea typeface="Arial"/>
                <a:cs typeface="Arial"/>
                <a:sym typeface="Arial"/>
              </a:rPr>
              <a:t>…..summary of the </a:t>
            </a:r>
            <a:r>
              <a:rPr lang="en-US" sz="2000" i="1" u="none" strike="noStrike" cap="none" dirty="0">
                <a:solidFill>
                  <a:schemeClr val="dk1"/>
                </a:solidFill>
                <a:latin typeface="Arial"/>
                <a:ea typeface="Arial"/>
                <a:cs typeface="Arial"/>
                <a:sym typeface="Arial"/>
              </a:rPr>
              <a:t>original cost</a:t>
            </a:r>
            <a:r>
              <a:rPr lang="en-US" sz="2000" i="0" u="none" strike="noStrike" cap="none" dirty="0">
                <a:solidFill>
                  <a:schemeClr val="dk1"/>
                </a:solidFill>
                <a:latin typeface="Arial"/>
                <a:ea typeface="Arial"/>
                <a:cs typeface="Arial"/>
                <a:sym typeface="Arial"/>
              </a:rPr>
              <a:t> of capitalized items by their source (or fund) the items were charged to on the </a:t>
            </a:r>
            <a:r>
              <a:rPr lang="en-US" sz="2000" dirty="0">
                <a:latin typeface="Arial"/>
                <a:ea typeface="Arial"/>
                <a:cs typeface="Arial"/>
                <a:sym typeface="Arial"/>
              </a:rPr>
              <a:t>purchase order</a:t>
            </a:r>
            <a:r>
              <a:rPr lang="en-US" sz="2000" i="0" u="none" strike="noStrike" cap="none" dirty="0">
                <a:solidFill>
                  <a:schemeClr val="dk1"/>
                </a:solidFill>
                <a:latin typeface="Arial"/>
                <a:ea typeface="Arial"/>
                <a:cs typeface="Arial"/>
                <a:sym typeface="Arial"/>
              </a:rPr>
              <a:t> </a:t>
            </a:r>
            <a:endParaRPr sz="2000" dirty="0">
              <a:solidFill>
                <a:srgbClr val="E06666"/>
              </a:solidFill>
              <a:latin typeface="Arial"/>
              <a:ea typeface="Arial"/>
              <a:cs typeface="Arial"/>
              <a:sym typeface="Arial"/>
            </a:endParaRPr>
          </a:p>
          <a:p>
            <a:pPr marL="457200" marR="0" lvl="1" indent="-212406" algn="l" rtl="0">
              <a:lnSpc>
                <a:spcPct val="115000"/>
              </a:lnSpc>
              <a:spcBef>
                <a:spcPts val="360"/>
              </a:spcBef>
              <a:spcAft>
                <a:spcPts val="0"/>
              </a:spcAft>
              <a:buClr>
                <a:schemeClr val="accent1"/>
              </a:buClr>
              <a:buSzPts val="2000"/>
              <a:buFont typeface="Arial"/>
              <a:buChar char="•"/>
            </a:pPr>
            <a:r>
              <a:rPr lang="en-US" sz="2000" i="0" u="none" strike="noStrike" cap="none" dirty="0">
                <a:solidFill>
                  <a:schemeClr val="dk1"/>
                </a:solidFill>
                <a:latin typeface="Arial"/>
                <a:ea typeface="Arial"/>
                <a:cs typeface="Arial"/>
                <a:sym typeface="Arial"/>
              </a:rPr>
              <a:t>Source means “</a:t>
            </a:r>
            <a:r>
              <a:rPr lang="en-US" sz="2000" b="1" i="0" u="none" strike="noStrike" cap="none" dirty="0">
                <a:solidFill>
                  <a:schemeClr val="dk1"/>
                </a:solidFill>
                <a:latin typeface="Arial"/>
                <a:ea typeface="Arial"/>
                <a:cs typeface="Arial"/>
                <a:sym typeface="Arial"/>
              </a:rPr>
              <a:t>the fund the items were originally charged to when purchased”</a:t>
            </a:r>
            <a:endParaRPr sz="2000" b="1" dirty="0">
              <a:latin typeface="Arial"/>
              <a:ea typeface="Arial"/>
              <a:cs typeface="Arial"/>
              <a:sym typeface="Arial"/>
            </a:endParaRPr>
          </a:p>
          <a:p>
            <a:pPr marL="457200" marR="0" lvl="1" indent="-212406" algn="l" rtl="0">
              <a:lnSpc>
                <a:spcPct val="115000"/>
              </a:lnSpc>
              <a:spcBef>
                <a:spcPts val="360"/>
              </a:spcBef>
              <a:spcAft>
                <a:spcPts val="0"/>
              </a:spcAft>
              <a:buClr>
                <a:schemeClr val="accent1"/>
              </a:buClr>
              <a:buSzPts val="2000"/>
              <a:buFont typeface="Arial"/>
              <a:buChar char="•"/>
            </a:pPr>
            <a:r>
              <a:rPr lang="en-US" sz="2000" i="0" u="none" strike="noStrike" cap="none" dirty="0">
                <a:solidFill>
                  <a:schemeClr val="dk1"/>
                </a:solidFill>
                <a:latin typeface="Arial"/>
                <a:ea typeface="Arial"/>
                <a:cs typeface="Arial"/>
                <a:sym typeface="Arial"/>
              </a:rPr>
              <a:t>uses the PO information from the acquisition record</a:t>
            </a:r>
            <a:r>
              <a:rPr lang="en-US" sz="2000" dirty="0">
                <a:latin typeface="Arial"/>
                <a:ea typeface="Arial"/>
                <a:cs typeface="Arial"/>
                <a:sym typeface="Arial"/>
              </a:rPr>
              <a:t> </a:t>
            </a:r>
            <a:r>
              <a:rPr lang="en-US" sz="2000" i="0" u="none" strike="noStrike" cap="none" dirty="0">
                <a:solidFill>
                  <a:schemeClr val="dk1"/>
                </a:solidFill>
                <a:latin typeface="Arial"/>
                <a:ea typeface="Arial"/>
                <a:cs typeface="Arial"/>
                <a:sym typeface="Arial"/>
              </a:rPr>
              <a:t>to identify the </a:t>
            </a:r>
            <a:r>
              <a:rPr lang="en-US" sz="2000" b="1" i="0" u="none" strike="noStrike" cap="none" dirty="0">
                <a:solidFill>
                  <a:schemeClr val="dk1"/>
                </a:solidFill>
                <a:latin typeface="Arial"/>
                <a:ea typeface="Arial"/>
                <a:cs typeface="Arial"/>
                <a:sym typeface="Arial"/>
              </a:rPr>
              <a:t>source fund</a:t>
            </a:r>
            <a:r>
              <a:rPr lang="en-US" sz="2000" i="0" u="none" strike="noStrike" cap="none" dirty="0">
                <a:solidFill>
                  <a:schemeClr val="dk1"/>
                </a:solidFill>
                <a:latin typeface="Arial"/>
                <a:ea typeface="Arial"/>
                <a:cs typeface="Arial"/>
                <a:sym typeface="Arial"/>
              </a:rPr>
              <a:t> used in purchasing the items. </a:t>
            </a:r>
            <a:endParaRPr sz="2000" dirty="0">
              <a:latin typeface="Arial"/>
              <a:ea typeface="Arial"/>
              <a:cs typeface="Arial"/>
              <a:sym typeface="Arial"/>
            </a:endParaRPr>
          </a:p>
          <a:p>
            <a:pPr marL="457200" marR="0" lvl="1" indent="-212406" algn="l" rtl="0">
              <a:lnSpc>
                <a:spcPct val="115000"/>
              </a:lnSpc>
              <a:spcBef>
                <a:spcPts val="360"/>
              </a:spcBef>
              <a:spcAft>
                <a:spcPts val="0"/>
              </a:spcAft>
              <a:buClr>
                <a:schemeClr val="accent1"/>
              </a:buClr>
              <a:buSzPts val="2000"/>
              <a:buFont typeface="Arial"/>
              <a:buChar char="•"/>
            </a:pPr>
            <a:r>
              <a:rPr lang="en-US" sz="2000" dirty="0">
                <a:latin typeface="Arial"/>
                <a:ea typeface="Arial"/>
                <a:cs typeface="Arial"/>
                <a:sym typeface="Arial"/>
              </a:rPr>
              <a:t>Report Filename</a:t>
            </a:r>
            <a:r>
              <a:rPr lang="en-US" sz="2000" i="0" u="none" strike="noStrike" cap="none" dirty="0">
                <a:solidFill>
                  <a:schemeClr val="dk1"/>
                </a:solidFill>
                <a:latin typeface="Arial"/>
                <a:ea typeface="Arial"/>
                <a:cs typeface="Arial"/>
                <a:sym typeface="Arial"/>
              </a:rPr>
              <a:t>:  FixedAssetBySourceReport.</a:t>
            </a:r>
            <a:r>
              <a:rPr lang="en-US" sz="2000" dirty="0">
                <a:latin typeface="Arial"/>
                <a:ea typeface="Arial"/>
                <a:cs typeface="Arial"/>
                <a:sym typeface="Arial"/>
              </a:rPr>
              <a:t>pdf</a:t>
            </a:r>
            <a:endParaRPr sz="2000" dirty="0">
              <a:latin typeface="Arial"/>
              <a:ea typeface="Arial"/>
              <a:cs typeface="Arial"/>
              <a:sym typeface="Arial"/>
            </a:endParaRPr>
          </a:p>
        </p:txBody>
      </p:sp>
      <p:sp>
        <p:nvSpPr>
          <p:cNvPr id="202" name="Google Shape;202;g2daeba66e86_0_55"/>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9"/>
        <p:cNvGrpSpPr/>
        <p:nvPr/>
      </p:nvGrpSpPr>
      <p:grpSpPr>
        <a:xfrm>
          <a:off x="0" y="0"/>
          <a:ext cx="0" cy="0"/>
          <a:chOff x="0" y="0"/>
          <a:chExt cx="0" cy="0"/>
        </a:xfrm>
      </p:grpSpPr>
      <p:sp>
        <p:nvSpPr>
          <p:cNvPr id="200" name="Google Shape;200;g2daeba66e86_0_55"/>
          <p:cNvSpPr/>
          <p:nvPr/>
        </p:nvSpPr>
        <p:spPr>
          <a:xfrm>
            <a:off x="838200" y="424070"/>
            <a:ext cx="10515600" cy="17286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1" name="Google Shape;201;g2daeba66e86_0_55"/>
          <p:cNvSpPr txBox="1">
            <a:spLocks noGrp="1"/>
          </p:cNvSpPr>
          <p:nvPr>
            <p:ph type="title"/>
          </p:nvPr>
        </p:nvSpPr>
        <p:spPr>
          <a:xfrm>
            <a:off x="838200" y="588168"/>
            <a:ext cx="10515600" cy="132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dirty="0">
                <a:solidFill>
                  <a:srgbClr val="FFFFFF"/>
                </a:solidFill>
              </a:rPr>
              <a:t>GAAP Reports</a:t>
            </a:r>
            <a:endParaRPr sz="4600" dirty="0">
              <a:solidFill>
                <a:srgbClr val="FFFFFF"/>
              </a:solidFill>
            </a:endParaRPr>
          </a:p>
        </p:txBody>
      </p:sp>
      <p:sp>
        <p:nvSpPr>
          <p:cNvPr id="203" name="Google Shape;203;g2daeba66e86_0_55"/>
          <p:cNvSpPr txBox="1">
            <a:spLocks noGrp="1"/>
          </p:cNvSpPr>
          <p:nvPr>
            <p:ph idx="1"/>
          </p:nvPr>
        </p:nvSpPr>
        <p:spPr>
          <a:xfrm>
            <a:off x="838200" y="2633230"/>
            <a:ext cx="10515600" cy="3800700"/>
          </a:xfrm>
          <a:prstGeom prst="rect">
            <a:avLst/>
          </a:prstGeom>
          <a:noFill/>
          <a:ln>
            <a:noFill/>
          </a:ln>
        </p:spPr>
        <p:txBody>
          <a:bodyPr spcFirstLastPara="1" wrap="square" lIns="91425" tIns="45700" rIns="91425" bIns="45700" anchor="t" anchorCtr="0">
            <a:normAutofit/>
          </a:bodyPr>
          <a:lstStyle/>
          <a:p>
            <a:pPr marL="182562" lvl="0" indent="-182562" algn="l" rtl="0">
              <a:lnSpc>
                <a:spcPct val="115000"/>
              </a:lnSpc>
              <a:spcBef>
                <a:spcPts val="400"/>
              </a:spcBef>
              <a:spcAft>
                <a:spcPts val="0"/>
              </a:spcAft>
              <a:buClr>
                <a:schemeClr val="accent1"/>
              </a:buClr>
              <a:buSzPts val="1900"/>
              <a:buChar char="•"/>
            </a:pPr>
            <a:r>
              <a:rPr lang="en-US" sz="2000" b="1" u="sng" dirty="0">
                <a:solidFill>
                  <a:schemeClr val="hlink"/>
                </a:solidFill>
                <a:latin typeface="Arial"/>
                <a:ea typeface="Arial"/>
                <a:cs typeface="Arial"/>
                <a:sym typeface="Arial"/>
                <a:hlinkClick r:id="rId3"/>
              </a:rPr>
              <a:t>Fixed Asset by Function and Class</a:t>
            </a:r>
            <a:r>
              <a:rPr lang="en-US" sz="2000" dirty="0">
                <a:latin typeface="Arial"/>
                <a:ea typeface="Arial"/>
                <a:cs typeface="Arial"/>
                <a:sym typeface="Arial"/>
              </a:rPr>
              <a:t>….schedule of fixed assets by function and class. </a:t>
            </a:r>
          </a:p>
          <a:p>
            <a:pPr marL="914400" lvl="1" indent="-349250" algn="l" rtl="0">
              <a:lnSpc>
                <a:spcPct val="115000"/>
              </a:lnSpc>
              <a:spcBef>
                <a:spcPts val="400"/>
              </a:spcBef>
              <a:spcAft>
                <a:spcPts val="0"/>
              </a:spcAft>
              <a:buClr>
                <a:schemeClr val="accent1"/>
              </a:buClr>
              <a:buSzPts val="1900"/>
              <a:buChar char="•"/>
            </a:pPr>
            <a:r>
              <a:rPr lang="en-US" sz="2000" dirty="0">
                <a:latin typeface="Arial"/>
                <a:ea typeface="Arial"/>
                <a:cs typeface="Arial"/>
                <a:sym typeface="Arial"/>
              </a:rPr>
              <a:t>May generate up to three different report formats:</a:t>
            </a:r>
          </a:p>
          <a:p>
            <a:pPr marL="1371600" lvl="2" indent="-349250" algn="l" rtl="0">
              <a:lnSpc>
                <a:spcPct val="115000"/>
              </a:lnSpc>
              <a:spcBef>
                <a:spcPts val="400"/>
              </a:spcBef>
              <a:spcAft>
                <a:spcPts val="0"/>
              </a:spcAft>
              <a:buClr>
                <a:schemeClr val="accent1"/>
              </a:buClr>
              <a:buSzPts val="1900"/>
              <a:buChar char="•"/>
            </a:pPr>
            <a:r>
              <a:rPr lang="en-US" dirty="0">
                <a:latin typeface="Arial"/>
                <a:ea typeface="Arial"/>
                <a:cs typeface="Arial"/>
                <a:sym typeface="Arial"/>
              </a:rPr>
              <a:t>Schedule by Function &amp; Class - displays original cost &amp; book value</a:t>
            </a:r>
          </a:p>
          <a:p>
            <a:pPr marL="1371600" lvl="2" indent="-349250" algn="l" rtl="0">
              <a:lnSpc>
                <a:spcPct val="115000"/>
              </a:lnSpc>
              <a:spcBef>
                <a:spcPts val="400"/>
              </a:spcBef>
              <a:spcAft>
                <a:spcPts val="0"/>
              </a:spcAft>
              <a:buClr>
                <a:schemeClr val="accent1"/>
              </a:buClr>
              <a:buSzPts val="1900"/>
              <a:buChar char="•"/>
            </a:pPr>
            <a:r>
              <a:rPr lang="en-US" dirty="0">
                <a:latin typeface="Arial"/>
                <a:ea typeface="Arial"/>
                <a:cs typeface="Arial"/>
                <a:sym typeface="Arial"/>
              </a:rPr>
              <a:t>Schedule by Class - displays original cost &amp; book value</a:t>
            </a:r>
          </a:p>
          <a:p>
            <a:pPr marL="1371600" lvl="2" indent="-349250" algn="l" rtl="0">
              <a:lnSpc>
                <a:spcPct val="115000"/>
              </a:lnSpc>
              <a:spcBef>
                <a:spcPts val="400"/>
              </a:spcBef>
              <a:spcAft>
                <a:spcPts val="0"/>
              </a:spcAft>
              <a:buClr>
                <a:schemeClr val="accent1"/>
              </a:buClr>
              <a:buSzPts val="1900"/>
              <a:buChar char="•"/>
            </a:pPr>
            <a:r>
              <a:rPr lang="en-US" dirty="0">
                <a:latin typeface="Arial"/>
                <a:ea typeface="Arial"/>
                <a:cs typeface="Arial"/>
                <a:sym typeface="Arial"/>
              </a:rPr>
              <a:t>Summary by Function and Class - choose to summarize by 2-digit function and may report on original cost or book value</a:t>
            </a:r>
            <a:endParaRPr lang="en-US" dirty="0"/>
          </a:p>
          <a:p>
            <a:pPr marL="1828800" lvl="3" indent="-349250" algn="l" rtl="0">
              <a:lnSpc>
                <a:spcPct val="115000"/>
              </a:lnSpc>
              <a:spcBef>
                <a:spcPts val="400"/>
              </a:spcBef>
              <a:spcAft>
                <a:spcPts val="0"/>
              </a:spcAft>
              <a:buClr>
                <a:schemeClr val="accent1"/>
              </a:buClr>
              <a:buSzPts val="1900"/>
              <a:buChar char="•"/>
            </a:pPr>
            <a:r>
              <a:rPr lang="en-US" sz="1800" dirty="0">
                <a:solidFill>
                  <a:schemeClr val="accent5"/>
                </a:solidFill>
                <a:latin typeface="Arial"/>
                <a:ea typeface="Arial"/>
                <a:cs typeface="Arial"/>
                <a:sym typeface="Arial"/>
              </a:rPr>
              <a:t>For FYE, it is recommended to generate the report for all three formats</a:t>
            </a:r>
            <a:endParaRPr lang="en-US" dirty="0">
              <a:solidFill>
                <a:schemeClr val="accent5"/>
              </a:solidFill>
              <a:latin typeface="Arial"/>
              <a:ea typeface="Arial"/>
              <a:cs typeface="Arial"/>
              <a:sym typeface="Arial"/>
            </a:endParaRPr>
          </a:p>
          <a:p>
            <a:pPr marL="457200" lvl="1" indent="-206056" algn="l" rtl="0">
              <a:lnSpc>
                <a:spcPct val="115000"/>
              </a:lnSpc>
              <a:spcBef>
                <a:spcPts val="360"/>
              </a:spcBef>
              <a:spcAft>
                <a:spcPts val="0"/>
              </a:spcAft>
              <a:buClr>
                <a:schemeClr val="accent1"/>
              </a:buClr>
              <a:buSzPts val="1900"/>
              <a:buChar char="•"/>
            </a:pPr>
            <a:r>
              <a:rPr lang="en-US" sz="2000" dirty="0">
                <a:latin typeface="Arial"/>
                <a:ea typeface="Arial"/>
                <a:cs typeface="Arial"/>
                <a:sym typeface="Arial"/>
              </a:rPr>
              <a:t>Book Value is the Original Cost minus Total Depreciation</a:t>
            </a:r>
          </a:p>
          <a:p>
            <a:pPr marL="457200" lvl="1" indent="-206056" algn="l" rtl="0">
              <a:lnSpc>
                <a:spcPct val="115000"/>
              </a:lnSpc>
              <a:spcBef>
                <a:spcPts val="360"/>
              </a:spcBef>
              <a:spcAft>
                <a:spcPts val="0"/>
              </a:spcAft>
              <a:buClr>
                <a:schemeClr val="accent1"/>
              </a:buClr>
              <a:buSzPts val="1900"/>
              <a:buChar char="•"/>
            </a:pPr>
            <a:r>
              <a:rPr lang="en-US" sz="2000" dirty="0">
                <a:latin typeface="Arial"/>
                <a:ea typeface="Arial"/>
                <a:cs typeface="Arial"/>
                <a:sym typeface="Arial"/>
              </a:rPr>
              <a:t>Report Filename: FixedAssetByFuncClassReport.pdf </a:t>
            </a:r>
          </a:p>
          <a:p>
            <a:pPr marL="244794" lvl="1" indent="0" algn="l" rtl="0">
              <a:lnSpc>
                <a:spcPct val="115000"/>
              </a:lnSpc>
              <a:spcBef>
                <a:spcPts val="360"/>
              </a:spcBef>
              <a:spcAft>
                <a:spcPts val="0"/>
              </a:spcAft>
              <a:buSzPts val="2000"/>
              <a:buNone/>
            </a:pPr>
            <a:endParaRPr lang="en-US" sz="2000" dirty="0">
              <a:latin typeface="Arial"/>
              <a:ea typeface="Arial"/>
              <a:cs typeface="Arial"/>
              <a:sym typeface="Arial"/>
            </a:endParaRPr>
          </a:p>
        </p:txBody>
      </p:sp>
      <p:sp>
        <p:nvSpPr>
          <p:cNvPr id="202" name="Google Shape;202;g2daeba66e86_0_55"/>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15</a:t>
            </a:fld>
            <a:endParaRPr/>
          </a:p>
        </p:txBody>
      </p:sp>
    </p:spTree>
    <p:extLst>
      <p:ext uri="{BB962C8B-B14F-4D97-AF65-F5344CB8AC3E}">
        <p14:creationId xmlns:p14="http://schemas.microsoft.com/office/powerpoint/2010/main" val="14658432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9"/>
        <p:cNvGrpSpPr/>
        <p:nvPr/>
      </p:nvGrpSpPr>
      <p:grpSpPr>
        <a:xfrm>
          <a:off x="0" y="0"/>
          <a:ext cx="0" cy="0"/>
          <a:chOff x="0" y="0"/>
          <a:chExt cx="0" cy="0"/>
        </a:xfrm>
      </p:grpSpPr>
      <p:sp>
        <p:nvSpPr>
          <p:cNvPr id="200" name="Google Shape;200;g2daeba66e86_0_55"/>
          <p:cNvSpPr/>
          <p:nvPr/>
        </p:nvSpPr>
        <p:spPr>
          <a:xfrm>
            <a:off x="838200" y="424070"/>
            <a:ext cx="10515600" cy="17286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1" name="Google Shape;201;g2daeba66e86_0_55"/>
          <p:cNvSpPr txBox="1">
            <a:spLocks noGrp="1"/>
          </p:cNvSpPr>
          <p:nvPr>
            <p:ph type="title"/>
          </p:nvPr>
        </p:nvSpPr>
        <p:spPr>
          <a:xfrm>
            <a:off x="838200" y="588168"/>
            <a:ext cx="10515600" cy="132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dirty="0">
                <a:solidFill>
                  <a:srgbClr val="FFFFFF"/>
                </a:solidFill>
              </a:rPr>
              <a:t>GAAP Reports</a:t>
            </a:r>
            <a:endParaRPr sz="4600" dirty="0">
              <a:solidFill>
                <a:srgbClr val="FFFFFF"/>
              </a:solidFill>
            </a:endParaRPr>
          </a:p>
        </p:txBody>
      </p:sp>
      <p:sp>
        <p:nvSpPr>
          <p:cNvPr id="203" name="Google Shape;203;g2daeba66e86_0_55"/>
          <p:cNvSpPr txBox="1">
            <a:spLocks noGrp="1"/>
          </p:cNvSpPr>
          <p:nvPr>
            <p:ph idx="1"/>
          </p:nvPr>
        </p:nvSpPr>
        <p:spPr>
          <a:xfrm>
            <a:off x="838200" y="2633230"/>
            <a:ext cx="10515600" cy="3800700"/>
          </a:xfrm>
          <a:prstGeom prst="rect">
            <a:avLst/>
          </a:prstGeom>
          <a:noFill/>
          <a:ln>
            <a:noFill/>
          </a:ln>
        </p:spPr>
        <p:txBody>
          <a:bodyPr spcFirstLastPara="1" wrap="square" lIns="91425" tIns="45700" rIns="91425" bIns="45700" anchor="t" anchorCtr="0">
            <a:normAutofit lnSpcReduction="10000"/>
          </a:bodyPr>
          <a:lstStyle/>
          <a:p>
            <a:pPr marL="0" marR="0" lvl="0" indent="0" algn="l" rtl="0">
              <a:lnSpc>
                <a:spcPct val="90000"/>
              </a:lnSpc>
              <a:spcBef>
                <a:spcPts val="0"/>
              </a:spcBef>
              <a:spcAft>
                <a:spcPts val="0"/>
              </a:spcAft>
              <a:buClr>
                <a:schemeClr val="accent1"/>
              </a:buClr>
              <a:buSzPts val="1615"/>
              <a:buNone/>
            </a:pPr>
            <a:r>
              <a:rPr lang="en-US" sz="2400" b="1" i="0" u="sng" strike="noStrike" cap="none" dirty="0">
                <a:solidFill>
                  <a:schemeClr val="hlink"/>
                </a:solidFill>
                <a:latin typeface="Arial"/>
                <a:ea typeface="Arial"/>
                <a:cs typeface="Arial"/>
                <a:sym typeface="Arial"/>
                <a:hlinkClick r:id="rId3"/>
              </a:rPr>
              <a:t>Schedule of Change in Fixed Assets</a:t>
            </a:r>
            <a:endParaRPr lang="en-US" dirty="0">
              <a:latin typeface="Arial"/>
              <a:ea typeface="Arial"/>
              <a:cs typeface="Arial"/>
              <a:sym typeface="Arial"/>
            </a:endParaRPr>
          </a:p>
          <a:p>
            <a:pPr marL="457200" lvl="0" indent="-355600" algn="l" rtl="0">
              <a:lnSpc>
                <a:spcPct val="115000"/>
              </a:lnSpc>
              <a:spcBef>
                <a:spcPts val="360"/>
              </a:spcBef>
              <a:spcAft>
                <a:spcPts val="0"/>
              </a:spcAft>
              <a:buSzPts val="2000"/>
              <a:buChar char="•"/>
            </a:pPr>
            <a:r>
              <a:rPr lang="en-US" sz="2000" i="0" u="none" strike="noStrike" cap="none" dirty="0">
                <a:solidFill>
                  <a:schemeClr val="dk1"/>
                </a:solidFill>
                <a:latin typeface="Arial"/>
                <a:ea typeface="Arial"/>
                <a:cs typeface="Arial"/>
                <a:sym typeface="Arial"/>
              </a:rPr>
              <a:t>Contains “changes” in capital assets during the current</a:t>
            </a:r>
            <a:r>
              <a:rPr lang="en-US" sz="2000" dirty="0">
                <a:latin typeface="Arial"/>
                <a:ea typeface="Arial"/>
                <a:cs typeface="Arial"/>
                <a:sym typeface="Arial"/>
              </a:rPr>
              <a:t> fiscal year</a:t>
            </a:r>
          </a:p>
          <a:p>
            <a:pPr marL="457200" lvl="0" indent="-355600" algn="l" rtl="0">
              <a:lnSpc>
                <a:spcPct val="115000"/>
              </a:lnSpc>
              <a:spcBef>
                <a:spcPts val="360"/>
              </a:spcBef>
              <a:spcAft>
                <a:spcPts val="0"/>
              </a:spcAft>
              <a:buSzPts val="2000"/>
              <a:buChar char="•"/>
            </a:pPr>
            <a:r>
              <a:rPr lang="en-US" sz="2000" dirty="0">
                <a:latin typeface="Arial"/>
                <a:ea typeface="Arial"/>
                <a:cs typeface="Arial"/>
                <a:sym typeface="Arial"/>
              </a:rPr>
              <a:t>Ability to generate a summary or detail report</a:t>
            </a:r>
          </a:p>
          <a:p>
            <a:pPr marL="457200" lvl="0" indent="-355600" algn="l" rtl="0">
              <a:lnSpc>
                <a:spcPct val="115000"/>
              </a:lnSpc>
              <a:spcBef>
                <a:spcPts val="360"/>
              </a:spcBef>
              <a:spcAft>
                <a:spcPts val="0"/>
              </a:spcAft>
              <a:buSzPts val="2000"/>
              <a:buChar char="•"/>
            </a:pPr>
            <a:r>
              <a:rPr lang="en-US" sz="2000" dirty="0">
                <a:latin typeface="Arial"/>
                <a:ea typeface="Arial"/>
                <a:cs typeface="Arial"/>
                <a:sym typeface="Arial"/>
              </a:rPr>
              <a:t>Ability to generate the report by asset class, fund or function.</a:t>
            </a:r>
          </a:p>
          <a:p>
            <a:pPr marL="914400" lvl="1" indent="-355600" algn="l" rtl="0">
              <a:lnSpc>
                <a:spcPct val="115000"/>
              </a:lnSpc>
              <a:spcBef>
                <a:spcPts val="360"/>
              </a:spcBef>
              <a:spcAft>
                <a:spcPts val="0"/>
              </a:spcAft>
              <a:buSzPts val="2000"/>
              <a:buChar char="•"/>
            </a:pPr>
            <a:r>
              <a:rPr lang="en-US" sz="2000" dirty="0">
                <a:solidFill>
                  <a:schemeClr val="accent5"/>
                </a:solidFill>
                <a:latin typeface="Arial"/>
                <a:ea typeface="Arial"/>
                <a:cs typeface="Arial"/>
                <a:sym typeface="Arial"/>
              </a:rPr>
              <a:t>For FYE, it is recommended to generate the report for all three types</a:t>
            </a:r>
          </a:p>
          <a:p>
            <a:pPr marL="457200" lvl="0" indent="-355600" algn="l" rtl="0">
              <a:lnSpc>
                <a:spcPct val="115000"/>
              </a:lnSpc>
              <a:spcBef>
                <a:spcPts val="360"/>
              </a:spcBef>
              <a:spcAft>
                <a:spcPts val="0"/>
              </a:spcAft>
              <a:buSzPts val="2000"/>
              <a:buChar char="•"/>
            </a:pPr>
            <a:r>
              <a:rPr lang="en-US" sz="2000" dirty="0">
                <a:latin typeface="Arial"/>
                <a:ea typeface="Arial"/>
                <a:cs typeface="Arial"/>
                <a:sym typeface="Arial"/>
              </a:rPr>
              <a:t>Report Name: ScheduleOfChangeReport.pdf</a:t>
            </a:r>
          </a:p>
          <a:p>
            <a:pPr marL="457200" lvl="0" indent="-355600" algn="l" rtl="0">
              <a:lnSpc>
                <a:spcPct val="115000"/>
              </a:lnSpc>
              <a:spcBef>
                <a:spcPts val="360"/>
              </a:spcBef>
              <a:spcAft>
                <a:spcPts val="0"/>
              </a:spcAft>
              <a:buSzPts val="2000"/>
              <a:buChar char="•"/>
            </a:pPr>
            <a:r>
              <a:rPr lang="en-US" sz="2000" dirty="0">
                <a:latin typeface="Arial"/>
                <a:ea typeface="Arial"/>
                <a:cs typeface="Arial"/>
                <a:sym typeface="Arial"/>
              </a:rPr>
              <a:t>S</a:t>
            </a:r>
            <a:r>
              <a:rPr lang="en-US" sz="2000" i="0" u="none" strike="noStrike" cap="none" dirty="0">
                <a:solidFill>
                  <a:schemeClr val="dk1"/>
                </a:solidFill>
                <a:latin typeface="Arial"/>
                <a:ea typeface="Arial"/>
                <a:cs typeface="Arial"/>
                <a:sym typeface="Arial"/>
              </a:rPr>
              <a:t>ummary report lists the beginning balance, acquisitions, dispositions, transfers in/out, adjustments and the ending balance in column format. </a:t>
            </a:r>
          </a:p>
          <a:p>
            <a:pPr marL="457200" lvl="0" indent="-355600" algn="l" rtl="0">
              <a:lnSpc>
                <a:spcPct val="115000"/>
              </a:lnSpc>
              <a:spcBef>
                <a:spcPts val="340"/>
              </a:spcBef>
              <a:spcAft>
                <a:spcPts val="0"/>
              </a:spcAft>
              <a:buSzPts val="2000"/>
              <a:buChar char="•"/>
            </a:pPr>
            <a:r>
              <a:rPr lang="en-US" sz="2000" dirty="0">
                <a:latin typeface="Arial"/>
                <a:ea typeface="Arial"/>
                <a:cs typeface="Arial"/>
                <a:sym typeface="Arial"/>
              </a:rPr>
              <a:t>Detailed report lists individual tags that make up the acquisitions, dispositions,   transfers, or adjustments amounts that happened in the year.</a:t>
            </a:r>
          </a:p>
        </p:txBody>
      </p:sp>
      <p:sp>
        <p:nvSpPr>
          <p:cNvPr id="202" name="Google Shape;202;g2daeba66e86_0_55"/>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16</a:t>
            </a:fld>
            <a:endParaRPr/>
          </a:p>
        </p:txBody>
      </p:sp>
    </p:spTree>
    <p:extLst>
      <p:ext uri="{BB962C8B-B14F-4D97-AF65-F5344CB8AC3E}">
        <p14:creationId xmlns:p14="http://schemas.microsoft.com/office/powerpoint/2010/main" val="4134935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9"/>
        <p:cNvGrpSpPr/>
        <p:nvPr/>
      </p:nvGrpSpPr>
      <p:grpSpPr>
        <a:xfrm>
          <a:off x="0" y="0"/>
          <a:ext cx="0" cy="0"/>
          <a:chOff x="0" y="0"/>
          <a:chExt cx="0" cy="0"/>
        </a:xfrm>
      </p:grpSpPr>
      <p:sp>
        <p:nvSpPr>
          <p:cNvPr id="201" name="Google Shape;201;g2daeba66e86_0_55"/>
          <p:cNvSpPr txBox="1">
            <a:spLocks noGrp="1"/>
          </p:cNvSpPr>
          <p:nvPr>
            <p:ph type="title"/>
          </p:nvPr>
        </p:nvSpPr>
        <p:spPr>
          <a:xfrm>
            <a:off x="838200" y="588168"/>
            <a:ext cx="10515600" cy="132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dirty="0">
                <a:solidFill>
                  <a:srgbClr val="FFFFFF"/>
                </a:solidFill>
              </a:rPr>
              <a:t>GAAP Reports</a:t>
            </a:r>
            <a:endParaRPr sz="4600" dirty="0">
              <a:solidFill>
                <a:srgbClr val="FFFFFF"/>
              </a:solidFill>
            </a:endParaRPr>
          </a:p>
        </p:txBody>
      </p:sp>
      <p:sp>
        <p:nvSpPr>
          <p:cNvPr id="202" name="Google Shape;202;g2daeba66e86_0_55"/>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17</a:t>
            </a:fld>
            <a:endParaRPr/>
          </a:p>
        </p:txBody>
      </p:sp>
      <p:pic>
        <p:nvPicPr>
          <p:cNvPr id="6" name="Google Shape;226;g12c7b7160a9_0_22">
            <a:extLst>
              <a:ext uri="{FF2B5EF4-FFF2-40B4-BE49-F238E27FC236}">
                <a16:creationId xmlns:a16="http://schemas.microsoft.com/office/drawing/2014/main" id="{5ED10426-B135-49FB-ABCE-7422EB141126}"/>
              </a:ext>
            </a:extLst>
          </p:cNvPr>
          <p:cNvPicPr preferRelativeResize="0">
            <a:picLocks noGrp="1"/>
          </p:cNvPicPr>
          <p:nvPr>
            <p:ph idx="1"/>
          </p:nvPr>
        </p:nvPicPr>
        <p:blipFill rotWithShape="1">
          <a:blip r:embed="rId3">
            <a:alphaModFix/>
          </a:blip>
          <a:srcRect/>
          <a:stretch/>
        </p:blipFill>
        <p:spPr>
          <a:xfrm>
            <a:off x="1095375" y="704402"/>
            <a:ext cx="10058398" cy="5269831"/>
          </a:xfrm>
          <a:prstGeom prst="rect">
            <a:avLst/>
          </a:prstGeom>
          <a:solidFill>
            <a:srgbClr val="FF0000"/>
          </a:solidFill>
          <a:ln>
            <a:noFill/>
          </a:ln>
        </p:spPr>
      </p:pic>
      <p:sp>
        <p:nvSpPr>
          <p:cNvPr id="8" name="Google Shape;227;g12c7b7160a9_0_22">
            <a:extLst>
              <a:ext uri="{FF2B5EF4-FFF2-40B4-BE49-F238E27FC236}">
                <a16:creationId xmlns:a16="http://schemas.microsoft.com/office/drawing/2014/main" id="{2831694A-6C50-45DE-A67E-E11A8C956C57}"/>
              </a:ext>
            </a:extLst>
          </p:cNvPr>
          <p:cNvSpPr/>
          <p:nvPr/>
        </p:nvSpPr>
        <p:spPr>
          <a:xfrm>
            <a:off x="6945227" y="1549534"/>
            <a:ext cx="171450" cy="161925"/>
          </a:xfrm>
          <a:prstGeom prst="mathPlus">
            <a:avLst>
              <a:gd name="adj1" fmla="val 23520"/>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 name="Google Shape;227;g12c7b7160a9_0_22">
            <a:extLst>
              <a:ext uri="{FF2B5EF4-FFF2-40B4-BE49-F238E27FC236}">
                <a16:creationId xmlns:a16="http://schemas.microsoft.com/office/drawing/2014/main" id="{234D4ECC-8E6B-4EC0-8C53-50E795F73BCC}"/>
              </a:ext>
            </a:extLst>
          </p:cNvPr>
          <p:cNvSpPr/>
          <p:nvPr/>
        </p:nvSpPr>
        <p:spPr>
          <a:xfrm>
            <a:off x="4681537" y="1592713"/>
            <a:ext cx="171450" cy="161925"/>
          </a:xfrm>
          <a:prstGeom prst="mathPlus">
            <a:avLst>
              <a:gd name="adj1" fmla="val 23520"/>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0" name="Google Shape;230;g12c7b7160a9_0_22">
            <a:extLst>
              <a:ext uri="{FF2B5EF4-FFF2-40B4-BE49-F238E27FC236}">
                <a16:creationId xmlns:a16="http://schemas.microsoft.com/office/drawing/2014/main" id="{B3A0CA4E-9C2C-4FFD-8800-333F1B15EB21}"/>
              </a:ext>
            </a:extLst>
          </p:cNvPr>
          <p:cNvSpPr/>
          <p:nvPr/>
        </p:nvSpPr>
        <p:spPr>
          <a:xfrm>
            <a:off x="5953124" y="1590016"/>
            <a:ext cx="171450" cy="80963"/>
          </a:xfrm>
          <a:prstGeom prst="mathMinus">
            <a:avLst>
              <a:gd name="adj1" fmla="val 23520"/>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1" name="Google Shape;230;g12c7b7160a9_0_22">
            <a:extLst>
              <a:ext uri="{FF2B5EF4-FFF2-40B4-BE49-F238E27FC236}">
                <a16:creationId xmlns:a16="http://schemas.microsoft.com/office/drawing/2014/main" id="{C44D06C6-E33A-491C-9C04-EE0C347296D3}"/>
              </a:ext>
            </a:extLst>
          </p:cNvPr>
          <p:cNvSpPr/>
          <p:nvPr/>
        </p:nvSpPr>
        <p:spPr>
          <a:xfrm>
            <a:off x="8179072" y="1630496"/>
            <a:ext cx="171450" cy="80963"/>
          </a:xfrm>
          <a:prstGeom prst="mathMinus">
            <a:avLst>
              <a:gd name="adj1" fmla="val 23520"/>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2" name="Google Shape;229;g12c7b7160a9_0_22">
            <a:extLst>
              <a:ext uri="{FF2B5EF4-FFF2-40B4-BE49-F238E27FC236}">
                <a16:creationId xmlns:a16="http://schemas.microsoft.com/office/drawing/2014/main" id="{6C54D1F4-1B3B-4EDD-8F05-746F4D5B3E60}"/>
              </a:ext>
            </a:extLst>
          </p:cNvPr>
          <p:cNvSpPr/>
          <p:nvPr/>
        </p:nvSpPr>
        <p:spPr>
          <a:xfrm>
            <a:off x="9216425" y="1509053"/>
            <a:ext cx="171450" cy="161925"/>
          </a:xfrm>
          <a:prstGeom prst="mathPlus">
            <a:avLst>
              <a:gd name="adj1" fmla="val 23520"/>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3" name="Google Shape;230;g12c7b7160a9_0_22">
            <a:extLst>
              <a:ext uri="{FF2B5EF4-FFF2-40B4-BE49-F238E27FC236}">
                <a16:creationId xmlns:a16="http://schemas.microsoft.com/office/drawing/2014/main" id="{DE5D29C6-123F-454B-B1B9-36B34DBCA15D}"/>
              </a:ext>
            </a:extLst>
          </p:cNvPr>
          <p:cNvSpPr/>
          <p:nvPr/>
        </p:nvSpPr>
        <p:spPr>
          <a:xfrm>
            <a:off x="9226704" y="1695889"/>
            <a:ext cx="171450" cy="80963"/>
          </a:xfrm>
          <a:prstGeom prst="mathMinus">
            <a:avLst>
              <a:gd name="adj1" fmla="val 23520"/>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4" name="Google Shape;233;g12c7b7160a9_0_22">
            <a:extLst>
              <a:ext uri="{FF2B5EF4-FFF2-40B4-BE49-F238E27FC236}">
                <a16:creationId xmlns:a16="http://schemas.microsoft.com/office/drawing/2014/main" id="{037AD4D3-BB93-47FA-90ED-BF3A59EA954B}"/>
              </a:ext>
            </a:extLst>
          </p:cNvPr>
          <p:cNvSpPr/>
          <p:nvPr/>
        </p:nvSpPr>
        <p:spPr>
          <a:xfrm>
            <a:off x="10092607" y="1582087"/>
            <a:ext cx="195263" cy="157147"/>
          </a:xfrm>
          <a:prstGeom prst="mathEqual">
            <a:avLst>
              <a:gd name="adj1" fmla="val 23520"/>
              <a:gd name="adj2" fmla="val 11760"/>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pic>
        <p:nvPicPr>
          <p:cNvPr id="3" name="Picture 2">
            <a:extLst>
              <a:ext uri="{FF2B5EF4-FFF2-40B4-BE49-F238E27FC236}">
                <a16:creationId xmlns:a16="http://schemas.microsoft.com/office/drawing/2014/main" id="{B579B955-DB89-485C-B6E6-FA1C992309C1}"/>
              </a:ext>
            </a:extLst>
          </p:cNvPr>
          <p:cNvPicPr>
            <a:picLocks noChangeAspect="1"/>
          </p:cNvPicPr>
          <p:nvPr/>
        </p:nvPicPr>
        <p:blipFill>
          <a:blip r:embed="rId4"/>
          <a:stretch>
            <a:fillRect/>
          </a:stretch>
        </p:blipFill>
        <p:spPr>
          <a:xfrm>
            <a:off x="8563292" y="3646736"/>
            <a:ext cx="2533333" cy="980952"/>
          </a:xfrm>
          <a:prstGeom prst="rect">
            <a:avLst/>
          </a:prstGeom>
        </p:spPr>
      </p:pic>
    </p:spTree>
    <p:extLst>
      <p:ext uri="{BB962C8B-B14F-4D97-AF65-F5344CB8AC3E}">
        <p14:creationId xmlns:p14="http://schemas.microsoft.com/office/powerpoint/2010/main" val="33642764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9"/>
        <p:cNvGrpSpPr/>
        <p:nvPr/>
      </p:nvGrpSpPr>
      <p:grpSpPr>
        <a:xfrm>
          <a:off x="0" y="0"/>
          <a:ext cx="0" cy="0"/>
          <a:chOff x="0" y="0"/>
          <a:chExt cx="0" cy="0"/>
        </a:xfrm>
      </p:grpSpPr>
      <p:sp>
        <p:nvSpPr>
          <p:cNvPr id="200" name="Google Shape;200;g2daeba66e86_0_55"/>
          <p:cNvSpPr/>
          <p:nvPr/>
        </p:nvSpPr>
        <p:spPr>
          <a:xfrm>
            <a:off x="838200" y="424070"/>
            <a:ext cx="10515600" cy="17286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1" name="Google Shape;201;g2daeba66e86_0_55"/>
          <p:cNvSpPr txBox="1">
            <a:spLocks noGrp="1"/>
          </p:cNvSpPr>
          <p:nvPr>
            <p:ph type="title"/>
          </p:nvPr>
        </p:nvSpPr>
        <p:spPr>
          <a:xfrm>
            <a:off x="838200" y="588168"/>
            <a:ext cx="10515600" cy="132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dirty="0">
                <a:solidFill>
                  <a:srgbClr val="FFFFFF"/>
                </a:solidFill>
              </a:rPr>
              <a:t>GAAP Reports</a:t>
            </a:r>
            <a:endParaRPr sz="4600" dirty="0">
              <a:solidFill>
                <a:srgbClr val="FFFFFF"/>
              </a:solidFill>
            </a:endParaRPr>
          </a:p>
        </p:txBody>
      </p:sp>
      <p:sp>
        <p:nvSpPr>
          <p:cNvPr id="203" name="Google Shape;203;g2daeba66e86_0_55"/>
          <p:cNvSpPr txBox="1">
            <a:spLocks noGrp="1"/>
          </p:cNvSpPr>
          <p:nvPr>
            <p:ph idx="1"/>
          </p:nvPr>
        </p:nvSpPr>
        <p:spPr>
          <a:xfrm>
            <a:off x="838200" y="2633230"/>
            <a:ext cx="10515600" cy="3800700"/>
          </a:xfrm>
          <a:prstGeom prst="rect">
            <a:avLst/>
          </a:prstGeom>
          <a:noFill/>
          <a:ln>
            <a:noFill/>
          </a:ln>
        </p:spPr>
        <p:txBody>
          <a:bodyPr spcFirstLastPara="1" wrap="square" lIns="91425" tIns="45700" rIns="91425" bIns="45700" anchor="t" anchorCtr="0">
            <a:normAutofit/>
          </a:bodyPr>
          <a:lstStyle/>
          <a:p>
            <a:pPr marL="0" marR="0" lvl="0" indent="0" algn="l" rtl="0">
              <a:lnSpc>
                <a:spcPct val="150000"/>
              </a:lnSpc>
              <a:spcBef>
                <a:spcPts val="0"/>
              </a:spcBef>
              <a:spcAft>
                <a:spcPts val="0"/>
              </a:spcAft>
              <a:buSzPts val="1800"/>
              <a:buNone/>
            </a:pPr>
            <a:r>
              <a:rPr lang="en-US" b="0" i="0" u="none" strike="noStrike" cap="none" dirty="0">
                <a:solidFill>
                  <a:schemeClr val="dk1"/>
                </a:solidFill>
                <a:latin typeface="Arial"/>
                <a:ea typeface="Arial"/>
                <a:cs typeface="Arial"/>
                <a:sym typeface="Arial"/>
              </a:rPr>
              <a:t>Totals on </a:t>
            </a:r>
            <a:r>
              <a:rPr lang="en-US" dirty="0">
                <a:latin typeface="Arial"/>
                <a:ea typeface="Arial"/>
                <a:cs typeface="Arial"/>
                <a:sym typeface="Arial"/>
              </a:rPr>
              <a:t>the</a:t>
            </a:r>
          </a:p>
          <a:p>
            <a:pPr marL="914400" marR="0" lvl="1" indent="-381000" algn="l" rtl="0">
              <a:lnSpc>
                <a:spcPct val="150000"/>
              </a:lnSpc>
              <a:spcBef>
                <a:spcPts val="0"/>
              </a:spcBef>
              <a:spcAft>
                <a:spcPts val="0"/>
              </a:spcAft>
              <a:buSzPts val="2400"/>
              <a:buFont typeface="Arial"/>
              <a:buChar char="•"/>
            </a:pPr>
            <a:r>
              <a:rPr lang="en-US" b="1" dirty="0">
                <a:solidFill>
                  <a:schemeClr val="accent5"/>
                </a:solidFill>
                <a:latin typeface="Arial"/>
                <a:ea typeface="Arial"/>
                <a:cs typeface="Arial"/>
                <a:sym typeface="Arial"/>
              </a:rPr>
              <a:t>Fixed Assets by Source</a:t>
            </a:r>
          </a:p>
          <a:p>
            <a:pPr marL="914400" lvl="1" indent="-381000" algn="l" rtl="0">
              <a:lnSpc>
                <a:spcPct val="150000"/>
              </a:lnSpc>
              <a:spcBef>
                <a:spcPts val="0"/>
              </a:spcBef>
              <a:spcAft>
                <a:spcPts val="0"/>
              </a:spcAft>
              <a:buSzPts val="2400"/>
              <a:buChar char="•"/>
            </a:pPr>
            <a:r>
              <a:rPr lang="en-US" b="1" dirty="0">
                <a:solidFill>
                  <a:schemeClr val="accent5"/>
                </a:solidFill>
                <a:latin typeface="Arial"/>
                <a:ea typeface="Arial"/>
                <a:cs typeface="Arial"/>
                <a:sym typeface="Arial"/>
              </a:rPr>
              <a:t>Fixed Asset by Function and Class</a:t>
            </a:r>
          </a:p>
          <a:p>
            <a:pPr marL="914400" lvl="1" indent="-381000" algn="l" rtl="0">
              <a:lnSpc>
                <a:spcPct val="150000"/>
              </a:lnSpc>
              <a:spcBef>
                <a:spcPts val="0"/>
              </a:spcBef>
              <a:spcAft>
                <a:spcPts val="0"/>
              </a:spcAft>
              <a:buSzPts val="2400"/>
              <a:buChar char="•"/>
            </a:pPr>
            <a:r>
              <a:rPr lang="en-US" b="1" dirty="0">
                <a:solidFill>
                  <a:schemeClr val="accent5"/>
                </a:solidFill>
                <a:latin typeface="Arial"/>
                <a:ea typeface="Arial"/>
                <a:cs typeface="Arial"/>
                <a:sym typeface="Arial"/>
              </a:rPr>
              <a:t>Schedule of Change in Fixed Assets</a:t>
            </a:r>
          </a:p>
          <a:p>
            <a:pPr marL="0" marR="0" lvl="0" indent="0" algn="l" rtl="0">
              <a:lnSpc>
                <a:spcPct val="150000"/>
              </a:lnSpc>
              <a:spcBef>
                <a:spcPts val="0"/>
              </a:spcBef>
              <a:spcAft>
                <a:spcPts val="0"/>
              </a:spcAft>
              <a:buSzPts val="1800"/>
              <a:buNone/>
            </a:pPr>
            <a:r>
              <a:rPr lang="en-US" dirty="0">
                <a:latin typeface="Arial"/>
                <a:ea typeface="Arial"/>
                <a:cs typeface="Arial"/>
                <a:sym typeface="Arial"/>
              </a:rPr>
              <a:t>Original Cost amounts </a:t>
            </a:r>
            <a:r>
              <a:rPr lang="en-US" b="0" i="0" u="none" strike="noStrike" cap="none" dirty="0">
                <a:solidFill>
                  <a:schemeClr val="dk1"/>
                </a:solidFill>
                <a:latin typeface="Arial"/>
                <a:ea typeface="Arial"/>
                <a:cs typeface="Arial"/>
                <a:sym typeface="Arial"/>
              </a:rPr>
              <a:t>should match when balancing out for fiscal year-end.</a:t>
            </a:r>
            <a:endParaRPr lang="en-US" dirty="0">
              <a:latin typeface="Arial"/>
              <a:ea typeface="Arial"/>
              <a:cs typeface="Arial"/>
              <a:sym typeface="Arial"/>
            </a:endParaRPr>
          </a:p>
        </p:txBody>
      </p:sp>
      <p:sp>
        <p:nvSpPr>
          <p:cNvPr id="202" name="Google Shape;202;g2daeba66e86_0_55"/>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18</a:t>
            </a:fld>
            <a:endParaRPr/>
          </a:p>
        </p:txBody>
      </p:sp>
    </p:spTree>
    <p:extLst>
      <p:ext uri="{BB962C8B-B14F-4D97-AF65-F5344CB8AC3E}">
        <p14:creationId xmlns:p14="http://schemas.microsoft.com/office/powerpoint/2010/main" val="20461263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9"/>
        <p:cNvGrpSpPr/>
        <p:nvPr/>
      </p:nvGrpSpPr>
      <p:grpSpPr>
        <a:xfrm>
          <a:off x="0" y="0"/>
          <a:ext cx="0" cy="0"/>
          <a:chOff x="0" y="0"/>
          <a:chExt cx="0" cy="0"/>
        </a:xfrm>
      </p:grpSpPr>
      <p:sp>
        <p:nvSpPr>
          <p:cNvPr id="200" name="Google Shape;200;g2daeba66e86_0_55"/>
          <p:cNvSpPr/>
          <p:nvPr/>
        </p:nvSpPr>
        <p:spPr>
          <a:xfrm>
            <a:off x="838200" y="424070"/>
            <a:ext cx="10515600" cy="17286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1" name="Google Shape;201;g2daeba66e86_0_55"/>
          <p:cNvSpPr txBox="1">
            <a:spLocks noGrp="1"/>
          </p:cNvSpPr>
          <p:nvPr>
            <p:ph type="title"/>
          </p:nvPr>
        </p:nvSpPr>
        <p:spPr>
          <a:xfrm>
            <a:off x="838200" y="588168"/>
            <a:ext cx="10515600" cy="132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dirty="0">
                <a:solidFill>
                  <a:srgbClr val="FFFFFF"/>
                </a:solidFill>
              </a:rPr>
              <a:t>GAAP Reports</a:t>
            </a:r>
            <a:endParaRPr sz="4600" dirty="0">
              <a:solidFill>
                <a:srgbClr val="FFFFFF"/>
              </a:solidFill>
            </a:endParaRPr>
          </a:p>
        </p:txBody>
      </p:sp>
      <p:sp>
        <p:nvSpPr>
          <p:cNvPr id="203" name="Google Shape;203;g2daeba66e86_0_55"/>
          <p:cNvSpPr txBox="1">
            <a:spLocks noGrp="1"/>
          </p:cNvSpPr>
          <p:nvPr>
            <p:ph idx="1"/>
          </p:nvPr>
        </p:nvSpPr>
        <p:spPr>
          <a:xfrm>
            <a:off x="838200" y="2633230"/>
            <a:ext cx="10515600" cy="3800700"/>
          </a:xfrm>
          <a:prstGeom prst="rect">
            <a:avLst/>
          </a:prstGeom>
          <a:noFill/>
          <a:ln>
            <a:noFill/>
          </a:ln>
        </p:spPr>
        <p:txBody>
          <a:bodyPr spcFirstLastPara="1" wrap="square" lIns="91425" tIns="45700" rIns="91425" bIns="45700" anchor="t" anchorCtr="0">
            <a:normAutofit lnSpcReduction="10000"/>
          </a:bodyPr>
          <a:lstStyle/>
          <a:p>
            <a:pPr marL="0" marR="0" lvl="0" indent="0" algn="l" rtl="0">
              <a:lnSpc>
                <a:spcPct val="115000"/>
              </a:lnSpc>
              <a:spcBef>
                <a:spcPts val="0"/>
              </a:spcBef>
              <a:spcAft>
                <a:spcPts val="0"/>
              </a:spcAft>
              <a:buClr>
                <a:schemeClr val="accent1"/>
              </a:buClr>
              <a:buSzPts val="1700"/>
              <a:buNone/>
            </a:pPr>
            <a:r>
              <a:rPr lang="en-US" sz="2000" b="1" i="0" u="sng" strike="noStrike" cap="none" dirty="0">
                <a:solidFill>
                  <a:schemeClr val="hlink"/>
                </a:solidFill>
                <a:latin typeface="Arial"/>
                <a:ea typeface="Arial"/>
                <a:cs typeface="Arial"/>
                <a:sym typeface="Arial"/>
                <a:hlinkClick r:id="rId3"/>
              </a:rPr>
              <a:t>Schedule of Changes in Depreciation</a:t>
            </a:r>
            <a:endParaRPr lang="en-US" sz="2000" dirty="0"/>
          </a:p>
          <a:p>
            <a:pPr marL="182562" marR="0" lvl="0" indent="-182562" algn="l" rtl="0">
              <a:lnSpc>
                <a:spcPct val="115000"/>
              </a:lnSpc>
              <a:spcBef>
                <a:spcPts val="0"/>
              </a:spcBef>
              <a:spcAft>
                <a:spcPts val="0"/>
              </a:spcAft>
              <a:buClr>
                <a:schemeClr val="accent1"/>
              </a:buClr>
              <a:buSzPts val="2000"/>
              <a:buFont typeface="Arial"/>
              <a:buChar char="•"/>
            </a:pPr>
            <a:r>
              <a:rPr lang="en-US" sz="2000" b="0" i="0" u="none" strike="noStrike" cap="none" dirty="0">
                <a:solidFill>
                  <a:schemeClr val="dk1"/>
                </a:solidFill>
                <a:latin typeface="Arial"/>
                <a:ea typeface="Arial"/>
                <a:cs typeface="Arial"/>
                <a:sym typeface="Arial"/>
              </a:rPr>
              <a:t>Contains </a:t>
            </a:r>
            <a:r>
              <a:rPr lang="en-US" sz="2000" dirty="0">
                <a:latin typeface="Arial"/>
                <a:ea typeface="Arial"/>
                <a:cs typeface="Arial"/>
                <a:sym typeface="Arial"/>
              </a:rPr>
              <a:t>“</a:t>
            </a:r>
            <a:r>
              <a:rPr lang="en-US" sz="2000" b="0" i="0" u="none" strike="noStrike" cap="none" dirty="0">
                <a:solidFill>
                  <a:schemeClr val="dk1"/>
                </a:solidFill>
                <a:latin typeface="Arial"/>
                <a:ea typeface="Arial"/>
                <a:cs typeface="Arial"/>
                <a:sym typeface="Arial"/>
              </a:rPr>
              <a:t>changes</a:t>
            </a:r>
            <a:r>
              <a:rPr lang="en-US" sz="2000" dirty="0">
                <a:latin typeface="Arial"/>
                <a:ea typeface="Arial"/>
                <a:cs typeface="Arial"/>
                <a:sym typeface="Arial"/>
              </a:rPr>
              <a:t>”</a:t>
            </a:r>
            <a:r>
              <a:rPr lang="en-US" sz="2000" b="0" i="0" u="none" strike="noStrike" cap="none" dirty="0">
                <a:solidFill>
                  <a:schemeClr val="dk1"/>
                </a:solidFill>
                <a:latin typeface="Arial"/>
                <a:ea typeface="Arial"/>
                <a:cs typeface="Arial"/>
                <a:sym typeface="Arial"/>
              </a:rPr>
              <a:t> in depreciation of </a:t>
            </a:r>
            <a:r>
              <a:rPr lang="en-US" sz="2000" dirty="0">
                <a:latin typeface="Arial"/>
                <a:ea typeface="Arial"/>
                <a:cs typeface="Arial"/>
                <a:sym typeface="Arial"/>
              </a:rPr>
              <a:t>capital </a:t>
            </a:r>
            <a:r>
              <a:rPr lang="en-US" sz="2000" b="0" i="0" u="none" strike="noStrike" cap="none" dirty="0">
                <a:solidFill>
                  <a:schemeClr val="dk1"/>
                </a:solidFill>
                <a:latin typeface="Arial"/>
                <a:ea typeface="Arial"/>
                <a:cs typeface="Arial"/>
                <a:sym typeface="Arial"/>
              </a:rPr>
              <a:t>assets during the current fiscal year</a:t>
            </a:r>
            <a:endParaRPr lang="en-US" sz="2000" dirty="0"/>
          </a:p>
          <a:p>
            <a:pPr marL="182562" marR="0" lvl="0" indent="-182562" algn="l" rtl="0">
              <a:lnSpc>
                <a:spcPct val="115000"/>
              </a:lnSpc>
              <a:spcBef>
                <a:spcPts val="400"/>
              </a:spcBef>
              <a:spcAft>
                <a:spcPts val="0"/>
              </a:spcAft>
              <a:buClr>
                <a:schemeClr val="accent1"/>
              </a:buClr>
              <a:buSzPts val="2000"/>
              <a:buFont typeface="Arial"/>
              <a:buChar char="•"/>
            </a:pPr>
            <a:r>
              <a:rPr lang="en-US" sz="2000" dirty="0">
                <a:latin typeface="Arial"/>
                <a:ea typeface="Arial"/>
                <a:cs typeface="Arial"/>
                <a:sym typeface="Arial"/>
              </a:rPr>
              <a:t>Ability to generate a summary or detail report</a:t>
            </a:r>
          </a:p>
          <a:p>
            <a:pPr marL="182562" marR="0" lvl="0" indent="-182562" algn="l" rtl="0">
              <a:lnSpc>
                <a:spcPct val="115000"/>
              </a:lnSpc>
              <a:spcBef>
                <a:spcPts val="400"/>
              </a:spcBef>
              <a:spcAft>
                <a:spcPts val="0"/>
              </a:spcAft>
              <a:buSzPts val="2000"/>
              <a:buFont typeface="Arial"/>
              <a:buChar char="•"/>
            </a:pPr>
            <a:r>
              <a:rPr lang="en-US" sz="2000" dirty="0">
                <a:latin typeface="Arial"/>
                <a:ea typeface="Arial"/>
                <a:cs typeface="Arial"/>
                <a:sym typeface="Arial"/>
              </a:rPr>
              <a:t>Ability to generate the report by asset class, fund or function</a:t>
            </a:r>
          </a:p>
          <a:p>
            <a:pPr marL="914400" marR="0" lvl="1" indent="-355600" algn="l" rtl="0">
              <a:lnSpc>
                <a:spcPct val="115000"/>
              </a:lnSpc>
              <a:spcBef>
                <a:spcPts val="400"/>
              </a:spcBef>
              <a:spcAft>
                <a:spcPts val="0"/>
              </a:spcAft>
              <a:buSzPts val="2000"/>
              <a:buFont typeface="Arial"/>
              <a:buChar char="•"/>
            </a:pPr>
            <a:r>
              <a:rPr lang="en-US" sz="2000" dirty="0">
                <a:solidFill>
                  <a:schemeClr val="accent5"/>
                </a:solidFill>
                <a:latin typeface="Arial"/>
                <a:ea typeface="Arial"/>
                <a:cs typeface="Arial"/>
                <a:sym typeface="Arial"/>
              </a:rPr>
              <a:t>For FYE, it is recommended to generate the report for all three types</a:t>
            </a:r>
          </a:p>
          <a:p>
            <a:pPr marL="457200" marR="0" lvl="0" indent="-355600" algn="l" rtl="0">
              <a:lnSpc>
                <a:spcPct val="115000"/>
              </a:lnSpc>
              <a:spcBef>
                <a:spcPts val="400"/>
              </a:spcBef>
              <a:spcAft>
                <a:spcPts val="0"/>
              </a:spcAft>
              <a:buSzPts val="2000"/>
              <a:buFont typeface="Arial"/>
              <a:buChar char="•"/>
            </a:pPr>
            <a:r>
              <a:rPr lang="en-US" sz="2000" dirty="0">
                <a:latin typeface="Arial"/>
                <a:ea typeface="Arial"/>
                <a:cs typeface="Arial"/>
                <a:sym typeface="Arial"/>
              </a:rPr>
              <a:t>Report Name: ScheduleOfChangeInDepreciationReport.pdf</a:t>
            </a:r>
          </a:p>
          <a:p>
            <a:pPr marL="457200" marR="0" lvl="0" indent="-355600" algn="l" rtl="0">
              <a:lnSpc>
                <a:spcPct val="115000"/>
              </a:lnSpc>
              <a:spcBef>
                <a:spcPts val="400"/>
              </a:spcBef>
              <a:spcAft>
                <a:spcPts val="0"/>
              </a:spcAft>
              <a:buSzPts val="2000"/>
              <a:buFont typeface="Arial"/>
              <a:buChar char="•"/>
            </a:pPr>
            <a:r>
              <a:rPr lang="en-US" sz="2000" dirty="0">
                <a:latin typeface="Arial"/>
                <a:ea typeface="Arial"/>
                <a:cs typeface="Arial"/>
                <a:sym typeface="Arial"/>
              </a:rPr>
              <a:t>S</a:t>
            </a:r>
            <a:r>
              <a:rPr lang="en-US" sz="2000" b="0" i="0" u="none" strike="noStrike" cap="none" dirty="0">
                <a:solidFill>
                  <a:schemeClr val="dk1"/>
                </a:solidFill>
                <a:latin typeface="Arial"/>
                <a:ea typeface="Arial"/>
                <a:cs typeface="Arial"/>
                <a:sym typeface="Arial"/>
              </a:rPr>
              <a:t>ummary report list</a:t>
            </a:r>
            <a:r>
              <a:rPr lang="en-US" sz="2000" dirty="0">
                <a:latin typeface="Arial"/>
                <a:ea typeface="Arial"/>
                <a:cs typeface="Arial"/>
                <a:sym typeface="Arial"/>
              </a:rPr>
              <a:t>s</a:t>
            </a:r>
            <a:r>
              <a:rPr lang="en-US" sz="2000" b="0" i="0" u="none" strike="noStrike" cap="none" dirty="0">
                <a:solidFill>
                  <a:schemeClr val="dk1"/>
                </a:solidFill>
                <a:latin typeface="Arial"/>
                <a:ea typeface="Arial"/>
                <a:cs typeface="Arial"/>
                <a:sym typeface="Arial"/>
              </a:rPr>
              <a:t> the beginning depreciation, continuing items, acquisitions, dispositions, transfers, adjustments and ending depreciation balance in column format.</a:t>
            </a:r>
            <a:endParaRPr lang="en-US" sz="2000" b="0" i="0" u="none" strike="noStrike" cap="none" dirty="0">
              <a:solidFill>
                <a:schemeClr val="dk1"/>
              </a:solidFill>
              <a:sym typeface="Arial"/>
            </a:endParaRPr>
          </a:p>
          <a:p>
            <a:pPr marL="457200" marR="0" lvl="0" indent="-355600" algn="l" rtl="0">
              <a:lnSpc>
                <a:spcPct val="115000"/>
              </a:lnSpc>
              <a:spcBef>
                <a:spcPts val="400"/>
              </a:spcBef>
              <a:spcAft>
                <a:spcPts val="0"/>
              </a:spcAft>
              <a:buSzPts val="2000"/>
              <a:buFont typeface="Arial"/>
              <a:buChar char="•"/>
            </a:pPr>
            <a:r>
              <a:rPr lang="en-US" sz="2000" dirty="0">
                <a:latin typeface="Arial"/>
                <a:ea typeface="Arial"/>
                <a:cs typeface="Arial"/>
                <a:sym typeface="Arial"/>
              </a:rPr>
              <a:t>D</a:t>
            </a:r>
            <a:r>
              <a:rPr lang="en-US" sz="2000" b="0" i="0" u="none" strike="noStrike" cap="none" dirty="0">
                <a:solidFill>
                  <a:schemeClr val="dk1"/>
                </a:solidFill>
                <a:latin typeface="Arial"/>
                <a:ea typeface="Arial"/>
                <a:cs typeface="Arial"/>
                <a:sym typeface="Arial"/>
              </a:rPr>
              <a:t>etailed </a:t>
            </a:r>
            <a:r>
              <a:rPr lang="en-US" sz="2000" dirty="0">
                <a:latin typeface="Arial"/>
                <a:ea typeface="Arial"/>
                <a:cs typeface="Arial"/>
                <a:sym typeface="Arial"/>
              </a:rPr>
              <a:t>report lists </a:t>
            </a:r>
            <a:r>
              <a:rPr lang="en-US" sz="2000" b="0" i="0" u="none" strike="noStrike" cap="none" dirty="0">
                <a:solidFill>
                  <a:schemeClr val="dk1"/>
                </a:solidFill>
                <a:latin typeface="Arial"/>
                <a:ea typeface="Arial"/>
                <a:cs typeface="Arial"/>
                <a:sym typeface="Arial"/>
              </a:rPr>
              <a:t>individual tags that make up the acquisitions, dispositions,         transfers or adjustment amounts.</a:t>
            </a:r>
          </a:p>
        </p:txBody>
      </p:sp>
      <p:sp>
        <p:nvSpPr>
          <p:cNvPr id="202" name="Google Shape;202;g2daeba66e86_0_55"/>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19</a:t>
            </a:fld>
            <a:endParaRPr dirty="0"/>
          </a:p>
        </p:txBody>
      </p:sp>
    </p:spTree>
    <p:extLst>
      <p:ext uri="{BB962C8B-B14F-4D97-AF65-F5344CB8AC3E}">
        <p14:creationId xmlns:p14="http://schemas.microsoft.com/office/powerpoint/2010/main" val="7358012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11"/>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20</a:t>
            </a:fld>
            <a:endParaRPr/>
          </a:p>
        </p:txBody>
      </p:sp>
      <p:pic>
        <p:nvPicPr>
          <p:cNvPr id="255" name="Google Shape;255;p11"/>
          <p:cNvPicPr preferRelativeResize="0"/>
          <p:nvPr/>
        </p:nvPicPr>
        <p:blipFill rotWithShape="1">
          <a:blip r:embed="rId3">
            <a:alphaModFix/>
          </a:blip>
          <a:srcRect/>
          <a:stretch/>
        </p:blipFill>
        <p:spPr>
          <a:xfrm>
            <a:off x="152400" y="715800"/>
            <a:ext cx="11677400" cy="4841560"/>
          </a:xfrm>
          <a:prstGeom prst="rect">
            <a:avLst/>
          </a:prstGeom>
          <a:noFill/>
          <a:ln>
            <a:noFill/>
          </a:ln>
        </p:spPr>
      </p:pic>
      <p:sp>
        <p:nvSpPr>
          <p:cNvPr id="256" name="Google Shape;256;p11"/>
          <p:cNvSpPr/>
          <p:nvPr/>
        </p:nvSpPr>
        <p:spPr>
          <a:xfrm>
            <a:off x="3876675" y="1595437"/>
            <a:ext cx="171450" cy="161925"/>
          </a:xfrm>
          <a:prstGeom prst="mathPlus">
            <a:avLst>
              <a:gd name="adj1" fmla="val 23520"/>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57" name="Google Shape;257;p11"/>
          <p:cNvSpPr/>
          <p:nvPr/>
        </p:nvSpPr>
        <p:spPr>
          <a:xfrm>
            <a:off x="5105400" y="1595437"/>
            <a:ext cx="171450" cy="161925"/>
          </a:xfrm>
          <a:prstGeom prst="mathPlus">
            <a:avLst>
              <a:gd name="adj1" fmla="val 23520"/>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58" name="Google Shape;258;p11"/>
          <p:cNvSpPr/>
          <p:nvPr/>
        </p:nvSpPr>
        <p:spPr>
          <a:xfrm>
            <a:off x="7505700" y="1595437"/>
            <a:ext cx="171450" cy="161925"/>
          </a:xfrm>
          <a:prstGeom prst="mathPlus">
            <a:avLst>
              <a:gd name="adj1" fmla="val 23520"/>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59" name="Google Shape;259;p11"/>
          <p:cNvSpPr/>
          <p:nvPr/>
        </p:nvSpPr>
        <p:spPr>
          <a:xfrm>
            <a:off x="9820275" y="1547812"/>
            <a:ext cx="171450" cy="161925"/>
          </a:xfrm>
          <a:prstGeom prst="mathPlus">
            <a:avLst>
              <a:gd name="adj1" fmla="val 23520"/>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60" name="Google Shape;260;p11"/>
          <p:cNvSpPr/>
          <p:nvPr/>
        </p:nvSpPr>
        <p:spPr>
          <a:xfrm>
            <a:off x="6348413" y="1643061"/>
            <a:ext cx="171450" cy="80963"/>
          </a:xfrm>
          <a:prstGeom prst="mathMinus">
            <a:avLst>
              <a:gd name="adj1" fmla="val 23520"/>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61" name="Google Shape;261;p11"/>
          <p:cNvSpPr/>
          <p:nvPr/>
        </p:nvSpPr>
        <p:spPr>
          <a:xfrm>
            <a:off x="8660605" y="1631153"/>
            <a:ext cx="171450" cy="80963"/>
          </a:xfrm>
          <a:prstGeom prst="mathMinus">
            <a:avLst>
              <a:gd name="adj1" fmla="val 23520"/>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62" name="Google Shape;262;p11"/>
          <p:cNvSpPr/>
          <p:nvPr/>
        </p:nvSpPr>
        <p:spPr>
          <a:xfrm>
            <a:off x="9820275" y="1757361"/>
            <a:ext cx="171450" cy="80963"/>
          </a:xfrm>
          <a:prstGeom prst="mathMinus">
            <a:avLst>
              <a:gd name="adj1" fmla="val 23520"/>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63" name="Google Shape;263;p11"/>
          <p:cNvSpPr/>
          <p:nvPr/>
        </p:nvSpPr>
        <p:spPr>
          <a:xfrm>
            <a:off x="10658475" y="1595437"/>
            <a:ext cx="195263" cy="157147"/>
          </a:xfrm>
          <a:prstGeom prst="mathEqual">
            <a:avLst>
              <a:gd name="adj1" fmla="val 23520"/>
              <a:gd name="adj2" fmla="val 11760"/>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pic>
        <p:nvPicPr>
          <p:cNvPr id="12" name="Picture 11">
            <a:extLst>
              <a:ext uri="{FF2B5EF4-FFF2-40B4-BE49-F238E27FC236}">
                <a16:creationId xmlns:a16="http://schemas.microsoft.com/office/drawing/2014/main" id="{A5CBE60B-3613-4B26-8567-370AB6316302}"/>
              </a:ext>
            </a:extLst>
          </p:cNvPr>
          <p:cNvPicPr>
            <a:picLocks noChangeAspect="1"/>
          </p:cNvPicPr>
          <p:nvPr/>
        </p:nvPicPr>
        <p:blipFill>
          <a:blip r:embed="rId4"/>
          <a:stretch>
            <a:fillRect/>
          </a:stretch>
        </p:blipFill>
        <p:spPr>
          <a:xfrm>
            <a:off x="8859440" y="5557360"/>
            <a:ext cx="2264570" cy="980952"/>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9"/>
        <p:cNvGrpSpPr/>
        <p:nvPr/>
      </p:nvGrpSpPr>
      <p:grpSpPr>
        <a:xfrm>
          <a:off x="0" y="0"/>
          <a:ext cx="0" cy="0"/>
          <a:chOff x="0" y="0"/>
          <a:chExt cx="0" cy="0"/>
        </a:xfrm>
      </p:grpSpPr>
      <p:sp>
        <p:nvSpPr>
          <p:cNvPr id="200" name="Google Shape;200;g2daeba66e86_0_55"/>
          <p:cNvSpPr/>
          <p:nvPr/>
        </p:nvSpPr>
        <p:spPr>
          <a:xfrm>
            <a:off x="838200" y="424070"/>
            <a:ext cx="10515600" cy="17286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1" name="Google Shape;201;g2daeba66e86_0_55"/>
          <p:cNvSpPr txBox="1">
            <a:spLocks noGrp="1"/>
          </p:cNvSpPr>
          <p:nvPr>
            <p:ph type="title"/>
          </p:nvPr>
        </p:nvSpPr>
        <p:spPr>
          <a:xfrm>
            <a:off x="838200" y="588168"/>
            <a:ext cx="10515600" cy="132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dirty="0">
                <a:solidFill>
                  <a:srgbClr val="FFFFFF"/>
                </a:solidFill>
              </a:rPr>
              <a:t>Suggested Non-GAAP Reports</a:t>
            </a:r>
            <a:endParaRPr sz="4600" dirty="0">
              <a:solidFill>
                <a:srgbClr val="FFFFFF"/>
              </a:solidFill>
            </a:endParaRPr>
          </a:p>
        </p:txBody>
      </p:sp>
      <p:sp>
        <p:nvSpPr>
          <p:cNvPr id="203" name="Google Shape;203;g2daeba66e86_0_55"/>
          <p:cNvSpPr txBox="1">
            <a:spLocks noGrp="1"/>
          </p:cNvSpPr>
          <p:nvPr>
            <p:ph idx="1"/>
          </p:nvPr>
        </p:nvSpPr>
        <p:spPr>
          <a:xfrm>
            <a:off x="838200" y="2633230"/>
            <a:ext cx="10515600" cy="3800700"/>
          </a:xfrm>
          <a:prstGeom prst="rect">
            <a:avLst/>
          </a:prstGeom>
          <a:noFill/>
          <a:ln>
            <a:noFill/>
          </a:ln>
        </p:spPr>
        <p:txBody>
          <a:bodyPr spcFirstLastPara="1" wrap="square" lIns="91425" tIns="45700" rIns="91425" bIns="45700" anchor="t" anchorCtr="0">
            <a:normAutofit/>
          </a:bodyPr>
          <a:lstStyle/>
          <a:p>
            <a:pPr marL="182562" marR="0" lvl="0" indent="-182562" algn="l" rtl="0">
              <a:lnSpc>
                <a:spcPct val="110000"/>
              </a:lnSpc>
              <a:spcBef>
                <a:spcPts val="0"/>
              </a:spcBef>
              <a:spcAft>
                <a:spcPts val="0"/>
              </a:spcAft>
              <a:buClr>
                <a:schemeClr val="accent1"/>
              </a:buClr>
              <a:buSzPts val="2000"/>
              <a:buFont typeface="Arial"/>
              <a:buChar char="•"/>
            </a:pPr>
            <a:r>
              <a:rPr lang="en-US" sz="2000" b="1" u="sng" dirty="0">
                <a:solidFill>
                  <a:schemeClr val="hlink"/>
                </a:solidFill>
                <a:latin typeface="Arial"/>
                <a:ea typeface="Arial"/>
                <a:cs typeface="Arial"/>
                <a:sym typeface="Arial"/>
                <a:hlinkClick r:id="rId3"/>
              </a:rPr>
              <a:t>Asset Listing by Grant/Source</a:t>
            </a:r>
            <a:r>
              <a:rPr lang="en-US" sz="2000" b="1" u="sng" dirty="0">
                <a:solidFill>
                  <a:schemeClr val="hlink"/>
                </a:solidFill>
                <a:latin typeface="Arial"/>
                <a:ea typeface="Arial"/>
                <a:cs typeface="Arial"/>
                <a:sym typeface="Arial"/>
              </a:rPr>
              <a:t> </a:t>
            </a:r>
            <a:r>
              <a:rPr lang="en-US" sz="2000" dirty="0">
                <a:solidFill>
                  <a:srgbClr val="172B4D"/>
                </a:solidFill>
                <a:highlight>
                  <a:srgbClr val="FFFFFF"/>
                </a:highlight>
                <a:latin typeface="Roboto"/>
                <a:ea typeface="Roboto"/>
                <a:cs typeface="Roboto"/>
                <a:sym typeface="Roboto"/>
              </a:rPr>
              <a:t>listing of acquisition transaction data by source account code and/or grant identifier</a:t>
            </a:r>
          </a:p>
          <a:p>
            <a:pPr marL="182562" marR="0" lvl="0" indent="-182562" algn="l" rtl="0">
              <a:lnSpc>
                <a:spcPct val="110000"/>
              </a:lnSpc>
              <a:spcBef>
                <a:spcPts val="0"/>
              </a:spcBef>
              <a:spcAft>
                <a:spcPts val="0"/>
              </a:spcAft>
              <a:buClr>
                <a:schemeClr val="accent1"/>
              </a:buClr>
              <a:buSzPts val="2000"/>
              <a:buFont typeface="Arial"/>
              <a:buChar char="•"/>
            </a:pPr>
            <a:r>
              <a:rPr lang="en-US" sz="2000" b="1" u="sng" dirty="0">
                <a:solidFill>
                  <a:schemeClr val="hlink"/>
                </a:solidFill>
                <a:latin typeface="Arial"/>
                <a:ea typeface="Arial"/>
                <a:cs typeface="Arial"/>
                <a:sym typeface="Arial"/>
                <a:hlinkClick r:id="rId4"/>
              </a:rPr>
              <a:t>Brief Asset Listing</a:t>
            </a:r>
            <a:r>
              <a:rPr lang="en-US" sz="2000" b="0" i="0" u="none" dirty="0">
                <a:solidFill>
                  <a:schemeClr val="dk1"/>
                </a:solidFill>
                <a:latin typeface="Arial"/>
                <a:ea typeface="Arial"/>
                <a:cs typeface="Arial"/>
                <a:sym typeface="Arial"/>
              </a:rPr>
              <a:t> </a:t>
            </a:r>
            <a:r>
              <a:rPr lang="en-US" sz="2000" dirty="0">
                <a:solidFill>
                  <a:srgbClr val="172B4D"/>
                </a:solidFill>
                <a:highlight>
                  <a:srgbClr val="FFFFFF"/>
                </a:highlight>
                <a:latin typeface="Roboto"/>
                <a:ea typeface="Roboto"/>
                <a:cs typeface="Roboto"/>
                <a:sym typeface="Roboto"/>
              </a:rPr>
              <a:t>brief listing (one line per item) of all assets or a subset of them.</a:t>
            </a:r>
          </a:p>
          <a:p>
            <a:pPr marL="914400" marR="0" lvl="1" indent="-342900" algn="l" rtl="0">
              <a:lnSpc>
                <a:spcPct val="110000"/>
              </a:lnSpc>
              <a:spcBef>
                <a:spcPts val="0"/>
              </a:spcBef>
              <a:spcAft>
                <a:spcPts val="0"/>
              </a:spcAft>
              <a:buClr>
                <a:schemeClr val="accent1"/>
              </a:buClr>
              <a:buSzPts val="1800"/>
              <a:buFont typeface="Arial"/>
              <a:buChar char="•"/>
            </a:pPr>
            <a:r>
              <a:rPr lang="en-US" sz="1800" dirty="0">
                <a:solidFill>
                  <a:schemeClr val="accent5"/>
                </a:solidFill>
                <a:highlight>
                  <a:srgbClr val="FFFFFF"/>
                </a:highlight>
                <a:latin typeface="Roboto"/>
                <a:ea typeface="Roboto"/>
                <a:cs typeface="Roboto"/>
                <a:sym typeface="Roboto"/>
              </a:rPr>
              <a:t>Recommended 5 versions of the Brief Asset generated at FYE</a:t>
            </a:r>
          </a:p>
          <a:p>
            <a:pPr marL="1371600" marR="0" lvl="2" indent="-336550" algn="l" rtl="0">
              <a:lnSpc>
                <a:spcPct val="110000"/>
              </a:lnSpc>
              <a:spcBef>
                <a:spcPts val="0"/>
              </a:spcBef>
              <a:spcAft>
                <a:spcPts val="0"/>
              </a:spcAft>
              <a:buClr>
                <a:schemeClr val="accent1"/>
              </a:buClr>
              <a:buSzPts val="1700"/>
              <a:buFont typeface="Arial"/>
              <a:buChar char="•"/>
            </a:pPr>
            <a:r>
              <a:rPr lang="en-US" sz="1700" dirty="0">
                <a:solidFill>
                  <a:srgbClr val="172B4D"/>
                </a:solidFill>
                <a:highlight>
                  <a:srgbClr val="FFFFFF"/>
                </a:highlight>
                <a:latin typeface="Roboto"/>
                <a:ea typeface="Roboto"/>
                <a:cs typeface="Roboto"/>
                <a:sym typeface="Roboto"/>
              </a:rPr>
              <a:t>I</a:t>
            </a:r>
            <a:r>
              <a:rPr lang="en-US" sz="1700" b="0" i="0" u="none" dirty="0">
                <a:solidFill>
                  <a:schemeClr val="dk1"/>
                </a:solidFill>
                <a:latin typeface="Arial"/>
                <a:ea typeface="Arial"/>
                <a:cs typeface="Arial"/>
                <a:sym typeface="Arial"/>
              </a:rPr>
              <a:t>nclude capitalized items only and</a:t>
            </a:r>
            <a:r>
              <a:rPr lang="en-US" sz="1700" dirty="0">
                <a:latin typeface="Arial"/>
                <a:ea typeface="Arial"/>
                <a:cs typeface="Arial"/>
                <a:sym typeface="Arial"/>
              </a:rPr>
              <a:t> </a:t>
            </a:r>
            <a:r>
              <a:rPr lang="en-US" sz="1700" b="0" i="0" u="none" dirty="0">
                <a:solidFill>
                  <a:schemeClr val="dk1"/>
                </a:solidFill>
                <a:latin typeface="Arial"/>
                <a:ea typeface="Arial"/>
                <a:cs typeface="Arial"/>
                <a:sym typeface="Arial"/>
              </a:rPr>
              <a:t>Status </a:t>
            </a:r>
            <a:r>
              <a:rPr lang="en-US" sz="1700" dirty="0">
                <a:latin typeface="Arial"/>
                <a:ea typeface="Arial"/>
                <a:cs typeface="Arial"/>
                <a:sym typeface="Arial"/>
              </a:rPr>
              <a:t>c</a:t>
            </a:r>
            <a:r>
              <a:rPr lang="en-US" sz="1700" b="0" i="0" u="none" dirty="0">
                <a:solidFill>
                  <a:schemeClr val="dk1"/>
                </a:solidFill>
                <a:latin typeface="Arial"/>
                <a:ea typeface="Arial"/>
                <a:cs typeface="Arial"/>
                <a:sym typeface="Arial"/>
              </a:rPr>
              <a:t>odes of “Active, N</a:t>
            </a:r>
            <a:r>
              <a:rPr lang="en-US" sz="1700" dirty="0">
                <a:latin typeface="Arial"/>
                <a:ea typeface="Arial"/>
                <a:cs typeface="Arial"/>
                <a:sym typeface="Arial"/>
              </a:rPr>
              <a:t>ew</a:t>
            </a:r>
            <a:r>
              <a:rPr lang="en-US" sz="1700" b="0" i="0" u="none" dirty="0">
                <a:solidFill>
                  <a:schemeClr val="dk1"/>
                </a:solidFill>
                <a:latin typeface="Arial"/>
                <a:ea typeface="Arial"/>
                <a:cs typeface="Arial"/>
                <a:sym typeface="Arial"/>
              </a:rPr>
              <a:t>, E</a:t>
            </a:r>
            <a:r>
              <a:rPr lang="en-US" sz="1700" dirty="0">
                <a:latin typeface="Arial"/>
                <a:ea typeface="Arial"/>
                <a:cs typeface="Arial"/>
                <a:sym typeface="Arial"/>
              </a:rPr>
              <a:t>xcess Asset Held for Sale</a:t>
            </a:r>
            <a:r>
              <a:rPr lang="en-US" sz="1700" b="0" i="0" u="none" dirty="0">
                <a:solidFill>
                  <a:schemeClr val="dk1"/>
                </a:solidFill>
                <a:latin typeface="Arial"/>
                <a:ea typeface="Arial"/>
                <a:cs typeface="Arial"/>
                <a:sym typeface="Arial"/>
              </a:rPr>
              <a:t>, and </a:t>
            </a:r>
            <a:r>
              <a:rPr lang="en-US" sz="1700" dirty="0">
                <a:latin typeface="Arial"/>
                <a:ea typeface="Arial"/>
                <a:cs typeface="Arial"/>
                <a:sym typeface="Arial"/>
              </a:rPr>
              <a:t>Excess Asset Not in Use</a:t>
            </a:r>
            <a:r>
              <a:rPr lang="en-US" sz="1700" b="0" i="0" u="none" dirty="0">
                <a:solidFill>
                  <a:schemeClr val="dk1"/>
                </a:solidFill>
                <a:latin typeface="Arial"/>
                <a:ea typeface="Arial"/>
                <a:cs typeface="Arial"/>
                <a:sym typeface="Arial"/>
              </a:rPr>
              <a:t> (with the exception of the </a:t>
            </a:r>
            <a:r>
              <a:rPr lang="en-US" sz="1700" dirty="0">
                <a:latin typeface="Arial"/>
                <a:ea typeface="Arial"/>
                <a:cs typeface="Arial"/>
                <a:sym typeface="Arial"/>
              </a:rPr>
              <a:t>disposition report)</a:t>
            </a:r>
            <a:endParaRPr lang="en-US" sz="1700" dirty="0"/>
          </a:p>
          <a:p>
            <a:pPr marL="1828800" marR="0" lvl="3" indent="-330200" algn="l" rtl="0">
              <a:lnSpc>
                <a:spcPct val="110000"/>
              </a:lnSpc>
              <a:spcBef>
                <a:spcPts val="0"/>
              </a:spcBef>
              <a:spcAft>
                <a:spcPts val="0"/>
              </a:spcAft>
              <a:buClr>
                <a:schemeClr val="accent1"/>
              </a:buClr>
              <a:buSzPts val="1600"/>
              <a:buFont typeface="Arial"/>
              <a:buChar char="•"/>
            </a:pPr>
            <a:r>
              <a:rPr lang="en-US" sz="1600" b="0" i="0" u="none" strike="noStrike" cap="none" dirty="0">
                <a:solidFill>
                  <a:schemeClr val="dk1"/>
                </a:solidFill>
                <a:latin typeface="Arial"/>
                <a:ea typeface="Arial"/>
                <a:cs typeface="Arial"/>
                <a:sym typeface="Arial"/>
              </a:rPr>
              <a:t>Brief Asset Listing by fund </a:t>
            </a:r>
            <a:endParaRPr lang="en-US" sz="1600" dirty="0"/>
          </a:p>
          <a:p>
            <a:pPr marL="1828800" marR="0" lvl="3" indent="-330200" algn="l" rtl="0">
              <a:lnSpc>
                <a:spcPct val="110000"/>
              </a:lnSpc>
              <a:spcBef>
                <a:spcPts val="0"/>
              </a:spcBef>
              <a:spcAft>
                <a:spcPts val="0"/>
              </a:spcAft>
              <a:buClr>
                <a:schemeClr val="accent1"/>
              </a:buClr>
              <a:buSzPts val="1600"/>
              <a:buFont typeface="Arial"/>
              <a:buChar char="•"/>
            </a:pPr>
            <a:r>
              <a:rPr lang="en-US" sz="1600" b="0" i="0" u="none" strike="noStrike" cap="none" dirty="0">
                <a:solidFill>
                  <a:schemeClr val="dk1"/>
                </a:solidFill>
                <a:latin typeface="Arial"/>
                <a:ea typeface="Arial"/>
                <a:cs typeface="Arial"/>
                <a:sym typeface="Arial"/>
              </a:rPr>
              <a:t>Brief Asset Listing by function </a:t>
            </a:r>
            <a:endParaRPr lang="en-US" sz="1600" dirty="0"/>
          </a:p>
          <a:p>
            <a:pPr marL="1828800" marR="0" lvl="3" indent="-330200" algn="l" rtl="0">
              <a:lnSpc>
                <a:spcPct val="110000"/>
              </a:lnSpc>
              <a:spcBef>
                <a:spcPts val="0"/>
              </a:spcBef>
              <a:spcAft>
                <a:spcPts val="0"/>
              </a:spcAft>
              <a:buClr>
                <a:schemeClr val="accent1"/>
              </a:buClr>
              <a:buSzPts val="1600"/>
              <a:buFont typeface="Arial"/>
              <a:buChar char="•"/>
            </a:pPr>
            <a:r>
              <a:rPr lang="en-US" sz="1600" b="0" i="0" u="none" strike="noStrike" cap="none" dirty="0">
                <a:solidFill>
                  <a:schemeClr val="dk1"/>
                </a:solidFill>
                <a:latin typeface="Arial"/>
                <a:ea typeface="Arial"/>
                <a:cs typeface="Arial"/>
                <a:sym typeface="Arial"/>
              </a:rPr>
              <a:t>Brief Asset Listing by asset class </a:t>
            </a:r>
            <a:endParaRPr lang="en-US" sz="1600" dirty="0"/>
          </a:p>
          <a:p>
            <a:pPr marL="1828800" marR="0" lvl="3" indent="-330200" algn="l" rtl="0">
              <a:lnSpc>
                <a:spcPct val="110000"/>
              </a:lnSpc>
              <a:spcBef>
                <a:spcPts val="0"/>
              </a:spcBef>
              <a:spcAft>
                <a:spcPts val="0"/>
              </a:spcAft>
              <a:buClr>
                <a:schemeClr val="accent1"/>
              </a:buClr>
              <a:buSzPts val="1600"/>
              <a:buFont typeface="Arial"/>
              <a:buChar char="•"/>
            </a:pPr>
            <a:r>
              <a:rPr lang="en-US" sz="1600" b="0" i="0" u="none" strike="noStrike" cap="none" dirty="0">
                <a:solidFill>
                  <a:schemeClr val="dk1"/>
                </a:solidFill>
                <a:latin typeface="Arial"/>
                <a:ea typeface="Arial"/>
                <a:cs typeface="Arial"/>
                <a:sym typeface="Arial"/>
              </a:rPr>
              <a:t>Acquisitions for current fiscal year </a:t>
            </a:r>
            <a:endParaRPr lang="en-US" sz="1600" dirty="0"/>
          </a:p>
          <a:p>
            <a:pPr marL="1828800" marR="0" lvl="3" indent="-330200" algn="l" rtl="0">
              <a:lnSpc>
                <a:spcPct val="110000"/>
              </a:lnSpc>
              <a:spcBef>
                <a:spcPts val="0"/>
              </a:spcBef>
              <a:spcAft>
                <a:spcPts val="0"/>
              </a:spcAft>
              <a:buClr>
                <a:schemeClr val="accent1"/>
              </a:buClr>
              <a:buSzPts val="1600"/>
              <a:buFont typeface="Arial"/>
              <a:buChar char="•"/>
            </a:pPr>
            <a:r>
              <a:rPr lang="en-US" sz="1600" b="0" i="0" u="none" strike="noStrike" cap="none" dirty="0">
                <a:solidFill>
                  <a:schemeClr val="dk1"/>
                </a:solidFill>
                <a:latin typeface="Arial"/>
                <a:ea typeface="Arial"/>
                <a:cs typeface="Arial"/>
                <a:sym typeface="Arial"/>
              </a:rPr>
              <a:t>Dispositions for current fiscal year </a:t>
            </a:r>
            <a:endParaRPr lang="en-US" sz="1600" dirty="0"/>
          </a:p>
          <a:p>
            <a:pPr marL="0" marR="0" lvl="0" indent="0" algn="l" rtl="0">
              <a:lnSpc>
                <a:spcPct val="115000"/>
              </a:lnSpc>
              <a:spcBef>
                <a:spcPts val="0"/>
              </a:spcBef>
              <a:spcAft>
                <a:spcPts val="0"/>
              </a:spcAft>
              <a:buClr>
                <a:schemeClr val="accent1"/>
              </a:buClr>
              <a:buSzPts val="1700"/>
              <a:buNone/>
            </a:pPr>
            <a:r>
              <a:rPr lang="en-US" sz="2000" dirty="0">
                <a:solidFill>
                  <a:srgbClr val="FFFFFF"/>
                </a:solidFill>
              </a:rPr>
              <a:t>ed Non-GAAP Reports</a:t>
            </a:r>
            <a:endParaRPr lang="en-US" sz="2000" dirty="0">
              <a:latin typeface="Arial"/>
              <a:ea typeface="Arial"/>
              <a:cs typeface="Arial"/>
              <a:sym typeface="Arial"/>
            </a:endParaRPr>
          </a:p>
        </p:txBody>
      </p:sp>
      <p:sp>
        <p:nvSpPr>
          <p:cNvPr id="202" name="Google Shape;202;g2daeba66e86_0_55"/>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21</a:t>
            </a:fld>
            <a:endParaRPr/>
          </a:p>
        </p:txBody>
      </p:sp>
    </p:spTree>
    <p:extLst>
      <p:ext uri="{BB962C8B-B14F-4D97-AF65-F5344CB8AC3E}">
        <p14:creationId xmlns:p14="http://schemas.microsoft.com/office/powerpoint/2010/main" val="1236848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9"/>
        <p:cNvGrpSpPr/>
        <p:nvPr/>
      </p:nvGrpSpPr>
      <p:grpSpPr>
        <a:xfrm>
          <a:off x="0" y="0"/>
          <a:ext cx="0" cy="0"/>
          <a:chOff x="0" y="0"/>
          <a:chExt cx="0" cy="0"/>
        </a:xfrm>
      </p:grpSpPr>
      <p:sp>
        <p:nvSpPr>
          <p:cNvPr id="200" name="Google Shape;200;g2daeba66e86_0_55"/>
          <p:cNvSpPr/>
          <p:nvPr/>
        </p:nvSpPr>
        <p:spPr>
          <a:xfrm>
            <a:off x="838200" y="424070"/>
            <a:ext cx="10515600" cy="17286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1" name="Google Shape;201;g2daeba66e86_0_55"/>
          <p:cNvSpPr txBox="1">
            <a:spLocks noGrp="1"/>
          </p:cNvSpPr>
          <p:nvPr>
            <p:ph type="title"/>
          </p:nvPr>
        </p:nvSpPr>
        <p:spPr>
          <a:xfrm>
            <a:off x="838200" y="588168"/>
            <a:ext cx="10515600" cy="132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dirty="0">
                <a:solidFill>
                  <a:srgbClr val="FFFFFF"/>
                </a:solidFill>
              </a:rPr>
              <a:t>Suggested Non-GAAP Reports</a:t>
            </a:r>
            <a:endParaRPr sz="4600" dirty="0">
              <a:solidFill>
                <a:srgbClr val="FFFFFF"/>
              </a:solidFill>
            </a:endParaRPr>
          </a:p>
        </p:txBody>
      </p:sp>
      <p:sp>
        <p:nvSpPr>
          <p:cNvPr id="203" name="Google Shape;203;g2daeba66e86_0_55"/>
          <p:cNvSpPr txBox="1">
            <a:spLocks noGrp="1"/>
          </p:cNvSpPr>
          <p:nvPr>
            <p:ph idx="1"/>
          </p:nvPr>
        </p:nvSpPr>
        <p:spPr>
          <a:xfrm>
            <a:off x="838200" y="2633230"/>
            <a:ext cx="10515600" cy="3800700"/>
          </a:xfrm>
          <a:prstGeom prst="rect">
            <a:avLst/>
          </a:prstGeom>
          <a:noFill/>
          <a:ln>
            <a:noFill/>
          </a:ln>
        </p:spPr>
        <p:txBody>
          <a:bodyPr spcFirstLastPara="1" wrap="square" lIns="91425" tIns="45700" rIns="91425" bIns="45700" anchor="t" anchorCtr="0">
            <a:normAutofit/>
          </a:bodyPr>
          <a:lstStyle/>
          <a:p>
            <a:pPr marL="182562" marR="0" lvl="0" indent="-182562" algn="l" rtl="0">
              <a:lnSpc>
                <a:spcPct val="100000"/>
              </a:lnSpc>
              <a:spcBef>
                <a:spcPts val="0"/>
              </a:spcBef>
              <a:spcAft>
                <a:spcPts val="0"/>
              </a:spcAft>
              <a:buClr>
                <a:schemeClr val="accent1"/>
              </a:buClr>
              <a:buSzPts val="1730"/>
              <a:buFont typeface="Arial"/>
              <a:buChar char="•"/>
            </a:pPr>
            <a:r>
              <a:rPr lang="en-US" sz="2000" b="1" i="0" u="sng" dirty="0">
                <a:solidFill>
                  <a:schemeClr val="hlink"/>
                </a:solidFill>
                <a:latin typeface="Arial"/>
                <a:ea typeface="Arial"/>
                <a:cs typeface="Arial"/>
                <a:sym typeface="Arial"/>
                <a:hlinkClick r:id="rId3"/>
              </a:rPr>
              <a:t>Book Value Report</a:t>
            </a:r>
            <a:r>
              <a:rPr lang="en-US" sz="2000" b="1" i="0" u="sng" dirty="0">
                <a:solidFill>
                  <a:schemeClr val="hlink"/>
                </a:solidFill>
                <a:latin typeface="Arial"/>
                <a:ea typeface="Arial"/>
                <a:cs typeface="Arial"/>
                <a:sym typeface="Arial"/>
              </a:rPr>
              <a:t> </a:t>
            </a:r>
            <a:r>
              <a:rPr lang="en-US" sz="2000" b="0" i="0" u="none" dirty="0">
                <a:solidFill>
                  <a:schemeClr val="dk1"/>
                </a:solidFill>
                <a:latin typeface="Arial"/>
                <a:ea typeface="Arial"/>
                <a:cs typeface="Arial"/>
                <a:sym typeface="Arial"/>
              </a:rPr>
              <a:t>displays depreciation information listing original cost, salvage value, book value, % of depreciation, and last year of useful life.  </a:t>
            </a:r>
          </a:p>
          <a:p>
            <a:pPr marL="457200" marR="0" lvl="1" indent="-188911" algn="l" rtl="0">
              <a:lnSpc>
                <a:spcPct val="100000"/>
              </a:lnSpc>
              <a:spcBef>
                <a:spcPts val="360"/>
              </a:spcBef>
              <a:spcAft>
                <a:spcPts val="0"/>
              </a:spcAft>
              <a:buClr>
                <a:schemeClr val="accent1"/>
              </a:buClr>
              <a:buSzPts val="1630"/>
              <a:buFont typeface="Arial"/>
              <a:buChar char="•"/>
            </a:pPr>
            <a:r>
              <a:rPr lang="en-US" sz="1900" b="0" i="0" u="none" strike="noStrike" cap="none" dirty="0">
                <a:solidFill>
                  <a:schemeClr val="dk1"/>
                </a:solidFill>
                <a:latin typeface="Arial"/>
                <a:ea typeface="Arial"/>
                <a:cs typeface="Arial"/>
                <a:sym typeface="Arial"/>
              </a:rPr>
              <a:t>The </a:t>
            </a:r>
            <a:r>
              <a:rPr lang="en-US" sz="1900" dirty="0">
                <a:latin typeface="Arial"/>
                <a:ea typeface="Arial"/>
                <a:cs typeface="Arial"/>
                <a:sym typeface="Arial"/>
              </a:rPr>
              <a:t>current </a:t>
            </a:r>
            <a:r>
              <a:rPr lang="en-US" sz="1900" b="0" i="0" u="none" strike="noStrike" cap="none" dirty="0">
                <a:solidFill>
                  <a:schemeClr val="dk1"/>
                </a:solidFill>
                <a:latin typeface="Arial"/>
                <a:ea typeface="Arial"/>
                <a:cs typeface="Arial"/>
                <a:sym typeface="Arial"/>
              </a:rPr>
              <a:t>FY is used for the reporting date. </a:t>
            </a:r>
          </a:p>
          <a:p>
            <a:pPr marL="457200" marR="0" lvl="1" indent="-188911" algn="l" rtl="0">
              <a:lnSpc>
                <a:spcPct val="100000"/>
              </a:lnSpc>
              <a:spcBef>
                <a:spcPts val="360"/>
              </a:spcBef>
              <a:spcAft>
                <a:spcPts val="0"/>
              </a:spcAft>
              <a:buClr>
                <a:schemeClr val="accent1"/>
              </a:buClr>
              <a:buSzPts val="1630"/>
              <a:buFont typeface="Arial"/>
              <a:buChar char="•"/>
            </a:pPr>
            <a:r>
              <a:rPr lang="en-US" sz="1900" dirty="0">
                <a:solidFill>
                  <a:schemeClr val="accent5"/>
                </a:solidFill>
                <a:latin typeface="Arial"/>
                <a:ea typeface="Arial"/>
                <a:cs typeface="Arial"/>
                <a:sym typeface="Arial"/>
              </a:rPr>
              <a:t>R</a:t>
            </a:r>
            <a:r>
              <a:rPr lang="en-US" sz="1900" b="0" i="0" u="none" strike="noStrike" cap="none" dirty="0">
                <a:solidFill>
                  <a:schemeClr val="accent5"/>
                </a:solidFill>
                <a:latin typeface="Arial"/>
                <a:ea typeface="Arial"/>
                <a:cs typeface="Arial"/>
                <a:sym typeface="Arial"/>
              </a:rPr>
              <a:t>ecommended 4 versions </a:t>
            </a:r>
            <a:r>
              <a:rPr lang="en-US" sz="1900" dirty="0">
                <a:solidFill>
                  <a:schemeClr val="accent5"/>
                </a:solidFill>
                <a:latin typeface="Arial"/>
                <a:ea typeface="Arial"/>
                <a:cs typeface="Arial"/>
                <a:sym typeface="Arial"/>
              </a:rPr>
              <a:t>generated</a:t>
            </a:r>
            <a:r>
              <a:rPr lang="en-US" sz="1900" b="0" i="0" u="none" strike="noStrike" cap="none" dirty="0">
                <a:solidFill>
                  <a:schemeClr val="accent5"/>
                </a:solidFill>
                <a:latin typeface="Arial"/>
                <a:ea typeface="Arial"/>
                <a:cs typeface="Arial"/>
                <a:sym typeface="Arial"/>
              </a:rPr>
              <a:t> at FYE</a:t>
            </a:r>
            <a:endParaRPr lang="en-US" dirty="0">
              <a:solidFill>
                <a:schemeClr val="accent5"/>
              </a:solidFill>
            </a:endParaRPr>
          </a:p>
          <a:p>
            <a:pPr marL="914400" lvl="2" indent="-188911" algn="l" rtl="0">
              <a:lnSpc>
                <a:spcPct val="100000"/>
              </a:lnSpc>
              <a:spcBef>
                <a:spcPts val="0"/>
              </a:spcBef>
              <a:spcAft>
                <a:spcPts val="0"/>
              </a:spcAft>
              <a:buClr>
                <a:schemeClr val="accent1"/>
              </a:buClr>
              <a:buSzPts val="1630"/>
              <a:buChar char="•"/>
            </a:pPr>
            <a:r>
              <a:rPr lang="en-US" sz="1800" dirty="0">
                <a:solidFill>
                  <a:srgbClr val="172B4D"/>
                </a:solidFill>
                <a:highlight>
                  <a:srgbClr val="FFFFFF"/>
                </a:highlight>
                <a:latin typeface="Arial"/>
                <a:ea typeface="Arial"/>
                <a:cs typeface="Arial"/>
                <a:sym typeface="Arial"/>
              </a:rPr>
              <a:t>I</a:t>
            </a:r>
            <a:r>
              <a:rPr lang="en-US" sz="1800" dirty="0">
                <a:latin typeface="Arial"/>
                <a:ea typeface="Arial"/>
                <a:cs typeface="Arial"/>
                <a:sym typeface="Arial"/>
              </a:rPr>
              <a:t>nclude capitalized items only and Status codes of Active, New, Excess Asset Held for Sale, and Excess Asset Not in Use (with the exception of the disposition reports below). </a:t>
            </a:r>
          </a:p>
          <a:p>
            <a:pPr marL="1828800" lvl="3" indent="-332105" algn="l" rtl="0">
              <a:lnSpc>
                <a:spcPct val="100000"/>
              </a:lnSpc>
              <a:spcBef>
                <a:spcPts val="0"/>
              </a:spcBef>
              <a:spcAft>
                <a:spcPts val="0"/>
              </a:spcAft>
              <a:buClr>
                <a:schemeClr val="accent1"/>
              </a:buClr>
              <a:buSzPts val="1630"/>
              <a:buChar char="•"/>
            </a:pPr>
            <a:r>
              <a:rPr lang="en-US" sz="1800" b="0" i="0" u="none" strike="noStrike" cap="none" dirty="0">
                <a:solidFill>
                  <a:schemeClr val="dk1"/>
                </a:solidFill>
                <a:latin typeface="Arial"/>
                <a:ea typeface="Arial"/>
                <a:cs typeface="Arial"/>
                <a:sym typeface="Arial"/>
              </a:rPr>
              <a:t>Book Value Report by function</a:t>
            </a:r>
            <a:endParaRPr lang="en-US" dirty="0">
              <a:latin typeface="Arial"/>
              <a:ea typeface="Arial"/>
              <a:cs typeface="Arial"/>
              <a:sym typeface="Arial"/>
            </a:endParaRPr>
          </a:p>
          <a:p>
            <a:pPr marL="1828800" lvl="3" indent="-332105" algn="l" rtl="0">
              <a:lnSpc>
                <a:spcPct val="100000"/>
              </a:lnSpc>
              <a:spcBef>
                <a:spcPts val="0"/>
              </a:spcBef>
              <a:spcAft>
                <a:spcPts val="0"/>
              </a:spcAft>
              <a:buClr>
                <a:schemeClr val="accent1"/>
              </a:buClr>
              <a:buSzPts val="1630"/>
              <a:buChar char="•"/>
            </a:pPr>
            <a:r>
              <a:rPr lang="en-US" sz="1800" b="0" i="0" u="none" strike="noStrike" cap="none" dirty="0">
                <a:solidFill>
                  <a:schemeClr val="dk1"/>
                </a:solidFill>
                <a:latin typeface="Arial"/>
                <a:ea typeface="Arial"/>
                <a:cs typeface="Arial"/>
                <a:sym typeface="Arial"/>
              </a:rPr>
              <a:t>Book Value Report by class </a:t>
            </a:r>
            <a:endParaRPr lang="en-US" dirty="0">
              <a:latin typeface="Arial"/>
              <a:ea typeface="Arial"/>
              <a:cs typeface="Arial"/>
              <a:sym typeface="Arial"/>
            </a:endParaRPr>
          </a:p>
          <a:p>
            <a:pPr marL="1828800" lvl="3" indent="-332105" algn="l" rtl="0">
              <a:lnSpc>
                <a:spcPct val="100000"/>
              </a:lnSpc>
              <a:spcBef>
                <a:spcPts val="0"/>
              </a:spcBef>
              <a:spcAft>
                <a:spcPts val="0"/>
              </a:spcAft>
              <a:buClr>
                <a:schemeClr val="accent1"/>
              </a:buClr>
              <a:buSzPts val="1630"/>
              <a:buChar char="•"/>
            </a:pPr>
            <a:r>
              <a:rPr lang="en-US" sz="1800" b="0" i="0" u="none" strike="noStrike" cap="none" dirty="0">
                <a:solidFill>
                  <a:schemeClr val="dk1"/>
                </a:solidFill>
                <a:latin typeface="Arial"/>
                <a:ea typeface="Arial"/>
                <a:cs typeface="Arial"/>
                <a:sym typeface="Arial"/>
              </a:rPr>
              <a:t>Depreciation for current FY dispositions by function </a:t>
            </a:r>
            <a:endParaRPr lang="en-US" dirty="0">
              <a:solidFill>
                <a:srgbClr val="FF7C80"/>
              </a:solidFill>
              <a:latin typeface="Arial"/>
              <a:ea typeface="Arial"/>
              <a:cs typeface="Arial"/>
              <a:sym typeface="Arial"/>
            </a:endParaRPr>
          </a:p>
          <a:p>
            <a:pPr marL="1828800" lvl="3" indent="-332105" algn="l" rtl="0">
              <a:lnSpc>
                <a:spcPct val="100000"/>
              </a:lnSpc>
              <a:spcBef>
                <a:spcPts val="0"/>
              </a:spcBef>
              <a:spcAft>
                <a:spcPts val="0"/>
              </a:spcAft>
              <a:buClr>
                <a:schemeClr val="accent1"/>
              </a:buClr>
              <a:buSzPts val="1630"/>
              <a:buChar char="•"/>
            </a:pPr>
            <a:r>
              <a:rPr lang="en-US" sz="1800" b="0" i="0" u="none" strike="noStrike" cap="none" dirty="0">
                <a:solidFill>
                  <a:schemeClr val="dk1"/>
                </a:solidFill>
                <a:latin typeface="Arial"/>
                <a:ea typeface="Arial"/>
                <a:cs typeface="Arial"/>
                <a:sym typeface="Arial"/>
              </a:rPr>
              <a:t>Depreciation for current FY dispositions by class</a:t>
            </a:r>
            <a:endParaRPr lang="en-US" dirty="0">
              <a:solidFill>
                <a:srgbClr val="FF7C80"/>
              </a:solidFill>
              <a:latin typeface="Arial"/>
              <a:ea typeface="Arial"/>
              <a:cs typeface="Arial"/>
              <a:sym typeface="Arial"/>
            </a:endParaRPr>
          </a:p>
          <a:p>
            <a:pPr marL="0" marR="0" lvl="0" indent="0" algn="l" rtl="0">
              <a:lnSpc>
                <a:spcPct val="115000"/>
              </a:lnSpc>
              <a:spcBef>
                <a:spcPts val="0"/>
              </a:spcBef>
              <a:spcAft>
                <a:spcPts val="0"/>
              </a:spcAft>
              <a:buClr>
                <a:schemeClr val="accent1"/>
              </a:buClr>
              <a:buSzPts val="1700"/>
              <a:buNone/>
            </a:pPr>
            <a:endParaRPr lang="en-US" sz="2000" dirty="0">
              <a:latin typeface="Arial"/>
              <a:ea typeface="Arial"/>
              <a:cs typeface="Arial"/>
              <a:sym typeface="Arial"/>
            </a:endParaRPr>
          </a:p>
        </p:txBody>
      </p:sp>
      <p:sp>
        <p:nvSpPr>
          <p:cNvPr id="202" name="Google Shape;202;g2daeba66e86_0_55"/>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22</a:t>
            </a:fld>
            <a:endParaRPr/>
          </a:p>
        </p:txBody>
      </p:sp>
    </p:spTree>
    <p:extLst>
      <p:ext uri="{BB962C8B-B14F-4D97-AF65-F5344CB8AC3E}">
        <p14:creationId xmlns:p14="http://schemas.microsoft.com/office/powerpoint/2010/main" val="26221534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9"/>
        <p:cNvGrpSpPr/>
        <p:nvPr/>
      </p:nvGrpSpPr>
      <p:grpSpPr>
        <a:xfrm>
          <a:off x="0" y="0"/>
          <a:ext cx="0" cy="0"/>
          <a:chOff x="0" y="0"/>
          <a:chExt cx="0" cy="0"/>
        </a:xfrm>
      </p:grpSpPr>
      <p:sp>
        <p:nvSpPr>
          <p:cNvPr id="200" name="Google Shape;200;g2daeba66e86_0_55"/>
          <p:cNvSpPr/>
          <p:nvPr/>
        </p:nvSpPr>
        <p:spPr>
          <a:xfrm>
            <a:off x="838200" y="424070"/>
            <a:ext cx="10515600" cy="17286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1" name="Google Shape;201;g2daeba66e86_0_55"/>
          <p:cNvSpPr txBox="1">
            <a:spLocks noGrp="1"/>
          </p:cNvSpPr>
          <p:nvPr>
            <p:ph type="title"/>
          </p:nvPr>
        </p:nvSpPr>
        <p:spPr>
          <a:xfrm>
            <a:off x="838200" y="588168"/>
            <a:ext cx="10515600" cy="132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dirty="0">
                <a:solidFill>
                  <a:srgbClr val="FFFFFF"/>
                </a:solidFill>
              </a:rPr>
              <a:t>Suggested Non-GAAP Reports</a:t>
            </a:r>
            <a:endParaRPr sz="4600" dirty="0">
              <a:solidFill>
                <a:srgbClr val="FFFFFF"/>
              </a:solidFill>
            </a:endParaRPr>
          </a:p>
        </p:txBody>
      </p:sp>
      <p:sp>
        <p:nvSpPr>
          <p:cNvPr id="203" name="Google Shape;203;g2daeba66e86_0_55"/>
          <p:cNvSpPr txBox="1">
            <a:spLocks noGrp="1"/>
          </p:cNvSpPr>
          <p:nvPr>
            <p:ph idx="1"/>
          </p:nvPr>
        </p:nvSpPr>
        <p:spPr>
          <a:xfrm>
            <a:off x="838200" y="2633230"/>
            <a:ext cx="10515600" cy="3800700"/>
          </a:xfrm>
          <a:prstGeom prst="rect">
            <a:avLst/>
          </a:prstGeom>
          <a:noFill/>
          <a:ln>
            <a:noFill/>
          </a:ln>
        </p:spPr>
        <p:txBody>
          <a:bodyPr spcFirstLastPara="1" wrap="square" lIns="91425" tIns="45700" rIns="91425" bIns="45700" anchor="t" anchorCtr="0">
            <a:normAutofit/>
          </a:bodyPr>
          <a:lstStyle/>
          <a:p>
            <a:pPr marL="514350" marR="0" lvl="1" indent="-355600" algn="l" rtl="0">
              <a:lnSpc>
                <a:spcPct val="100000"/>
              </a:lnSpc>
              <a:spcBef>
                <a:spcPts val="400"/>
              </a:spcBef>
              <a:spcAft>
                <a:spcPts val="0"/>
              </a:spcAft>
              <a:buSzPts val="2000"/>
              <a:buFont typeface="Arial"/>
              <a:buChar char="•"/>
            </a:pPr>
            <a:r>
              <a:rPr lang="en-US" sz="2000" b="1" dirty="0">
                <a:solidFill>
                  <a:schemeClr val="accent5"/>
                </a:solidFill>
                <a:latin typeface="Arial"/>
                <a:ea typeface="Arial"/>
                <a:cs typeface="Arial"/>
                <a:sym typeface="Arial"/>
              </a:rPr>
              <a:t>Audit Report</a:t>
            </a:r>
            <a:endParaRPr lang="en-US" sz="2000" b="0" i="0" u="none" dirty="0">
              <a:solidFill>
                <a:schemeClr val="accent5"/>
              </a:solidFill>
              <a:latin typeface="Arial"/>
              <a:ea typeface="Arial"/>
              <a:cs typeface="Arial"/>
              <a:sym typeface="Arial"/>
            </a:endParaRPr>
          </a:p>
          <a:p>
            <a:pPr marL="914400" marR="0" lvl="1" indent="-355600" algn="l" rtl="0">
              <a:lnSpc>
                <a:spcPct val="100000"/>
              </a:lnSpc>
              <a:spcBef>
                <a:spcPts val="400"/>
              </a:spcBef>
              <a:spcAft>
                <a:spcPts val="0"/>
              </a:spcAft>
              <a:buSzPts val="2000"/>
              <a:buFont typeface="Arial"/>
              <a:buChar char="•"/>
            </a:pPr>
            <a:r>
              <a:rPr lang="en-US" sz="2000" dirty="0">
                <a:latin typeface="Arial"/>
                <a:ea typeface="Arial"/>
                <a:cs typeface="Arial"/>
                <a:sym typeface="Arial"/>
              </a:rPr>
              <a:t>tracks changes made in the application</a:t>
            </a:r>
            <a:endParaRPr lang="en-US" dirty="0"/>
          </a:p>
          <a:p>
            <a:pPr marL="457200" marR="0" lvl="0" indent="-355600" algn="l" rtl="0">
              <a:lnSpc>
                <a:spcPct val="100000"/>
              </a:lnSpc>
              <a:spcBef>
                <a:spcPts val="0"/>
              </a:spcBef>
              <a:spcAft>
                <a:spcPts val="0"/>
              </a:spcAft>
              <a:buSzPts val="2000"/>
              <a:buFont typeface="Arial"/>
              <a:buChar char="•"/>
            </a:pPr>
            <a:r>
              <a:rPr lang="en-US" sz="2000" b="1" dirty="0">
                <a:solidFill>
                  <a:schemeClr val="accent5"/>
                </a:solidFill>
                <a:latin typeface="Arial"/>
                <a:ea typeface="Arial"/>
                <a:cs typeface="Arial"/>
                <a:sym typeface="Arial"/>
              </a:rPr>
              <a:t>Depreciation Posting</a:t>
            </a:r>
            <a:r>
              <a:rPr lang="en-US" sz="2000" dirty="0">
                <a:solidFill>
                  <a:schemeClr val="accent5"/>
                </a:solidFill>
                <a:latin typeface="Arial"/>
                <a:ea typeface="Arial"/>
                <a:cs typeface="Arial"/>
                <a:sym typeface="Arial"/>
              </a:rPr>
              <a:t> </a:t>
            </a:r>
            <a:r>
              <a:rPr lang="en-US" sz="2000" b="1" dirty="0">
                <a:solidFill>
                  <a:schemeClr val="accent5"/>
                </a:solidFill>
                <a:latin typeface="Arial"/>
                <a:ea typeface="Arial"/>
                <a:cs typeface="Arial"/>
                <a:sym typeface="Arial"/>
              </a:rPr>
              <a:t>Report</a:t>
            </a:r>
          </a:p>
          <a:p>
            <a:pPr marL="914400" marR="0" lvl="1" indent="-355600" algn="l" rtl="0">
              <a:lnSpc>
                <a:spcPct val="100000"/>
              </a:lnSpc>
              <a:spcBef>
                <a:spcPts val="0"/>
              </a:spcBef>
              <a:spcAft>
                <a:spcPts val="0"/>
              </a:spcAft>
              <a:buSzPts val="2000"/>
              <a:buFont typeface="Arial"/>
              <a:buChar char="•"/>
            </a:pPr>
            <a:r>
              <a:rPr lang="en-US" sz="2000" dirty="0">
                <a:latin typeface="Arial"/>
                <a:ea typeface="Arial"/>
                <a:cs typeface="Arial"/>
                <a:sym typeface="Arial"/>
              </a:rPr>
              <a:t>contains the projected FTD depreciation and Book Value amounts, sorted and subtotaled by asset fund with a grand total at the bottom of the report</a:t>
            </a:r>
            <a:r>
              <a:rPr lang="en-US" sz="2000" b="1" dirty="0">
                <a:solidFill>
                  <a:srgbClr val="41767E"/>
                </a:solidFill>
                <a:latin typeface="Arial"/>
                <a:ea typeface="Arial"/>
                <a:cs typeface="Arial"/>
                <a:sym typeface="Arial"/>
              </a:rPr>
              <a:t> </a:t>
            </a:r>
          </a:p>
          <a:p>
            <a:pPr marL="457200" marR="0" lvl="0" indent="-355600" algn="l" rtl="0">
              <a:lnSpc>
                <a:spcPct val="100000"/>
              </a:lnSpc>
              <a:spcBef>
                <a:spcPts val="400"/>
              </a:spcBef>
              <a:spcAft>
                <a:spcPts val="0"/>
              </a:spcAft>
              <a:buSzPts val="2000"/>
              <a:buFont typeface="Arial"/>
              <a:buChar char="•"/>
            </a:pPr>
            <a:r>
              <a:rPr lang="en-US" sz="2000" b="1" dirty="0">
                <a:solidFill>
                  <a:schemeClr val="accent5"/>
                </a:solidFill>
                <a:latin typeface="Arial"/>
                <a:ea typeface="Arial"/>
                <a:cs typeface="Arial"/>
                <a:sym typeface="Arial"/>
              </a:rPr>
              <a:t>Fiscal Year Ending Balances</a:t>
            </a:r>
            <a:r>
              <a:rPr lang="en-US" sz="2000" dirty="0">
                <a:solidFill>
                  <a:schemeClr val="accent5"/>
                </a:solidFill>
                <a:latin typeface="Arial"/>
                <a:ea typeface="Arial"/>
                <a:cs typeface="Arial"/>
                <a:sym typeface="Arial"/>
              </a:rPr>
              <a:t> </a:t>
            </a:r>
            <a:r>
              <a:rPr lang="en-US" sz="2000" b="1" dirty="0">
                <a:solidFill>
                  <a:schemeClr val="accent5"/>
                </a:solidFill>
                <a:latin typeface="Arial"/>
                <a:ea typeface="Arial"/>
                <a:cs typeface="Arial"/>
                <a:sym typeface="Arial"/>
              </a:rPr>
              <a:t>Report</a:t>
            </a:r>
          </a:p>
          <a:p>
            <a:pPr marL="901700" lvl="1" indent="-342900">
              <a:spcBef>
                <a:spcPts val="400"/>
              </a:spcBef>
              <a:spcAft>
                <a:spcPts val="0"/>
              </a:spcAft>
              <a:buSzPts val="2000"/>
            </a:pPr>
            <a:r>
              <a:rPr lang="en-US" sz="2000" dirty="0">
                <a:latin typeface="Arial"/>
                <a:ea typeface="Arial"/>
                <a:cs typeface="Arial"/>
                <a:sym typeface="Arial"/>
              </a:rPr>
              <a:t>contains the projected ending (original cost) balances for the current fiscal year (displayed in 'Current Fiscal Year' field).</a:t>
            </a:r>
            <a:endParaRPr lang="en-US" sz="2000" b="1" dirty="0">
              <a:solidFill>
                <a:srgbClr val="417B84"/>
              </a:solidFill>
              <a:latin typeface="Arial"/>
              <a:ea typeface="Arial"/>
              <a:cs typeface="Arial"/>
              <a:sym typeface="Arial"/>
            </a:endParaRPr>
          </a:p>
          <a:p>
            <a:pPr marL="0" marR="0" lvl="0" indent="0" algn="l" rtl="0">
              <a:lnSpc>
                <a:spcPct val="115000"/>
              </a:lnSpc>
              <a:spcBef>
                <a:spcPts val="0"/>
              </a:spcBef>
              <a:spcAft>
                <a:spcPts val="0"/>
              </a:spcAft>
              <a:buClr>
                <a:schemeClr val="accent1"/>
              </a:buClr>
              <a:buSzPts val="1700"/>
              <a:buNone/>
            </a:pPr>
            <a:endParaRPr lang="en-US" sz="2000" dirty="0">
              <a:latin typeface="Arial"/>
              <a:ea typeface="Arial"/>
              <a:cs typeface="Arial"/>
              <a:sym typeface="Arial"/>
            </a:endParaRPr>
          </a:p>
        </p:txBody>
      </p:sp>
      <p:sp>
        <p:nvSpPr>
          <p:cNvPr id="202" name="Google Shape;202;g2daeba66e86_0_55"/>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23</a:t>
            </a:fld>
            <a:endParaRPr/>
          </a:p>
        </p:txBody>
      </p:sp>
    </p:spTree>
    <p:extLst>
      <p:ext uri="{BB962C8B-B14F-4D97-AF65-F5344CB8AC3E}">
        <p14:creationId xmlns:p14="http://schemas.microsoft.com/office/powerpoint/2010/main" val="38186696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9"/>
        <p:cNvGrpSpPr/>
        <p:nvPr/>
      </p:nvGrpSpPr>
      <p:grpSpPr>
        <a:xfrm>
          <a:off x="0" y="0"/>
          <a:ext cx="0" cy="0"/>
          <a:chOff x="0" y="0"/>
          <a:chExt cx="0" cy="0"/>
        </a:xfrm>
      </p:grpSpPr>
      <p:sp>
        <p:nvSpPr>
          <p:cNvPr id="200" name="Google Shape;200;g2daeba66e86_0_55"/>
          <p:cNvSpPr/>
          <p:nvPr/>
        </p:nvSpPr>
        <p:spPr>
          <a:xfrm>
            <a:off x="838200" y="424070"/>
            <a:ext cx="10515600" cy="17286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1" name="Google Shape;201;g2daeba66e86_0_55"/>
          <p:cNvSpPr txBox="1">
            <a:spLocks noGrp="1"/>
          </p:cNvSpPr>
          <p:nvPr>
            <p:ph type="title"/>
          </p:nvPr>
        </p:nvSpPr>
        <p:spPr>
          <a:xfrm>
            <a:off x="838200" y="588168"/>
            <a:ext cx="10515600" cy="132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dirty="0">
                <a:solidFill>
                  <a:srgbClr val="FFFFFF"/>
                </a:solidFill>
              </a:rPr>
              <a:t>Fiscal Year-End Closing Procedure</a:t>
            </a:r>
            <a:endParaRPr sz="4600" dirty="0">
              <a:solidFill>
                <a:srgbClr val="FFFFFF"/>
              </a:solidFill>
            </a:endParaRPr>
          </a:p>
        </p:txBody>
      </p:sp>
      <p:sp>
        <p:nvSpPr>
          <p:cNvPr id="203" name="Google Shape;203;g2daeba66e86_0_55"/>
          <p:cNvSpPr txBox="1">
            <a:spLocks noGrp="1"/>
          </p:cNvSpPr>
          <p:nvPr>
            <p:ph idx="1"/>
          </p:nvPr>
        </p:nvSpPr>
        <p:spPr>
          <a:xfrm>
            <a:off x="838200" y="2633230"/>
            <a:ext cx="10515600" cy="3800700"/>
          </a:xfrm>
          <a:prstGeom prst="rect">
            <a:avLst/>
          </a:prstGeom>
          <a:noFill/>
          <a:ln>
            <a:noFill/>
          </a:ln>
        </p:spPr>
        <p:txBody>
          <a:bodyPr spcFirstLastPara="1" wrap="square" lIns="91425" tIns="45700" rIns="91425" bIns="45700" anchor="t" anchorCtr="0">
            <a:normAutofit/>
          </a:bodyPr>
          <a:lstStyle/>
          <a:p>
            <a:pPr marL="182562" marR="0" lvl="0" indent="-182562" algn="l" rtl="0">
              <a:lnSpc>
                <a:spcPct val="115000"/>
              </a:lnSpc>
              <a:spcBef>
                <a:spcPts val="0"/>
              </a:spcBef>
              <a:spcAft>
                <a:spcPts val="0"/>
              </a:spcAft>
              <a:buClr>
                <a:schemeClr val="accent1"/>
              </a:buClr>
              <a:buSzPts val="2400"/>
              <a:buFont typeface="Arial"/>
              <a:buChar char="•"/>
            </a:pPr>
            <a:r>
              <a:rPr lang="en-US" sz="2000" dirty="0">
                <a:solidFill>
                  <a:schemeClr val="tx1"/>
                </a:solidFill>
                <a:latin typeface="Arial"/>
                <a:ea typeface="Arial"/>
                <a:cs typeface="Arial"/>
                <a:sym typeface="Arial"/>
              </a:rPr>
              <a:t>Close the current fiscal year by clicking the Close Icon in Core&gt;Fiscal Years</a:t>
            </a:r>
            <a:endParaRPr lang="en-US" sz="2000" dirty="0">
              <a:solidFill>
                <a:schemeClr val="tx1"/>
              </a:solidFill>
            </a:endParaRPr>
          </a:p>
          <a:p>
            <a:pPr marL="457200" marR="0" lvl="1" indent="-237806" algn="l" rtl="0">
              <a:lnSpc>
                <a:spcPct val="115000"/>
              </a:lnSpc>
              <a:spcBef>
                <a:spcPts val="360"/>
              </a:spcBef>
              <a:spcAft>
                <a:spcPts val="0"/>
              </a:spcAft>
              <a:buClr>
                <a:schemeClr val="accent1"/>
              </a:buClr>
              <a:buSzPts val="2400"/>
              <a:buFont typeface="Arial"/>
              <a:buChar char="•"/>
            </a:pPr>
            <a:r>
              <a:rPr lang="en-US" sz="2000" b="0" i="0" u="none" strike="noStrike" cap="none" dirty="0">
                <a:solidFill>
                  <a:schemeClr val="dk1"/>
                </a:solidFill>
                <a:latin typeface="Arial"/>
                <a:ea typeface="Arial"/>
                <a:cs typeface="Arial"/>
                <a:sym typeface="Arial"/>
              </a:rPr>
              <a:t>Advances</a:t>
            </a:r>
            <a:r>
              <a:rPr lang="en-US" sz="2000" dirty="0">
                <a:latin typeface="Arial"/>
                <a:ea typeface="Arial"/>
                <a:cs typeface="Arial"/>
                <a:sym typeface="Arial"/>
              </a:rPr>
              <a:t> ‘Last Closed </a:t>
            </a:r>
            <a:r>
              <a:rPr lang="en-US" sz="2000" b="0" i="0" u="none" strike="noStrike" cap="none" dirty="0">
                <a:solidFill>
                  <a:schemeClr val="dk1"/>
                </a:solidFill>
                <a:latin typeface="Arial"/>
                <a:ea typeface="Arial"/>
                <a:cs typeface="Arial"/>
                <a:sym typeface="Arial"/>
              </a:rPr>
              <a:t>F</a:t>
            </a:r>
            <a:r>
              <a:rPr lang="en-US" sz="2000" dirty="0">
                <a:latin typeface="Arial"/>
                <a:ea typeface="Arial"/>
                <a:cs typeface="Arial"/>
                <a:sym typeface="Arial"/>
              </a:rPr>
              <a:t>iscal Year’</a:t>
            </a:r>
            <a:r>
              <a:rPr lang="en-US" sz="2000" b="0" i="0" u="none" strike="noStrike" cap="none" dirty="0">
                <a:solidFill>
                  <a:schemeClr val="dk1"/>
                </a:solidFill>
                <a:latin typeface="Arial"/>
                <a:ea typeface="Arial"/>
                <a:cs typeface="Arial"/>
                <a:sym typeface="Arial"/>
              </a:rPr>
              <a:t> </a:t>
            </a:r>
            <a:r>
              <a:rPr lang="en-US" sz="2000" dirty="0">
                <a:latin typeface="Arial"/>
                <a:ea typeface="Arial"/>
                <a:cs typeface="Arial"/>
                <a:sym typeface="Arial"/>
              </a:rPr>
              <a:t>date in Core&gt;Configuration</a:t>
            </a:r>
            <a:r>
              <a:rPr lang="en-US" sz="2000" b="0" i="0" u="none" strike="noStrike" cap="none" dirty="0">
                <a:solidFill>
                  <a:schemeClr val="dk1"/>
                </a:solidFill>
                <a:latin typeface="Arial"/>
                <a:ea typeface="Arial"/>
                <a:cs typeface="Arial"/>
                <a:sym typeface="Arial"/>
              </a:rPr>
              <a:t> by one year</a:t>
            </a:r>
            <a:endParaRPr lang="en-US" sz="2000" dirty="0"/>
          </a:p>
          <a:p>
            <a:pPr marL="457200" marR="0" lvl="1" indent="-237806" algn="l" rtl="0">
              <a:lnSpc>
                <a:spcPct val="115000"/>
              </a:lnSpc>
              <a:spcBef>
                <a:spcPts val="360"/>
              </a:spcBef>
              <a:spcAft>
                <a:spcPts val="0"/>
              </a:spcAft>
              <a:buClr>
                <a:schemeClr val="accent1"/>
              </a:buClr>
              <a:buSzPts val="2400"/>
              <a:buFont typeface="Arial"/>
              <a:buChar char="•"/>
            </a:pPr>
            <a:r>
              <a:rPr lang="en-US" sz="2000" b="0" i="0" u="none" strike="noStrike" cap="none" dirty="0">
                <a:solidFill>
                  <a:schemeClr val="dk1"/>
                </a:solidFill>
                <a:latin typeface="Arial"/>
                <a:ea typeface="Arial"/>
                <a:cs typeface="Arial"/>
                <a:sym typeface="Arial"/>
              </a:rPr>
              <a:t>Adds one year</a:t>
            </a:r>
            <a:r>
              <a:rPr lang="en-US" sz="2000" dirty="0">
                <a:latin typeface="Arial"/>
                <a:ea typeface="Arial"/>
                <a:cs typeface="Arial"/>
                <a:sym typeface="Arial"/>
              </a:rPr>
              <a:t>’</a:t>
            </a:r>
            <a:r>
              <a:rPr lang="en-US" sz="2000" b="0" i="0" u="none" strike="noStrike" cap="none" dirty="0">
                <a:solidFill>
                  <a:schemeClr val="dk1"/>
                </a:solidFill>
                <a:latin typeface="Arial"/>
                <a:ea typeface="Arial"/>
                <a:cs typeface="Arial"/>
                <a:sym typeface="Arial"/>
              </a:rPr>
              <a:t>s worth of depreciation to LTD depreciation field</a:t>
            </a:r>
            <a:endParaRPr lang="en-US" sz="2000" dirty="0"/>
          </a:p>
          <a:p>
            <a:pPr marL="457200" marR="0" lvl="1" indent="-237806" algn="l" rtl="0">
              <a:lnSpc>
                <a:spcPct val="115000"/>
              </a:lnSpc>
              <a:spcBef>
                <a:spcPts val="360"/>
              </a:spcBef>
              <a:spcAft>
                <a:spcPts val="0"/>
              </a:spcAft>
              <a:buClr>
                <a:schemeClr val="accent1"/>
              </a:buClr>
              <a:buSzPts val="2400"/>
              <a:buFont typeface="Arial"/>
              <a:buChar char="•"/>
            </a:pPr>
            <a:r>
              <a:rPr lang="en-US" sz="2000" b="0" i="0" u="none" strike="noStrike" cap="none" dirty="0">
                <a:solidFill>
                  <a:schemeClr val="dk1"/>
                </a:solidFill>
                <a:latin typeface="Arial"/>
                <a:ea typeface="Arial"/>
                <a:cs typeface="Arial"/>
                <a:sym typeface="Arial"/>
              </a:rPr>
              <a:t>Updates beginning balance fields for new FY on the item record</a:t>
            </a:r>
            <a:endParaRPr lang="en-US" sz="2000" dirty="0">
              <a:latin typeface="Arial"/>
              <a:ea typeface="Arial"/>
              <a:cs typeface="Arial"/>
              <a:sym typeface="Arial"/>
            </a:endParaRPr>
          </a:p>
          <a:p>
            <a:pPr marL="457200" marR="0" lvl="1" indent="-237806" algn="l" rtl="0">
              <a:lnSpc>
                <a:spcPct val="115000"/>
              </a:lnSpc>
              <a:spcBef>
                <a:spcPts val="360"/>
              </a:spcBef>
              <a:spcAft>
                <a:spcPts val="0"/>
              </a:spcAft>
              <a:buClr>
                <a:schemeClr val="accent1"/>
              </a:buClr>
              <a:buSzPts val="2400"/>
              <a:buFont typeface="Arial"/>
              <a:buChar char="•"/>
            </a:pPr>
            <a:r>
              <a:rPr lang="en-US" sz="2000" dirty="0">
                <a:latin typeface="Arial"/>
                <a:ea typeface="Arial"/>
                <a:cs typeface="Arial"/>
                <a:sym typeface="Arial"/>
              </a:rPr>
              <a:t>Generates </a:t>
            </a:r>
            <a:r>
              <a:rPr lang="en-US" sz="2000" b="1" dirty="0">
                <a:solidFill>
                  <a:schemeClr val="accent5"/>
                </a:solidFill>
                <a:latin typeface="Arial"/>
                <a:ea typeface="Arial"/>
                <a:cs typeface="Arial"/>
                <a:sym typeface="Arial"/>
              </a:rPr>
              <a:t>Inventory FYE Bundle</a:t>
            </a:r>
            <a:endParaRPr lang="en-US" dirty="0">
              <a:solidFill>
                <a:schemeClr val="accent5"/>
              </a:solidFill>
            </a:endParaRPr>
          </a:p>
          <a:p>
            <a:pPr marL="1371600" marR="0" lvl="2" indent="-381000" algn="l" rtl="0">
              <a:lnSpc>
                <a:spcPct val="115000"/>
              </a:lnSpc>
              <a:spcBef>
                <a:spcPts val="360"/>
              </a:spcBef>
              <a:spcAft>
                <a:spcPts val="0"/>
              </a:spcAft>
              <a:buClr>
                <a:schemeClr val="accent1"/>
              </a:buClr>
              <a:buSzPts val="2400"/>
              <a:buFont typeface="Arial"/>
              <a:buChar char="•"/>
            </a:pPr>
            <a:r>
              <a:rPr lang="en-US" sz="1800" dirty="0">
                <a:latin typeface="Arial"/>
                <a:ea typeface="Arial"/>
                <a:cs typeface="Arial"/>
                <a:sym typeface="Arial"/>
              </a:rPr>
              <a:t>Generates the necessary reports and sends them to Document Storage</a:t>
            </a:r>
            <a:endParaRPr lang="en-US" sz="2000" dirty="0"/>
          </a:p>
          <a:p>
            <a:pPr marL="0" marR="0" lvl="0" indent="0" algn="l" rtl="0">
              <a:lnSpc>
                <a:spcPct val="115000"/>
              </a:lnSpc>
              <a:spcBef>
                <a:spcPts val="0"/>
              </a:spcBef>
              <a:spcAft>
                <a:spcPts val="0"/>
              </a:spcAft>
              <a:buClr>
                <a:schemeClr val="accent1"/>
              </a:buClr>
              <a:buSzPts val="1700"/>
              <a:buNone/>
            </a:pPr>
            <a:endParaRPr lang="en-US" sz="2000" dirty="0">
              <a:latin typeface="Arial"/>
              <a:ea typeface="Arial"/>
              <a:cs typeface="Arial"/>
              <a:sym typeface="Arial"/>
            </a:endParaRPr>
          </a:p>
        </p:txBody>
      </p:sp>
      <p:sp>
        <p:nvSpPr>
          <p:cNvPr id="202" name="Google Shape;202;g2daeba66e86_0_55"/>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24</a:t>
            </a:fld>
            <a:endParaRPr/>
          </a:p>
        </p:txBody>
      </p:sp>
    </p:spTree>
    <p:extLst>
      <p:ext uri="{BB962C8B-B14F-4D97-AF65-F5344CB8AC3E}">
        <p14:creationId xmlns:p14="http://schemas.microsoft.com/office/powerpoint/2010/main" val="30123797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9"/>
        <p:cNvGrpSpPr/>
        <p:nvPr/>
      </p:nvGrpSpPr>
      <p:grpSpPr>
        <a:xfrm>
          <a:off x="0" y="0"/>
          <a:ext cx="0" cy="0"/>
          <a:chOff x="0" y="0"/>
          <a:chExt cx="0" cy="0"/>
        </a:xfrm>
      </p:grpSpPr>
      <p:sp>
        <p:nvSpPr>
          <p:cNvPr id="200" name="Google Shape;200;g2daeba66e86_0_55"/>
          <p:cNvSpPr/>
          <p:nvPr/>
        </p:nvSpPr>
        <p:spPr>
          <a:xfrm>
            <a:off x="838200" y="424070"/>
            <a:ext cx="10515600" cy="17286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1" name="Google Shape;201;g2daeba66e86_0_55"/>
          <p:cNvSpPr txBox="1">
            <a:spLocks noGrp="1"/>
          </p:cNvSpPr>
          <p:nvPr>
            <p:ph type="title"/>
          </p:nvPr>
        </p:nvSpPr>
        <p:spPr>
          <a:xfrm>
            <a:off x="838200" y="588168"/>
            <a:ext cx="10515600" cy="132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dirty="0">
                <a:solidFill>
                  <a:srgbClr val="FFFFFF"/>
                </a:solidFill>
              </a:rPr>
              <a:t>FYE Bundle</a:t>
            </a:r>
            <a:endParaRPr sz="4600" dirty="0">
              <a:solidFill>
                <a:srgbClr val="FFFFFF"/>
              </a:solidFill>
            </a:endParaRPr>
          </a:p>
        </p:txBody>
      </p:sp>
      <p:sp>
        <p:nvSpPr>
          <p:cNvPr id="203" name="Google Shape;203;g2daeba66e86_0_55"/>
          <p:cNvSpPr txBox="1">
            <a:spLocks noGrp="1"/>
          </p:cNvSpPr>
          <p:nvPr>
            <p:ph idx="1"/>
          </p:nvPr>
        </p:nvSpPr>
        <p:spPr>
          <a:xfrm>
            <a:off x="838200" y="2633230"/>
            <a:ext cx="10515600" cy="3800700"/>
          </a:xfrm>
          <a:prstGeom prst="rect">
            <a:avLst/>
          </a:prstGeom>
          <a:noFill/>
          <a:ln>
            <a:noFill/>
          </a:ln>
        </p:spPr>
        <p:txBody>
          <a:bodyPr spcFirstLastPara="1" wrap="square" lIns="91425" tIns="45700" rIns="91425" bIns="45700" anchor="t" anchorCtr="0">
            <a:normAutofit/>
          </a:bodyPr>
          <a:lstStyle/>
          <a:p>
            <a:pPr marL="457200" lvl="1" indent="-323850" algn="l" rtl="0">
              <a:lnSpc>
                <a:spcPct val="100000"/>
              </a:lnSpc>
              <a:spcBef>
                <a:spcPts val="0"/>
              </a:spcBef>
              <a:spcAft>
                <a:spcPts val="0"/>
              </a:spcAft>
              <a:buSzPts val="1500"/>
              <a:buChar char="•"/>
            </a:pPr>
            <a:r>
              <a:rPr lang="en-US" dirty="0">
                <a:latin typeface="Arial" panose="020B0604020202020204" pitchFamily="34" charset="0"/>
                <a:cs typeface="Arial" panose="020B0604020202020204" pitchFamily="34" charset="0"/>
              </a:rPr>
              <a:t>FYE Bundle zip file will no longer be emailed now that Document Storage is setup and connected to the District’s Inventory. </a:t>
            </a:r>
          </a:p>
          <a:p>
            <a:pPr marL="457200" lvl="1" indent="-323850" algn="l" rtl="0">
              <a:lnSpc>
                <a:spcPct val="100000"/>
              </a:lnSpc>
              <a:spcBef>
                <a:spcPts val="0"/>
              </a:spcBef>
              <a:spcAft>
                <a:spcPts val="0"/>
              </a:spcAft>
              <a:buSzPts val="1500"/>
              <a:buChar char="•"/>
            </a:pPr>
            <a:endParaRPr lang="en-US" dirty="0">
              <a:latin typeface="Arial" panose="020B0604020202020204" pitchFamily="34" charset="0"/>
              <a:cs typeface="Arial" panose="020B0604020202020204" pitchFamily="34" charset="0"/>
            </a:endParaRPr>
          </a:p>
          <a:p>
            <a:pPr marL="457200" lvl="1" indent="-323850" algn="l" rtl="0">
              <a:lnSpc>
                <a:spcPct val="100000"/>
              </a:lnSpc>
              <a:spcBef>
                <a:spcPts val="0"/>
              </a:spcBef>
              <a:spcAft>
                <a:spcPts val="0"/>
              </a:spcAft>
              <a:buSzPts val="1500"/>
              <a:buChar char="•"/>
            </a:pPr>
            <a:r>
              <a:rPr lang="en-US" dirty="0">
                <a:latin typeface="Arial" panose="020B0604020202020204" pitchFamily="34" charset="0"/>
                <a:cs typeface="Arial" panose="020B0604020202020204" pitchFamily="34" charset="0"/>
              </a:rPr>
              <a:t>This will now be seen under System&gt;Document Storage </a:t>
            </a:r>
          </a:p>
          <a:p>
            <a:pPr marL="457200" lvl="0" indent="0" algn="l" rtl="0">
              <a:lnSpc>
                <a:spcPct val="100000"/>
              </a:lnSpc>
              <a:spcBef>
                <a:spcPts val="0"/>
              </a:spcBef>
              <a:spcAft>
                <a:spcPts val="0"/>
              </a:spcAft>
              <a:buNone/>
            </a:pPr>
            <a:endParaRPr lang="en-US" sz="2000" dirty="0">
              <a:latin typeface="Arial" panose="020B0604020202020204" pitchFamily="34" charset="0"/>
              <a:cs typeface="Arial" panose="020B0604020202020204" pitchFamily="34" charset="0"/>
            </a:endParaRPr>
          </a:p>
          <a:p>
            <a:pPr marL="133350" lvl="1" indent="0" algn="l" rtl="0">
              <a:lnSpc>
                <a:spcPct val="100000"/>
              </a:lnSpc>
              <a:spcBef>
                <a:spcPts val="0"/>
              </a:spcBef>
              <a:spcAft>
                <a:spcPts val="0"/>
              </a:spcAft>
              <a:buSzPts val="1500"/>
              <a:buNone/>
            </a:pPr>
            <a:endParaRPr lang="en-US" dirty="0">
              <a:latin typeface="Arial" panose="020B0604020202020204" pitchFamily="34" charset="0"/>
              <a:cs typeface="Arial" panose="020B0604020202020204" pitchFamily="34" charset="0"/>
            </a:endParaRPr>
          </a:p>
          <a:p>
            <a:pPr marL="457200" lvl="0" indent="0" algn="l" rtl="0">
              <a:lnSpc>
                <a:spcPct val="100000"/>
              </a:lnSpc>
              <a:spcBef>
                <a:spcPts val="0"/>
              </a:spcBef>
              <a:spcAft>
                <a:spcPts val="0"/>
              </a:spcAft>
              <a:buSzPts val="1800"/>
              <a:buNone/>
            </a:pPr>
            <a:endParaRPr lang="en-US" sz="2300" dirty="0"/>
          </a:p>
          <a:p>
            <a:pPr marL="0" marR="0" lvl="0" indent="0" algn="l" rtl="0">
              <a:lnSpc>
                <a:spcPct val="115000"/>
              </a:lnSpc>
              <a:spcBef>
                <a:spcPts val="0"/>
              </a:spcBef>
              <a:spcAft>
                <a:spcPts val="0"/>
              </a:spcAft>
              <a:buClr>
                <a:schemeClr val="accent1"/>
              </a:buClr>
              <a:buSzPts val="1700"/>
              <a:buNone/>
            </a:pPr>
            <a:endParaRPr lang="en-US" sz="2000" dirty="0">
              <a:latin typeface="Arial"/>
              <a:ea typeface="Arial"/>
              <a:cs typeface="Arial"/>
              <a:sym typeface="Arial"/>
            </a:endParaRPr>
          </a:p>
        </p:txBody>
      </p:sp>
      <p:sp>
        <p:nvSpPr>
          <p:cNvPr id="202" name="Google Shape;202;g2daeba66e86_0_55"/>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25</a:t>
            </a:fld>
            <a:endParaRPr/>
          </a:p>
        </p:txBody>
      </p:sp>
    </p:spTree>
    <p:extLst>
      <p:ext uri="{BB962C8B-B14F-4D97-AF65-F5344CB8AC3E}">
        <p14:creationId xmlns:p14="http://schemas.microsoft.com/office/powerpoint/2010/main" val="39588709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9"/>
        <p:cNvGrpSpPr/>
        <p:nvPr/>
      </p:nvGrpSpPr>
      <p:grpSpPr>
        <a:xfrm>
          <a:off x="0" y="0"/>
          <a:ext cx="0" cy="0"/>
          <a:chOff x="0" y="0"/>
          <a:chExt cx="0" cy="0"/>
        </a:xfrm>
      </p:grpSpPr>
      <p:sp>
        <p:nvSpPr>
          <p:cNvPr id="200" name="Google Shape;200;g2daeba66e86_0_55"/>
          <p:cNvSpPr/>
          <p:nvPr/>
        </p:nvSpPr>
        <p:spPr>
          <a:xfrm>
            <a:off x="838200" y="375944"/>
            <a:ext cx="10515600" cy="17286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1" name="Google Shape;201;g2daeba66e86_0_55"/>
          <p:cNvSpPr txBox="1">
            <a:spLocks noGrp="1"/>
          </p:cNvSpPr>
          <p:nvPr>
            <p:ph type="title"/>
          </p:nvPr>
        </p:nvSpPr>
        <p:spPr>
          <a:xfrm>
            <a:off x="838200" y="588168"/>
            <a:ext cx="10515600" cy="132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dirty="0">
                <a:solidFill>
                  <a:srgbClr val="FFFFFF"/>
                </a:solidFill>
              </a:rPr>
              <a:t>Fiscal Year-End Closing Procedure</a:t>
            </a:r>
            <a:endParaRPr sz="4600" dirty="0">
              <a:solidFill>
                <a:srgbClr val="FFFFFF"/>
              </a:solidFill>
            </a:endParaRPr>
          </a:p>
        </p:txBody>
      </p:sp>
      <p:sp>
        <p:nvSpPr>
          <p:cNvPr id="203" name="Google Shape;203;g2daeba66e86_0_55"/>
          <p:cNvSpPr txBox="1">
            <a:spLocks noGrp="1"/>
          </p:cNvSpPr>
          <p:nvPr>
            <p:ph idx="1"/>
          </p:nvPr>
        </p:nvSpPr>
        <p:spPr>
          <a:xfrm>
            <a:off x="838200" y="2633230"/>
            <a:ext cx="10515600" cy="3800700"/>
          </a:xfrm>
          <a:prstGeom prst="rect">
            <a:avLst/>
          </a:prstGeom>
          <a:noFill/>
          <a:ln>
            <a:noFill/>
          </a:ln>
        </p:spPr>
        <p:txBody>
          <a:bodyPr spcFirstLastPara="1" wrap="square" lIns="91425" tIns="45700" rIns="91425" bIns="45700" anchor="t" anchorCtr="0">
            <a:normAutofit/>
          </a:bodyPr>
          <a:lstStyle/>
          <a:p>
            <a:pPr marL="457200" lvl="1" indent="-323850" algn="l" rtl="0">
              <a:lnSpc>
                <a:spcPct val="100000"/>
              </a:lnSpc>
              <a:spcBef>
                <a:spcPts val="0"/>
              </a:spcBef>
              <a:spcAft>
                <a:spcPts val="0"/>
              </a:spcAft>
              <a:buSzPts val="1500"/>
              <a:buChar char="•"/>
            </a:pPr>
            <a:r>
              <a:rPr lang="en-US" sz="2400" dirty="0">
                <a:latin typeface="Arial"/>
                <a:ea typeface="Arial"/>
                <a:cs typeface="Arial"/>
                <a:sym typeface="Arial"/>
              </a:rPr>
              <a:t>In Core&gt;Fiscal Years, create FY2027, open the year and make it current to start processing inventory for the new year</a:t>
            </a:r>
            <a:endParaRPr lang="en-US" sz="2000" dirty="0">
              <a:latin typeface="Arial"/>
              <a:ea typeface="Arial"/>
              <a:cs typeface="Arial"/>
              <a:sym typeface="Arial"/>
            </a:endParaRPr>
          </a:p>
        </p:txBody>
      </p:sp>
      <p:sp>
        <p:nvSpPr>
          <p:cNvPr id="202" name="Google Shape;202;g2daeba66e86_0_55"/>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26</a:t>
            </a:fld>
            <a:endParaRPr/>
          </a:p>
        </p:txBody>
      </p:sp>
    </p:spTree>
    <p:extLst>
      <p:ext uri="{BB962C8B-B14F-4D97-AF65-F5344CB8AC3E}">
        <p14:creationId xmlns:p14="http://schemas.microsoft.com/office/powerpoint/2010/main" val="135550244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7164</TotalTime>
  <Words>1659</Words>
  <Application>Microsoft Office PowerPoint</Application>
  <PresentationFormat>Widescreen</PresentationFormat>
  <Paragraphs>192</Paragraphs>
  <Slides>26</Slides>
  <Notes>26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Roboto</vt:lpstr>
      <vt:lpstr>Calibri</vt:lpstr>
      <vt:lpstr>Garamond</vt:lpstr>
      <vt:lpstr>Organic</vt:lpstr>
      <vt:lpstr>Fixed Assets</vt:lpstr>
      <vt:lpstr>Pre-Closing Procedures</vt:lpstr>
      <vt:lpstr>Pre-Closing Procedures</vt:lpstr>
      <vt:lpstr>Pre-Closing Procedures</vt:lpstr>
      <vt:lpstr>Pre-Closing Procedures</vt:lpstr>
      <vt:lpstr>Pre-Closing Procedures</vt:lpstr>
      <vt:lpstr>Pre-Closing Procedures</vt:lpstr>
      <vt:lpstr>Item Organization</vt:lpstr>
      <vt:lpstr>Item Organization</vt:lpstr>
      <vt:lpstr>Item Organization</vt:lpstr>
      <vt:lpstr>Item Amounts</vt:lpstr>
      <vt:lpstr>Fiscal Year-End Closing Procedures</vt:lpstr>
      <vt:lpstr>GAAP Reports</vt:lpstr>
      <vt:lpstr>GAAP Reports</vt:lpstr>
      <vt:lpstr>GAAP Reports</vt:lpstr>
      <vt:lpstr>GAAP Reports</vt:lpstr>
      <vt:lpstr>GAAP Reports</vt:lpstr>
      <vt:lpstr>GAAP Reports</vt:lpstr>
      <vt:lpstr>GAAP Reports</vt:lpstr>
      <vt:lpstr>PowerPoint Presentation</vt:lpstr>
      <vt:lpstr>Suggested Non-GAAP Reports</vt:lpstr>
      <vt:lpstr>Suggested Non-GAAP Reports</vt:lpstr>
      <vt:lpstr>Suggested Non-GAAP Reports</vt:lpstr>
      <vt:lpstr>Fiscal Year-End Closing Procedure</vt:lpstr>
      <vt:lpstr>FYE Bundle</vt:lpstr>
      <vt:lpstr>Fiscal Year-End Closing Procedure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Fixed Assets</dc:title>
  <dc:creator>Michelle</dc:creator>
  <cp:lastModifiedBy>Valarie Inboden</cp:lastModifiedBy>
  <cp:revision>17</cp:revision>
  <dcterms:created xsi:type="dcterms:W3CDTF">2021-04-28T12:54:15Z</dcterms:created>
  <dcterms:modified xsi:type="dcterms:W3CDTF">2026-06-01T16:07:15Z</dcterms:modified>
</cp:coreProperties>
</file>