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2" r:id="rId1"/>
  </p:sldMasterIdLst>
  <p:notesMasterIdLst>
    <p:notesMasterId r:id="rId14"/>
  </p:notesMasterIdLst>
  <p:sldIdLst>
    <p:sldId id="263" r:id="rId2"/>
    <p:sldId id="264" r:id="rId3"/>
    <p:sldId id="265" r:id="rId4"/>
    <p:sldId id="266" r:id="rId5"/>
    <p:sldId id="268" r:id="rId6"/>
    <p:sldId id="267" r:id="rId7"/>
    <p:sldId id="269" r:id="rId8"/>
    <p:sldId id="270" r:id="rId9"/>
    <p:sldId id="271" r:id="rId10"/>
    <p:sldId id="261" r:id="rId11"/>
    <p:sldId id="262" r:id="rId12"/>
    <p:sldId id="258" r:id="rId13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747775"/>
          </p15:clr>
        </p15:guide>
        <p15:guide id="2" pos="3744">
          <p15:clr>
            <a:srgbClr val="747775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sen Scott Owens" initials="CSO" lastIdx="1" clrIdx="0">
    <p:extLst>
      <p:ext uri="{19B8F6BF-5375-455C-9EA6-DF929625EA0E}">
        <p15:presenceInfo xmlns:p15="http://schemas.microsoft.com/office/powerpoint/2012/main" userId="S::22OwensC@tesdk12.net::0572cd8a-c235-4545-8fd1-2fe8701ef18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1322"/>
    <a:srgbClr val="000000"/>
    <a:srgbClr val="5819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A6D6D23-E862-404C-9A3A-E3CB7A86B23C}" v="14" dt="2026-05-27T21:51:06.58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102"/>
      </p:cViewPr>
      <p:guideLst>
        <p:guide orient="horz" pos="2160"/>
        <p:guide pos="374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>
          <a:extLst>
            <a:ext uri="{FF2B5EF4-FFF2-40B4-BE49-F238E27FC236}">
              <a16:creationId xmlns:a16="http://schemas.microsoft.com/office/drawing/2014/main" id="{5584674B-E1C1-C9BC-D329-5F64965AA0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244a3ae176d_0_90:notes">
            <a:extLst>
              <a:ext uri="{FF2B5EF4-FFF2-40B4-BE49-F238E27FC236}">
                <a16:creationId xmlns:a16="http://schemas.microsoft.com/office/drawing/2014/main" id="{3E78EA7B-4D0E-538E-1B29-58CFBD5EC25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95" name="Google Shape;195;g244a3ae176d_0_90:notes">
            <a:extLst>
              <a:ext uri="{FF2B5EF4-FFF2-40B4-BE49-F238E27FC236}">
                <a16:creationId xmlns:a16="http://schemas.microsoft.com/office/drawing/2014/main" id="{6E9879B4-8AFA-204C-2A2E-60E752B67EE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57608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>
          <a:extLst>
            <a:ext uri="{FF2B5EF4-FFF2-40B4-BE49-F238E27FC236}">
              <a16:creationId xmlns:a16="http://schemas.microsoft.com/office/drawing/2014/main" id="{57E77714-95C0-8F94-BD05-DBFF335D74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244a3ae176d_0_90:notes">
            <a:extLst>
              <a:ext uri="{FF2B5EF4-FFF2-40B4-BE49-F238E27FC236}">
                <a16:creationId xmlns:a16="http://schemas.microsoft.com/office/drawing/2014/main" id="{C86BD21F-12FD-94C2-F5B2-ABE676FBE85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95" name="Google Shape;195;g244a3ae176d_0_90:notes">
            <a:extLst>
              <a:ext uri="{FF2B5EF4-FFF2-40B4-BE49-F238E27FC236}">
                <a16:creationId xmlns:a16="http://schemas.microsoft.com/office/drawing/2014/main" id="{95E78CD1-109B-B00C-5A71-3BD5115E038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48489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>
          <a:extLst>
            <a:ext uri="{FF2B5EF4-FFF2-40B4-BE49-F238E27FC236}">
              <a16:creationId xmlns:a16="http://schemas.microsoft.com/office/drawing/2014/main" id="{390B1645-8CC2-AF14-EE70-B1A695FE37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244a3ae176d_0_90:notes">
            <a:extLst>
              <a:ext uri="{FF2B5EF4-FFF2-40B4-BE49-F238E27FC236}">
                <a16:creationId xmlns:a16="http://schemas.microsoft.com/office/drawing/2014/main" id="{7F0026D9-2B57-BE5F-EA25-D2E4D6E8DD1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95" name="Google Shape;195;g244a3ae176d_0_90:notes">
            <a:extLst>
              <a:ext uri="{FF2B5EF4-FFF2-40B4-BE49-F238E27FC236}">
                <a16:creationId xmlns:a16="http://schemas.microsoft.com/office/drawing/2014/main" id="{03CBA636-941C-98A4-E309-9B60247D9B9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71500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>
          <a:extLst>
            <a:ext uri="{FF2B5EF4-FFF2-40B4-BE49-F238E27FC236}">
              <a16:creationId xmlns:a16="http://schemas.microsoft.com/office/drawing/2014/main" id="{2B607A11-4CE6-9C4B-9CAF-B85DD3DF1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244a3ae176d_0_90:notes">
            <a:extLst>
              <a:ext uri="{FF2B5EF4-FFF2-40B4-BE49-F238E27FC236}">
                <a16:creationId xmlns:a16="http://schemas.microsoft.com/office/drawing/2014/main" id="{84F12883-1E95-482C-54EC-1B3F64D9926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95" name="Google Shape;195;g244a3ae176d_0_90:notes">
            <a:extLst>
              <a:ext uri="{FF2B5EF4-FFF2-40B4-BE49-F238E27FC236}">
                <a16:creationId xmlns:a16="http://schemas.microsoft.com/office/drawing/2014/main" id="{B45B759B-44CC-1AED-B62B-40AA7E0250D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643507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>
          <a:extLst>
            <a:ext uri="{FF2B5EF4-FFF2-40B4-BE49-F238E27FC236}">
              <a16:creationId xmlns:a16="http://schemas.microsoft.com/office/drawing/2014/main" id="{9C51576A-FA66-E022-2C47-69BA94E2DF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244a3ae176d_0_90:notes">
            <a:extLst>
              <a:ext uri="{FF2B5EF4-FFF2-40B4-BE49-F238E27FC236}">
                <a16:creationId xmlns:a16="http://schemas.microsoft.com/office/drawing/2014/main" id="{727DFD06-01CC-E4B6-E121-8B57BB674D2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95" name="Google Shape;195;g244a3ae176d_0_90:notes">
            <a:extLst>
              <a:ext uri="{FF2B5EF4-FFF2-40B4-BE49-F238E27FC236}">
                <a16:creationId xmlns:a16="http://schemas.microsoft.com/office/drawing/2014/main" id="{F8BC5D8E-A968-2533-0065-80302250420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263525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>
          <a:extLst>
            <a:ext uri="{FF2B5EF4-FFF2-40B4-BE49-F238E27FC236}">
              <a16:creationId xmlns:a16="http://schemas.microsoft.com/office/drawing/2014/main" id="{0C9DC369-A840-6018-C896-22A676735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244a3ae176d_0_90:notes">
            <a:extLst>
              <a:ext uri="{FF2B5EF4-FFF2-40B4-BE49-F238E27FC236}">
                <a16:creationId xmlns:a16="http://schemas.microsoft.com/office/drawing/2014/main" id="{0545BC1E-7B92-5382-B3BC-F47A7F372AE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95" name="Google Shape;195;g244a3ae176d_0_90:notes">
            <a:extLst>
              <a:ext uri="{FF2B5EF4-FFF2-40B4-BE49-F238E27FC236}">
                <a16:creationId xmlns:a16="http://schemas.microsoft.com/office/drawing/2014/main" id="{F9CFC94E-3D8F-31D5-A5B8-BF23066C91D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653702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>
          <a:extLst>
            <a:ext uri="{FF2B5EF4-FFF2-40B4-BE49-F238E27FC236}">
              <a16:creationId xmlns:a16="http://schemas.microsoft.com/office/drawing/2014/main" id="{2B45FEE5-F1BA-83D1-C5BB-D28D646C0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244a3ae176d_0_90:notes">
            <a:extLst>
              <a:ext uri="{FF2B5EF4-FFF2-40B4-BE49-F238E27FC236}">
                <a16:creationId xmlns:a16="http://schemas.microsoft.com/office/drawing/2014/main" id="{3E99770F-C69F-0048-5473-69FA08863DB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95" name="Google Shape;195;g244a3ae176d_0_90:notes">
            <a:extLst>
              <a:ext uri="{FF2B5EF4-FFF2-40B4-BE49-F238E27FC236}">
                <a16:creationId xmlns:a16="http://schemas.microsoft.com/office/drawing/2014/main" id="{C563EAB6-848C-34EC-59BE-20E5A79F145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253419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>
          <a:extLst>
            <a:ext uri="{FF2B5EF4-FFF2-40B4-BE49-F238E27FC236}">
              <a16:creationId xmlns:a16="http://schemas.microsoft.com/office/drawing/2014/main" id="{A3A68B09-502D-B032-EE1F-EEC4AE5C8F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244a3ae176d_0_90:notes">
            <a:extLst>
              <a:ext uri="{FF2B5EF4-FFF2-40B4-BE49-F238E27FC236}">
                <a16:creationId xmlns:a16="http://schemas.microsoft.com/office/drawing/2014/main" id="{26040D07-84A7-D0D6-EF76-0B67D6C04C0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95" name="Google Shape;195;g244a3ae176d_0_90:notes">
            <a:extLst>
              <a:ext uri="{FF2B5EF4-FFF2-40B4-BE49-F238E27FC236}">
                <a16:creationId xmlns:a16="http://schemas.microsoft.com/office/drawing/2014/main" id="{DBF8C8AB-762B-C699-9260-9C0559BC13A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911499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>
          <a:extLst>
            <a:ext uri="{FF2B5EF4-FFF2-40B4-BE49-F238E27FC236}">
              <a16:creationId xmlns:a16="http://schemas.microsoft.com/office/drawing/2014/main" id="{BE1340DA-7329-D639-CA4B-3B2B62F7F6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244a3ae176d_0_90:notes">
            <a:extLst>
              <a:ext uri="{FF2B5EF4-FFF2-40B4-BE49-F238E27FC236}">
                <a16:creationId xmlns:a16="http://schemas.microsoft.com/office/drawing/2014/main" id="{84FEFD3C-4ADA-273D-DEBB-FFF56F0B7B7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95" name="Google Shape;195;g244a3ae176d_0_90:notes">
            <a:extLst>
              <a:ext uri="{FF2B5EF4-FFF2-40B4-BE49-F238E27FC236}">
                <a16:creationId xmlns:a16="http://schemas.microsoft.com/office/drawing/2014/main" id="{182E1761-DE4D-63D5-6DB5-F85E50147F8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973944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>
          <a:extLst>
            <a:ext uri="{FF2B5EF4-FFF2-40B4-BE49-F238E27FC236}">
              <a16:creationId xmlns:a16="http://schemas.microsoft.com/office/drawing/2014/main" id="{555B6ACA-C132-2530-3C6D-09D0C75A70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244a3ae176d_0_90:notes">
            <a:extLst>
              <a:ext uri="{FF2B5EF4-FFF2-40B4-BE49-F238E27FC236}">
                <a16:creationId xmlns:a16="http://schemas.microsoft.com/office/drawing/2014/main" id="{EDAA6CBE-3595-ADCA-DB94-CDAB34B07C0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95" name="Google Shape;195;g244a3ae176d_0_90:notes">
            <a:extLst>
              <a:ext uri="{FF2B5EF4-FFF2-40B4-BE49-F238E27FC236}">
                <a16:creationId xmlns:a16="http://schemas.microsoft.com/office/drawing/2014/main" id="{EEEB9309-2BC0-B77F-B29C-8D256792F89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422235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>
          <a:extLst>
            <a:ext uri="{FF2B5EF4-FFF2-40B4-BE49-F238E27FC236}">
              <a16:creationId xmlns:a16="http://schemas.microsoft.com/office/drawing/2014/main" id="{FAE0DEB0-FE25-48E9-9C76-7D4A02598E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244a3ae176d_0_90:notes">
            <a:extLst>
              <a:ext uri="{FF2B5EF4-FFF2-40B4-BE49-F238E27FC236}">
                <a16:creationId xmlns:a16="http://schemas.microsoft.com/office/drawing/2014/main" id="{AEC4E421-524C-D342-2F57-1882FDBFE1E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95" name="Google Shape;195;g244a3ae176d_0_90:notes">
            <a:extLst>
              <a:ext uri="{FF2B5EF4-FFF2-40B4-BE49-F238E27FC236}">
                <a16:creationId xmlns:a16="http://schemas.microsoft.com/office/drawing/2014/main" id="{B2764A74-DFC3-787E-B1CA-5FEA643724C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3465646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244a3ae176d_0_2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204" name="Google Shape;204;g244a3ae176d_0_2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5"/>
          <p:cNvSpPr txBox="1">
            <a:spLocks noGrp="1"/>
          </p:cNvSpPr>
          <p:nvPr>
            <p:ph type="ctrTitle"/>
          </p:nvPr>
        </p:nvSpPr>
        <p:spPr>
          <a:xfrm>
            <a:off x="914400" y="1122363"/>
            <a:ext cx="103632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15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17" name="Google Shape;117;p15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8" name="Google Shape;118;p15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9" name="Google Shape;119;p15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6"/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1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3" name="Google Shape;123;p16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4" name="Google Shape;124;p16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5" name="Google Shape;125;p16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7"/>
          <p:cNvSpPr txBox="1">
            <a:spLocks noGrp="1"/>
          </p:cNvSpPr>
          <p:nvPr>
            <p:ph type="title"/>
          </p:nvPr>
        </p:nvSpPr>
        <p:spPr>
          <a:xfrm>
            <a:off x="831851" y="1709739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17"/>
          <p:cNvSpPr txBox="1"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29" name="Google Shape;129;p17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0" name="Google Shape;130;p17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1" name="Google Shape;131;p17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8"/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5" name="Google Shape;135;p18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6" name="Google Shape;136;p18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7" name="Google Shape;137;p18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8" name="Google Shape;138;p18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9"/>
          <p:cNvSpPr txBox="1">
            <a:spLocks noGrp="1"/>
          </p:cNvSpPr>
          <p:nvPr>
            <p:ph type="title"/>
          </p:nvPr>
        </p:nvSpPr>
        <p:spPr>
          <a:xfrm>
            <a:off x="839788" y="365126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19"/>
          <p:cNvSpPr txBox="1">
            <a:spLocks noGrp="1"/>
          </p:cNvSpPr>
          <p:nvPr>
            <p:ph type="body" idx="1"/>
          </p:nvPr>
        </p:nvSpPr>
        <p:spPr>
          <a:xfrm>
            <a:off x="839789" y="1681163"/>
            <a:ext cx="51576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42" name="Google Shape;142;p19"/>
          <p:cNvSpPr txBox="1">
            <a:spLocks noGrp="1"/>
          </p:cNvSpPr>
          <p:nvPr>
            <p:ph type="body" idx="2"/>
          </p:nvPr>
        </p:nvSpPr>
        <p:spPr>
          <a:xfrm>
            <a:off x="839789" y="2505075"/>
            <a:ext cx="51576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3" name="Google Shape;143;p1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44" name="Google Shape;144;p19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5" name="Google Shape;145;p19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6" name="Google Shape;146;p19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19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0"/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20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51" name="Google Shape;151;p20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52" name="Google Shape;152;p20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1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55" name="Google Shape;155;p21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56" name="Google Shape;156;p21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4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22"/>
          <p:cNvSpPr txBox="1">
            <a:spLocks noGrp="1"/>
          </p:cNvSpPr>
          <p:nvPr>
            <p:ph type="body" idx="1"/>
          </p:nvPr>
        </p:nvSpPr>
        <p:spPr>
          <a:xfrm>
            <a:off x="5183188" y="987426"/>
            <a:ext cx="6172500" cy="48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60" name="Google Shape;160;p22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4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61" name="Google Shape;161;p22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62" name="Google Shape;162;p22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63" name="Google Shape;163;p22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4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6" name="Google Shape;166;p23"/>
          <p:cNvSpPr>
            <a:spLocks noGrp="1"/>
          </p:cNvSpPr>
          <p:nvPr>
            <p:ph type="pic" idx="2"/>
          </p:nvPr>
        </p:nvSpPr>
        <p:spPr>
          <a:xfrm>
            <a:off x="5183188" y="987426"/>
            <a:ext cx="61725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167" name="Google Shape;167;p23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4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68" name="Google Shape;168;p23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69" name="Google Shape;169;p23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70" name="Google Shape;170;p23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4"/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24"/>
          <p:cNvSpPr txBox="1">
            <a:spLocks noGrp="1"/>
          </p:cNvSpPr>
          <p:nvPr>
            <p:ph type="body" idx="1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4" name="Google Shape;174;p24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75" name="Google Shape;175;p24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76" name="Google Shape;176;p24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5"/>
          <p:cNvSpPr txBox="1">
            <a:spLocks noGrp="1"/>
          </p:cNvSpPr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9" name="Google Shape;179;p25"/>
          <p:cNvSpPr txBox="1">
            <a:spLocks noGrp="1"/>
          </p:cNvSpPr>
          <p:nvPr>
            <p:ph type="body" idx="1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0" name="Google Shape;180;p25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81" name="Google Shape;181;p25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82" name="Google Shape;182;p25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4"/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0" name="Google Shape;110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1" name="Google Shape;111;p14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" name="Google Shape;112;p14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3" name="Google Shape;113;p14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stoga.tesd.net/athletics/home" TargetMode="External"/><Relationship Id="rId5" Type="http://schemas.openxmlformats.org/officeDocument/2006/relationships/hyperlink" Target="https://conestogavolleyball.com/" TargetMode="Externa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stoga.tesd.net/athletics/home" TargetMode="External"/><Relationship Id="rId5" Type="http://schemas.openxmlformats.org/officeDocument/2006/relationships/hyperlink" Target="https://conestogavolleyball.com/" TargetMode="Externa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>
          <a:extLst>
            <a:ext uri="{FF2B5EF4-FFF2-40B4-BE49-F238E27FC236}">
              <a16:creationId xmlns:a16="http://schemas.microsoft.com/office/drawing/2014/main" id="{CC40D2FF-3410-D894-1F65-5A472E883A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842239F-5E01-9A61-4209-436E7D30802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 w="76200">
            <a:solidFill>
              <a:srgbClr val="80132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8" name="Google Shape;198;p27">
            <a:extLst>
              <a:ext uri="{FF2B5EF4-FFF2-40B4-BE49-F238E27FC236}">
                <a16:creationId xmlns:a16="http://schemas.microsoft.com/office/drawing/2014/main" id="{C0F2CD26-6844-D345-8EEE-AF5DA6095119}"/>
              </a:ext>
            </a:extLst>
          </p:cNvPr>
          <p:cNvSpPr txBox="1"/>
          <p:nvPr/>
        </p:nvSpPr>
        <p:spPr>
          <a:xfrm>
            <a:off x="1386315" y="318879"/>
            <a:ext cx="9449850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4400" b="1" dirty="0">
                <a:solidFill>
                  <a:srgbClr val="801322"/>
                </a:solidFill>
                <a:latin typeface="BubbleGum" panose="02000500000000000000" pitchFamily="2" charset="0"/>
                <a:ea typeface="Calibri"/>
                <a:cs typeface="Calibri"/>
                <a:sym typeface="Calibri"/>
              </a:rPr>
              <a:t>Cones</a:t>
            </a:r>
            <a:r>
              <a:rPr lang="en-US" sz="4400" b="1" i="0" u="none" strike="noStrike" cap="none" dirty="0">
                <a:solidFill>
                  <a:srgbClr val="801322"/>
                </a:solidFill>
                <a:latin typeface="BubbleGum" panose="02000500000000000000" pitchFamily="2" charset="0"/>
                <a:ea typeface="Calibri"/>
                <a:cs typeface="Calibri"/>
                <a:sym typeface="Calibri"/>
              </a:rPr>
              <a:t>toga Girls Volleyball 2026 Season</a:t>
            </a:r>
            <a:endParaRPr sz="4400" b="0" i="0" u="none" strike="noStrike" cap="none" dirty="0">
              <a:solidFill>
                <a:srgbClr val="801322"/>
              </a:solidFill>
              <a:latin typeface="BubbleGum" panose="02000500000000000000" pitchFamily="2" charset="0"/>
              <a:sym typeface="Arial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F72B513-D2D7-C630-6B6B-8F632D4D83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120" y="76200"/>
            <a:ext cx="1254760" cy="125476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EF97DC2-C127-6DCD-9579-DC75761F56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35690" y="39579"/>
            <a:ext cx="1254760" cy="125476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95B2988-FFF4-E901-9ECD-EFE7CEDCB6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997" y="5745213"/>
            <a:ext cx="923227" cy="923227"/>
          </a:xfrm>
          <a:prstGeom prst="rect">
            <a:avLst/>
          </a:prstGeom>
        </p:spPr>
      </p:pic>
      <p:sp>
        <p:nvSpPr>
          <p:cNvPr id="2" name="Google Shape;201;p27">
            <a:extLst>
              <a:ext uri="{FF2B5EF4-FFF2-40B4-BE49-F238E27FC236}">
                <a16:creationId xmlns:a16="http://schemas.microsoft.com/office/drawing/2014/main" id="{B0EA43FF-07B1-EA51-53B3-F433C75877E8}"/>
              </a:ext>
            </a:extLst>
          </p:cNvPr>
          <p:cNvSpPr txBox="1"/>
          <p:nvPr/>
        </p:nvSpPr>
        <p:spPr>
          <a:xfrm>
            <a:off x="3582327" y="2897834"/>
            <a:ext cx="7498151" cy="3539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en-US" sz="3200" b="0" i="0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Coaches Introduction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en-US" sz="3200" b="0" i="0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alibri"/>
                <a:sym typeface="Calibri"/>
              </a:rPr>
              <a:t>Offseason Schedule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alibri"/>
                <a:sym typeface="Calibri"/>
              </a:rPr>
              <a:t>Important Dates</a:t>
            </a:r>
            <a:endParaRPr lang="en-US" sz="3200" b="0" i="0" u="none" strike="noStrike" cap="none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cs typeface="Calibri"/>
              <a:sym typeface="Calibri"/>
            </a:endParaRP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Preseason Schedule</a:t>
            </a:r>
            <a:endParaRPr lang="en-US" sz="3200" b="0" i="0" u="none" strike="noStrike" cap="none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9</a:t>
            </a:r>
            <a:r>
              <a:rPr lang="en-US" sz="3200" baseline="30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th</a:t>
            </a:r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 Grade Team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Expectations/Rules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Boosters Update</a:t>
            </a:r>
          </a:p>
        </p:txBody>
      </p:sp>
      <p:sp>
        <p:nvSpPr>
          <p:cNvPr id="15" name="Google Shape;198;p27">
            <a:extLst>
              <a:ext uri="{FF2B5EF4-FFF2-40B4-BE49-F238E27FC236}">
                <a16:creationId xmlns:a16="http://schemas.microsoft.com/office/drawing/2014/main" id="{CE2AD14E-9F0A-0EE5-8F05-B91E23429F52}"/>
              </a:ext>
            </a:extLst>
          </p:cNvPr>
          <p:cNvSpPr txBox="1"/>
          <p:nvPr/>
        </p:nvSpPr>
        <p:spPr>
          <a:xfrm>
            <a:off x="0" y="2128433"/>
            <a:ext cx="12192000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en-US" sz="4400" b="1" dirty="0">
                <a:solidFill>
                  <a:srgbClr val="801322"/>
                </a:solidFill>
                <a:latin typeface="Century Gothic" panose="020B0502020202020204" pitchFamily="34" charset="0"/>
                <a:cs typeface="Calibri"/>
                <a:sym typeface="Calibri"/>
              </a:rPr>
              <a:t>Agenda</a:t>
            </a:r>
            <a:endParaRPr lang="en-US" sz="4400" b="0" i="0" u="none" strike="noStrike" cap="none" dirty="0">
              <a:solidFill>
                <a:srgbClr val="000000"/>
              </a:solidFill>
              <a:latin typeface="Century Gothic" panose="020B0502020202020204" pitchFamily="34" charset="0"/>
              <a:sym typeface="Arial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1923160-5084-99CC-905F-280B50E1C00B}"/>
              </a:ext>
            </a:extLst>
          </p:cNvPr>
          <p:cNvGrpSpPr/>
          <p:nvPr/>
        </p:nvGrpSpPr>
        <p:grpSpPr>
          <a:xfrm>
            <a:off x="3147268" y="3126658"/>
            <a:ext cx="161929" cy="3080169"/>
            <a:chOff x="2328282" y="3147583"/>
            <a:chExt cx="161929" cy="3080169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97C23F97-1668-D52D-806D-E03B300CCE61}"/>
                </a:ext>
              </a:extLst>
            </p:cNvPr>
            <p:cNvGrpSpPr/>
            <p:nvPr/>
          </p:nvGrpSpPr>
          <p:grpSpPr>
            <a:xfrm>
              <a:off x="2328283" y="3147583"/>
              <a:ext cx="146335" cy="2102224"/>
              <a:chOff x="3637915" y="3119120"/>
              <a:chExt cx="146335" cy="2102224"/>
            </a:xfrm>
          </p:grpSpPr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280D1CE5-2564-2B23-E25B-A60896DC0D3C}"/>
                  </a:ext>
                </a:extLst>
              </p:cNvPr>
              <p:cNvSpPr/>
              <p:nvPr/>
            </p:nvSpPr>
            <p:spPr>
              <a:xfrm>
                <a:off x="3637915" y="3119120"/>
                <a:ext cx="146335" cy="146335"/>
              </a:xfrm>
              <a:prstGeom prst="ellipse">
                <a:avLst/>
              </a:prstGeom>
              <a:solidFill>
                <a:srgbClr val="801322"/>
              </a:solidFill>
              <a:ln>
                <a:solidFill>
                  <a:srgbClr val="80132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20E5A92E-0FB9-B07D-09EA-FADB2F880E56}"/>
                  </a:ext>
                </a:extLst>
              </p:cNvPr>
              <p:cNvSpPr/>
              <p:nvPr/>
            </p:nvSpPr>
            <p:spPr>
              <a:xfrm>
                <a:off x="3637915" y="3608092"/>
                <a:ext cx="146335" cy="146335"/>
              </a:xfrm>
              <a:prstGeom prst="ellipse">
                <a:avLst/>
              </a:prstGeom>
              <a:solidFill>
                <a:srgbClr val="801322"/>
              </a:solidFill>
              <a:ln>
                <a:solidFill>
                  <a:srgbClr val="80132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D5448E5F-A33E-AAD0-05EE-432AF3A27347}"/>
                  </a:ext>
                </a:extLst>
              </p:cNvPr>
              <p:cNvSpPr/>
              <p:nvPr/>
            </p:nvSpPr>
            <p:spPr>
              <a:xfrm>
                <a:off x="3637915" y="4097064"/>
                <a:ext cx="146335" cy="146335"/>
              </a:xfrm>
              <a:prstGeom prst="ellipse">
                <a:avLst/>
              </a:prstGeom>
              <a:solidFill>
                <a:srgbClr val="801322"/>
              </a:solidFill>
              <a:ln>
                <a:solidFill>
                  <a:srgbClr val="80132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8EFA9C7D-68D1-6691-44B2-4C756C41C972}"/>
                  </a:ext>
                </a:extLst>
              </p:cNvPr>
              <p:cNvSpPr/>
              <p:nvPr/>
            </p:nvSpPr>
            <p:spPr>
              <a:xfrm>
                <a:off x="3637915" y="4586036"/>
                <a:ext cx="146335" cy="146335"/>
              </a:xfrm>
              <a:prstGeom prst="ellipse">
                <a:avLst/>
              </a:prstGeom>
              <a:solidFill>
                <a:srgbClr val="801322"/>
              </a:solidFill>
              <a:ln>
                <a:solidFill>
                  <a:srgbClr val="80132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DC20160E-27DF-F059-422B-92E6FBE6BF52}"/>
                  </a:ext>
                </a:extLst>
              </p:cNvPr>
              <p:cNvSpPr/>
              <p:nvPr/>
            </p:nvSpPr>
            <p:spPr>
              <a:xfrm>
                <a:off x="3637915" y="5075009"/>
                <a:ext cx="146335" cy="146335"/>
              </a:xfrm>
              <a:prstGeom prst="ellipse">
                <a:avLst/>
              </a:prstGeom>
              <a:solidFill>
                <a:srgbClr val="801322"/>
              </a:solidFill>
              <a:ln>
                <a:solidFill>
                  <a:srgbClr val="80132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3D488124-344D-B0AC-DB90-F31EF26F6E0F}"/>
                </a:ext>
              </a:extLst>
            </p:cNvPr>
            <p:cNvSpPr/>
            <p:nvPr/>
          </p:nvSpPr>
          <p:spPr>
            <a:xfrm>
              <a:off x="2328282" y="5592445"/>
              <a:ext cx="146335" cy="146335"/>
            </a:xfrm>
            <a:prstGeom prst="ellipse">
              <a:avLst/>
            </a:prstGeom>
            <a:solidFill>
              <a:srgbClr val="801322"/>
            </a:solidFill>
            <a:ln>
              <a:solidFill>
                <a:srgbClr val="80132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6AFEB457-1679-FA89-8365-F52643C6933C}"/>
                </a:ext>
              </a:extLst>
            </p:cNvPr>
            <p:cNvSpPr/>
            <p:nvPr/>
          </p:nvSpPr>
          <p:spPr>
            <a:xfrm>
              <a:off x="2343876" y="6081417"/>
              <a:ext cx="146335" cy="146335"/>
            </a:xfrm>
            <a:prstGeom prst="ellipse">
              <a:avLst/>
            </a:prstGeom>
            <a:solidFill>
              <a:srgbClr val="801322"/>
            </a:solidFill>
            <a:ln>
              <a:solidFill>
                <a:srgbClr val="80132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0567584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>
          <a:extLst>
            <a:ext uri="{FF2B5EF4-FFF2-40B4-BE49-F238E27FC236}">
              <a16:creationId xmlns:a16="http://schemas.microsoft.com/office/drawing/2014/main" id="{46AB5590-734A-AB8F-C165-9859B93490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CECD1EE-D177-0826-42CA-DDE409664DC1}"/>
              </a:ext>
            </a:extLst>
          </p:cNvPr>
          <p:cNvSpPr/>
          <p:nvPr/>
        </p:nvSpPr>
        <p:spPr>
          <a:xfrm>
            <a:off x="0" y="-107702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 w="76200">
            <a:solidFill>
              <a:srgbClr val="80132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8" name="Google Shape;198;p27">
            <a:extLst>
              <a:ext uri="{FF2B5EF4-FFF2-40B4-BE49-F238E27FC236}">
                <a16:creationId xmlns:a16="http://schemas.microsoft.com/office/drawing/2014/main" id="{EF4EF401-EFEF-C597-12EB-6F7B2B4ECC69}"/>
              </a:ext>
            </a:extLst>
          </p:cNvPr>
          <p:cNvSpPr txBox="1"/>
          <p:nvPr/>
        </p:nvSpPr>
        <p:spPr>
          <a:xfrm>
            <a:off x="1386315" y="318879"/>
            <a:ext cx="9449850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4400" b="1" dirty="0">
                <a:solidFill>
                  <a:srgbClr val="801322"/>
                </a:solidFill>
                <a:latin typeface="BubbleGum" panose="02000500000000000000" pitchFamily="2" charset="0"/>
                <a:ea typeface="Calibri"/>
                <a:cs typeface="Calibri"/>
                <a:sym typeface="Calibri"/>
              </a:rPr>
              <a:t>Cones</a:t>
            </a:r>
            <a:r>
              <a:rPr lang="en-US" sz="4400" b="1" i="0" u="none" strike="noStrike" cap="none" dirty="0">
                <a:solidFill>
                  <a:srgbClr val="801322"/>
                </a:solidFill>
                <a:latin typeface="BubbleGum" panose="02000500000000000000" pitchFamily="2" charset="0"/>
                <a:ea typeface="Calibri"/>
                <a:cs typeface="Calibri"/>
                <a:sym typeface="Calibri"/>
              </a:rPr>
              <a:t>toga Girls Volleyball 2026 Season</a:t>
            </a:r>
            <a:endParaRPr sz="4400" b="0" i="0" u="none" strike="noStrike" cap="none" dirty="0">
              <a:solidFill>
                <a:srgbClr val="801322"/>
              </a:solidFill>
              <a:latin typeface="BubbleGum" panose="02000500000000000000" pitchFamily="2" charset="0"/>
              <a:sym typeface="Arial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9944A85-BB52-6DAC-C815-D0651AA6E6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120" y="76200"/>
            <a:ext cx="1254760" cy="125476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E407779-9E30-E3EC-751C-F80B13BF2C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35690" y="39579"/>
            <a:ext cx="1254760" cy="125476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325D7A6-B571-51C0-3B8A-3C4C4F6F53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120" y="5789436"/>
            <a:ext cx="923227" cy="92322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988E9A5-B94D-91CA-F842-4563CF40D26F}"/>
              </a:ext>
            </a:extLst>
          </p:cNvPr>
          <p:cNvSpPr txBox="1"/>
          <p:nvPr/>
        </p:nvSpPr>
        <p:spPr>
          <a:xfrm>
            <a:off x="1276965" y="1154229"/>
            <a:ext cx="24691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0" u="none" strike="noStrike" cap="none" dirty="0">
                <a:solidFill>
                  <a:srgbClr val="801322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Head Coach:</a:t>
            </a:r>
            <a:br>
              <a:rPr lang="en-US" sz="2400" b="1" i="0" u="none" strike="noStrike" cap="none" dirty="0">
                <a:solidFill>
                  <a:srgbClr val="801322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</a:br>
            <a:r>
              <a:rPr lang="en-US" sz="2400" b="1" i="0" u="none" strike="noStrike" cap="none" dirty="0">
                <a:solidFill>
                  <a:srgbClr val="801322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(2025-present)</a:t>
            </a:r>
            <a:endParaRPr lang="en-US" sz="2400" b="0" i="0" u="none" strike="noStrike" cap="none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sym typeface="Arial"/>
            </a:endParaRPr>
          </a:p>
        </p:txBody>
      </p:sp>
      <p:sp>
        <p:nvSpPr>
          <p:cNvPr id="2" name="Google Shape;201;p27">
            <a:extLst>
              <a:ext uri="{FF2B5EF4-FFF2-40B4-BE49-F238E27FC236}">
                <a16:creationId xmlns:a16="http://schemas.microsoft.com/office/drawing/2014/main" id="{A244C55A-3C74-72F9-90DC-83CE1554D213}"/>
              </a:ext>
            </a:extLst>
          </p:cNvPr>
          <p:cNvSpPr txBox="1"/>
          <p:nvPr/>
        </p:nvSpPr>
        <p:spPr>
          <a:xfrm>
            <a:off x="1121347" y="2073668"/>
            <a:ext cx="10590592" cy="46473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en-US" sz="2800" b="0" i="0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Active member of the TE community for 10+ years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	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Youth sports coach for TEYSA, BPALL/DSLL, &amp; Paoli Wildcats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en-US" sz="2400" b="0" i="0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	St Mo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nica’s Berwyn</a:t>
            </a:r>
            <a:endParaRPr lang="en-US" sz="2800" b="0" i="0" u="none" strike="noStrike" cap="none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Family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	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Wife Jennifer (16 yrs)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	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4 children: Lucy (13), Audrey (11), Oliver (11), &amp; Wyatt (11)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Athlete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	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4-yr volleyball letter winner (12 total) Gateway High School, Monroeville, PA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	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4-yr varsity volleyball player at PSU (2000-03) (4x Final Four participant)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Leader in Med Device/Pharma industry for 20+ years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Coached Conestoga Boys Volleyball Team 2025-present</a:t>
            </a:r>
          </a:p>
        </p:txBody>
      </p:sp>
      <p:sp>
        <p:nvSpPr>
          <p:cNvPr id="15" name="Google Shape;198;p27">
            <a:extLst>
              <a:ext uri="{FF2B5EF4-FFF2-40B4-BE49-F238E27FC236}">
                <a16:creationId xmlns:a16="http://schemas.microsoft.com/office/drawing/2014/main" id="{0AB1062A-8001-832D-10B3-8D430C5F0011}"/>
              </a:ext>
            </a:extLst>
          </p:cNvPr>
          <p:cNvSpPr txBox="1"/>
          <p:nvPr/>
        </p:nvSpPr>
        <p:spPr>
          <a:xfrm>
            <a:off x="0" y="1250494"/>
            <a:ext cx="121920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en-US" sz="3600" b="1" i="0" u="none" strike="noStrike" cap="none" dirty="0">
                <a:solidFill>
                  <a:srgbClr val="801322"/>
                </a:solidFill>
                <a:latin typeface="Century Gothic" panose="020B0502020202020204" pitchFamily="34" charset="0"/>
                <a:cs typeface="Calibri"/>
                <a:sym typeface="Calibri"/>
              </a:rPr>
              <a:t>Alex Weaver</a:t>
            </a:r>
            <a:endParaRPr lang="en-US" sz="3600" b="0" i="0" u="none" strike="noStrike" cap="none" dirty="0">
              <a:solidFill>
                <a:srgbClr val="000000"/>
              </a:solidFill>
              <a:latin typeface="Century Gothic" panose="020B0502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324213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>
          <a:extLst>
            <a:ext uri="{FF2B5EF4-FFF2-40B4-BE49-F238E27FC236}">
              <a16:creationId xmlns:a16="http://schemas.microsoft.com/office/drawing/2014/main" id="{B3BFC2D5-E131-0F97-8DAF-39579D3D62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01BD082-5E11-F5CF-1EE7-B82FAD21604D}"/>
              </a:ext>
            </a:extLst>
          </p:cNvPr>
          <p:cNvSpPr/>
          <p:nvPr/>
        </p:nvSpPr>
        <p:spPr>
          <a:xfrm>
            <a:off x="0" y="-107702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 w="76200">
            <a:solidFill>
              <a:srgbClr val="80132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8" name="Google Shape;198;p27">
            <a:extLst>
              <a:ext uri="{FF2B5EF4-FFF2-40B4-BE49-F238E27FC236}">
                <a16:creationId xmlns:a16="http://schemas.microsoft.com/office/drawing/2014/main" id="{7C29E876-2D94-8716-0136-F858A508D85A}"/>
              </a:ext>
            </a:extLst>
          </p:cNvPr>
          <p:cNvSpPr txBox="1"/>
          <p:nvPr/>
        </p:nvSpPr>
        <p:spPr>
          <a:xfrm>
            <a:off x="1386315" y="318879"/>
            <a:ext cx="9449850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4400" b="1" dirty="0">
                <a:solidFill>
                  <a:srgbClr val="801322"/>
                </a:solidFill>
                <a:latin typeface="BubbleGum" panose="02000500000000000000" pitchFamily="2" charset="0"/>
                <a:ea typeface="Calibri"/>
                <a:cs typeface="Calibri"/>
                <a:sym typeface="Calibri"/>
              </a:rPr>
              <a:t>Cones</a:t>
            </a:r>
            <a:r>
              <a:rPr lang="en-US" sz="4400" b="1" i="0" u="none" strike="noStrike" cap="none" dirty="0">
                <a:solidFill>
                  <a:srgbClr val="801322"/>
                </a:solidFill>
                <a:latin typeface="BubbleGum" panose="02000500000000000000" pitchFamily="2" charset="0"/>
                <a:ea typeface="Calibri"/>
                <a:cs typeface="Calibri"/>
                <a:sym typeface="Calibri"/>
              </a:rPr>
              <a:t>toga Girls Volleyball 2026 Season</a:t>
            </a:r>
            <a:endParaRPr sz="4400" b="0" i="0" u="none" strike="noStrike" cap="none" dirty="0">
              <a:solidFill>
                <a:srgbClr val="801322"/>
              </a:solidFill>
              <a:latin typeface="BubbleGum" panose="02000500000000000000" pitchFamily="2" charset="0"/>
              <a:sym typeface="Arial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325A3A7-A2A0-A435-A5D4-254F7C19A7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120" y="76200"/>
            <a:ext cx="1254760" cy="125476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493BDF4-DFDE-B233-46E9-288B116F19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35690" y="39579"/>
            <a:ext cx="1254760" cy="125476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8838E71-E8AA-EB8F-8E7A-DBEACDE84D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120" y="5789436"/>
            <a:ext cx="923227" cy="92322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9AD0A96-469E-3B4B-6CD9-A0B1624D5598}"/>
              </a:ext>
            </a:extLst>
          </p:cNvPr>
          <p:cNvSpPr txBox="1"/>
          <p:nvPr/>
        </p:nvSpPr>
        <p:spPr>
          <a:xfrm>
            <a:off x="495300" y="1355464"/>
            <a:ext cx="11231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0" u="none" strike="noStrike" cap="none" dirty="0">
                <a:solidFill>
                  <a:srgbClr val="801322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Coaching Staff:</a:t>
            </a:r>
            <a:endParaRPr lang="en-US" sz="2400" b="0" i="0" u="none" strike="noStrike" cap="none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sym typeface="Arial"/>
            </a:endParaRPr>
          </a:p>
        </p:txBody>
      </p:sp>
      <p:sp>
        <p:nvSpPr>
          <p:cNvPr id="2" name="Google Shape;201;p27">
            <a:extLst>
              <a:ext uri="{FF2B5EF4-FFF2-40B4-BE49-F238E27FC236}">
                <a16:creationId xmlns:a16="http://schemas.microsoft.com/office/drawing/2014/main" id="{2D1FF280-EB4B-75C8-40D7-EA607ADF88EF}"/>
              </a:ext>
            </a:extLst>
          </p:cNvPr>
          <p:cNvSpPr txBox="1"/>
          <p:nvPr/>
        </p:nvSpPr>
        <p:spPr>
          <a:xfrm>
            <a:off x="1121347" y="1878254"/>
            <a:ext cx="10590592" cy="45858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en-US" sz="2800" b="0" i="0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Varsity Assistant: </a:t>
            </a:r>
            <a:r>
              <a:rPr lang="en-US" sz="2800" b="1" i="0" u="none" strike="noStrike" cap="none" dirty="0">
                <a:solidFill>
                  <a:srgbClr val="801322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Lea Coogan (2025-present)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	</a:t>
            </a:r>
            <a:r>
              <a:rPr lang="en-US" sz="2000" b="0" i="0" u="none" strike="noStrike" cap="none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Stoga</a:t>
            </a:r>
            <a:r>
              <a:rPr lang="en-US" sz="2000" b="0" i="0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 class of 2017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	Teacher in PW School District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en-US" sz="2000" b="0" i="0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	Boys Var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sity Assistant (2026)</a:t>
            </a:r>
            <a:endParaRPr lang="en-US" sz="2000" b="0" i="0" u="none" strike="noStrike" cap="none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en-US" sz="2800" b="0" i="0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JV HC: </a:t>
            </a:r>
            <a:r>
              <a:rPr lang="en-US" sz="2800" b="1" i="0" u="none" strike="noStrike" cap="none" dirty="0">
                <a:solidFill>
                  <a:srgbClr val="801322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Kelli Mayes (2025-present)</a:t>
            </a:r>
          </a:p>
          <a:p>
            <a:pPr lvl="0">
              <a:buClr>
                <a:schemeClr val="dk1"/>
              </a:buClr>
              <a:buSzPts val="2400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	9</a:t>
            </a:r>
            <a:r>
              <a:rPr lang="en-US" sz="2000" baseline="30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th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 Grade HC 2025</a:t>
            </a:r>
          </a:p>
          <a:p>
            <a:pPr lvl="0">
              <a:buClr>
                <a:schemeClr val="dk1"/>
              </a:buClr>
              <a:buSzPts val="2400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	Virginia Tech Women’s Varsity Volleyball</a:t>
            </a:r>
          </a:p>
          <a:p>
            <a:pPr lvl="0">
              <a:buClr>
                <a:schemeClr val="dk1"/>
              </a:buClr>
              <a:buSzPts val="2400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	Club volleyball coach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en-US" sz="2800" b="0" i="0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9</a:t>
            </a:r>
            <a:r>
              <a:rPr lang="en-US" sz="2800" b="0" i="0" u="none" strike="noStrike" cap="none" baseline="30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th</a:t>
            </a:r>
            <a:r>
              <a:rPr lang="en-US" sz="2800" b="0" i="0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 Grade HC: </a:t>
            </a:r>
            <a:r>
              <a:rPr lang="en-US" sz="2800" b="1" i="0" u="none" strike="noStrike" cap="none" dirty="0">
                <a:solidFill>
                  <a:srgbClr val="801322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Kim Feltner (new)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	Coached @ College of Staten Island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	Lehigh Women’s Varsity Volleyball</a:t>
            </a:r>
            <a:endParaRPr lang="en-US" sz="2000" b="0" i="0" u="none" strike="noStrike" cap="none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871429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>
          <a:extLst>
            <a:ext uri="{FF2B5EF4-FFF2-40B4-BE49-F238E27FC236}">
              <a16:creationId xmlns:a16="http://schemas.microsoft.com/office/drawing/2014/main" id="{87FE6D12-3E89-DF3E-136E-E68F44FB6A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E3E2A7B-AA75-BE44-49F6-DC2FFC9F8111}"/>
              </a:ext>
            </a:extLst>
          </p:cNvPr>
          <p:cNvSpPr/>
          <p:nvPr/>
        </p:nvSpPr>
        <p:spPr>
          <a:xfrm>
            <a:off x="0" y="-107702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 w="76200">
            <a:solidFill>
              <a:srgbClr val="80132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8" name="Google Shape;198;p27">
            <a:extLst>
              <a:ext uri="{FF2B5EF4-FFF2-40B4-BE49-F238E27FC236}">
                <a16:creationId xmlns:a16="http://schemas.microsoft.com/office/drawing/2014/main" id="{BEE5606B-5911-050F-340E-CA191501D3B2}"/>
              </a:ext>
            </a:extLst>
          </p:cNvPr>
          <p:cNvSpPr txBox="1"/>
          <p:nvPr/>
        </p:nvSpPr>
        <p:spPr>
          <a:xfrm>
            <a:off x="1386315" y="318879"/>
            <a:ext cx="9449850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4400" b="1" dirty="0">
                <a:solidFill>
                  <a:srgbClr val="801322"/>
                </a:solidFill>
                <a:latin typeface="BubbleGum" panose="02000500000000000000" pitchFamily="2" charset="0"/>
                <a:ea typeface="Calibri"/>
                <a:cs typeface="Calibri"/>
                <a:sym typeface="Calibri"/>
              </a:rPr>
              <a:t>Cones</a:t>
            </a:r>
            <a:r>
              <a:rPr lang="en-US" sz="4400" b="1" i="0" u="none" strike="noStrike" cap="none" dirty="0">
                <a:solidFill>
                  <a:srgbClr val="801322"/>
                </a:solidFill>
                <a:latin typeface="BubbleGum" panose="02000500000000000000" pitchFamily="2" charset="0"/>
                <a:ea typeface="Calibri"/>
                <a:cs typeface="Calibri"/>
                <a:sym typeface="Calibri"/>
              </a:rPr>
              <a:t>toga Girls Volleyball 2026 Season</a:t>
            </a:r>
            <a:endParaRPr sz="4400" b="0" i="0" u="none" strike="noStrike" cap="none" dirty="0">
              <a:solidFill>
                <a:srgbClr val="801322"/>
              </a:solidFill>
              <a:latin typeface="BubbleGum" panose="02000500000000000000" pitchFamily="2" charset="0"/>
              <a:sym typeface="Arial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30BFAE9-6925-F3B1-C715-7A53FFA6E7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120" y="76200"/>
            <a:ext cx="1254760" cy="125476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1704D8F-0A63-A6E3-19DF-31A5F0AB0F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35690" y="39579"/>
            <a:ext cx="1254760" cy="125476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AE9C0D2-4626-53C2-D04E-8383346DDD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120" y="5789436"/>
            <a:ext cx="923227" cy="92322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70C95A6-EBB7-94BB-20F0-AE7B87D1697A}"/>
              </a:ext>
            </a:extLst>
          </p:cNvPr>
          <p:cNvSpPr txBox="1"/>
          <p:nvPr/>
        </p:nvSpPr>
        <p:spPr>
          <a:xfrm>
            <a:off x="198120" y="1355464"/>
            <a:ext cx="1189233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0" u="none" strike="noStrike" cap="none" dirty="0">
                <a:solidFill>
                  <a:srgbClr val="801322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Offseason Schedule:</a:t>
            </a:r>
            <a:br>
              <a:rPr lang="en-US" sz="2400" b="1" dirty="0">
                <a:solidFill>
                  <a:srgbClr val="801322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</a:br>
            <a:endParaRPr lang="en-US" sz="2400" b="1" dirty="0">
              <a:solidFill>
                <a:srgbClr val="801322"/>
              </a:solidFill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  <a:p>
            <a:r>
              <a:rPr lang="en-US" sz="2400" b="1" i="1" u="none" strike="noStrike" cap="none" dirty="0">
                <a:solidFill>
                  <a:srgbClr val="801322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All open gyms will be scheduled in TeamSnap 2025 team pages</a:t>
            </a:r>
            <a:endParaRPr lang="en-US" sz="2400" b="1" i="1" dirty="0">
              <a:solidFill>
                <a:srgbClr val="801322"/>
              </a:solidFill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  <a:p>
            <a:r>
              <a:rPr lang="en-US" sz="2400" b="1" i="1" u="none" strike="noStrike" cap="none" dirty="0">
                <a:solidFill>
                  <a:srgbClr val="801322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	9</a:t>
            </a:r>
            <a:r>
              <a:rPr lang="en-US" sz="2400" b="1" i="1" u="none" strike="noStrike" cap="none" baseline="30000" dirty="0">
                <a:solidFill>
                  <a:srgbClr val="801322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th</a:t>
            </a:r>
            <a:r>
              <a:rPr lang="en-US" sz="2400" b="1" i="1" u="none" strike="noStrike" cap="none" dirty="0">
                <a:solidFill>
                  <a:srgbClr val="801322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 grade, JV, Varsity, &amp; Incoming Freshmen (to be created soon)</a:t>
            </a:r>
          </a:p>
          <a:p>
            <a:endParaRPr lang="en-US" sz="2400" b="1" i="1" dirty="0">
              <a:solidFill>
                <a:srgbClr val="801322"/>
              </a:solidFill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  <a:p>
            <a:r>
              <a:rPr lang="en-US" sz="2400" b="1" i="1" dirty="0">
                <a:solidFill>
                  <a:srgbClr val="801322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All communication regarding Open Gyms will be via TeamSnap, </a:t>
            </a:r>
            <a:br>
              <a:rPr lang="en-US" sz="2400" b="1" i="1" dirty="0">
                <a:solidFill>
                  <a:srgbClr val="801322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</a:br>
            <a:r>
              <a:rPr lang="en-US" sz="2400" dirty="0">
                <a:hlinkClick r:id="rId5"/>
              </a:rPr>
              <a:t>Home - CONESTOGA VOLLEYBALL</a:t>
            </a:r>
            <a:r>
              <a:rPr lang="en-US" sz="2400" b="1" i="1" dirty="0">
                <a:solidFill>
                  <a:srgbClr val="801322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, &amp;</a:t>
            </a:r>
            <a:br>
              <a:rPr lang="en-US" sz="2400" b="1" i="1" dirty="0">
                <a:solidFill>
                  <a:srgbClr val="801322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</a:br>
            <a:r>
              <a:rPr lang="en-US" sz="2400" b="1" i="1" dirty="0">
                <a:solidFill>
                  <a:srgbClr val="801322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  <a:hlinkClick r:id="rId6"/>
              </a:rPr>
              <a:t>Conestoga Athletics Page</a:t>
            </a:r>
            <a:endParaRPr lang="en-US" sz="2400" b="0" i="1" u="none" strike="noStrike" cap="none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sym typeface="Arial"/>
            </a:endParaRPr>
          </a:p>
        </p:txBody>
      </p:sp>
      <p:sp>
        <p:nvSpPr>
          <p:cNvPr id="2" name="Google Shape;201;p27">
            <a:extLst>
              <a:ext uri="{FF2B5EF4-FFF2-40B4-BE49-F238E27FC236}">
                <a16:creationId xmlns:a16="http://schemas.microsoft.com/office/drawing/2014/main" id="{79B79573-C34D-EACD-AB2D-7BC6BB98873D}"/>
              </a:ext>
            </a:extLst>
          </p:cNvPr>
          <p:cNvSpPr txBox="1"/>
          <p:nvPr/>
        </p:nvSpPr>
        <p:spPr>
          <a:xfrm>
            <a:off x="641286" y="4437605"/>
            <a:ext cx="10590592" cy="954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en-US" sz="2800" b="1" i="1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Optional </a:t>
            </a:r>
            <a:r>
              <a:rPr lang="en-US" sz="2800" b="0" i="0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Open Gyms @ </a:t>
            </a:r>
            <a:r>
              <a:rPr lang="en-US" sz="2800" b="0" i="0" u="none" strike="noStrike" cap="none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Stoga</a:t>
            </a:r>
            <a:r>
              <a:rPr lang="en-US" sz="2800" b="0" i="0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 3-4:30pm or Evenings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	Dates TBD</a:t>
            </a:r>
            <a:endParaRPr lang="en-US" sz="2800" b="1" i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201;p27">
            <a:extLst>
              <a:ext uri="{FF2B5EF4-FFF2-40B4-BE49-F238E27FC236}">
                <a16:creationId xmlns:a16="http://schemas.microsoft.com/office/drawing/2014/main" id="{0E0594DF-D53C-78F2-F0E0-C1D5005BD6D7}"/>
              </a:ext>
            </a:extLst>
          </p:cNvPr>
          <p:cNvSpPr txBox="1"/>
          <p:nvPr/>
        </p:nvSpPr>
        <p:spPr>
          <a:xfrm>
            <a:off x="1121347" y="5518080"/>
            <a:ext cx="10590592" cy="954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en-US" sz="2800" b="1" i="1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Optional 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alibri"/>
                <a:sym typeface="Calibri"/>
              </a:rPr>
              <a:t>Summer</a:t>
            </a:r>
            <a:r>
              <a:rPr lang="en-US" sz="2800" b="1" i="1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League @ Springfield HS TBD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	</a:t>
            </a:r>
            <a:r>
              <a:rPr lang="en-US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Every Wednesday (6pm, 7:15pm, or 8:30pm) 7/1-8/12</a:t>
            </a:r>
            <a:endParaRPr lang="en-US" sz="2800" b="1" i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158096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>
          <a:extLst>
            <a:ext uri="{FF2B5EF4-FFF2-40B4-BE49-F238E27FC236}">
              <a16:creationId xmlns:a16="http://schemas.microsoft.com/office/drawing/2014/main" id="{F18AD72A-150E-AEAD-C36A-1ED1EF34F4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6EB616F-839F-A112-9BA3-E9E32795443B}"/>
              </a:ext>
            </a:extLst>
          </p:cNvPr>
          <p:cNvSpPr/>
          <p:nvPr/>
        </p:nvSpPr>
        <p:spPr>
          <a:xfrm>
            <a:off x="0" y="-107702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 w="76200">
            <a:solidFill>
              <a:srgbClr val="80132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8" name="Google Shape;198;p27">
            <a:extLst>
              <a:ext uri="{FF2B5EF4-FFF2-40B4-BE49-F238E27FC236}">
                <a16:creationId xmlns:a16="http://schemas.microsoft.com/office/drawing/2014/main" id="{C2004A96-ECFC-366F-8C02-1855F6CB2884}"/>
              </a:ext>
            </a:extLst>
          </p:cNvPr>
          <p:cNvSpPr txBox="1"/>
          <p:nvPr/>
        </p:nvSpPr>
        <p:spPr>
          <a:xfrm>
            <a:off x="1386315" y="318879"/>
            <a:ext cx="9449850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4400" b="1" dirty="0">
                <a:solidFill>
                  <a:srgbClr val="801322"/>
                </a:solidFill>
                <a:latin typeface="BubbleGum" panose="02000500000000000000" pitchFamily="2" charset="0"/>
                <a:ea typeface="Calibri"/>
                <a:cs typeface="Calibri"/>
                <a:sym typeface="Calibri"/>
              </a:rPr>
              <a:t>Cones</a:t>
            </a:r>
            <a:r>
              <a:rPr lang="en-US" sz="4400" b="1" i="0" u="none" strike="noStrike" cap="none" dirty="0">
                <a:solidFill>
                  <a:srgbClr val="801322"/>
                </a:solidFill>
                <a:latin typeface="BubbleGum" panose="02000500000000000000" pitchFamily="2" charset="0"/>
                <a:ea typeface="Calibri"/>
                <a:cs typeface="Calibri"/>
                <a:sym typeface="Calibri"/>
              </a:rPr>
              <a:t>toga Girls Volleyball 2026 Season</a:t>
            </a:r>
            <a:endParaRPr sz="4400" b="0" i="0" u="none" strike="noStrike" cap="none" dirty="0">
              <a:solidFill>
                <a:srgbClr val="801322"/>
              </a:solidFill>
              <a:latin typeface="BubbleGum" panose="02000500000000000000" pitchFamily="2" charset="0"/>
              <a:sym typeface="Arial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782322E-BF5A-2981-B2B0-383E06EB2B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120" y="76200"/>
            <a:ext cx="1254760" cy="125476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08F8D06-D586-44B7-D494-0440E5113A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35690" y="39579"/>
            <a:ext cx="1254760" cy="125476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AD86906-4F1F-8285-17F8-5F5FFA8833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120" y="5789436"/>
            <a:ext cx="923227" cy="92322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E429C5A-F54D-EEB2-53ED-499B1828F01D}"/>
              </a:ext>
            </a:extLst>
          </p:cNvPr>
          <p:cNvSpPr txBox="1"/>
          <p:nvPr/>
        </p:nvSpPr>
        <p:spPr>
          <a:xfrm>
            <a:off x="198120" y="1355464"/>
            <a:ext cx="115290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0" u="none" strike="noStrike" cap="none" dirty="0">
                <a:solidFill>
                  <a:srgbClr val="801322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Offseason Important Information, Dates, &amp; Procedures:</a:t>
            </a:r>
            <a:endParaRPr lang="en-US" sz="2400" b="0" i="1" u="none" strike="noStrike" cap="none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sym typeface="Arial"/>
            </a:endParaRPr>
          </a:p>
        </p:txBody>
      </p:sp>
      <p:sp>
        <p:nvSpPr>
          <p:cNvPr id="6" name="Google Shape;201;p27">
            <a:extLst>
              <a:ext uri="{FF2B5EF4-FFF2-40B4-BE49-F238E27FC236}">
                <a16:creationId xmlns:a16="http://schemas.microsoft.com/office/drawing/2014/main" id="{DFF4DBE7-054B-6E59-3168-31F171775DE2}"/>
              </a:ext>
            </a:extLst>
          </p:cNvPr>
          <p:cNvSpPr txBox="1"/>
          <p:nvPr/>
        </p:nvSpPr>
        <p:spPr>
          <a:xfrm>
            <a:off x="1136588" y="6068558"/>
            <a:ext cx="10590592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en-US" sz="2800" b="1" i="1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Website: </a:t>
            </a:r>
            <a:r>
              <a:rPr lang="en-US" sz="2800" b="1" i="1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  <a:hlinkClick r:id="rId5"/>
              </a:rPr>
              <a:t>Conestogavolleyball.com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201;p27">
            <a:extLst>
              <a:ext uri="{FF2B5EF4-FFF2-40B4-BE49-F238E27FC236}">
                <a16:creationId xmlns:a16="http://schemas.microsoft.com/office/drawing/2014/main" id="{5585F9E7-03E3-C2E8-C1BF-1266127B90D6}"/>
              </a:ext>
            </a:extLst>
          </p:cNvPr>
          <p:cNvSpPr txBox="1"/>
          <p:nvPr/>
        </p:nvSpPr>
        <p:spPr>
          <a:xfrm>
            <a:off x="198120" y="1878254"/>
            <a:ext cx="11847134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en-US" sz="2400" b="1" i="1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Procedures for submitting the 2026-2027 PIAA forms:</a:t>
            </a:r>
          </a:p>
          <a:p>
            <a:pPr lvl="0">
              <a:buClr>
                <a:schemeClr val="dk1"/>
              </a:buClr>
              <a:buSzPts val="2400"/>
            </a:pPr>
            <a:r>
              <a:rPr lang="en-US" sz="2400" dirty="0">
                <a:hlinkClick r:id="rId6"/>
              </a:rPr>
              <a:t>Conestoga Athletics</a:t>
            </a:r>
            <a:endParaRPr lang="en-US" sz="2400" b="1" i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cs typeface="Calibri"/>
              <a:sym typeface="Calibri"/>
            </a:endParaRPr>
          </a:p>
          <a:p>
            <a:pPr lvl="0">
              <a:buClr>
                <a:schemeClr val="dk1"/>
              </a:buClr>
              <a:buSzPts val="2400"/>
            </a:pPr>
            <a:r>
              <a:rPr lang="en-US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06-Jul-2026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1</a:t>
            </a:r>
            <a:r>
              <a:rPr lang="en-US" sz="2400" baseline="30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st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 day paperwork can be submitted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en-US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	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Physicals can be dated 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01-May 2026 or later</a:t>
            </a:r>
          </a:p>
        </p:txBody>
      </p:sp>
      <p:sp>
        <p:nvSpPr>
          <p:cNvPr id="12" name="Google Shape;201;p27">
            <a:extLst>
              <a:ext uri="{FF2B5EF4-FFF2-40B4-BE49-F238E27FC236}">
                <a16:creationId xmlns:a16="http://schemas.microsoft.com/office/drawing/2014/main" id="{DFDC361B-5D40-7B4A-857D-964D2B62DDA0}"/>
              </a:ext>
            </a:extLst>
          </p:cNvPr>
          <p:cNvSpPr txBox="1"/>
          <p:nvPr/>
        </p:nvSpPr>
        <p:spPr>
          <a:xfrm>
            <a:off x="1499858" y="3481313"/>
            <a:ext cx="10590592" cy="2308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en-US" sz="1800" b="1" i="1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8/17-8/19: Tryouts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en-US" sz="1800" b="1" i="1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8/19: Teams announced </a:t>
            </a:r>
            <a:r>
              <a:rPr lang="en-US" sz="18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&amp; </a:t>
            </a:r>
            <a:r>
              <a:rPr lang="en-US" sz="1800" b="1" i="1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invitations sent for 2026 TeamSnap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en-US" sz="18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8/20:</a:t>
            </a:r>
            <a:r>
              <a:rPr lang="en-US" sz="1800" b="1" i="1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 Team meeting (7</a:t>
            </a:r>
            <a:r>
              <a:rPr lang="en-US" sz="18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a</a:t>
            </a:r>
            <a:r>
              <a:rPr lang="en-US" sz="1800" b="1" i="1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m)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en-US" sz="18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8/20: Parent meeting (6:30pm, after practice)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en-US" sz="18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8/31: Classes start &amp; Freshman team meeting after school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en-US" sz="18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9/1-9/2: Freshman tryouts start</a:t>
            </a:r>
          </a:p>
          <a:p>
            <a:pPr>
              <a:buClr>
                <a:schemeClr val="dk1"/>
              </a:buClr>
              <a:buSzPts val="2400"/>
            </a:pPr>
            <a:r>
              <a:rPr lang="en-US" sz="18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9/2: Freshman team announced &amp; invitation sent for 2026 TeamSnap</a:t>
            </a:r>
          </a:p>
          <a:p>
            <a:pPr>
              <a:buClr>
                <a:schemeClr val="dk1"/>
              </a:buClr>
              <a:buSzPts val="2400"/>
            </a:pPr>
            <a:r>
              <a:rPr lang="en-US" sz="18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9/3: 1</a:t>
            </a:r>
            <a:r>
              <a:rPr lang="en-US" sz="1800" b="1" i="1" baseline="30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st</a:t>
            </a:r>
            <a:r>
              <a:rPr lang="en-US" sz="18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 Freshman practice</a:t>
            </a:r>
          </a:p>
        </p:txBody>
      </p:sp>
    </p:spTree>
    <p:extLst>
      <p:ext uri="{BB962C8B-B14F-4D97-AF65-F5344CB8AC3E}">
        <p14:creationId xmlns:p14="http://schemas.microsoft.com/office/powerpoint/2010/main" val="8717096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>
          <a:extLst>
            <a:ext uri="{FF2B5EF4-FFF2-40B4-BE49-F238E27FC236}">
              <a16:creationId xmlns:a16="http://schemas.microsoft.com/office/drawing/2014/main" id="{EFCE8A5F-5DD3-979C-D906-5F961405C2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6416556-F265-7B1E-72E0-952F585614E8}"/>
              </a:ext>
            </a:extLst>
          </p:cNvPr>
          <p:cNvSpPr/>
          <p:nvPr/>
        </p:nvSpPr>
        <p:spPr>
          <a:xfrm>
            <a:off x="0" y="-107702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 w="76200">
            <a:solidFill>
              <a:srgbClr val="80132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8" name="Google Shape;198;p27">
            <a:extLst>
              <a:ext uri="{FF2B5EF4-FFF2-40B4-BE49-F238E27FC236}">
                <a16:creationId xmlns:a16="http://schemas.microsoft.com/office/drawing/2014/main" id="{C242B517-6DF4-DE13-3E36-B85AB297235D}"/>
              </a:ext>
            </a:extLst>
          </p:cNvPr>
          <p:cNvSpPr txBox="1"/>
          <p:nvPr/>
        </p:nvSpPr>
        <p:spPr>
          <a:xfrm>
            <a:off x="1386315" y="318879"/>
            <a:ext cx="9449850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4400" b="1" dirty="0">
                <a:solidFill>
                  <a:srgbClr val="801322"/>
                </a:solidFill>
                <a:latin typeface="BubbleGum" panose="02000500000000000000" pitchFamily="2" charset="0"/>
                <a:ea typeface="Calibri"/>
                <a:cs typeface="Calibri"/>
                <a:sym typeface="Calibri"/>
              </a:rPr>
              <a:t>Cones</a:t>
            </a:r>
            <a:r>
              <a:rPr lang="en-US" sz="4400" b="1" i="0" u="none" strike="noStrike" cap="none" dirty="0">
                <a:solidFill>
                  <a:srgbClr val="801322"/>
                </a:solidFill>
                <a:latin typeface="BubbleGum" panose="02000500000000000000" pitchFamily="2" charset="0"/>
                <a:ea typeface="Calibri"/>
                <a:cs typeface="Calibri"/>
                <a:sym typeface="Calibri"/>
              </a:rPr>
              <a:t>toga Girls Volleyball 2026 Season</a:t>
            </a:r>
            <a:endParaRPr sz="4400" b="0" i="0" u="none" strike="noStrike" cap="none" dirty="0">
              <a:solidFill>
                <a:srgbClr val="801322"/>
              </a:solidFill>
              <a:latin typeface="BubbleGum" panose="02000500000000000000" pitchFamily="2" charset="0"/>
              <a:sym typeface="Arial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F0FA32D-71A1-CBFF-B4D5-F4C3676E77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120" y="76200"/>
            <a:ext cx="1254760" cy="125476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3E5AA4C-9971-D499-421C-0FBB96B557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35690" y="39579"/>
            <a:ext cx="1254760" cy="125476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8A70FA9-1933-79A7-041B-85B38931C9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120" y="5789436"/>
            <a:ext cx="923227" cy="92322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2FC6B5D-00B7-8134-EF04-6162334075FE}"/>
              </a:ext>
            </a:extLst>
          </p:cNvPr>
          <p:cNvSpPr txBox="1"/>
          <p:nvPr/>
        </p:nvSpPr>
        <p:spPr>
          <a:xfrm>
            <a:off x="495300" y="1355464"/>
            <a:ext cx="11231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0" u="none" strike="noStrike" cap="none" dirty="0">
                <a:solidFill>
                  <a:srgbClr val="801322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Varsity &amp; JV Preseason Schedule (8/17-8/28)</a:t>
            </a:r>
            <a:endParaRPr lang="en-US" sz="2400" b="0" i="0" u="none" strike="noStrike" cap="none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sym typeface="Arial"/>
            </a:endParaRPr>
          </a:p>
        </p:txBody>
      </p:sp>
      <p:sp>
        <p:nvSpPr>
          <p:cNvPr id="2" name="Google Shape;201;p27">
            <a:extLst>
              <a:ext uri="{FF2B5EF4-FFF2-40B4-BE49-F238E27FC236}">
                <a16:creationId xmlns:a16="http://schemas.microsoft.com/office/drawing/2014/main" id="{A066024F-FEBE-EB33-D6AC-CC08F4B87126}"/>
              </a:ext>
            </a:extLst>
          </p:cNvPr>
          <p:cNvSpPr txBox="1"/>
          <p:nvPr/>
        </p:nvSpPr>
        <p:spPr>
          <a:xfrm>
            <a:off x="495300" y="2031712"/>
            <a:ext cx="11231880" cy="2062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en-US" sz="2800" b="1" i="1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Tryouts: 8/17-8/19 (7:30-1:30) </a:t>
            </a:r>
            <a:r>
              <a:rPr lang="en-US" sz="2000" b="1" i="1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Lunch break included</a:t>
            </a:r>
            <a:endParaRPr lang="en-US" sz="2800" b="0" i="1" u="none" strike="noStrike" cap="none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	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All Freshmen are encouraged to attend Varsity &amp; JV Tryouts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	Freshmen that make JV and Varsity are expected to attend all 	preseason practices/activities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	Freshmen may be invited to preseason even if not selected for V/JV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080EDB1-F01C-1BD3-9CD2-C3CE8F3DB2F7}"/>
              </a:ext>
            </a:extLst>
          </p:cNvPr>
          <p:cNvGrpSpPr/>
          <p:nvPr/>
        </p:nvGrpSpPr>
        <p:grpSpPr>
          <a:xfrm>
            <a:off x="1239979" y="2643427"/>
            <a:ext cx="146336" cy="537548"/>
            <a:chOff x="3637914" y="3119120"/>
            <a:chExt cx="146336" cy="537548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00E3FEAC-D91A-62DA-0711-F4973D8D69C4}"/>
                </a:ext>
              </a:extLst>
            </p:cNvPr>
            <p:cNvSpPr/>
            <p:nvPr/>
          </p:nvSpPr>
          <p:spPr>
            <a:xfrm>
              <a:off x="3637915" y="3119120"/>
              <a:ext cx="146335" cy="146335"/>
            </a:xfrm>
            <a:prstGeom prst="ellipse">
              <a:avLst/>
            </a:prstGeom>
            <a:solidFill>
              <a:srgbClr val="801322"/>
            </a:solidFill>
            <a:ln>
              <a:solidFill>
                <a:srgbClr val="80132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BE3A7B48-1BD2-11EA-8B8B-E5DBAE3A02FF}"/>
                </a:ext>
              </a:extLst>
            </p:cNvPr>
            <p:cNvSpPr/>
            <p:nvPr/>
          </p:nvSpPr>
          <p:spPr>
            <a:xfrm>
              <a:off x="3637914" y="3510333"/>
              <a:ext cx="146335" cy="146335"/>
            </a:xfrm>
            <a:prstGeom prst="ellipse">
              <a:avLst/>
            </a:prstGeom>
            <a:solidFill>
              <a:srgbClr val="801322"/>
            </a:solidFill>
            <a:ln>
              <a:solidFill>
                <a:srgbClr val="80132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Google Shape;201;p27">
            <a:extLst>
              <a:ext uri="{FF2B5EF4-FFF2-40B4-BE49-F238E27FC236}">
                <a16:creationId xmlns:a16="http://schemas.microsoft.com/office/drawing/2014/main" id="{8570C32B-1BFB-3B88-5700-9BC33A232B33}"/>
              </a:ext>
            </a:extLst>
          </p:cNvPr>
          <p:cNvSpPr txBox="1"/>
          <p:nvPr/>
        </p:nvSpPr>
        <p:spPr>
          <a:xfrm>
            <a:off x="495300" y="4338653"/>
            <a:ext cx="11231880" cy="1692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chemeClr val="dk1"/>
              </a:buClr>
              <a:buSzPts val="2400"/>
            </a:pPr>
            <a:r>
              <a:rPr lang="en-US" sz="2800" b="1" i="1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Preseason: 8/20-8/28 (7-8am, 9am-11:30am, 1-3:30pm)</a:t>
            </a:r>
            <a:endParaRPr lang="en-US" sz="2800" b="0" i="0" u="none" strike="noStrike" cap="none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	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All players who make JV &amp; Varsity will be invited to join TeamSnap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	Full Schedule will be posted on TeamSnap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	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1689CD4-9095-3893-2C4C-9411B5B5DAD9}"/>
              </a:ext>
            </a:extLst>
          </p:cNvPr>
          <p:cNvGrpSpPr/>
          <p:nvPr/>
        </p:nvGrpSpPr>
        <p:grpSpPr>
          <a:xfrm>
            <a:off x="1166811" y="4964988"/>
            <a:ext cx="146336" cy="537548"/>
            <a:chOff x="3637914" y="3119120"/>
            <a:chExt cx="146336" cy="537548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329C677D-428D-B86C-9D0B-E522FB3D088D}"/>
                </a:ext>
              </a:extLst>
            </p:cNvPr>
            <p:cNvSpPr/>
            <p:nvPr/>
          </p:nvSpPr>
          <p:spPr>
            <a:xfrm>
              <a:off x="3637915" y="3119120"/>
              <a:ext cx="146335" cy="146335"/>
            </a:xfrm>
            <a:prstGeom prst="ellipse">
              <a:avLst/>
            </a:prstGeom>
            <a:solidFill>
              <a:srgbClr val="801322"/>
            </a:solidFill>
            <a:ln>
              <a:solidFill>
                <a:srgbClr val="80132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E3482E29-D025-0356-F512-ED67D1F33905}"/>
                </a:ext>
              </a:extLst>
            </p:cNvPr>
            <p:cNvSpPr/>
            <p:nvPr/>
          </p:nvSpPr>
          <p:spPr>
            <a:xfrm>
              <a:off x="3637914" y="3510333"/>
              <a:ext cx="146335" cy="146335"/>
            </a:xfrm>
            <a:prstGeom prst="ellipse">
              <a:avLst/>
            </a:prstGeom>
            <a:solidFill>
              <a:srgbClr val="801322"/>
            </a:solidFill>
            <a:ln>
              <a:solidFill>
                <a:srgbClr val="80132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Oval 2">
            <a:extLst>
              <a:ext uri="{FF2B5EF4-FFF2-40B4-BE49-F238E27FC236}">
                <a16:creationId xmlns:a16="http://schemas.microsoft.com/office/drawing/2014/main" id="{08C369DD-D4A4-F52C-2DC0-1210C475E116}"/>
              </a:ext>
            </a:extLst>
          </p:cNvPr>
          <p:cNvSpPr/>
          <p:nvPr/>
        </p:nvSpPr>
        <p:spPr>
          <a:xfrm>
            <a:off x="1239979" y="3770972"/>
            <a:ext cx="146335" cy="146335"/>
          </a:xfrm>
          <a:prstGeom prst="ellipse">
            <a:avLst/>
          </a:prstGeom>
          <a:solidFill>
            <a:srgbClr val="801322"/>
          </a:solidFill>
          <a:ln>
            <a:solidFill>
              <a:srgbClr val="80132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7413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>
          <a:extLst>
            <a:ext uri="{FF2B5EF4-FFF2-40B4-BE49-F238E27FC236}">
              <a16:creationId xmlns:a16="http://schemas.microsoft.com/office/drawing/2014/main" id="{235E37B3-2F77-F4CB-29A4-00F3B623F8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FE1BC5F-48B4-452D-E225-495E26A284D5}"/>
              </a:ext>
            </a:extLst>
          </p:cNvPr>
          <p:cNvSpPr/>
          <p:nvPr/>
        </p:nvSpPr>
        <p:spPr>
          <a:xfrm>
            <a:off x="0" y="-107702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 w="76200">
            <a:solidFill>
              <a:srgbClr val="80132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8" name="Google Shape;198;p27">
            <a:extLst>
              <a:ext uri="{FF2B5EF4-FFF2-40B4-BE49-F238E27FC236}">
                <a16:creationId xmlns:a16="http://schemas.microsoft.com/office/drawing/2014/main" id="{4E90AB1B-D7F4-A1F8-272A-DD3856414E35}"/>
              </a:ext>
            </a:extLst>
          </p:cNvPr>
          <p:cNvSpPr txBox="1"/>
          <p:nvPr/>
        </p:nvSpPr>
        <p:spPr>
          <a:xfrm>
            <a:off x="1386315" y="318879"/>
            <a:ext cx="9449850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4400" b="1" dirty="0">
                <a:solidFill>
                  <a:srgbClr val="801322"/>
                </a:solidFill>
                <a:latin typeface="BubbleGum" panose="02000500000000000000" pitchFamily="2" charset="0"/>
                <a:ea typeface="Calibri"/>
                <a:cs typeface="Calibri"/>
                <a:sym typeface="Calibri"/>
              </a:rPr>
              <a:t>Cones</a:t>
            </a:r>
            <a:r>
              <a:rPr lang="en-US" sz="4400" b="1" i="0" u="none" strike="noStrike" cap="none" dirty="0">
                <a:solidFill>
                  <a:srgbClr val="801322"/>
                </a:solidFill>
                <a:latin typeface="BubbleGum" panose="02000500000000000000" pitchFamily="2" charset="0"/>
                <a:ea typeface="Calibri"/>
                <a:cs typeface="Calibri"/>
                <a:sym typeface="Calibri"/>
              </a:rPr>
              <a:t>toga Girls Volleyball 2026 Season</a:t>
            </a:r>
            <a:endParaRPr sz="4400" b="0" i="0" u="none" strike="noStrike" cap="none" dirty="0">
              <a:solidFill>
                <a:srgbClr val="801322"/>
              </a:solidFill>
              <a:latin typeface="BubbleGum" panose="02000500000000000000" pitchFamily="2" charset="0"/>
              <a:sym typeface="Arial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1A971E8-42FC-7273-3628-6EF3A7F676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120" y="76200"/>
            <a:ext cx="1254760" cy="125476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DF0F8F3-E09A-5CEE-E34B-49A015FE20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35690" y="39579"/>
            <a:ext cx="1254760" cy="125476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57D8A94-5136-00DD-4A24-4954B54641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120" y="5789436"/>
            <a:ext cx="923227" cy="92322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7A05291-0574-96CB-48FD-F3CC853C21F2}"/>
              </a:ext>
            </a:extLst>
          </p:cNvPr>
          <p:cNvSpPr txBox="1"/>
          <p:nvPr/>
        </p:nvSpPr>
        <p:spPr>
          <a:xfrm>
            <a:off x="495300" y="1355464"/>
            <a:ext cx="11231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801322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9</a:t>
            </a:r>
            <a:r>
              <a:rPr lang="en-US" sz="2400" b="1" baseline="30000" dirty="0">
                <a:solidFill>
                  <a:srgbClr val="801322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th</a:t>
            </a:r>
            <a:r>
              <a:rPr lang="en-US" sz="2400" b="1" dirty="0">
                <a:solidFill>
                  <a:srgbClr val="801322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 Grade</a:t>
            </a:r>
            <a:r>
              <a:rPr lang="en-US" sz="2400" b="1" i="0" u="none" strike="noStrike" cap="none" dirty="0">
                <a:solidFill>
                  <a:srgbClr val="801322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 Team:</a:t>
            </a:r>
            <a:endParaRPr lang="en-US" sz="2400" b="0" i="0" u="none" strike="noStrike" cap="none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sym typeface="Arial"/>
            </a:endParaRPr>
          </a:p>
        </p:txBody>
      </p:sp>
      <p:sp>
        <p:nvSpPr>
          <p:cNvPr id="2" name="Google Shape;201;p27">
            <a:extLst>
              <a:ext uri="{FF2B5EF4-FFF2-40B4-BE49-F238E27FC236}">
                <a16:creationId xmlns:a16="http://schemas.microsoft.com/office/drawing/2014/main" id="{135EDEB1-921B-E319-7F5F-6EDE54940965}"/>
              </a:ext>
            </a:extLst>
          </p:cNvPr>
          <p:cNvSpPr txBox="1"/>
          <p:nvPr/>
        </p:nvSpPr>
        <p:spPr>
          <a:xfrm>
            <a:off x="875283" y="2031712"/>
            <a:ext cx="10851897" cy="3600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Initial Meeting </a:t>
            </a:r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8/31 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after school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	# of girls interested will determine if cuts are required</a:t>
            </a:r>
            <a:r>
              <a:rPr lang="en-US" sz="28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 	</a:t>
            </a:r>
            <a:r>
              <a:rPr lang="en-US" sz="28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(Roster will be 15-18 players)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en-US" sz="2800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Tryouts: </a:t>
            </a:r>
            <a:r>
              <a:rPr lang="en-US" sz="2800" b="1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9/1-9/2</a:t>
            </a:r>
            <a:r>
              <a:rPr lang="en-US" sz="2800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 (3-6pm)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	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All players who make the team will be invited to join 	TeamSnap (9/2)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	Full Schedule will be posted on TeamSnap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endParaRPr lang="en-US" sz="2800" u="none" strike="noStrike" cap="none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2C6665B0-8C2A-5102-CA3A-844026141BB3}"/>
              </a:ext>
            </a:extLst>
          </p:cNvPr>
          <p:cNvSpPr/>
          <p:nvPr/>
        </p:nvSpPr>
        <p:spPr>
          <a:xfrm>
            <a:off x="728948" y="2207657"/>
            <a:ext cx="146335" cy="146335"/>
          </a:xfrm>
          <a:prstGeom prst="ellipse">
            <a:avLst/>
          </a:prstGeom>
          <a:solidFill>
            <a:srgbClr val="801322"/>
          </a:solidFill>
          <a:ln>
            <a:solidFill>
              <a:srgbClr val="80132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27B94032-8F93-B360-BA04-327710ED6E4B}"/>
              </a:ext>
            </a:extLst>
          </p:cNvPr>
          <p:cNvSpPr/>
          <p:nvPr/>
        </p:nvSpPr>
        <p:spPr>
          <a:xfrm>
            <a:off x="752332" y="3526685"/>
            <a:ext cx="146335" cy="146335"/>
          </a:xfrm>
          <a:prstGeom prst="ellipse">
            <a:avLst/>
          </a:prstGeom>
          <a:solidFill>
            <a:srgbClr val="801322"/>
          </a:solidFill>
          <a:ln>
            <a:solidFill>
              <a:srgbClr val="80132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1ED518A4-C24D-1634-2DA7-FAE04BBCC17F}"/>
              </a:ext>
            </a:extLst>
          </p:cNvPr>
          <p:cNvSpPr/>
          <p:nvPr/>
        </p:nvSpPr>
        <p:spPr>
          <a:xfrm>
            <a:off x="1608690" y="4000279"/>
            <a:ext cx="146335" cy="146335"/>
          </a:xfrm>
          <a:prstGeom prst="ellipse">
            <a:avLst/>
          </a:prstGeom>
          <a:solidFill>
            <a:srgbClr val="801322"/>
          </a:solidFill>
          <a:ln>
            <a:solidFill>
              <a:srgbClr val="80132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4037D20A-565E-56D8-488B-56F6651E9F19}"/>
              </a:ext>
            </a:extLst>
          </p:cNvPr>
          <p:cNvSpPr/>
          <p:nvPr/>
        </p:nvSpPr>
        <p:spPr>
          <a:xfrm>
            <a:off x="1608689" y="4816468"/>
            <a:ext cx="146335" cy="146335"/>
          </a:xfrm>
          <a:prstGeom prst="ellipse">
            <a:avLst/>
          </a:prstGeom>
          <a:solidFill>
            <a:srgbClr val="801322"/>
          </a:solidFill>
          <a:ln>
            <a:solidFill>
              <a:srgbClr val="80132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7410229-097B-27F3-0519-E0D3A6EB9383}"/>
              </a:ext>
            </a:extLst>
          </p:cNvPr>
          <p:cNvSpPr/>
          <p:nvPr/>
        </p:nvSpPr>
        <p:spPr>
          <a:xfrm>
            <a:off x="1608689" y="2674054"/>
            <a:ext cx="146335" cy="146335"/>
          </a:xfrm>
          <a:prstGeom prst="ellipse">
            <a:avLst/>
          </a:prstGeom>
          <a:solidFill>
            <a:srgbClr val="801322"/>
          </a:solidFill>
          <a:ln>
            <a:solidFill>
              <a:srgbClr val="80132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8065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>
          <a:extLst>
            <a:ext uri="{FF2B5EF4-FFF2-40B4-BE49-F238E27FC236}">
              <a16:creationId xmlns:a16="http://schemas.microsoft.com/office/drawing/2014/main" id="{61FFF0DA-CAFE-3F03-A7D3-77196E76A9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74E658A-7DD5-34CA-157F-57D51C76005B}"/>
              </a:ext>
            </a:extLst>
          </p:cNvPr>
          <p:cNvSpPr/>
          <p:nvPr/>
        </p:nvSpPr>
        <p:spPr>
          <a:xfrm>
            <a:off x="0" y="-107702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 w="76200">
            <a:solidFill>
              <a:srgbClr val="80132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8" name="Google Shape;198;p27">
            <a:extLst>
              <a:ext uri="{FF2B5EF4-FFF2-40B4-BE49-F238E27FC236}">
                <a16:creationId xmlns:a16="http://schemas.microsoft.com/office/drawing/2014/main" id="{188BF2F3-B34C-FA8F-F86E-10A364488F88}"/>
              </a:ext>
            </a:extLst>
          </p:cNvPr>
          <p:cNvSpPr txBox="1"/>
          <p:nvPr/>
        </p:nvSpPr>
        <p:spPr>
          <a:xfrm>
            <a:off x="1386315" y="318879"/>
            <a:ext cx="9449850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4400" b="1" dirty="0">
                <a:solidFill>
                  <a:srgbClr val="801322"/>
                </a:solidFill>
                <a:latin typeface="BubbleGum" panose="02000500000000000000" pitchFamily="2" charset="0"/>
                <a:ea typeface="Calibri"/>
                <a:cs typeface="Calibri"/>
                <a:sym typeface="Calibri"/>
              </a:rPr>
              <a:t>Cones</a:t>
            </a:r>
            <a:r>
              <a:rPr lang="en-US" sz="4400" b="1" i="0" u="none" strike="noStrike" cap="none" dirty="0">
                <a:solidFill>
                  <a:srgbClr val="801322"/>
                </a:solidFill>
                <a:latin typeface="BubbleGum" panose="02000500000000000000" pitchFamily="2" charset="0"/>
                <a:ea typeface="Calibri"/>
                <a:cs typeface="Calibri"/>
                <a:sym typeface="Calibri"/>
              </a:rPr>
              <a:t>toga Girls Volleyball 2026 Season</a:t>
            </a:r>
            <a:endParaRPr sz="4400" b="0" i="0" u="none" strike="noStrike" cap="none" dirty="0">
              <a:solidFill>
                <a:srgbClr val="801322"/>
              </a:solidFill>
              <a:latin typeface="BubbleGum" panose="02000500000000000000" pitchFamily="2" charset="0"/>
              <a:sym typeface="Arial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ABB145A-CF17-A9D5-7A0E-09AEF36D22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120" y="76200"/>
            <a:ext cx="1254760" cy="125476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43F76F1-375F-2304-6D36-A7EFA24139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35690" y="39579"/>
            <a:ext cx="1254760" cy="125476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D69C938-68F3-24EE-D141-5847A3C51F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120" y="5789436"/>
            <a:ext cx="923227" cy="92322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9000F08-1B0D-5A5C-81CE-2785147EF16C}"/>
              </a:ext>
            </a:extLst>
          </p:cNvPr>
          <p:cNvSpPr txBox="1"/>
          <p:nvPr/>
        </p:nvSpPr>
        <p:spPr>
          <a:xfrm>
            <a:off x="495300" y="1355464"/>
            <a:ext cx="11231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801322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Expectations &amp; Rules</a:t>
            </a:r>
            <a:r>
              <a:rPr lang="en-US" sz="2400" b="1" i="0" u="none" strike="noStrike" cap="none" dirty="0">
                <a:solidFill>
                  <a:srgbClr val="801322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:</a:t>
            </a:r>
            <a:endParaRPr lang="en-US" sz="2400" b="0" i="0" u="none" strike="noStrike" cap="none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sym typeface="Arial"/>
            </a:endParaRPr>
          </a:p>
        </p:txBody>
      </p:sp>
      <p:sp>
        <p:nvSpPr>
          <p:cNvPr id="2" name="Google Shape;201;p27">
            <a:extLst>
              <a:ext uri="{FF2B5EF4-FFF2-40B4-BE49-F238E27FC236}">
                <a16:creationId xmlns:a16="http://schemas.microsoft.com/office/drawing/2014/main" id="{E124FBCD-E88F-D081-CCA7-C6805E6F492B}"/>
              </a:ext>
            </a:extLst>
          </p:cNvPr>
          <p:cNvSpPr txBox="1"/>
          <p:nvPr/>
        </p:nvSpPr>
        <p:spPr>
          <a:xfrm>
            <a:off x="875283" y="1768724"/>
            <a:ext cx="10851897" cy="4708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Varsity: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	Very competitive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	Playing time is determined by effort, attitude, &amp; ability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	Daily practice attendance 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en-US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	Making the team does not = playing time</a:t>
            </a:r>
            <a:endParaRPr lang="en-US" sz="2800" i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en-US" sz="2800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JV: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	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Competitive but developmental 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	Playing time is more equal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	Players are being prepared to play at the varsity level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	Players are expected to be at every practice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	Compete for positions &amp; playing time</a:t>
            </a:r>
          </a:p>
          <a:p>
            <a:pPr lvl="0">
              <a:buClr>
                <a:schemeClr val="dk1"/>
              </a:buClr>
              <a:buSzPts val="2400"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	 Daily practice attendance </a:t>
            </a:r>
            <a:endParaRPr lang="en-US" sz="2400" u="none" strike="noStrike" cap="none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FF663FC-C41E-0D2D-23BD-D9297BB24704}"/>
              </a:ext>
            </a:extLst>
          </p:cNvPr>
          <p:cNvSpPr/>
          <p:nvPr/>
        </p:nvSpPr>
        <p:spPr>
          <a:xfrm>
            <a:off x="728948" y="1944669"/>
            <a:ext cx="146335" cy="146335"/>
          </a:xfrm>
          <a:prstGeom prst="ellipse">
            <a:avLst/>
          </a:prstGeom>
          <a:solidFill>
            <a:srgbClr val="801322"/>
          </a:solidFill>
          <a:ln>
            <a:solidFill>
              <a:srgbClr val="80132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E879B8A6-F38F-16E4-20D3-D581FB50CB20}"/>
              </a:ext>
            </a:extLst>
          </p:cNvPr>
          <p:cNvSpPr/>
          <p:nvPr/>
        </p:nvSpPr>
        <p:spPr>
          <a:xfrm>
            <a:off x="728947" y="4094686"/>
            <a:ext cx="146335" cy="146335"/>
          </a:xfrm>
          <a:prstGeom prst="ellipse">
            <a:avLst/>
          </a:prstGeom>
          <a:solidFill>
            <a:srgbClr val="801322"/>
          </a:solidFill>
          <a:ln>
            <a:solidFill>
              <a:srgbClr val="80132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654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>
          <a:extLst>
            <a:ext uri="{FF2B5EF4-FFF2-40B4-BE49-F238E27FC236}">
              <a16:creationId xmlns:a16="http://schemas.microsoft.com/office/drawing/2014/main" id="{A5F35BFF-E0E5-A1CB-99E2-379CB02258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E6CC14F-07F5-A2C1-CDC3-9EA0358DB385}"/>
              </a:ext>
            </a:extLst>
          </p:cNvPr>
          <p:cNvSpPr/>
          <p:nvPr/>
        </p:nvSpPr>
        <p:spPr>
          <a:xfrm>
            <a:off x="0" y="-107702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 w="76200">
            <a:solidFill>
              <a:srgbClr val="80132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8" name="Google Shape;198;p27">
            <a:extLst>
              <a:ext uri="{FF2B5EF4-FFF2-40B4-BE49-F238E27FC236}">
                <a16:creationId xmlns:a16="http://schemas.microsoft.com/office/drawing/2014/main" id="{58069C06-61F2-C303-E7FF-74C5173B865A}"/>
              </a:ext>
            </a:extLst>
          </p:cNvPr>
          <p:cNvSpPr txBox="1"/>
          <p:nvPr/>
        </p:nvSpPr>
        <p:spPr>
          <a:xfrm>
            <a:off x="1386315" y="318879"/>
            <a:ext cx="9449850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4400" b="1" dirty="0">
                <a:solidFill>
                  <a:srgbClr val="801322"/>
                </a:solidFill>
                <a:latin typeface="BubbleGum" panose="02000500000000000000" pitchFamily="2" charset="0"/>
                <a:ea typeface="Calibri"/>
                <a:cs typeface="Calibri"/>
                <a:sym typeface="Calibri"/>
              </a:rPr>
              <a:t>Cones</a:t>
            </a:r>
            <a:r>
              <a:rPr lang="en-US" sz="4400" b="1" i="0" u="none" strike="noStrike" cap="none" dirty="0">
                <a:solidFill>
                  <a:srgbClr val="801322"/>
                </a:solidFill>
                <a:latin typeface="BubbleGum" panose="02000500000000000000" pitchFamily="2" charset="0"/>
                <a:ea typeface="Calibri"/>
                <a:cs typeface="Calibri"/>
                <a:sym typeface="Calibri"/>
              </a:rPr>
              <a:t>toga Girls Volleyball 2026 Season</a:t>
            </a:r>
            <a:endParaRPr sz="4400" b="0" i="0" u="none" strike="noStrike" cap="none" dirty="0">
              <a:solidFill>
                <a:srgbClr val="801322"/>
              </a:solidFill>
              <a:latin typeface="BubbleGum" panose="02000500000000000000" pitchFamily="2" charset="0"/>
              <a:sym typeface="Arial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0D3A623-1364-1FD2-B634-94636E58F4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120" y="76200"/>
            <a:ext cx="1254760" cy="125476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C3D2493-1D33-E5D0-8208-A698454846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35690" y="39579"/>
            <a:ext cx="1254760" cy="125476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C59F9FB-1BBE-9C4C-8D72-4BFAED0252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120" y="5789436"/>
            <a:ext cx="923227" cy="92322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590934E-21F1-4108-4FF7-F2CF9DDBDBB0}"/>
              </a:ext>
            </a:extLst>
          </p:cNvPr>
          <p:cNvSpPr txBox="1"/>
          <p:nvPr/>
        </p:nvSpPr>
        <p:spPr>
          <a:xfrm>
            <a:off x="495300" y="1355464"/>
            <a:ext cx="11231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801322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Expectations &amp; Rules</a:t>
            </a:r>
            <a:r>
              <a:rPr lang="en-US" sz="2400" b="1" i="0" u="none" strike="noStrike" cap="none" dirty="0">
                <a:solidFill>
                  <a:srgbClr val="801322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:</a:t>
            </a:r>
            <a:endParaRPr lang="en-US" sz="2400" b="0" i="0" u="none" strike="noStrike" cap="none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sym typeface="Arial"/>
            </a:endParaRPr>
          </a:p>
        </p:txBody>
      </p:sp>
      <p:sp>
        <p:nvSpPr>
          <p:cNvPr id="2" name="Google Shape;201;p27">
            <a:extLst>
              <a:ext uri="{FF2B5EF4-FFF2-40B4-BE49-F238E27FC236}">
                <a16:creationId xmlns:a16="http://schemas.microsoft.com/office/drawing/2014/main" id="{7ADF5ABF-64B8-673A-D507-7FE8729DC95E}"/>
              </a:ext>
            </a:extLst>
          </p:cNvPr>
          <p:cNvSpPr txBox="1"/>
          <p:nvPr/>
        </p:nvSpPr>
        <p:spPr>
          <a:xfrm>
            <a:off x="875283" y="2379881"/>
            <a:ext cx="10851897" cy="2246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Freshman: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	Playing time is as equal as possible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en-US" sz="28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	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Players are taught all volleyball skills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	Run the same systems (Off &amp; Def) as JV &amp; Varsity</a:t>
            </a:r>
          </a:p>
          <a:p>
            <a:pPr lvl="0">
              <a:buClr>
                <a:schemeClr val="dk1"/>
              </a:buClr>
              <a:buSzPts val="2400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	Daily practice attendance 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31F73B6-B9A5-B452-FBB0-EDA77993937F}"/>
              </a:ext>
            </a:extLst>
          </p:cNvPr>
          <p:cNvSpPr/>
          <p:nvPr/>
        </p:nvSpPr>
        <p:spPr>
          <a:xfrm>
            <a:off x="728948" y="2555826"/>
            <a:ext cx="146335" cy="146335"/>
          </a:xfrm>
          <a:prstGeom prst="ellipse">
            <a:avLst/>
          </a:prstGeom>
          <a:solidFill>
            <a:srgbClr val="801322"/>
          </a:solidFill>
          <a:ln>
            <a:solidFill>
              <a:srgbClr val="80132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8018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>
          <a:extLst>
            <a:ext uri="{FF2B5EF4-FFF2-40B4-BE49-F238E27FC236}">
              <a16:creationId xmlns:a16="http://schemas.microsoft.com/office/drawing/2014/main" id="{DE12AD04-FB30-186E-13B0-FB87A57674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70C1A63-FEF7-EFA4-28F5-86B250DDF8E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 w="76200">
            <a:solidFill>
              <a:srgbClr val="80132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8" name="Google Shape;198;p27">
            <a:extLst>
              <a:ext uri="{FF2B5EF4-FFF2-40B4-BE49-F238E27FC236}">
                <a16:creationId xmlns:a16="http://schemas.microsoft.com/office/drawing/2014/main" id="{2F949D36-2890-2CC5-09E8-15D82E1A1B3F}"/>
              </a:ext>
            </a:extLst>
          </p:cNvPr>
          <p:cNvSpPr txBox="1"/>
          <p:nvPr/>
        </p:nvSpPr>
        <p:spPr>
          <a:xfrm>
            <a:off x="1386315" y="318879"/>
            <a:ext cx="9449850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4400" b="1" dirty="0">
                <a:solidFill>
                  <a:srgbClr val="801322"/>
                </a:solidFill>
                <a:latin typeface="BubbleGum" panose="02000500000000000000" pitchFamily="2" charset="0"/>
                <a:ea typeface="Calibri"/>
                <a:cs typeface="Calibri"/>
                <a:sym typeface="Calibri"/>
              </a:rPr>
              <a:t>Cones</a:t>
            </a:r>
            <a:r>
              <a:rPr lang="en-US" sz="4400" b="1" i="0" u="none" strike="noStrike" cap="none" dirty="0">
                <a:solidFill>
                  <a:srgbClr val="801322"/>
                </a:solidFill>
                <a:latin typeface="BubbleGum" panose="02000500000000000000" pitchFamily="2" charset="0"/>
                <a:ea typeface="Calibri"/>
                <a:cs typeface="Calibri"/>
                <a:sym typeface="Calibri"/>
              </a:rPr>
              <a:t>toga Girls Volleyball Booster Club</a:t>
            </a:r>
            <a:endParaRPr sz="4400" b="0" i="0" u="none" strike="noStrike" cap="none" dirty="0">
              <a:solidFill>
                <a:srgbClr val="801322"/>
              </a:solidFill>
              <a:latin typeface="BubbleGum" panose="02000500000000000000" pitchFamily="2" charset="0"/>
              <a:sym typeface="Arial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F378048-8520-CBD8-F530-7B9094F4E5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120" y="76200"/>
            <a:ext cx="1254760" cy="125476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B099CD0-E192-84A2-D024-5086F74764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35690" y="39579"/>
            <a:ext cx="1254760" cy="125476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12130B0-49E7-5572-AB64-61312A91BB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387" y="3221342"/>
            <a:ext cx="2406986" cy="240698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AF44F14-86EA-D2DA-D772-CDA4CD0349A3}"/>
              </a:ext>
            </a:extLst>
          </p:cNvPr>
          <p:cNvSpPr txBox="1"/>
          <p:nvPr/>
        </p:nvSpPr>
        <p:spPr>
          <a:xfrm>
            <a:off x="495300" y="1355464"/>
            <a:ext cx="112318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0" u="none" strike="noStrike" cap="none" dirty="0">
                <a:solidFill>
                  <a:srgbClr val="801322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PURPOSE:</a:t>
            </a:r>
            <a:r>
              <a:rPr lang="en-US" sz="2800" b="1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n-US" sz="2800" b="0" i="1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Provide events &amp; activities that will enhance your athlete’s high school volleyball experience on and off the court!</a:t>
            </a:r>
            <a:endParaRPr lang="en-US" sz="2800" b="0" i="0" u="none" strike="noStrike" cap="none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sym typeface="Arial"/>
            </a:endParaRPr>
          </a:p>
        </p:txBody>
      </p:sp>
      <p:sp>
        <p:nvSpPr>
          <p:cNvPr id="2" name="Google Shape;201;p27">
            <a:extLst>
              <a:ext uri="{FF2B5EF4-FFF2-40B4-BE49-F238E27FC236}">
                <a16:creationId xmlns:a16="http://schemas.microsoft.com/office/drawing/2014/main" id="{6BCD9BFD-42BC-146B-8BE3-78DB66D54133}"/>
              </a:ext>
            </a:extLst>
          </p:cNvPr>
          <p:cNvSpPr txBox="1"/>
          <p:nvPr/>
        </p:nvSpPr>
        <p:spPr>
          <a:xfrm>
            <a:off x="3681095" y="3147583"/>
            <a:ext cx="5737226" cy="255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en-US" sz="3200" b="0" i="0" u="none" strike="noStrike" cap="none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Kahoots</a:t>
            </a:r>
            <a:r>
              <a:rPr lang="en-US" sz="3200" b="0" i="0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 Clinics &amp; Camps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en-US" sz="3200" b="0" i="0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alibri"/>
                <a:sym typeface="Calibri"/>
              </a:rPr>
              <a:t>Game Day Snack Bar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en-US" sz="3200" b="0" i="0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Dig Pink Night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Spirit Wear Sales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en-US" sz="3200" b="0" i="0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Fundraising Activit</a:t>
            </a:r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ies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E3A3B50-47DF-B1EB-50C5-AE20C690B151}"/>
              </a:ext>
            </a:extLst>
          </p:cNvPr>
          <p:cNvGrpSpPr/>
          <p:nvPr/>
        </p:nvGrpSpPr>
        <p:grpSpPr>
          <a:xfrm>
            <a:off x="3434715" y="3391057"/>
            <a:ext cx="146335" cy="2102224"/>
            <a:chOff x="3637915" y="3119120"/>
            <a:chExt cx="146335" cy="2102224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E7AD49E5-AECA-63FE-4725-1A2DC2EE01D5}"/>
                </a:ext>
              </a:extLst>
            </p:cNvPr>
            <p:cNvSpPr/>
            <p:nvPr/>
          </p:nvSpPr>
          <p:spPr>
            <a:xfrm>
              <a:off x="3637915" y="3119120"/>
              <a:ext cx="146335" cy="146335"/>
            </a:xfrm>
            <a:prstGeom prst="ellipse">
              <a:avLst/>
            </a:prstGeom>
            <a:solidFill>
              <a:srgbClr val="801322"/>
            </a:solidFill>
            <a:ln>
              <a:solidFill>
                <a:srgbClr val="80132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94588CB6-5D79-F2C3-33B9-1CA5A6721B38}"/>
                </a:ext>
              </a:extLst>
            </p:cNvPr>
            <p:cNvSpPr/>
            <p:nvPr/>
          </p:nvSpPr>
          <p:spPr>
            <a:xfrm>
              <a:off x="3637915" y="3608092"/>
              <a:ext cx="146335" cy="146335"/>
            </a:xfrm>
            <a:prstGeom prst="ellipse">
              <a:avLst/>
            </a:prstGeom>
            <a:solidFill>
              <a:srgbClr val="801322"/>
            </a:solidFill>
            <a:ln>
              <a:solidFill>
                <a:srgbClr val="80132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464714A4-FD56-0839-B765-EAA0A79029F0}"/>
                </a:ext>
              </a:extLst>
            </p:cNvPr>
            <p:cNvSpPr/>
            <p:nvPr/>
          </p:nvSpPr>
          <p:spPr>
            <a:xfrm>
              <a:off x="3637915" y="4097064"/>
              <a:ext cx="146335" cy="146335"/>
            </a:xfrm>
            <a:prstGeom prst="ellipse">
              <a:avLst/>
            </a:prstGeom>
            <a:solidFill>
              <a:srgbClr val="801322"/>
            </a:solidFill>
            <a:ln>
              <a:solidFill>
                <a:srgbClr val="80132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A8C1B39D-4B7B-2602-41CB-E1D2BD4ED2CE}"/>
                </a:ext>
              </a:extLst>
            </p:cNvPr>
            <p:cNvSpPr/>
            <p:nvPr/>
          </p:nvSpPr>
          <p:spPr>
            <a:xfrm>
              <a:off x="3637915" y="4586036"/>
              <a:ext cx="146335" cy="146335"/>
            </a:xfrm>
            <a:prstGeom prst="ellipse">
              <a:avLst/>
            </a:prstGeom>
            <a:solidFill>
              <a:srgbClr val="801322"/>
            </a:solidFill>
            <a:ln>
              <a:solidFill>
                <a:srgbClr val="80132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11AA0C65-4152-1EB4-CEE4-9A67A27365AD}"/>
                </a:ext>
              </a:extLst>
            </p:cNvPr>
            <p:cNvSpPr/>
            <p:nvPr/>
          </p:nvSpPr>
          <p:spPr>
            <a:xfrm>
              <a:off x="3637915" y="5075009"/>
              <a:ext cx="146335" cy="146335"/>
            </a:xfrm>
            <a:prstGeom prst="ellipse">
              <a:avLst/>
            </a:prstGeom>
            <a:solidFill>
              <a:srgbClr val="801322"/>
            </a:solidFill>
            <a:ln>
              <a:solidFill>
                <a:srgbClr val="80132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59E0892F-0425-107D-ACFF-D3A29E935BC4}"/>
              </a:ext>
            </a:extLst>
          </p:cNvPr>
          <p:cNvSpPr txBox="1"/>
          <p:nvPr/>
        </p:nvSpPr>
        <p:spPr>
          <a:xfrm>
            <a:off x="300201" y="5827665"/>
            <a:ext cx="116220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>
                <a:solidFill>
                  <a:srgbClr val="801322"/>
                </a:solidFill>
                <a:latin typeface="Century Gothic" panose="020B0502020202020204" pitchFamily="34" charset="0"/>
                <a:cs typeface="Calibri"/>
                <a:sym typeface="Calibri"/>
              </a:rPr>
              <a:t>Our Booster Club is unique because we DO NOT collect dues. A large portion </a:t>
            </a:r>
          </a:p>
          <a:p>
            <a:r>
              <a:rPr lang="en-US" sz="2400" i="1" dirty="0">
                <a:solidFill>
                  <a:srgbClr val="801322"/>
                </a:solidFill>
                <a:latin typeface="Century Gothic" panose="020B0502020202020204" pitchFamily="34" charset="0"/>
                <a:cs typeface="Calibri"/>
                <a:sym typeface="Calibri"/>
              </a:rPr>
              <a:t>of money is raised by the athletes themselves thru their fundraising efforts. </a:t>
            </a:r>
            <a:endParaRPr lang="en-US" sz="2400" i="1" u="none" strike="noStrike" cap="none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  <a:sym typeface="Arial"/>
            </a:endParaRPr>
          </a:p>
        </p:txBody>
      </p:sp>
      <p:sp>
        <p:nvSpPr>
          <p:cNvPr id="15" name="Google Shape;198;p27">
            <a:extLst>
              <a:ext uri="{FF2B5EF4-FFF2-40B4-BE49-F238E27FC236}">
                <a16:creationId xmlns:a16="http://schemas.microsoft.com/office/drawing/2014/main" id="{503D2C7E-96ED-DFD9-0725-2DA3F497E551}"/>
              </a:ext>
            </a:extLst>
          </p:cNvPr>
          <p:cNvSpPr txBox="1"/>
          <p:nvPr/>
        </p:nvSpPr>
        <p:spPr>
          <a:xfrm>
            <a:off x="2925555" y="2378182"/>
            <a:ext cx="6371370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en-US" sz="4400" b="1" i="0" u="none" strike="noStrike" cap="none" dirty="0">
                <a:solidFill>
                  <a:srgbClr val="801322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HOW WE RAISE MONEY</a:t>
            </a:r>
            <a:endParaRPr lang="en-US" sz="4400" b="0" i="0" u="none" strike="noStrike" cap="none" dirty="0">
              <a:solidFill>
                <a:srgbClr val="000000"/>
              </a:solidFill>
              <a:latin typeface="Century Gothic" panose="020B0502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992645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>
          <a:extLst>
            <a:ext uri="{FF2B5EF4-FFF2-40B4-BE49-F238E27FC236}">
              <a16:creationId xmlns:a16="http://schemas.microsoft.com/office/drawing/2014/main" id="{4C3ED664-82D5-8F13-563F-40056A5983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3024BD5-CE17-880D-5D1B-82A8C9E9B5A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 w="76200">
            <a:solidFill>
              <a:srgbClr val="80132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8" name="Google Shape;198;p27">
            <a:extLst>
              <a:ext uri="{FF2B5EF4-FFF2-40B4-BE49-F238E27FC236}">
                <a16:creationId xmlns:a16="http://schemas.microsoft.com/office/drawing/2014/main" id="{F75C10BA-D12D-B257-4E02-63015894B3D1}"/>
              </a:ext>
            </a:extLst>
          </p:cNvPr>
          <p:cNvSpPr txBox="1"/>
          <p:nvPr/>
        </p:nvSpPr>
        <p:spPr>
          <a:xfrm>
            <a:off x="1188195" y="389459"/>
            <a:ext cx="9449850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4400" b="1" dirty="0">
                <a:solidFill>
                  <a:srgbClr val="801322"/>
                </a:solidFill>
                <a:latin typeface="BubbleGum" panose="02000500000000000000" pitchFamily="2" charset="0"/>
                <a:ea typeface="Calibri"/>
                <a:cs typeface="Calibri"/>
                <a:sym typeface="Calibri"/>
              </a:rPr>
              <a:t>Cones</a:t>
            </a:r>
            <a:r>
              <a:rPr lang="en-US" sz="4400" b="1" i="0" u="none" strike="noStrike" cap="none" dirty="0">
                <a:solidFill>
                  <a:srgbClr val="801322"/>
                </a:solidFill>
                <a:latin typeface="BubbleGum" panose="02000500000000000000" pitchFamily="2" charset="0"/>
                <a:ea typeface="Calibri"/>
                <a:cs typeface="Calibri"/>
                <a:sym typeface="Calibri"/>
              </a:rPr>
              <a:t>toga Girls Volleyball Booster Club</a:t>
            </a:r>
            <a:endParaRPr lang="en-US" sz="4400" b="0" i="0" u="none" strike="noStrike" cap="none" dirty="0">
              <a:solidFill>
                <a:srgbClr val="801322"/>
              </a:solidFill>
              <a:latin typeface="BubbleGum" panose="02000500000000000000" pitchFamily="2" charset="0"/>
              <a:sym typeface="Arial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B018FD0-FCC5-EE6C-35F2-C554FB3668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6780"/>
            <a:ext cx="1254760" cy="125476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6214CE6-4F6D-C6BF-982D-E64EED7ED3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37570" y="110159"/>
            <a:ext cx="1254760" cy="1254760"/>
          </a:xfrm>
          <a:prstGeom prst="rect">
            <a:avLst/>
          </a:prstGeom>
        </p:spPr>
      </p:pic>
      <p:sp>
        <p:nvSpPr>
          <p:cNvPr id="15" name="Google Shape;201;p27">
            <a:extLst>
              <a:ext uri="{FF2B5EF4-FFF2-40B4-BE49-F238E27FC236}">
                <a16:creationId xmlns:a16="http://schemas.microsoft.com/office/drawing/2014/main" id="{03976F71-F2FD-2BF4-0544-616A429AC04C}"/>
              </a:ext>
            </a:extLst>
          </p:cNvPr>
          <p:cNvSpPr txBox="1"/>
          <p:nvPr/>
        </p:nvSpPr>
        <p:spPr>
          <a:xfrm>
            <a:off x="568436" y="2031079"/>
            <a:ext cx="5737226" cy="50782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en-US" sz="3600" b="0" i="0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alibri"/>
                <a:sym typeface="Calibri"/>
              </a:rPr>
              <a:t>Beach Day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en-US" sz="3600" b="0" i="0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Fun Day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en-U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Family Picnic</a:t>
            </a:r>
          </a:p>
          <a:p>
            <a:pPr>
              <a:buClr>
                <a:schemeClr val="dk1"/>
              </a:buClr>
              <a:buSzPts val="2400"/>
            </a:pPr>
            <a:r>
              <a:rPr lang="en-US" sz="3600" b="0" i="0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alibri"/>
                <a:sym typeface="Calibri"/>
              </a:rPr>
              <a:t>Team Dinners</a:t>
            </a:r>
          </a:p>
          <a:p>
            <a:pPr>
              <a:buClr>
                <a:schemeClr val="dk1"/>
              </a:buClr>
              <a:buSzPts val="2400"/>
            </a:pPr>
            <a:r>
              <a:rPr lang="en-US" sz="3600" b="0" i="0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Handles Ice Cream Run</a:t>
            </a:r>
            <a:endParaRPr lang="en-US" sz="3600" b="0" i="0" u="none" strike="noStrike" cap="none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cs typeface="Calibri"/>
              <a:sym typeface="Calibri"/>
            </a:endParaRPr>
          </a:p>
          <a:p>
            <a:pPr>
              <a:buClr>
                <a:schemeClr val="dk1"/>
              </a:buClr>
              <a:buSzPts val="2400"/>
            </a:pPr>
            <a:r>
              <a:rPr lang="en-US" sz="3600" b="0" i="0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Special Event T-Shirts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en-US" sz="3600" b="0" i="0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Team/Individual Pictures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en-U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Action Shots of Athletes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endParaRPr lang="en-US" sz="3600" dirty="0">
              <a:solidFill>
                <a:schemeClr val="dk1"/>
              </a:solidFill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98;p27">
            <a:extLst>
              <a:ext uri="{FF2B5EF4-FFF2-40B4-BE49-F238E27FC236}">
                <a16:creationId xmlns:a16="http://schemas.microsoft.com/office/drawing/2014/main" id="{BEB69062-4E57-F7F9-06CB-F241F146A6D4}"/>
              </a:ext>
            </a:extLst>
          </p:cNvPr>
          <p:cNvSpPr txBox="1"/>
          <p:nvPr/>
        </p:nvSpPr>
        <p:spPr>
          <a:xfrm>
            <a:off x="1690594" y="1169236"/>
            <a:ext cx="8445052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en-US" sz="4400" b="1" i="0" u="none" strike="noStrike" cap="none" dirty="0">
                <a:solidFill>
                  <a:srgbClr val="801322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WHAT THE MONEY IS USED FOR:</a:t>
            </a:r>
            <a:endParaRPr lang="en-US" sz="4400" b="0" i="0" u="none" strike="noStrike" cap="none" dirty="0">
              <a:solidFill>
                <a:srgbClr val="000000"/>
              </a:solidFill>
              <a:latin typeface="Century Gothic" panose="020B0502020202020204" pitchFamily="34" charset="0"/>
              <a:sym typeface="Arial"/>
            </a:endParaRPr>
          </a:p>
        </p:txBody>
      </p:sp>
      <p:sp>
        <p:nvSpPr>
          <p:cNvPr id="17" name="Google Shape;201;p27">
            <a:extLst>
              <a:ext uri="{FF2B5EF4-FFF2-40B4-BE49-F238E27FC236}">
                <a16:creationId xmlns:a16="http://schemas.microsoft.com/office/drawing/2014/main" id="{6009AD88-5892-1C09-1316-B1CBE8109097}"/>
              </a:ext>
            </a:extLst>
          </p:cNvPr>
          <p:cNvSpPr txBox="1"/>
          <p:nvPr/>
        </p:nvSpPr>
        <p:spPr>
          <a:xfrm>
            <a:off x="7080931" y="2023291"/>
            <a:ext cx="5026726" cy="3970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en-US" sz="3600" b="0" i="0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Dig Pink Night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en-U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Website Upkeep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en-US" sz="3600" b="0" i="0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Practice  Wear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en-U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Special Varsity Gifts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en-U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Senior Night Pictures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en-U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Senior Gifts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en-U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Coaches Gifts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AB8B065-6A4C-C290-C198-AEDA5C1498A0}"/>
              </a:ext>
            </a:extLst>
          </p:cNvPr>
          <p:cNvGrpSpPr/>
          <p:nvPr/>
        </p:nvGrpSpPr>
        <p:grpSpPr>
          <a:xfrm>
            <a:off x="261932" y="2253806"/>
            <a:ext cx="188048" cy="3983637"/>
            <a:chOff x="387436" y="2253806"/>
            <a:chExt cx="188048" cy="3983637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5314C9D3-7878-1186-BE23-DCD597AF1DDA}"/>
                </a:ext>
              </a:extLst>
            </p:cNvPr>
            <p:cNvGrpSpPr/>
            <p:nvPr/>
          </p:nvGrpSpPr>
          <p:grpSpPr>
            <a:xfrm>
              <a:off x="387436" y="2253806"/>
              <a:ext cx="172720" cy="2350387"/>
              <a:chOff x="284128" y="3429000"/>
              <a:chExt cx="172720" cy="2350387"/>
            </a:xfrm>
          </p:grpSpPr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41E638B2-A399-0D63-B02E-5808677EE329}"/>
                  </a:ext>
                </a:extLst>
              </p:cNvPr>
              <p:cNvSpPr/>
              <p:nvPr/>
            </p:nvSpPr>
            <p:spPr>
              <a:xfrm>
                <a:off x="284128" y="3973417"/>
                <a:ext cx="172720" cy="172720"/>
              </a:xfrm>
              <a:prstGeom prst="ellipse">
                <a:avLst/>
              </a:prstGeom>
              <a:solidFill>
                <a:srgbClr val="801322"/>
              </a:solidFill>
              <a:ln>
                <a:solidFill>
                  <a:srgbClr val="80132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AE821707-5717-21B2-FAE4-295714E524A4}"/>
                  </a:ext>
                </a:extLst>
              </p:cNvPr>
              <p:cNvSpPr/>
              <p:nvPr/>
            </p:nvSpPr>
            <p:spPr>
              <a:xfrm>
                <a:off x="284128" y="4517834"/>
                <a:ext cx="172720" cy="172720"/>
              </a:xfrm>
              <a:prstGeom prst="ellipse">
                <a:avLst/>
              </a:prstGeom>
              <a:solidFill>
                <a:srgbClr val="801322"/>
              </a:solidFill>
              <a:ln>
                <a:solidFill>
                  <a:srgbClr val="80132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7486C878-0C6F-C326-41FB-76299A8A0DE5}"/>
                  </a:ext>
                </a:extLst>
              </p:cNvPr>
              <p:cNvSpPr/>
              <p:nvPr/>
            </p:nvSpPr>
            <p:spPr>
              <a:xfrm>
                <a:off x="284128" y="5062251"/>
                <a:ext cx="172720" cy="172720"/>
              </a:xfrm>
              <a:prstGeom prst="ellipse">
                <a:avLst/>
              </a:prstGeom>
              <a:solidFill>
                <a:srgbClr val="801322"/>
              </a:solidFill>
              <a:ln>
                <a:solidFill>
                  <a:srgbClr val="80132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EE19B34A-CC80-3100-B7AC-2C4684C21C2B}"/>
                  </a:ext>
                </a:extLst>
              </p:cNvPr>
              <p:cNvSpPr/>
              <p:nvPr/>
            </p:nvSpPr>
            <p:spPr>
              <a:xfrm>
                <a:off x="284128" y="5606667"/>
                <a:ext cx="172720" cy="172720"/>
              </a:xfrm>
              <a:prstGeom prst="ellipse">
                <a:avLst/>
              </a:prstGeom>
              <a:solidFill>
                <a:srgbClr val="801322"/>
              </a:solidFill>
              <a:ln>
                <a:solidFill>
                  <a:srgbClr val="80132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CEE76D37-A731-EEF2-38BB-388EA8EE439F}"/>
                  </a:ext>
                </a:extLst>
              </p:cNvPr>
              <p:cNvSpPr/>
              <p:nvPr/>
            </p:nvSpPr>
            <p:spPr>
              <a:xfrm>
                <a:off x="284128" y="3429000"/>
                <a:ext cx="172720" cy="172720"/>
              </a:xfrm>
              <a:prstGeom prst="ellipse">
                <a:avLst/>
              </a:prstGeom>
              <a:solidFill>
                <a:srgbClr val="801322"/>
              </a:solidFill>
              <a:ln>
                <a:solidFill>
                  <a:srgbClr val="80132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0AAE3C27-1565-2C9A-8848-2FF01D9CD325}"/>
                </a:ext>
              </a:extLst>
            </p:cNvPr>
            <p:cNvSpPr/>
            <p:nvPr/>
          </p:nvSpPr>
          <p:spPr>
            <a:xfrm>
              <a:off x="402764" y="5520306"/>
              <a:ext cx="172720" cy="172720"/>
            </a:xfrm>
            <a:prstGeom prst="ellipse">
              <a:avLst/>
            </a:prstGeom>
            <a:solidFill>
              <a:srgbClr val="801322"/>
            </a:solidFill>
            <a:ln>
              <a:solidFill>
                <a:srgbClr val="80132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A3C784BA-A0C3-58DA-8F0D-F341CB1AD53A}"/>
                </a:ext>
              </a:extLst>
            </p:cNvPr>
            <p:cNvSpPr/>
            <p:nvPr/>
          </p:nvSpPr>
          <p:spPr>
            <a:xfrm>
              <a:off x="402764" y="6064723"/>
              <a:ext cx="172720" cy="172720"/>
            </a:xfrm>
            <a:prstGeom prst="ellipse">
              <a:avLst/>
            </a:prstGeom>
            <a:solidFill>
              <a:srgbClr val="801322"/>
            </a:solidFill>
            <a:ln>
              <a:solidFill>
                <a:srgbClr val="80132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FE960217-8E36-4262-4464-DE522226E413}"/>
                </a:ext>
              </a:extLst>
            </p:cNvPr>
            <p:cNvSpPr/>
            <p:nvPr/>
          </p:nvSpPr>
          <p:spPr>
            <a:xfrm>
              <a:off x="402764" y="4975889"/>
              <a:ext cx="172720" cy="172720"/>
            </a:xfrm>
            <a:prstGeom prst="ellipse">
              <a:avLst/>
            </a:prstGeom>
            <a:solidFill>
              <a:srgbClr val="801322"/>
            </a:solidFill>
            <a:ln>
              <a:solidFill>
                <a:srgbClr val="80132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13B53FC-2331-FC8F-59AC-FD444F4B710F}"/>
              </a:ext>
            </a:extLst>
          </p:cNvPr>
          <p:cNvGrpSpPr/>
          <p:nvPr/>
        </p:nvGrpSpPr>
        <p:grpSpPr>
          <a:xfrm>
            <a:off x="6756496" y="2256574"/>
            <a:ext cx="172720" cy="2350387"/>
            <a:chOff x="284128" y="3429000"/>
            <a:chExt cx="172720" cy="2350387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44CB8BE0-103A-9C67-4511-F4D18CA6A45D}"/>
                </a:ext>
              </a:extLst>
            </p:cNvPr>
            <p:cNvSpPr/>
            <p:nvPr/>
          </p:nvSpPr>
          <p:spPr>
            <a:xfrm>
              <a:off x="284128" y="3973417"/>
              <a:ext cx="172720" cy="172720"/>
            </a:xfrm>
            <a:prstGeom prst="ellipse">
              <a:avLst/>
            </a:prstGeom>
            <a:solidFill>
              <a:srgbClr val="801322"/>
            </a:solidFill>
            <a:ln>
              <a:solidFill>
                <a:srgbClr val="80132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2" name="Oval 191">
              <a:extLst>
                <a:ext uri="{FF2B5EF4-FFF2-40B4-BE49-F238E27FC236}">
                  <a16:creationId xmlns:a16="http://schemas.microsoft.com/office/drawing/2014/main" id="{37795FDB-F8A2-32E5-D2CC-D4ED5A90A3B1}"/>
                </a:ext>
              </a:extLst>
            </p:cNvPr>
            <p:cNvSpPr/>
            <p:nvPr/>
          </p:nvSpPr>
          <p:spPr>
            <a:xfrm>
              <a:off x="284128" y="4517834"/>
              <a:ext cx="172720" cy="172720"/>
            </a:xfrm>
            <a:prstGeom prst="ellipse">
              <a:avLst/>
            </a:prstGeom>
            <a:solidFill>
              <a:srgbClr val="801322"/>
            </a:solidFill>
            <a:ln>
              <a:solidFill>
                <a:srgbClr val="80132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3" name="Oval 192">
              <a:extLst>
                <a:ext uri="{FF2B5EF4-FFF2-40B4-BE49-F238E27FC236}">
                  <a16:creationId xmlns:a16="http://schemas.microsoft.com/office/drawing/2014/main" id="{EBDBEA58-7703-408C-16E2-6EC55D49E829}"/>
                </a:ext>
              </a:extLst>
            </p:cNvPr>
            <p:cNvSpPr/>
            <p:nvPr/>
          </p:nvSpPr>
          <p:spPr>
            <a:xfrm>
              <a:off x="284128" y="5062251"/>
              <a:ext cx="172720" cy="172720"/>
            </a:xfrm>
            <a:prstGeom prst="ellipse">
              <a:avLst/>
            </a:prstGeom>
            <a:solidFill>
              <a:srgbClr val="801322"/>
            </a:solidFill>
            <a:ln>
              <a:solidFill>
                <a:srgbClr val="80132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4" name="Oval 193">
              <a:extLst>
                <a:ext uri="{FF2B5EF4-FFF2-40B4-BE49-F238E27FC236}">
                  <a16:creationId xmlns:a16="http://schemas.microsoft.com/office/drawing/2014/main" id="{5CE1C8E2-6535-389F-826E-128DD92E9CE4}"/>
                </a:ext>
              </a:extLst>
            </p:cNvPr>
            <p:cNvSpPr/>
            <p:nvPr/>
          </p:nvSpPr>
          <p:spPr>
            <a:xfrm>
              <a:off x="284128" y="5606667"/>
              <a:ext cx="172720" cy="172720"/>
            </a:xfrm>
            <a:prstGeom prst="ellipse">
              <a:avLst/>
            </a:prstGeom>
            <a:solidFill>
              <a:srgbClr val="801322"/>
            </a:solidFill>
            <a:ln>
              <a:solidFill>
                <a:srgbClr val="80132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5" name="Oval 194">
              <a:extLst>
                <a:ext uri="{FF2B5EF4-FFF2-40B4-BE49-F238E27FC236}">
                  <a16:creationId xmlns:a16="http://schemas.microsoft.com/office/drawing/2014/main" id="{0630F17F-23EF-56B3-303D-693BD033172C}"/>
                </a:ext>
              </a:extLst>
            </p:cNvPr>
            <p:cNvSpPr/>
            <p:nvPr/>
          </p:nvSpPr>
          <p:spPr>
            <a:xfrm>
              <a:off x="284128" y="3429000"/>
              <a:ext cx="172720" cy="172720"/>
            </a:xfrm>
            <a:prstGeom prst="ellipse">
              <a:avLst/>
            </a:prstGeom>
            <a:solidFill>
              <a:srgbClr val="801322"/>
            </a:solidFill>
            <a:ln>
              <a:solidFill>
                <a:srgbClr val="80132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8" name="Oval 27">
            <a:extLst>
              <a:ext uri="{FF2B5EF4-FFF2-40B4-BE49-F238E27FC236}">
                <a16:creationId xmlns:a16="http://schemas.microsoft.com/office/drawing/2014/main" id="{DD41A1AE-E00B-0829-ACF2-C8CE68E6EBB8}"/>
              </a:ext>
            </a:extLst>
          </p:cNvPr>
          <p:cNvSpPr/>
          <p:nvPr/>
        </p:nvSpPr>
        <p:spPr>
          <a:xfrm>
            <a:off x="6771824" y="5523074"/>
            <a:ext cx="172720" cy="172720"/>
          </a:xfrm>
          <a:prstGeom prst="ellipse">
            <a:avLst/>
          </a:prstGeom>
          <a:solidFill>
            <a:srgbClr val="801322"/>
          </a:solidFill>
          <a:ln>
            <a:solidFill>
              <a:srgbClr val="80132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89C49519-FD1E-243D-42D9-A35FAC3EDBDE}"/>
              </a:ext>
            </a:extLst>
          </p:cNvPr>
          <p:cNvSpPr/>
          <p:nvPr/>
        </p:nvSpPr>
        <p:spPr>
          <a:xfrm>
            <a:off x="6771824" y="4978657"/>
            <a:ext cx="172720" cy="172720"/>
          </a:xfrm>
          <a:prstGeom prst="ellipse">
            <a:avLst/>
          </a:prstGeom>
          <a:solidFill>
            <a:srgbClr val="801322"/>
          </a:solidFill>
          <a:ln>
            <a:solidFill>
              <a:srgbClr val="80132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8095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138FBBD7-C8BD-9169-B29F-D204165BE21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 w="76200">
            <a:solidFill>
              <a:srgbClr val="80132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Google Shape;198;p27">
            <a:extLst>
              <a:ext uri="{FF2B5EF4-FFF2-40B4-BE49-F238E27FC236}">
                <a16:creationId xmlns:a16="http://schemas.microsoft.com/office/drawing/2014/main" id="{95F112C3-6E8F-9F43-2A70-2E30FFF00E3B}"/>
              </a:ext>
            </a:extLst>
          </p:cNvPr>
          <p:cNvSpPr txBox="1"/>
          <p:nvPr/>
        </p:nvSpPr>
        <p:spPr>
          <a:xfrm>
            <a:off x="1371075" y="318879"/>
            <a:ext cx="9449850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4400" b="1" dirty="0">
                <a:solidFill>
                  <a:srgbClr val="801322"/>
                </a:solidFill>
                <a:latin typeface="BubbleGum" panose="02000500000000000000" pitchFamily="2" charset="0"/>
                <a:ea typeface="Calibri"/>
                <a:cs typeface="Calibri"/>
                <a:sym typeface="Calibri"/>
              </a:rPr>
              <a:t>Cones</a:t>
            </a:r>
            <a:r>
              <a:rPr lang="en-US" sz="4400" b="1" i="0" u="none" strike="noStrike" cap="none" dirty="0">
                <a:solidFill>
                  <a:srgbClr val="801322"/>
                </a:solidFill>
                <a:latin typeface="BubbleGum" panose="02000500000000000000" pitchFamily="2" charset="0"/>
                <a:ea typeface="Calibri"/>
                <a:cs typeface="Calibri"/>
                <a:sym typeface="Calibri"/>
              </a:rPr>
              <a:t>toga Girls Volleyball Booster Club</a:t>
            </a:r>
            <a:endParaRPr sz="4400" b="0" i="0" u="none" strike="noStrike" cap="none" dirty="0">
              <a:solidFill>
                <a:srgbClr val="801322"/>
              </a:solidFill>
              <a:latin typeface="BubbleGum" panose="02000500000000000000" pitchFamily="2" charset="0"/>
              <a:sym typeface="Arial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61A45F3-1109-5918-4E39-83D9DFE54A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120" y="76200"/>
            <a:ext cx="1254760" cy="125476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80E1118-B9F9-4069-329B-91704B5198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35690" y="39579"/>
            <a:ext cx="1254760" cy="125476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80DFAD4-33F1-855B-C1BF-626594F15A72}"/>
              </a:ext>
            </a:extLst>
          </p:cNvPr>
          <p:cNvSpPr txBox="1"/>
          <p:nvPr/>
        </p:nvSpPr>
        <p:spPr>
          <a:xfrm>
            <a:off x="1599324" y="1178325"/>
            <a:ext cx="899335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It takes a village and </a:t>
            </a:r>
            <a:r>
              <a:rPr lang="en-US" sz="2400" b="1" i="1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VOLUNTEERS</a:t>
            </a:r>
            <a:r>
              <a:rPr lang="en-US" sz="2000" b="1" i="1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 are the </a:t>
            </a:r>
            <a:r>
              <a:rPr lang="en-US" sz="20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heart</a:t>
            </a:r>
            <a:r>
              <a:rPr lang="en-US" sz="2000" b="1" i="1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 of our organization…</a:t>
            </a:r>
            <a:endParaRPr lang="en-US" sz="2000" b="0" i="1" u="none" strike="noStrike" cap="none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6EB2956-63BB-84BD-7B52-042C1CA0509E}"/>
              </a:ext>
            </a:extLst>
          </p:cNvPr>
          <p:cNvSpPr txBox="1"/>
          <p:nvPr/>
        </p:nvSpPr>
        <p:spPr>
          <a:xfrm>
            <a:off x="99060" y="1792006"/>
            <a:ext cx="119938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3800" b="1" i="1" u="none" strike="noStrike" cap="none" dirty="0">
                <a:solidFill>
                  <a:srgbClr val="801322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*OPEN VOLUNTEER ROLES – PLEASE GET INVOLVED!*</a:t>
            </a:r>
          </a:p>
        </p:txBody>
      </p:sp>
      <p:sp>
        <p:nvSpPr>
          <p:cNvPr id="10" name="Google Shape;201;p27">
            <a:extLst>
              <a:ext uri="{FF2B5EF4-FFF2-40B4-BE49-F238E27FC236}">
                <a16:creationId xmlns:a16="http://schemas.microsoft.com/office/drawing/2014/main" id="{56CC216A-D387-BE3F-6559-5983C0F49C28}"/>
              </a:ext>
            </a:extLst>
          </p:cNvPr>
          <p:cNvSpPr txBox="1"/>
          <p:nvPr/>
        </p:nvSpPr>
        <p:spPr>
          <a:xfrm>
            <a:off x="2736193" y="2559159"/>
            <a:ext cx="8218213" cy="3416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en-US" sz="3600" b="0" i="0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Snack Bar Coordinator</a:t>
            </a:r>
            <a:r>
              <a:rPr lang="en-U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</a:rPr>
              <a:t> </a:t>
            </a:r>
            <a:r>
              <a:rPr lang="en-U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alibri"/>
                <a:sym typeface="Calibri"/>
              </a:rPr>
              <a:t>Photographers</a:t>
            </a:r>
          </a:p>
          <a:p>
            <a:pPr>
              <a:buClr>
                <a:schemeClr val="dk1"/>
              </a:buClr>
              <a:buSzPts val="2400"/>
            </a:pPr>
            <a:r>
              <a:rPr lang="en-U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alibri"/>
                <a:sym typeface="Calibri"/>
              </a:rPr>
              <a:t>Dig Pink Committee/Chair Person</a:t>
            </a:r>
          </a:p>
          <a:p>
            <a:pPr>
              <a:buClr>
                <a:schemeClr val="dk1"/>
              </a:buClr>
              <a:buSzPts val="2400"/>
            </a:pPr>
            <a:r>
              <a:rPr lang="en-U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Calibri"/>
                <a:sym typeface="Calibri"/>
              </a:rPr>
              <a:t>Fundraising Coordinator</a:t>
            </a:r>
          </a:p>
          <a:p>
            <a:pPr marR="0"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en-US" sz="3600" b="0" i="0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Team Dinner Coordinator</a:t>
            </a:r>
          </a:p>
          <a:p>
            <a:pPr marR="0"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en-U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Banquet Coordinator</a:t>
            </a:r>
            <a:endParaRPr lang="en-US" sz="3600" b="0" i="0" u="none" strike="noStrike" cap="none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6D6B33C-86D6-F834-1904-D03A619AFAC1}"/>
              </a:ext>
            </a:extLst>
          </p:cNvPr>
          <p:cNvSpPr txBox="1"/>
          <p:nvPr/>
        </p:nvSpPr>
        <p:spPr>
          <a:xfrm>
            <a:off x="0" y="5939666"/>
            <a:ext cx="1209044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>
                <a:solidFill>
                  <a:srgbClr val="801322"/>
                </a:solidFill>
                <a:latin typeface="Century Gothic" panose="020B0502020202020204" pitchFamily="34" charset="0"/>
                <a:cs typeface="Calibri"/>
                <a:sym typeface="Calibri"/>
              </a:rPr>
              <a:t>*</a:t>
            </a:r>
            <a:r>
              <a:rPr lang="en-US" sz="2800" i="1" dirty="0">
                <a:solidFill>
                  <a:srgbClr val="801322"/>
                </a:solidFill>
                <a:latin typeface="Century Gothic" panose="020B0502020202020204" pitchFamily="34" charset="0"/>
                <a:cs typeface="Calibri"/>
                <a:sym typeface="Calibri"/>
              </a:rPr>
              <a:t>The Booster Club relies on your support to produce a fun, </a:t>
            </a:r>
          </a:p>
          <a:p>
            <a:pPr algn="ctr"/>
            <a:r>
              <a:rPr lang="en-US" sz="2800" i="1" dirty="0">
                <a:solidFill>
                  <a:srgbClr val="801322"/>
                </a:solidFill>
                <a:latin typeface="Century Gothic" panose="020B0502020202020204" pitchFamily="34" charset="0"/>
                <a:cs typeface="Calibri"/>
                <a:sym typeface="Calibri"/>
              </a:rPr>
              <a:t>successful 2026 season!*</a:t>
            </a:r>
            <a:endParaRPr lang="en-US" sz="2800" i="1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BDDC39D-C9B6-9D5B-B1C9-B8DE9DE09CC9}"/>
              </a:ext>
            </a:extLst>
          </p:cNvPr>
          <p:cNvGrpSpPr/>
          <p:nvPr/>
        </p:nvGrpSpPr>
        <p:grpSpPr>
          <a:xfrm>
            <a:off x="2464763" y="2811603"/>
            <a:ext cx="172720" cy="2954432"/>
            <a:chOff x="2464763" y="2516963"/>
            <a:chExt cx="172720" cy="2954432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A4B21A3A-1A84-DA6F-19F5-4B7AECE2E291}"/>
                </a:ext>
              </a:extLst>
            </p:cNvPr>
            <p:cNvSpPr/>
            <p:nvPr/>
          </p:nvSpPr>
          <p:spPr>
            <a:xfrm>
              <a:off x="2464763" y="3061380"/>
              <a:ext cx="172720" cy="172720"/>
            </a:xfrm>
            <a:prstGeom prst="ellipse">
              <a:avLst/>
            </a:prstGeom>
            <a:solidFill>
              <a:srgbClr val="801322"/>
            </a:solidFill>
            <a:ln>
              <a:solidFill>
                <a:srgbClr val="80132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AD3D9F4E-9CF0-B305-2215-A07481549B40}"/>
                </a:ext>
              </a:extLst>
            </p:cNvPr>
            <p:cNvSpPr/>
            <p:nvPr/>
          </p:nvSpPr>
          <p:spPr>
            <a:xfrm>
              <a:off x="2464763" y="3605797"/>
              <a:ext cx="172720" cy="172720"/>
            </a:xfrm>
            <a:prstGeom prst="ellipse">
              <a:avLst/>
            </a:prstGeom>
            <a:solidFill>
              <a:srgbClr val="801322"/>
            </a:solidFill>
            <a:ln>
              <a:solidFill>
                <a:srgbClr val="80132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BBACC0E8-DE1E-D82C-66DD-35D46849F125}"/>
                </a:ext>
              </a:extLst>
            </p:cNvPr>
            <p:cNvSpPr/>
            <p:nvPr/>
          </p:nvSpPr>
          <p:spPr>
            <a:xfrm>
              <a:off x="2464763" y="4150214"/>
              <a:ext cx="172720" cy="172720"/>
            </a:xfrm>
            <a:prstGeom prst="ellipse">
              <a:avLst/>
            </a:prstGeom>
            <a:solidFill>
              <a:srgbClr val="801322"/>
            </a:solidFill>
            <a:ln>
              <a:solidFill>
                <a:srgbClr val="80132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85DD5A8A-A151-5D8A-1403-F10CE6C5FCCA}"/>
                </a:ext>
              </a:extLst>
            </p:cNvPr>
            <p:cNvSpPr/>
            <p:nvPr/>
          </p:nvSpPr>
          <p:spPr>
            <a:xfrm>
              <a:off x="2464763" y="4694631"/>
              <a:ext cx="172720" cy="172720"/>
            </a:xfrm>
            <a:prstGeom prst="ellipse">
              <a:avLst/>
            </a:prstGeom>
            <a:solidFill>
              <a:srgbClr val="801322"/>
            </a:solidFill>
            <a:ln>
              <a:solidFill>
                <a:srgbClr val="80132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5AA43792-4CD5-419F-C20E-BC853D4B94FC}"/>
                </a:ext>
              </a:extLst>
            </p:cNvPr>
            <p:cNvSpPr/>
            <p:nvPr/>
          </p:nvSpPr>
          <p:spPr>
            <a:xfrm>
              <a:off x="2464763" y="2516963"/>
              <a:ext cx="172720" cy="172720"/>
            </a:xfrm>
            <a:prstGeom prst="ellipse">
              <a:avLst/>
            </a:prstGeom>
            <a:solidFill>
              <a:srgbClr val="801322"/>
            </a:solidFill>
            <a:ln>
              <a:solidFill>
                <a:srgbClr val="80132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8457518F-C2EF-767E-D4C1-1578F86C7753}"/>
                </a:ext>
              </a:extLst>
            </p:cNvPr>
            <p:cNvSpPr/>
            <p:nvPr/>
          </p:nvSpPr>
          <p:spPr>
            <a:xfrm>
              <a:off x="2464763" y="5298675"/>
              <a:ext cx="172720" cy="172720"/>
            </a:xfrm>
            <a:prstGeom prst="ellipse">
              <a:avLst/>
            </a:prstGeom>
            <a:solidFill>
              <a:srgbClr val="801322"/>
            </a:solidFill>
            <a:ln>
              <a:solidFill>
                <a:srgbClr val="80132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3151</TotalTime>
  <Words>891</Words>
  <Application>Microsoft Office PowerPoint</Application>
  <PresentationFormat>Widescreen</PresentationFormat>
  <Paragraphs>138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BubbleGum</vt:lpstr>
      <vt:lpstr>Calibri</vt:lpstr>
      <vt:lpstr>Century Gothic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SUMMER FITNESS PACKET</dc:title>
  <dc:creator>Benjamin Wilson</dc:creator>
  <cp:lastModifiedBy>Chiarello, Deborah</cp:lastModifiedBy>
  <cp:revision>33</cp:revision>
  <dcterms:created xsi:type="dcterms:W3CDTF">2020-07-08T01:03:43Z</dcterms:created>
  <dcterms:modified xsi:type="dcterms:W3CDTF">2026-05-28T14:09:22Z</dcterms:modified>
</cp:coreProperties>
</file>