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8"/>
    <p:restoredTop sz="92603"/>
  </p:normalViewPr>
  <p:slideViewPr>
    <p:cSldViewPr snapToGrid="0" snapToObjects="1">
      <p:cViewPr varScale="1">
        <p:scale>
          <a:sx n="55" d="100"/>
          <a:sy n="55" d="100"/>
        </p:scale>
        <p:origin x="47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7/11/18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7/11/18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7/11/18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7/11/18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7/11/18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7/11/18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7/11/18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7/11/18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2603500"/>
            <a:ext cx="8509000" cy="1638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46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2018-19 Medical Renewal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Current plan costs:  $56,484.95/</a:t>
            </a:r>
            <a:r>
              <a:rPr lang="en-US" dirty="0" err="1"/>
              <a:t>mo</a:t>
            </a:r>
            <a:r>
              <a:rPr lang="en-US" dirty="0"/>
              <a:t>	Based on Current enrollment</a:t>
            </a:r>
          </a:p>
          <a:p>
            <a:r>
              <a:rPr lang="en-US" dirty="0"/>
              <a:t>Initial Medical Renewal: +8.8%	$61,455.62</a:t>
            </a:r>
          </a:p>
          <a:p>
            <a:r>
              <a:rPr lang="en-US" dirty="0"/>
              <a:t>Negotiated Renewal: 0% increase	$56,484.95 	Dental and Vision to DNL</a:t>
            </a:r>
          </a:p>
          <a:p>
            <a:r>
              <a:rPr lang="en-US" dirty="0"/>
              <a:t>Negotiated Option : -2.4% 		$55,129.10	Critical Ill and </a:t>
            </a:r>
            <a:r>
              <a:rPr lang="en-US" dirty="0" err="1"/>
              <a:t>Acc</a:t>
            </a:r>
            <a:r>
              <a:rPr lang="en-US" dirty="0"/>
              <a:t> to DNL</a:t>
            </a:r>
          </a:p>
          <a:p>
            <a:r>
              <a:rPr lang="en-US" dirty="0"/>
              <a:t>Negotiated Option : -5.4%		$53,435.00	LTD and STD to DNL</a:t>
            </a:r>
          </a:p>
          <a:p>
            <a:pPr lvl="1"/>
            <a:r>
              <a:rPr lang="en-US" b="1" dirty="0"/>
              <a:t>RATES: 460.65 EO; 829.16 EC; 1,059. </a:t>
            </a:r>
            <a:r>
              <a:rPr lang="en-US" b="1"/>
              <a:t>48 ES</a:t>
            </a:r>
            <a:r>
              <a:rPr lang="en-US" b="1" dirty="0"/>
              <a:t>; 1,428.00 EF	$53,435.00/month</a:t>
            </a:r>
            <a:endParaRPr lang="en-US" b="1" i="1" dirty="0"/>
          </a:p>
          <a:p>
            <a:endParaRPr lang="en-US" dirty="0"/>
          </a:p>
          <a:p>
            <a:r>
              <a:rPr lang="en-US" dirty="0"/>
              <a:t>Savings from Renewal:    		Negotiated (+dent/</a:t>
            </a:r>
            <a:r>
              <a:rPr lang="en-US" dirty="0" err="1"/>
              <a:t>vis</a:t>
            </a:r>
            <a:r>
              <a:rPr lang="en-US" dirty="0"/>
              <a:t>)		$4,970.67/</a:t>
            </a:r>
            <a:r>
              <a:rPr lang="en-US" dirty="0" err="1"/>
              <a:t>mo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			(+dent/</a:t>
            </a:r>
            <a:r>
              <a:rPr lang="en-US" dirty="0" err="1"/>
              <a:t>vis</a:t>
            </a:r>
            <a:r>
              <a:rPr lang="en-US" dirty="0"/>
              <a:t>/</a:t>
            </a:r>
            <a:r>
              <a:rPr lang="en-US" dirty="0" err="1"/>
              <a:t>crit</a:t>
            </a:r>
            <a:r>
              <a:rPr lang="en-US" dirty="0"/>
              <a:t> ill/</a:t>
            </a:r>
            <a:r>
              <a:rPr lang="en-US" dirty="0" err="1"/>
              <a:t>acc</a:t>
            </a:r>
            <a:r>
              <a:rPr lang="en-US" dirty="0"/>
              <a:t>)	$6,326.52/</a:t>
            </a:r>
            <a:r>
              <a:rPr lang="en-US" dirty="0" err="1"/>
              <a:t>mo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			(+dent/</a:t>
            </a:r>
            <a:r>
              <a:rPr lang="en-US" dirty="0" err="1"/>
              <a:t>vis</a:t>
            </a:r>
            <a:r>
              <a:rPr lang="en-US" dirty="0"/>
              <a:t>/</a:t>
            </a:r>
            <a:r>
              <a:rPr lang="en-US" dirty="0" err="1"/>
              <a:t>crit</a:t>
            </a:r>
            <a:r>
              <a:rPr lang="en-US" dirty="0"/>
              <a:t>/</a:t>
            </a:r>
            <a:r>
              <a:rPr lang="en-US" dirty="0" err="1"/>
              <a:t>acc</a:t>
            </a:r>
            <a:r>
              <a:rPr lang="en-US" dirty="0"/>
              <a:t>/ltd/</a:t>
            </a:r>
            <a:r>
              <a:rPr lang="en-US" dirty="0" err="1"/>
              <a:t>std</a:t>
            </a:r>
            <a:r>
              <a:rPr lang="en-US" dirty="0"/>
              <a:t>)	$8,020.32/</a:t>
            </a:r>
            <a:r>
              <a:rPr lang="en-US" dirty="0" err="1"/>
              <a:t>mo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  </a:t>
            </a:r>
          </a:p>
          <a:p>
            <a:pPr marL="3730752" lvl="8" indent="0">
              <a:buNone/>
            </a:pPr>
            <a:r>
              <a:rPr lang="en-US" dirty="0"/>
              <a:t> 		</a:t>
            </a:r>
          </a:p>
          <a:p>
            <a:pPr marL="3730752" lvl="8" indent="0">
              <a:buNone/>
            </a:pPr>
            <a:endParaRPr lang="en-US" dirty="0"/>
          </a:p>
          <a:p>
            <a:pPr marL="3730752" lvl="8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457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Added Costs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22 families are currently enrolled in dental.  $62 per month is paid by employees.  Cost of dental plan with BC/DNL is $111.91.  If the board pays the difference so there is no added cost to the employee for family coverage, based on current enrollment, the board will incur an expense of $1,098.02/month. </a:t>
            </a:r>
            <a:r>
              <a:rPr lang="en-US" i="1" dirty="0"/>
              <a:t>Note: its believed that this rate is being subsidized already by the District as a deficit to claims payment.</a:t>
            </a:r>
          </a:p>
          <a:p>
            <a:r>
              <a:rPr lang="en-US" dirty="0"/>
              <a:t>Board pays currently $505.60/month for a benefit of $40,000 of group life, AD&amp;D and dependent life.  If the Board were to increase the life/</a:t>
            </a:r>
            <a:r>
              <a:rPr lang="en-US" dirty="0" err="1"/>
              <a:t>ad&amp;d</a:t>
            </a:r>
            <a:r>
              <a:rPr lang="en-US" dirty="0"/>
              <a:t> volume to $50,000, the cost to the board would be $606.72/month for an increase of $101.12/month.</a:t>
            </a:r>
          </a:p>
          <a:p>
            <a:r>
              <a:rPr lang="en-US" dirty="0"/>
              <a:t>Vision is currently not offered by WLISD. Employee rates for vision run from $6.71/</a:t>
            </a:r>
            <a:r>
              <a:rPr lang="en-US" dirty="0" err="1"/>
              <a:t>pepm</a:t>
            </a:r>
            <a:r>
              <a:rPr lang="en-US" dirty="0"/>
              <a:t> to $8.09/</a:t>
            </a:r>
            <a:r>
              <a:rPr lang="en-US" dirty="0" err="1"/>
              <a:t>pepm</a:t>
            </a:r>
            <a:r>
              <a:rPr lang="en-US" dirty="0"/>
              <a:t> depending on benefits (see prior </a:t>
            </a:r>
            <a:r>
              <a:rPr lang="en-US" dirty="0" err="1"/>
              <a:t>ppt</a:t>
            </a:r>
            <a:r>
              <a:rPr lang="en-US" dirty="0"/>
              <a:t>).  Board cost for employee vision would be $469.70/month to $566.30/month for 100% board paid cost.  (</a:t>
            </a:r>
            <a:r>
              <a:rPr lang="en-US" i="1" dirty="0"/>
              <a:t>Rates require board to contribute at least 80% of employee cost.)</a:t>
            </a:r>
          </a:p>
          <a:p>
            <a:r>
              <a:rPr lang="en-US" b="1" dirty="0"/>
              <a:t>Recap:  $1,098.02 dental, $101.12 life, $566.30 vision. </a:t>
            </a:r>
          </a:p>
        </p:txBody>
      </p:sp>
    </p:spTree>
    <p:extLst>
      <p:ext uri="{BB962C8B-B14F-4D97-AF65-F5344CB8AC3E}">
        <p14:creationId xmlns:p14="http://schemas.microsoft.com/office/powerpoint/2010/main" val="626051227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205</TotalTime>
  <Words>243</Words>
  <Application>Microsoft Macintosh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Franklin Gothic Book</vt:lpstr>
      <vt:lpstr>Crop</vt:lpstr>
      <vt:lpstr>PowerPoint Presentation</vt:lpstr>
      <vt:lpstr>2018-19 Medical Renewal</vt:lpstr>
      <vt:lpstr>District Added Costs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leslyl datlow</dc:creator>
  <cp:lastModifiedBy>Microsoft Office User</cp:lastModifiedBy>
  <cp:revision>26</cp:revision>
  <cp:lastPrinted>2018-07-11T16:10:12Z</cp:lastPrinted>
  <dcterms:created xsi:type="dcterms:W3CDTF">2018-01-18T16:14:44Z</dcterms:created>
  <dcterms:modified xsi:type="dcterms:W3CDTF">2018-07-11T16:10:25Z</dcterms:modified>
</cp:coreProperties>
</file>