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3" r:id="rId3"/>
    <p:sldId id="264" r:id="rId4"/>
    <p:sldId id="265" r:id="rId5"/>
    <p:sldId id="266" r:id="rId6"/>
    <p:sldId id="269" r:id="rId7"/>
    <p:sldId id="267" r:id="rId8"/>
    <p:sldId id="270" r:id="rId9"/>
    <p:sldId id="288" r:id="rId10"/>
    <p:sldId id="282" r:id="rId11"/>
    <p:sldId id="283" r:id="rId12"/>
    <p:sldId id="284" r:id="rId13"/>
    <p:sldId id="285" r:id="rId14"/>
    <p:sldId id="286" r:id="rId15"/>
    <p:sldId id="287" r:id="rId16"/>
    <p:sldId id="292" r:id="rId17"/>
    <p:sldId id="290" r:id="rId18"/>
    <p:sldId id="291" r:id="rId19"/>
    <p:sldId id="295" r:id="rId20"/>
    <p:sldId id="293" r:id="rId21"/>
    <p:sldId id="296" r:id="rId22"/>
    <p:sldId id="297" r:id="rId23"/>
    <p:sldId id="294" r:id="rId24"/>
    <p:sldId id="298" r:id="rId25"/>
    <p:sldId id="299" r:id="rId26"/>
    <p:sldId id="300" r:id="rId27"/>
    <p:sldId id="271" r:id="rId28"/>
    <p:sldId id="279" r:id="rId29"/>
    <p:sldId id="272" r:id="rId30"/>
    <p:sldId id="273" r:id="rId31"/>
    <p:sldId id="275" r:id="rId32"/>
    <p:sldId id="276" r:id="rId33"/>
    <p:sldId id="277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8B68B4-57C7-486F-9AD1-F88AD1DF674B}" v="34" dt="2025-10-24T20:43:43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5" d="100"/>
          <a:sy n="45" d="100"/>
        </p:scale>
        <p:origin x="18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4A0951-CAB2-4957-819E-7B2CC9246D8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075D56B-2122-4245-945C-C8F766736751}">
      <dgm:prSet/>
      <dgm:spPr/>
      <dgm:t>
        <a:bodyPr/>
        <a:lstStyle/>
        <a:p>
          <a:r>
            <a:rPr lang="en-US"/>
            <a:t>Administration of medication (with written parent request and physician order)</a:t>
          </a:r>
        </a:p>
      </dgm:t>
    </dgm:pt>
    <dgm:pt modelId="{9F6C4B97-2F67-4637-ACFB-12E0E5E2F59C}" type="parTrans" cxnId="{1FD4AE4E-8CB9-4B63-97BB-7B041816E7B1}">
      <dgm:prSet/>
      <dgm:spPr/>
      <dgm:t>
        <a:bodyPr/>
        <a:lstStyle/>
        <a:p>
          <a:endParaRPr lang="en-US"/>
        </a:p>
      </dgm:t>
    </dgm:pt>
    <dgm:pt modelId="{CE262247-30F2-4484-970E-C5589D9BBBCF}" type="sibTrans" cxnId="{1FD4AE4E-8CB9-4B63-97BB-7B041816E7B1}">
      <dgm:prSet/>
      <dgm:spPr/>
      <dgm:t>
        <a:bodyPr/>
        <a:lstStyle/>
        <a:p>
          <a:endParaRPr lang="en-US"/>
        </a:p>
      </dgm:t>
    </dgm:pt>
    <dgm:pt modelId="{E9B3A8E0-BA2C-4F0C-A92F-F65DD9365A72}">
      <dgm:prSet/>
      <dgm:spPr/>
      <dgm:t>
        <a:bodyPr/>
        <a:lstStyle/>
        <a:p>
          <a:r>
            <a:rPr lang="en-US"/>
            <a:t>Medical procedures (with written parent request and physician order)</a:t>
          </a:r>
        </a:p>
      </dgm:t>
    </dgm:pt>
    <dgm:pt modelId="{7F60F92D-DE8B-4BCF-A24D-9538EBE002B9}" type="parTrans" cxnId="{59EC2A8A-DC84-4324-BC22-A0B23435F34A}">
      <dgm:prSet/>
      <dgm:spPr/>
      <dgm:t>
        <a:bodyPr/>
        <a:lstStyle/>
        <a:p>
          <a:endParaRPr lang="en-US"/>
        </a:p>
      </dgm:t>
    </dgm:pt>
    <dgm:pt modelId="{68601037-3759-456A-A3C8-73AA2B3FA4B4}" type="sibTrans" cxnId="{59EC2A8A-DC84-4324-BC22-A0B23435F34A}">
      <dgm:prSet/>
      <dgm:spPr/>
      <dgm:t>
        <a:bodyPr/>
        <a:lstStyle/>
        <a:p>
          <a:endParaRPr lang="en-US"/>
        </a:p>
      </dgm:t>
    </dgm:pt>
    <dgm:pt modelId="{DE2ADF0A-E690-40AE-B69D-0A333BEAF81D}">
      <dgm:prSet/>
      <dgm:spPr/>
      <dgm:t>
        <a:bodyPr/>
        <a:lstStyle/>
        <a:p>
          <a:r>
            <a:rPr lang="en-US"/>
            <a:t>First Aid (bandages, bloody nose, checking temperature)</a:t>
          </a:r>
        </a:p>
      </dgm:t>
    </dgm:pt>
    <dgm:pt modelId="{CAEC558C-D425-44D5-952A-D8399BB80787}" type="parTrans" cxnId="{9496D23E-DD6D-495F-8D72-8D74A4A49BCE}">
      <dgm:prSet/>
      <dgm:spPr/>
      <dgm:t>
        <a:bodyPr/>
        <a:lstStyle/>
        <a:p>
          <a:endParaRPr lang="en-US"/>
        </a:p>
      </dgm:t>
    </dgm:pt>
    <dgm:pt modelId="{C2323C77-5BDE-4BAE-9C34-C3EAE4D007E8}" type="sibTrans" cxnId="{9496D23E-DD6D-495F-8D72-8D74A4A49BCE}">
      <dgm:prSet/>
      <dgm:spPr/>
      <dgm:t>
        <a:bodyPr/>
        <a:lstStyle/>
        <a:p>
          <a:endParaRPr lang="en-US"/>
        </a:p>
      </dgm:t>
    </dgm:pt>
    <dgm:pt modelId="{D2ECC58E-9396-4E55-BB94-2C13FC374B37}">
      <dgm:prSet/>
      <dgm:spPr/>
      <dgm:t>
        <a:bodyPr/>
        <a:lstStyle/>
        <a:p>
          <a:r>
            <a:rPr lang="en-US"/>
            <a:t>Assessment (for a specific complaint or concern)</a:t>
          </a:r>
        </a:p>
      </dgm:t>
    </dgm:pt>
    <dgm:pt modelId="{4ACA77EB-B30D-4BB5-9F93-0019572D00D4}" type="parTrans" cxnId="{8E0E6D99-B150-4106-83D5-844E5F350EAE}">
      <dgm:prSet/>
      <dgm:spPr/>
      <dgm:t>
        <a:bodyPr/>
        <a:lstStyle/>
        <a:p>
          <a:endParaRPr lang="en-US"/>
        </a:p>
      </dgm:t>
    </dgm:pt>
    <dgm:pt modelId="{8B6A28BA-B617-4F22-8C90-1973CCECF7F4}" type="sibTrans" cxnId="{8E0E6D99-B150-4106-83D5-844E5F350EAE}">
      <dgm:prSet/>
      <dgm:spPr/>
      <dgm:t>
        <a:bodyPr/>
        <a:lstStyle/>
        <a:p>
          <a:endParaRPr lang="en-US"/>
        </a:p>
      </dgm:t>
    </dgm:pt>
    <dgm:pt modelId="{D0D40AC7-72EE-459C-B9E8-0ED4F358421B}">
      <dgm:prSet/>
      <dgm:spPr/>
      <dgm:t>
        <a:bodyPr/>
        <a:lstStyle/>
        <a:p>
          <a:r>
            <a:rPr lang="en-US"/>
            <a:t>Routine screenings (vision, hearing, spinal, and Texas Risk Assessment for Type 2 Diabetes in Children)</a:t>
          </a:r>
        </a:p>
      </dgm:t>
    </dgm:pt>
    <dgm:pt modelId="{19938DD5-2927-4590-A4D9-DAD32F6AA075}" type="parTrans" cxnId="{978AD63C-5E20-495D-92C5-CC0F5718FEBE}">
      <dgm:prSet/>
      <dgm:spPr/>
      <dgm:t>
        <a:bodyPr/>
        <a:lstStyle/>
        <a:p>
          <a:endParaRPr lang="en-US"/>
        </a:p>
      </dgm:t>
    </dgm:pt>
    <dgm:pt modelId="{637C100A-9CAA-4A4C-9F1D-D6B3D7DF2B8C}" type="sibTrans" cxnId="{978AD63C-5E20-495D-92C5-CC0F5718FEBE}">
      <dgm:prSet/>
      <dgm:spPr/>
      <dgm:t>
        <a:bodyPr/>
        <a:lstStyle/>
        <a:p>
          <a:endParaRPr lang="en-US"/>
        </a:p>
      </dgm:t>
    </dgm:pt>
    <dgm:pt modelId="{CEADB1E6-705A-4435-AAB3-96F32CD12C2F}">
      <dgm:prSet/>
      <dgm:spPr/>
      <dgm:t>
        <a:bodyPr/>
        <a:lstStyle/>
        <a:p>
          <a:r>
            <a:rPr lang="en-US"/>
            <a:t>Wellness promotion and education (nutrition, hygiene, prevention, wellness) beyond what is taught through grade level or course instruction</a:t>
          </a:r>
        </a:p>
      </dgm:t>
    </dgm:pt>
    <dgm:pt modelId="{2491944E-D295-48A0-ADE6-820400F0A6F4}" type="parTrans" cxnId="{36F40F6F-E766-4E7B-A5A8-331C9A847E5A}">
      <dgm:prSet/>
      <dgm:spPr/>
      <dgm:t>
        <a:bodyPr/>
        <a:lstStyle/>
        <a:p>
          <a:endParaRPr lang="en-US"/>
        </a:p>
      </dgm:t>
    </dgm:pt>
    <dgm:pt modelId="{5CE9E3D4-D7E5-4E6A-9BCF-A42A9380B6A8}" type="sibTrans" cxnId="{36F40F6F-E766-4E7B-A5A8-331C9A847E5A}">
      <dgm:prSet/>
      <dgm:spPr/>
      <dgm:t>
        <a:bodyPr/>
        <a:lstStyle/>
        <a:p>
          <a:endParaRPr lang="en-US"/>
        </a:p>
      </dgm:t>
    </dgm:pt>
    <dgm:pt modelId="{83DBA9B4-690D-4FD8-9B49-B1F0610585DA}">
      <dgm:prSet/>
      <dgm:spPr/>
      <dgm:t>
        <a:bodyPr/>
        <a:lstStyle/>
        <a:p>
          <a:r>
            <a:rPr lang="en-US"/>
            <a:t>Dental Screenings and Clinics (with parental written consent) </a:t>
          </a:r>
        </a:p>
      </dgm:t>
    </dgm:pt>
    <dgm:pt modelId="{0772A1D0-C259-4DFA-94F3-91F21687D7C6}" type="parTrans" cxnId="{5B5E1B46-073F-445F-A3BD-0032BCB9E762}">
      <dgm:prSet/>
      <dgm:spPr/>
      <dgm:t>
        <a:bodyPr/>
        <a:lstStyle/>
        <a:p>
          <a:endParaRPr lang="en-US"/>
        </a:p>
      </dgm:t>
    </dgm:pt>
    <dgm:pt modelId="{BF729C81-2EA8-4429-B7E9-1CEAF57560F1}" type="sibTrans" cxnId="{5B5E1B46-073F-445F-A3BD-0032BCB9E762}">
      <dgm:prSet/>
      <dgm:spPr/>
      <dgm:t>
        <a:bodyPr/>
        <a:lstStyle/>
        <a:p>
          <a:endParaRPr lang="en-US"/>
        </a:p>
      </dgm:t>
    </dgm:pt>
    <dgm:pt modelId="{0A0504E8-C95B-480F-9867-19CAA2F30727}">
      <dgm:prSet/>
      <dgm:spPr/>
      <dgm:t>
        <a:bodyPr/>
        <a:lstStyle/>
        <a:p>
          <a:r>
            <a:rPr lang="en-US"/>
            <a:t>School based telehealth (with parental written consent) </a:t>
          </a:r>
        </a:p>
      </dgm:t>
    </dgm:pt>
    <dgm:pt modelId="{329D09B1-CFD4-4853-9D40-69DF78BF7AF7}" type="parTrans" cxnId="{DE969F45-2D0D-49C6-A07C-0C416C9D92F0}">
      <dgm:prSet/>
      <dgm:spPr/>
      <dgm:t>
        <a:bodyPr/>
        <a:lstStyle/>
        <a:p>
          <a:endParaRPr lang="en-US"/>
        </a:p>
      </dgm:t>
    </dgm:pt>
    <dgm:pt modelId="{4FD00448-216A-4AC0-8CCF-AEA292478068}" type="sibTrans" cxnId="{DE969F45-2D0D-49C6-A07C-0C416C9D92F0}">
      <dgm:prSet/>
      <dgm:spPr/>
      <dgm:t>
        <a:bodyPr/>
        <a:lstStyle/>
        <a:p>
          <a:endParaRPr lang="en-US"/>
        </a:p>
      </dgm:t>
    </dgm:pt>
    <dgm:pt modelId="{B2DF7C8D-93E2-490B-A689-1F512AE2E6D7}">
      <dgm:prSet/>
      <dgm:spPr/>
      <dgm:t>
        <a:bodyPr/>
        <a:lstStyle/>
        <a:p>
          <a:r>
            <a:rPr lang="en-US"/>
            <a:t>Vaccination clinics for state mandated vaccines for school attendance i.e. polio, DTP, etc.  (with parent in attendance and parental written consent)</a:t>
          </a:r>
        </a:p>
      </dgm:t>
    </dgm:pt>
    <dgm:pt modelId="{D676AC88-7A41-43C7-941E-76B96FDBA15D}" type="parTrans" cxnId="{AA42C15E-D53F-4834-A954-A23A27E635D6}">
      <dgm:prSet/>
      <dgm:spPr/>
      <dgm:t>
        <a:bodyPr/>
        <a:lstStyle/>
        <a:p>
          <a:endParaRPr lang="en-US"/>
        </a:p>
      </dgm:t>
    </dgm:pt>
    <dgm:pt modelId="{DFE5D1C2-3432-4C3B-B699-DA400F7BE390}" type="sibTrans" cxnId="{AA42C15E-D53F-4834-A954-A23A27E635D6}">
      <dgm:prSet/>
      <dgm:spPr/>
      <dgm:t>
        <a:bodyPr/>
        <a:lstStyle/>
        <a:p>
          <a:endParaRPr lang="en-US"/>
        </a:p>
      </dgm:t>
    </dgm:pt>
    <dgm:pt modelId="{72C7551B-D5E1-4D71-91F7-E10DC503EFB3}" type="pres">
      <dgm:prSet presAssocID="{E94A0951-CAB2-4957-819E-7B2CC9246D8E}" presName="diagram" presStyleCnt="0">
        <dgm:presLayoutVars>
          <dgm:dir/>
          <dgm:resizeHandles val="exact"/>
        </dgm:presLayoutVars>
      </dgm:prSet>
      <dgm:spPr/>
    </dgm:pt>
    <dgm:pt modelId="{27547B3A-420F-4A39-92CB-DCB51CDA5162}" type="pres">
      <dgm:prSet presAssocID="{F075D56B-2122-4245-945C-C8F766736751}" presName="node" presStyleLbl="node1" presStyleIdx="0" presStyleCnt="9">
        <dgm:presLayoutVars>
          <dgm:bulletEnabled val="1"/>
        </dgm:presLayoutVars>
      </dgm:prSet>
      <dgm:spPr/>
    </dgm:pt>
    <dgm:pt modelId="{DA73B360-9E6C-4428-99E4-CA0CE0A0A7AE}" type="pres">
      <dgm:prSet presAssocID="{CE262247-30F2-4484-970E-C5589D9BBBCF}" presName="sibTrans" presStyleCnt="0"/>
      <dgm:spPr/>
    </dgm:pt>
    <dgm:pt modelId="{6CCD4BC5-257D-4AF8-A85C-A439619AF2A7}" type="pres">
      <dgm:prSet presAssocID="{E9B3A8E0-BA2C-4F0C-A92F-F65DD9365A72}" presName="node" presStyleLbl="node1" presStyleIdx="1" presStyleCnt="9">
        <dgm:presLayoutVars>
          <dgm:bulletEnabled val="1"/>
        </dgm:presLayoutVars>
      </dgm:prSet>
      <dgm:spPr/>
    </dgm:pt>
    <dgm:pt modelId="{710A1BA5-91E7-419A-8579-C030E808FE0C}" type="pres">
      <dgm:prSet presAssocID="{68601037-3759-456A-A3C8-73AA2B3FA4B4}" presName="sibTrans" presStyleCnt="0"/>
      <dgm:spPr/>
    </dgm:pt>
    <dgm:pt modelId="{C54ACE66-0592-4AE2-BBF7-52173EEE69AC}" type="pres">
      <dgm:prSet presAssocID="{DE2ADF0A-E690-40AE-B69D-0A333BEAF81D}" presName="node" presStyleLbl="node1" presStyleIdx="2" presStyleCnt="9">
        <dgm:presLayoutVars>
          <dgm:bulletEnabled val="1"/>
        </dgm:presLayoutVars>
      </dgm:prSet>
      <dgm:spPr/>
    </dgm:pt>
    <dgm:pt modelId="{B64D7346-6735-45A7-A47C-32FC93CB7E6F}" type="pres">
      <dgm:prSet presAssocID="{C2323C77-5BDE-4BAE-9C34-C3EAE4D007E8}" presName="sibTrans" presStyleCnt="0"/>
      <dgm:spPr/>
    </dgm:pt>
    <dgm:pt modelId="{6A78BDBE-16F6-4865-8B43-4571E7C05B09}" type="pres">
      <dgm:prSet presAssocID="{D2ECC58E-9396-4E55-BB94-2C13FC374B37}" presName="node" presStyleLbl="node1" presStyleIdx="3" presStyleCnt="9">
        <dgm:presLayoutVars>
          <dgm:bulletEnabled val="1"/>
        </dgm:presLayoutVars>
      </dgm:prSet>
      <dgm:spPr/>
    </dgm:pt>
    <dgm:pt modelId="{96F3F800-6E71-495D-B281-B33A8620EB70}" type="pres">
      <dgm:prSet presAssocID="{8B6A28BA-B617-4F22-8C90-1973CCECF7F4}" presName="sibTrans" presStyleCnt="0"/>
      <dgm:spPr/>
    </dgm:pt>
    <dgm:pt modelId="{980AE708-2C2B-4A0C-9868-58C8289AE590}" type="pres">
      <dgm:prSet presAssocID="{D0D40AC7-72EE-459C-B9E8-0ED4F358421B}" presName="node" presStyleLbl="node1" presStyleIdx="4" presStyleCnt="9">
        <dgm:presLayoutVars>
          <dgm:bulletEnabled val="1"/>
        </dgm:presLayoutVars>
      </dgm:prSet>
      <dgm:spPr/>
    </dgm:pt>
    <dgm:pt modelId="{BDE0A5E9-0001-4E5E-91A1-C0F03BEC772F}" type="pres">
      <dgm:prSet presAssocID="{637C100A-9CAA-4A4C-9F1D-D6B3D7DF2B8C}" presName="sibTrans" presStyleCnt="0"/>
      <dgm:spPr/>
    </dgm:pt>
    <dgm:pt modelId="{AF9B97C4-C2B7-428F-A640-03BBFAB79841}" type="pres">
      <dgm:prSet presAssocID="{CEADB1E6-705A-4435-AAB3-96F32CD12C2F}" presName="node" presStyleLbl="node1" presStyleIdx="5" presStyleCnt="9">
        <dgm:presLayoutVars>
          <dgm:bulletEnabled val="1"/>
        </dgm:presLayoutVars>
      </dgm:prSet>
      <dgm:spPr/>
    </dgm:pt>
    <dgm:pt modelId="{A82A7E7B-BF3E-4767-9F31-1FE6EB326D13}" type="pres">
      <dgm:prSet presAssocID="{5CE9E3D4-D7E5-4E6A-9BCF-A42A9380B6A8}" presName="sibTrans" presStyleCnt="0"/>
      <dgm:spPr/>
    </dgm:pt>
    <dgm:pt modelId="{0FBAA920-9CE7-4B3A-A283-F51A69F5BA60}" type="pres">
      <dgm:prSet presAssocID="{83DBA9B4-690D-4FD8-9B49-B1F0610585DA}" presName="node" presStyleLbl="node1" presStyleIdx="6" presStyleCnt="9">
        <dgm:presLayoutVars>
          <dgm:bulletEnabled val="1"/>
        </dgm:presLayoutVars>
      </dgm:prSet>
      <dgm:spPr/>
    </dgm:pt>
    <dgm:pt modelId="{2F7EAFD6-E735-4432-B659-6B1A40D17E1D}" type="pres">
      <dgm:prSet presAssocID="{BF729C81-2EA8-4429-B7E9-1CEAF57560F1}" presName="sibTrans" presStyleCnt="0"/>
      <dgm:spPr/>
    </dgm:pt>
    <dgm:pt modelId="{9CF9F062-8F01-4E32-9BBF-0C5790F495F9}" type="pres">
      <dgm:prSet presAssocID="{0A0504E8-C95B-480F-9867-19CAA2F30727}" presName="node" presStyleLbl="node1" presStyleIdx="7" presStyleCnt="9">
        <dgm:presLayoutVars>
          <dgm:bulletEnabled val="1"/>
        </dgm:presLayoutVars>
      </dgm:prSet>
      <dgm:spPr/>
    </dgm:pt>
    <dgm:pt modelId="{8E47DFA3-260F-4E02-AF68-A79233840D7A}" type="pres">
      <dgm:prSet presAssocID="{4FD00448-216A-4AC0-8CCF-AEA292478068}" presName="sibTrans" presStyleCnt="0"/>
      <dgm:spPr/>
    </dgm:pt>
    <dgm:pt modelId="{7E48EA61-316B-4F60-AD8F-1ED723F154C8}" type="pres">
      <dgm:prSet presAssocID="{B2DF7C8D-93E2-490B-A689-1F512AE2E6D7}" presName="node" presStyleLbl="node1" presStyleIdx="8" presStyleCnt="9">
        <dgm:presLayoutVars>
          <dgm:bulletEnabled val="1"/>
        </dgm:presLayoutVars>
      </dgm:prSet>
      <dgm:spPr/>
    </dgm:pt>
  </dgm:ptLst>
  <dgm:cxnLst>
    <dgm:cxn modelId="{66143700-3000-4B19-B65B-ACAF34269838}" type="presOf" srcId="{83DBA9B4-690D-4FD8-9B49-B1F0610585DA}" destId="{0FBAA920-9CE7-4B3A-A283-F51A69F5BA60}" srcOrd="0" destOrd="0" presId="urn:microsoft.com/office/officeart/2005/8/layout/default"/>
    <dgm:cxn modelId="{978AD63C-5E20-495D-92C5-CC0F5718FEBE}" srcId="{E94A0951-CAB2-4957-819E-7B2CC9246D8E}" destId="{D0D40AC7-72EE-459C-B9E8-0ED4F358421B}" srcOrd="4" destOrd="0" parTransId="{19938DD5-2927-4590-A4D9-DAD32F6AA075}" sibTransId="{637C100A-9CAA-4A4C-9F1D-D6B3D7DF2B8C}"/>
    <dgm:cxn modelId="{9496D23E-DD6D-495F-8D72-8D74A4A49BCE}" srcId="{E94A0951-CAB2-4957-819E-7B2CC9246D8E}" destId="{DE2ADF0A-E690-40AE-B69D-0A333BEAF81D}" srcOrd="2" destOrd="0" parTransId="{CAEC558C-D425-44D5-952A-D8399BB80787}" sibTransId="{C2323C77-5BDE-4BAE-9C34-C3EAE4D007E8}"/>
    <dgm:cxn modelId="{AA42C15E-D53F-4834-A954-A23A27E635D6}" srcId="{E94A0951-CAB2-4957-819E-7B2CC9246D8E}" destId="{B2DF7C8D-93E2-490B-A689-1F512AE2E6D7}" srcOrd="8" destOrd="0" parTransId="{D676AC88-7A41-43C7-941E-76B96FDBA15D}" sibTransId="{DFE5D1C2-3432-4C3B-B699-DA400F7BE390}"/>
    <dgm:cxn modelId="{19867760-26CB-4113-8ADA-FCC9A4C50CDC}" type="presOf" srcId="{D2ECC58E-9396-4E55-BB94-2C13FC374B37}" destId="{6A78BDBE-16F6-4865-8B43-4571E7C05B09}" srcOrd="0" destOrd="0" presId="urn:microsoft.com/office/officeart/2005/8/layout/default"/>
    <dgm:cxn modelId="{DE969F45-2D0D-49C6-A07C-0C416C9D92F0}" srcId="{E94A0951-CAB2-4957-819E-7B2CC9246D8E}" destId="{0A0504E8-C95B-480F-9867-19CAA2F30727}" srcOrd="7" destOrd="0" parTransId="{329D09B1-CFD4-4853-9D40-69DF78BF7AF7}" sibTransId="{4FD00448-216A-4AC0-8CCF-AEA292478068}"/>
    <dgm:cxn modelId="{5B5E1B46-073F-445F-A3BD-0032BCB9E762}" srcId="{E94A0951-CAB2-4957-819E-7B2CC9246D8E}" destId="{83DBA9B4-690D-4FD8-9B49-B1F0610585DA}" srcOrd="6" destOrd="0" parTransId="{0772A1D0-C259-4DFA-94F3-91F21687D7C6}" sibTransId="{BF729C81-2EA8-4429-B7E9-1CEAF57560F1}"/>
    <dgm:cxn modelId="{B74FB04B-7614-44A6-ABCA-7BCB988BB56F}" type="presOf" srcId="{B2DF7C8D-93E2-490B-A689-1F512AE2E6D7}" destId="{7E48EA61-316B-4F60-AD8F-1ED723F154C8}" srcOrd="0" destOrd="0" presId="urn:microsoft.com/office/officeart/2005/8/layout/default"/>
    <dgm:cxn modelId="{1FD4AE4E-8CB9-4B63-97BB-7B041816E7B1}" srcId="{E94A0951-CAB2-4957-819E-7B2CC9246D8E}" destId="{F075D56B-2122-4245-945C-C8F766736751}" srcOrd="0" destOrd="0" parTransId="{9F6C4B97-2F67-4637-ACFB-12E0E5E2F59C}" sibTransId="{CE262247-30F2-4484-970E-C5589D9BBBCF}"/>
    <dgm:cxn modelId="{36F40F6F-E766-4E7B-A5A8-331C9A847E5A}" srcId="{E94A0951-CAB2-4957-819E-7B2CC9246D8E}" destId="{CEADB1E6-705A-4435-AAB3-96F32CD12C2F}" srcOrd="5" destOrd="0" parTransId="{2491944E-D295-48A0-ADE6-820400F0A6F4}" sibTransId="{5CE9E3D4-D7E5-4E6A-9BCF-A42A9380B6A8}"/>
    <dgm:cxn modelId="{59EC2A8A-DC84-4324-BC22-A0B23435F34A}" srcId="{E94A0951-CAB2-4957-819E-7B2CC9246D8E}" destId="{E9B3A8E0-BA2C-4F0C-A92F-F65DD9365A72}" srcOrd="1" destOrd="0" parTransId="{7F60F92D-DE8B-4BCF-A24D-9538EBE002B9}" sibTransId="{68601037-3759-456A-A3C8-73AA2B3FA4B4}"/>
    <dgm:cxn modelId="{5CBA0291-3949-47CF-A3DB-1C9AE79B39F4}" type="presOf" srcId="{CEADB1E6-705A-4435-AAB3-96F32CD12C2F}" destId="{AF9B97C4-C2B7-428F-A640-03BBFAB79841}" srcOrd="0" destOrd="0" presId="urn:microsoft.com/office/officeart/2005/8/layout/default"/>
    <dgm:cxn modelId="{8E0E6D99-B150-4106-83D5-844E5F350EAE}" srcId="{E94A0951-CAB2-4957-819E-7B2CC9246D8E}" destId="{D2ECC58E-9396-4E55-BB94-2C13FC374B37}" srcOrd="3" destOrd="0" parTransId="{4ACA77EB-B30D-4BB5-9F93-0019572D00D4}" sibTransId="{8B6A28BA-B617-4F22-8C90-1973CCECF7F4}"/>
    <dgm:cxn modelId="{F998F2A6-4B70-43B0-913A-C295FB9C171D}" type="presOf" srcId="{0A0504E8-C95B-480F-9867-19CAA2F30727}" destId="{9CF9F062-8F01-4E32-9BBF-0C5790F495F9}" srcOrd="0" destOrd="0" presId="urn:microsoft.com/office/officeart/2005/8/layout/default"/>
    <dgm:cxn modelId="{AD6F7CAB-6B25-405B-BFBD-1A2C97B0DAF5}" type="presOf" srcId="{E94A0951-CAB2-4957-819E-7B2CC9246D8E}" destId="{72C7551B-D5E1-4D71-91F7-E10DC503EFB3}" srcOrd="0" destOrd="0" presId="urn:microsoft.com/office/officeart/2005/8/layout/default"/>
    <dgm:cxn modelId="{B52295C1-85D5-40C4-8999-36AD560E5DA1}" type="presOf" srcId="{D0D40AC7-72EE-459C-B9E8-0ED4F358421B}" destId="{980AE708-2C2B-4A0C-9868-58C8289AE590}" srcOrd="0" destOrd="0" presId="urn:microsoft.com/office/officeart/2005/8/layout/default"/>
    <dgm:cxn modelId="{2F53A8E2-B657-451E-A769-BC8A1E18010A}" type="presOf" srcId="{DE2ADF0A-E690-40AE-B69D-0A333BEAF81D}" destId="{C54ACE66-0592-4AE2-BBF7-52173EEE69AC}" srcOrd="0" destOrd="0" presId="urn:microsoft.com/office/officeart/2005/8/layout/default"/>
    <dgm:cxn modelId="{874ABEE3-1EF1-42E2-89DE-E0E27C61E69F}" type="presOf" srcId="{F075D56B-2122-4245-945C-C8F766736751}" destId="{27547B3A-420F-4A39-92CB-DCB51CDA5162}" srcOrd="0" destOrd="0" presId="urn:microsoft.com/office/officeart/2005/8/layout/default"/>
    <dgm:cxn modelId="{4901E4F6-EAA8-4281-BB31-4FD0729F6867}" type="presOf" srcId="{E9B3A8E0-BA2C-4F0C-A92F-F65DD9365A72}" destId="{6CCD4BC5-257D-4AF8-A85C-A439619AF2A7}" srcOrd="0" destOrd="0" presId="urn:microsoft.com/office/officeart/2005/8/layout/default"/>
    <dgm:cxn modelId="{B32EC0EB-6627-4412-991E-2E4C19FA0997}" type="presParOf" srcId="{72C7551B-D5E1-4D71-91F7-E10DC503EFB3}" destId="{27547B3A-420F-4A39-92CB-DCB51CDA5162}" srcOrd="0" destOrd="0" presId="urn:microsoft.com/office/officeart/2005/8/layout/default"/>
    <dgm:cxn modelId="{C699C3DB-3810-4732-9E4E-BCA58F443D55}" type="presParOf" srcId="{72C7551B-D5E1-4D71-91F7-E10DC503EFB3}" destId="{DA73B360-9E6C-4428-99E4-CA0CE0A0A7AE}" srcOrd="1" destOrd="0" presId="urn:microsoft.com/office/officeart/2005/8/layout/default"/>
    <dgm:cxn modelId="{D53F60A7-0AA9-449F-BA05-D0590922F847}" type="presParOf" srcId="{72C7551B-D5E1-4D71-91F7-E10DC503EFB3}" destId="{6CCD4BC5-257D-4AF8-A85C-A439619AF2A7}" srcOrd="2" destOrd="0" presId="urn:microsoft.com/office/officeart/2005/8/layout/default"/>
    <dgm:cxn modelId="{04114F10-144D-42DF-A803-D9CCE283BED5}" type="presParOf" srcId="{72C7551B-D5E1-4D71-91F7-E10DC503EFB3}" destId="{710A1BA5-91E7-419A-8579-C030E808FE0C}" srcOrd="3" destOrd="0" presId="urn:microsoft.com/office/officeart/2005/8/layout/default"/>
    <dgm:cxn modelId="{5371A92B-CB46-4AE1-8333-98BF663AC3BF}" type="presParOf" srcId="{72C7551B-D5E1-4D71-91F7-E10DC503EFB3}" destId="{C54ACE66-0592-4AE2-BBF7-52173EEE69AC}" srcOrd="4" destOrd="0" presId="urn:microsoft.com/office/officeart/2005/8/layout/default"/>
    <dgm:cxn modelId="{31BC91FA-3353-40CB-81BC-AA45A5C304D9}" type="presParOf" srcId="{72C7551B-D5E1-4D71-91F7-E10DC503EFB3}" destId="{B64D7346-6735-45A7-A47C-32FC93CB7E6F}" srcOrd="5" destOrd="0" presId="urn:microsoft.com/office/officeart/2005/8/layout/default"/>
    <dgm:cxn modelId="{203D7065-F582-4C08-8160-DF3FEAB86F7E}" type="presParOf" srcId="{72C7551B-D5E1-4D71-91F7-E10DC503EFB3}" destId="{6A78BDBE-16F6-4865-8B43-4571E7C05B09}" srcOrd="6" destOrd="0" presId="urn:microsoft.com/office/officeart/2005/8/layout/default"/>
    <dgm:cxn modelId="{6C384C9B-FC2E-4A09-8288-D2F563912051}" type="presParOf" srcId="{72C7551B-D5E1-4D71-91F7-E10DC503EFB3}" destId="{96F3F800-6E71-495D-B281-B33A8620EB70}" srcOrd="7" destOrd="0" presId="urn:microsoft.com/office/officeart/2005/8/layout/default"/>
    <dgm:cxn modelId="{DEDF7487-19E8-4FCB-9BAA-31622C975D67}" type="presParOf" srcId="{72C7551B-D5E1-4D71-91F7-E10DC503EFB3}" destId="{980AE708-2C2B-4A0C-9868-58C8289AE590}" srcOrd="8" destOrd="0" presId="urn:microsoft.com/office/officeart/2005/8/layout/default"/>
    <dgm:cxn modelId="{AF07F71A-79A2-4C57-ACF1-7F588AF740BB}" type="presParOf" srcId="{72C7551B-D5E1-4D71-91F7-E10DC503EFB3}" destId="{BDE0A5E9-0001-4E5E-91A1-C0F03BEC772F}" srcOrd="9" destOrd="0" presId="urn:microsoft.com/office/officeart/2005/8/layout/default"/>
    <dgm:cxn modelId="{9FE3CCE7-C0E1-47AB-9F91-2C3590CF09C6}" type="presParOf" srcId="{72C7551B-D5E1-4D71-91F7-E10DC503EFB3}" destId="{AF9B97C4-C2B7-428F-A640-03BBFAB79841}" srcOrd="10" destOrd="0" presId="urn:microsoft.com/office/officeart/2005/8/layout/default"/>
    <dgm:cxn modelId="{1394F21A-7248-4903-8F9B-C9156AEA3A0F}" type="presParOf" srcId="{72C7551B-D5E1-4D71-91F7-E10DC503EFB3}" destId="{A82A7E7B-BF3E-4767-9F31-1FE6EB326D13}" srcOrd="11" destOrd="0" presId="urn:microsoft.com/office/officeart/2005/8/layout/default"/>
    <dgm:cxn modelId="{79E76636-E36A-48E3-907A-13B152E12E8E}" type="presParOf" srcId="{72C7551B-D5E1-4D71-91F7-E10DC503EFB3}" destId="{0FBAA920-9CE7-4B3A-A283-F51A69F5BA60}" srcOrd="12" destOrd="0" presId="urn:microsoft.com/office/officeart/2005/8/layout/default"/>
    <dgm:cxn modelId="{93925695-D60B-40BF-A54B-6E45B42C183F}" type="presParOf" srcId="{72C7551B-D5E1-4D71-91F7-E10DC503EFB3}" destId="{2F7EAFD6-E735-4432-B659-6B1A40D17E1D}" srcOrd="13" destOrd="0" presId="urn:microsoft.com/office/officeart/2005/8/layout/default"/>
    <dgm:cxn modelId="{45EDDE42-5896-4005-A177-0994FDF0BADF}" type="presParOf" srcId="{72C7551B-D5E1-4D71-91F7-E10DC503EFB3}" destId="{9CF9F062-8F01-4E32-9BBF-0C5790F495F9}" srcOrd="14" destOrd="0" presId="urn:microsoft.com/office/officeart/2005/8/layout/default"/>
    <dgm:cxn modelId="{1DE83CA8-30C9-42D2-960C-A2117CAECE4B}" type="presParOf" srcId="{72C7551B-D5E1-4D71-91F7-E10DC503EFB3}" destId="{8E47DFA3-260F-4E02-AF68-A79233840D7A}" srcOrd="15" destOrd="0" presId="urn:microsoft.com/office/officeart/2005/8/layout/default"/>
    <dgm:cxn modelId="{305D6F08-676D-415B-8385-71F0786AEA89}" type="presParOf" srcId="{72C7551B-D5E1-4D71-91F7-E10DC503EFB3}" destId="{7E48EA61-316B-4F60-AD8F-1ED723F154C8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47B3A-420F-4A39-92CB-DCB51CDA5162}">
      <dsp:nvSpPr>
        <dsp:cNvPr id="0" name=""/>
        <dsp:cNvSpPr/>
      </dsp:nvSpPr>
      <dsp:spPr>
        <a:xfrm>
          <a:off x="961120" y="2079"/>
          <a:ext cx="2094322" cy="1256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Administration of medication (with written parent request and physician order)</a:t>
          </a:r>
        </a:p>
      </dsp:txBody>
      <dsp:txXfrm>
        <a:off x="961120" y="2079"/>
        <a:ext cx="2094322" cy="1256593"/>
      </dsp:txXfrm>
    </dsp:sp>
    <dsp:sp modelId="{6CCD4BC5-257D-4AF8-A85C-A439619AF2A7}">
      <dsp:nvSpPr>
        <dsp:cNvPr id="0" name=""/>
        <dsp:cNvSpPr/>
      </dsp:nvSpPr>
      <dsp:spPr>
        <a:xfrm>
          <a:off x="3264875" y="2079"/>
          <a:ext cx="2094322" cy="12565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Medical procedures (with written parent request and physician order)</a:t>
          </a:r>
        </a:p>
      </dsp:txBody>
      <dsp:txXfrm>
        <a:off x="3264875" y="2079"/>
        <a:ext cx="2094322" cy="1256593"/>
      </dsp:txXfrm>
    </dsp:sp>
    <dsp:sp modelId="{C54ACE66-0592-4AE2-BBF7-52173EEE69AC}">
      <dsp:nvSpPr>
        <dsp:cNvPr id="0" name=""/>
        <dsp:cNvSpPr/>
      </dsp:nvSpPr>
      <dsp:spPr>
        <a:xfrm>
          <a:off x="5568630" y="2079"/>
          <a:ext cx="2094322" cy="12565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First Aid (bandages, bloody nose, checking temperature)</a:t>
          </a:r>
        </a:p>
      </dsp:txBody>
      <dsp:txXfrm>
        <a:off x="5568630" y="2079"/>
        <a:ext cx="2094322" cy="1256593"/>
      </dsp:txXfrm>
    </dsp:sp>
    <dsp:sp modelId="{6A78BDBE-16F6-4865-8B43-4571E7C05B09}">
      <dsp:nvSpPr>
        <dsp:cNvPr id="0" name=""/>
        <dsp:cNvSpPr/>
      </dsp:nvSpPr>
      <dsp:spPr>
        <a:xfrm>
          <a:off x="7872385" y="2079"/>
          <a:ext cx="2094322" cy="12565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Assessment (for a specific complaint or concern)</a:t>
          </a:r>
        </a:p>
      </dsp:txBody>
      <dsp:txXfrm>
        <a:off x="7872385" y="2079"/>
        <a:ext cx="2094322" cy="1256593"/>
      </dsp:txXfrm>
    </dsp:sp>
    <dsp:sp modelId="{980AE708-2C2B-4A0C-9868-58C8289AE590}">
      <dsp:nvSpPr>
        <dsp:cNvPr id="0" name=""/>
        <dsp:cNvSpPr/>
      </dsp:nvSpPr>
      <dsp:spPr>
        <a:xfrm>
          <a:off x="961120" y="1468105"/>
          <a:ext cx="2094322" cy="125659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Routine screenings (vision, hearing, spinal, and Texas Risk Assessment for Type 2 Diabetes in Children)</a:t>
          </a:r>
        </a:p>
      </dsp:txBody>
      <dsp:txXfrm>
        <a:off x="961120" y="1468105"/>
        <a:ext cx="2094322" cy="1256593"/>
      </dsp:txXfrm>
    </dsp:sp>
    <dsp:sp modelId="{AF9B97C4-C2B7-428F-A640-03BBFAB79841}">
      <dsp:nvSpPr>
        <dsp:cNvPr id="0" name=""/>
        <dsp:cNvSpPr/>
      </dsp:nvSpPr>
      <dsp:spPr>
        <a:xfrm>
          <a:off x="3264875" y="1468105"/>
          <a:ext cx="2094322" cy="12565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Wellness promotion and education (nutrition, hygiene, prevention, wellness) beyond what is taught through grade level or course instruction</a:t>
          </a:r>
        </a:p>
      </dsp:txBody>
      <dsp:txXfrm>
        <a:off x="3264875" y="1468105"/>
        <a:ext cx="2094322" cy="1256593"/>
      </dsp:txXfrm>
    </dsp:sp>
    <dsp:sp modelId="{0FBAA920-9CE7-4B3A-A283-F51A69F5BA60}">
      <dsp:nvSpPr>
        <dsp:cNvPr id="0" name=""/>
        <dsp:cNvSpPr/>
      </dsp:nvSpPr>
      <dsp:spPr>
        <a:xfrm>
          <a:off x="5568630" y="1468105"/>
          <a:ext cx="2094322" cy="125659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Dental Screenings and Clinics (with parental written consent) </a:t>
          </a:r>
        </a:p>
      </dsp:txBody>
      <dsp:txXfrm>
        <a:off x="5568630" y="1468105"/>
        <a:ext cx="2094322" cy="1256593"/>
      </dsp:txXfrm>
    </dsp:sp>
    <dsp:sp modelId="{9CF9F062-8F01-4E32-9BBF-0C5790F495F9}">
      <dsp:nvSpPr>
        <dsp:cNvPr id="0" name=""/>
        <dsp:cNvSpPr/>
      </dsp:nvSpPr>
      <dsp:spPr>
        <a:xfrm>
          <a:off x="7872385" y="1468105"/>
          <a:ext cx="2094322" cy="12565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School based telehealth (with parental written consent) </a:t>
          </a:r>
        </a:p>
      </dsp:txBody>
      <dsp:txXfrm>
        <a:off x="7872385" y="1468105"/>
        <a:ext cx="2094322" cy="1256593"/>
      </dsp:txXfrm>
    </dsp:sp>
    <dsp:sp modelId="{7E48EA61-316B-4F60-AD8F-1ED723F154C8}">
      <dsp:nvSpPr>
        <dsp:cNvPr id="0" name=""/>
        <dsp:cNvSpPr/>
      </dsp:nvSpPr>
      <dsp:spPr>
        <a:xfrm>
          <a:off x="4416753" y="2934131"/>
          <a:ext cx="2094322" cy="12565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Vaccination clinics for state mandated vaccines for school attendance i.e. polio, DTP, etc.  (with parent in attendance and parental written consent)</a:t>
          </a:r>
        </a:p>
      </dsp:txBody>
      <dsp:txXfrm>
        <a:off x="4416753" y="2934131"/>
        <a:ext cx="2094322" cy="1256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B14C8-A014-41E3-8807-A9779B3FA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397CE5-B864-451C-AD26-47D2C93928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EE6F9-56FA-472E-B491-6C7D016D4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B03AA-6CA7-4F39-86CD-167FBD177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1D67D-3240-4D8C-9867-C72C3C51B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9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693DC-380A-4F88-8C14-CE0B8495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7180C-153D-42ED-8F41-7DE3E9948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44282-734F-440E-A587-83218D6E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FEB9-F19A-41F1-A6E2-4CA2E5D69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1B599-145A-458B-BE37-1582B973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3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F79F4-0CD3-466D-BE57-37D8CFEB9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7AFE89-BE3C-469D-85DA-B14AA7206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F933D-71A3-43EA-AB13-AA06E4636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EA34C-61BA-4929-BDAE-7C10A4AB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403B9-0E4E-4AF9-A850-464967C75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4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CEF4-9389-48CD-92EC-7FC241CFA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9F0BA-A3D8-4CBF-92DB-4D4C317A6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B2C4E-091C-4CB9-BAB9-D0C89387B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C1E3F-8608-4893-9669-B51EBC944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DCECD-42E0-4A81-8156-1BCDC8FDC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8F657-5AA4-401E-ADB1-35BDCD6C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5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B17E8-47F6-4CFA-B124-F40AB165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BBBFC-CFD3-4A63-9C0D-16A417031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73347-0F77-4512-8873-8F3BE3BB0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F505E-4972-40B6-B9AE-D6C92EF10E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29E363-ED97-47BC-9217-64B7C2954C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5A0A35-6CE3-42F1-B896-46C97ABC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50F717-6340-44A4-82C8-8F02D8135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D06A2B-0781-4931-AEAB-E8388D0A8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2E667-95A2-4BFB-B5C9-8982B90B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24FF3C-BDC9-424A-83FA-2D3B21ED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7C81A1-A6AD-4184-958C-6AE5C43AD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9EFF08-EDE7-4B7E-9AFD-E167D97D0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1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47EBC0-A72D-42EB-990E-F98B931F0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5CB35C-36DE-4C19-A03F-FC47A441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E3FAB-CE83-4672-B29D-6B06CD299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70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C3CF5-7185-442B-B656-05B6F0810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715C5-DBEF-43F1-AB69-F6DF6062B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A7CD8-F69F-41B2-A251-B988762FC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B4BFF-295B-4985-9201-F06A3C70E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805E8-B8FA-4889-AE59-1D98B2867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605965-189E-4094-BE6E-F5985F10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0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9F995-F3F9-4A0B-BDB3-A59799609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E2D82A-AC50-4F11-985B-AB954A8C5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F6055-6440-4EA2-8E16-634926426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ABCD6-EF4B-4228-B0BB-250D7BA3A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11001-7FEC-4A1E-ABEB-EB9C970FA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5FDE5F-515D-4F8D-860E-13C32C67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8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467FA-FDC8-411D-A6DC-5241994D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746F4B-0368-4600-92E4-C1770F097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0D223-0D30-4561-B513-BA5AA583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36779-30F1-45AA-A7FF-2F59F36B6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52BBA-862B-46AC-890A-91D042F6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70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7CE331-B6C9-4BCB-8271-C9FD2B99D8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3D59A1-62BC-4090-8410-BA4A6B795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73DE5-3B3D-4C06-8D59-666F56E3F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9149B-8A6A-4C7F-B670-69D8881A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84E20-EA0C-4834-A92E-151929C6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72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81AFC2-8B0A-4BD2-8C78-8B148CE31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ED66A-AF4D-4C8B-B6B1-51171424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15263-7182-404F-9444-9AAA8C62C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2964F-8B5B-44B7-BBC2-6202B96047A2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25023-37A6-4A54-94EB-A161432ED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34985-BFC1-4054-867E-5B9667E5C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86E2C-96EA-4DBA-A079-2C80A955DC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46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fbisdedu.finalsite.com/about-us/district-policies/student-procedures-and-protocols/parental-consent-sb12/sb-12-parent-instruction-guides" TargetMode="External"/><Relationship Id="rId2" Type="http://schemas.openxmlformats.org/officeDocument/2006/relationships/hyperlink" Target="http://cfbisd.edu/sb1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fbisd.edu/about-us/district-policies/student-procedures-and-protocols/consentimiento-para-servicios-de-salud-fsica-y-servicios-de-salud-mental/sb-12-parent-instructions-spanish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5FC735-EA2B-E92D-8A9E-D89701AD8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Health Advisory Council 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D08B1E4-B818-7A90-BD4E-406A510962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23, 2025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D76815-9AB3-EFF2-E92E-761C547A522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73465" y="2926179"/>
            <a:ext cx="3919538" cy="384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21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CE69E-E224-773E-47F3-3F3810120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3" y="943275"/>
            <a:ext cx="11348185" cy="1520791"/>
          </a:xfrm>
        </p:spPr>
        <p:txBody>
          <a:bodyPr/>
          <a:lstStyle/>
          <a:p>
            <a:r>
              <a:rPr lang="en-US" dirty="0"/>
              <a:t>SHAC Meeting #2 of the 2025-2026 School Year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D80663-E576-FFAD-C2CF-CEA2327D7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8960" y="2957806"/>
            <a:ext cx="5696100" cy="185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8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28475D-9606-415D-2BA5-1ABB9CAFE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811800" y="457200"/>
            <a:ext cx="10568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796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50F4FE-3540-D3E2-1277-2E269EF9B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45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7932C4-3042-BCB8-0627-82F529259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6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FCD98-C671-0F42-238D-D8DB9E31A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Appointed SHAC Members for </a:t>
            </a:r>
            <a:br>
              <a:rPr lang="en-US" dirty="0"/>
            </a:br>
            <a:r>
              <a:rPr lang="en-US" dirty="0"/>
              <a:t>2025-2026 School Year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65A4C-78B2-3F15-3FDF-78D768E681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</a:rPr>
              <a:t>Parents/Community Members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April Hooper-Christenson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Zoher Bharmal </a:t>
            </a:r>
          </a:p>
          <a:p>
            <a:r>
              <a:rPr lang="en-US" dirty="0"/>
              <a:t>Lyat Mizrahi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Maria A Retiz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Caleb Rosier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Lacey Tomanek</a:t>
            </a:r>
          </a:p>
          <a:p>
            <a:r>
              <a:rPr lang="en-US" dirty="0"/>
              <a:t>Elizabeth Aviles </a:t>
            </a:r>
            <a:endParaRPr lang="en-US" dirty="0"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Gwen Perkins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Melissa Munoz </a:t>
            </a:r>
          </a:p>
          <a:p>
            <a:r>
              <a:rPr lang="en-US" dirty="0"/>
              <a:t>Jaclyn Poole </a:t>
            </a:r>
          </a:p>
          <a:p>
            <a:r>
              <a:rPr lang="en-US" dirty="0"/>
              <a:t>Josh Carter</a:t>
            </a:r>
          </a:p>
          <a:p>
            <a:r>
              <a:rPr lang="en-US" dirty="0"/>
              <a:t>Dr. Lakshmi Ananthakrishnan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D84E0C-4A4E-493B-631F-DFC7ADAC15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</a:rPr>
              <a:t>CFBISD Staff 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Leon Sulak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Rachael Freeman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Sandra Lieck  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Sylvia Mazuera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Laura Brookover – Ybarra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Renee Putter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Jonathan Wilk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Kim Graham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Linda Villemarette 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Veronica Morales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Board of Trustee Representative</a:t>
            </a:r>
          </a:p>
          <a:p>
            <a:pPr marL="0" indent="0">
              <a:buNone/>
            </a:pPr>
            <a:r>
              <a:rPr lang="en-US" dirty="0"/>
              <a:t>Ileana Garza Rojas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76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EE0BE3-0EC5-D0CD-7277-5E75A0DFF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811801" y="457200"/>
            <a:ext cx="1056839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99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0"/>
            <a:ext cx="8157458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4537" y="1839884"/>
            <a:ext cx="8157460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63179" y="-33131"/>
            <a:ext cx="6857999" cy="6923403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A8E727-5968-087C-27D6-E4E8E4AAE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811800" y="457200"/>
            <a:ext cx="10568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1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6101C5-6BCB-2244-3273-5FF1BD261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72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970D-4CF4-27A0-9742-1C15AC7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48D2E-AD30-D83D-94DE-E9FD136A7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EFB213-171F-44D4-F008-81C2B7CED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7377"/>
            <a:ext cx="12192001" cy="67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26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DB71F3-E18A-B6A3-98F7-0D23991ED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23" y="430691"/>
            <a:ext cx="10750577" cy="604719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ADA02A-6518-02A9-F5A4-A6CB620E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596" y="2011531"/>
            <a:ext cx="5097479" cy="285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07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FFAACD-34A1-8EF5-00FE-24CFA7A12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17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89A0709-DAAC-EFB6-5D0E-FEED6539B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24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A8B4F3-C3CD-6684-B689-845A0D6A8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92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D986A4-6255-345A-B7B1-1F2D6532D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588" b="371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47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C403B59D-A0D3-E0EA-1A0D-94D58F072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5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358A8A-8931-4365-F083-9BA288D1D0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489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FBF872-F3CB-22D4-4395-6B242657B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16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white background with green text&#10;&#10;AI-generated content may be incorrect.">
            <a:extLst>
              <a:ext uri="{FF2B5EF4-FFF2-40B4-BE49-F238E27FC236}">
                <a16:creationId xmlns:a16="http://schemas.microsoft.com/office/drawing/2014/main" id="{8A6F752D-93BB-4EF1-3CF2-816328A6F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561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D482ED-46E5-EF6B-816C-2F3386317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37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white background with words&#10;&#10;AI-generated content may be incorrect.">
            <a:extLst>
              <a:ext uri="{FF2B5EF4-FFF2-40B4-BE49-F238E27FC236}">
                <a16:creationId xmlns:a16="http://schemas.microsoft.com/office/drawing/2014/main" id="{6CFCA444-F72F-4D70-BFE9-C9A50F0C3F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071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C7372F8D-4319-0533-2F65-2C13752BD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63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7D42F0-9703-7042-F790-D58E75BEA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64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8CDAB5E-A2E5-3E80-DF9B-348F3FAF2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13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173A67-08B7-A237-5C1A-6F3BF91B2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85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19F724-5893-5B08-1717-7D291B9066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99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8AFC19-D56C-3DD5-2511-A830C09AB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Update on the CFBISD SB12 Consent Rollout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C0EA55-54FF-8CC4-FA46-DA56A9A15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Leon Sulak, Executive Director Student Services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D2B90B-6F87-765B-D554-E09F51857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449" y="571032"/>
            <a:ext cx="3866401" cy="222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79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1B7B-4966-10D8-15FE-857D7D17F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8F8C4-0330-4079-BEB7-87663AE38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2BA253-2F6C-72B7-4267-A6CC04681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269" y="813145"/>
            <a:ext cx="10761045" cy="527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31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685920-31BA-0C2E-E932-60CA6FAF7C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24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523E48-B299-73ED-6223-F2FB7749A8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01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C02B-D4EA-1A1F-9F75-2640DF5B6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Texas Senate Bill 12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9F082-E1AF-FC17-92FC-65AC3239A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>
                <a:solidFill>
                  <a:srgbClr val="212121"/>
                </a:solidFill>
                <a:latin typeface="Century Gothic" panose="020B0502020202020204" pitchFamily="34" charset="0"/>
              </a:rPr>
              <a:t>How to videos and step-by-step instructions are on the website - </a:t>
            </a:r>
            <a:r>
              <a:rPr lang="en-US" u="sng" dirty="0">
                <a:solidFill>
                  <a:srgbClr val="1155CC"/>
                </a:solidFill>
                <a:latin typeface="Century Gothic" panose="020B0502020202020204" pitchFamily="34" charset="0"/>
                <a:hlinkClick r:id="rId2"/>
              </a:rPr>
              <a:t>cfbisd.edu/sb12</a:t>
            </a:r>
            <a:r>
              <a:rPr lang="en-US" dirty="0">
                <a:solidFill>
                  <a:srgbClr val="212121"/>
                </a:solidFill>
                <a:latin typeface="Century Gothic" panose="020B0502020202020204" pitchFamily="34" charset="0"/>
              </a:rPr>
              <a:t> (parent information is available in English and Spanish)</a:t>
            </a:r>
          </a:p>
          <a:p>
            <a:pPr fontAlgn="base">
              <a:spcAft>
                <a:spcPts val="1200"/>
              </a:spcAft>
            </a:pPr>
            <a:r>
              <a:rPr lang="en-US" dirty="0">
                <a:solidFill>
                  <a:srgbClr val="212121"/>
                </a:solidFill>
                <a:latin typeface="Century Gothic" panose="020B0502020202020204" pitchFamily="34" charset="0"/>
              </a:rPr>
              <a:t>The parent step-by-step guide is located in the FAQ  - linked here for easy sharing (</a:t>
            </a:r>
            <a:r>
              <a:rPr lang="en-US" u="sng" dirty="0">
                <a:solidFill>
                  <a:srgbClr val="1155CC"/>
                </a:solidFill>
                <a:latin typeface="Century Gothic" panose="020B0502020202020204" pitchFamily="34" charset="0"/>
                <a:hlinkClick r:id="rId3"/>
              </a:rPr>
              <a:t>ENGLISH</a:t>
            </a:r>
            <a:r>
              <a:rPr lang="en-US" dirty="0">
                <a:solidFill>
                  <a:srgbClr val="212121"/>
                </a:solidFill>
                <a:latin typeface="Century Gothic" panose="020B0502020202020204" pitchFamily="34" charset="0"/>
              </a:rPr>
              <a:t> and </a:t>
            </a:r>
            <a:r>
              <a:rPr lang="en-US" u="sng" dirty="0">
                <a:solidFill>
                  <a:srgbClr val="1155CC"/>
                </a:solidFill>
                <a:latin typeface="Century Gothic" panose="020B0502020202020204" pitchFamily="34" charset="0"/>
                <a:hlinkClick r:id="rId4"/>
              </a:rPr>
              <a:t>SPANISH</a:t>
            </a:r>
            <a:r>
              <a:rPr lang="en-US" dirty="0">
                <a:solidFill>
                  <a:srgbClr val="212121"/>
                </a:solidFill>
                <a:latin typeface="Century Gothic" panose="020B0502020202020204" pitchFamily="34" charset="0"/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861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4D5287-43D6-5808-DF99-6D3EBAA5F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2800" b="1">
                <a:solidFill>
                  <a:srgbClr val="FFFFFF"/>
                </a:solidFill>
              </a:rPr>
              <a:t>Health Services Provided in CFBISD with parental consent:</a:t>
            </a:r>
            <a:br>
              <a:rPr lang="en-US" sz="2800">
                <a:solidFill>
                  <a:srgbClr val="FFFFFF"/>
                </a:solidFill>
              </a:rPr>
            </a:br>
            <a:endParaRPr lang="en-US" sz="28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4F7823-014C-C4B5-49B6-990349920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007868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4312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6FC98-C4BF-6B9C-5F20-2E4B7638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Health Services </a:t>
            </a:r>
            <a:br>
              <a:rPr lang="en-US" b="1" dirty="0"/>
            </a:br>
            <a:r>
              <a:rPr lang="en-US" b="1" dirty="0"/>
              <a:t>Always Provided regardless of consent: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47ADC-B6F9-1FC5-B149-A6BCC63AE4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/>
              <a:t>Care in a medical emergency or services required by law</a:t>
            </a:r>
          </a:p>
          <a:p>
            <a:pPr lvl="0"/>
            <a:r>
              <a:rPr lang="en-US" dirty="0"/>
              <a:t>General caretaking- wiping a nose, tying a shoe, providing a sanitary napkin, changing a shirt/pants, actions a mother would provide that do not require a nursing license.  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34627E-F91F-D65F-BC7D-F68F931502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528308" y="1103547"/>
            <a:ext cx="2143125" cy="2143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AE23AF-7680-8F0C-D42B-2D6E86E37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412" y="330682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70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465233-6C90-E242-3366-48FD87E0D5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22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352</Words>
  <Application>Microsoft Office PowerPoint</Application>
  <PresentationFormat>Widescreen</PresentationFormat>
  <Paragraphs>55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Office Theme</vt:lpstr>
      <vt:lpstr>School Health Advisory Council </vt:lpstr>
      <vt:lpstr>SHAC Meeting #2 of the 2025-2026 School Year </vt:lpstr>
      <vt:lpstr>PowerPoint Presentation</vt:lpstr>
      <vt:lpstr>PowerPoint Presentation</vt:lpstr>
      <vt:lpstr>PowerPoint Presentation</vt:lpstr>
      <vt:lpstr>Appointed SHAC Members for  2025-2026 School Year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Update on the CFBISD SB12 Consent Rollout </vt:lpstr>
      <vt:lpstr>PowerPoint Presentation</vt:lpstr>
      <vt:lpstr>PowerPoint Presentation</vt:lpstr>
      <vt:lpstr>PowerPoint Presentation</vt:lpstr>
      <vt:lpstr>Texas Senate Bill 12 Requirements </vt:lpstr>
      <vt:lpstr>Health Services Provided in CFBISD with parental consent: </vt:lpstr>
      <vt:lpstr> Health Services  Always Provided regardless of consent: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Johnson, Amy</dc:creator>
  <cp:lastModifiedBy>Lieck, Sandra L.</cp:lastModifiedBy>
  <cp:revision>15</cp:revision>
  <dcterms:created xsi:type="dcterms:W3CDTF">2020-10-16T22:44:24Z</dcterms:created>
  <dcterms:modified xsi:type="dcterms:W3CDTF">2026-05-19T21:09:09Z</dcterms:modified>
</cp:coreProperties>
</file>