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slide+xml" PartName="/ppt/slides/slide62.xml"/>
  <Override ContentType="application/vnd.openxmlformats-officedocument.presentationml.slide+xml" PartName="/ppt/slides/slide63.xml"/>
  <Override ContentType="application/vnd.openxmlformats-officedocument.presentationml.slide+xml" PartName="/ppt/slides/slide64.xml"/>
  <Override ContentType="application/vnd.openxmlformats-officedocument.presentationml.slide+xml" PartName="/ppt/slides/slide65.xml"/>
  <Override ContentType="application/vnd.openxmlformats-officedocument.presentationml.slide+xml" PartName="/ppt/slides/slide66.xml"/>
  <Override ContentType="application/vnd.openxmlformats-officedocument.presentationml.slide+xml" PartName="/ppt/slides/slide67.xml"/>
  <Override ContentType="application/vnd.openxmlformats-officedocument.presentationml.slide+xml" PartName="/ppt/slides/slide68.xml"/>
  <Override ContentType="application/vnd.openxmlformats-officedocument.presentationml.slide+xml" PartName="/ppt/slides/slide69.xml"/>
  <Override ContentType="application/vnd.openxmlformats-officedocument.presentationml.slide+xml" PartName="/ppt/slides/slide70.xml"/>
  <Override ContentType="application/vnd.openxmlformats-officedocument.presentationml.slide+xml" PartName="/ppt/slides/slide71.xml"/>
  <Override ContentType="application/vnd.openxmlformats-officedocument.presentationml.slide+xml" PartName="/ppt/slides/slide72.xml"/>
  <Override ContentType="application/vnd.openxmlformats-officedocument.presentationml.slide+xml" PartName="/ppt/slides/slide73.xml"/>
  <Override ContentType="application/vnd.openxmlformats-officedocument.presentationml.slide+xml" PartName="/ppt/slides/slide74.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77.xml"/>
  <Override ContentType="application/vnd.openxmlformats-officedocument.presentationml.slide+xml" PartName="/ppt/slides/slide78.xml"/>
  <Override ContentType="application/vnd.openxmlformats-officedocument.presentationml.slide+xml" PartName="/ppt/slides/slide79.xml"/>
  <Override ContentType="application/vnd.openxmlformats-officedocument.presentationml.slide+xml" PartName="/ppt/slides/slide80.xml"/>
  <Override ContentType="application/vnd.openxmlformats-officedocument.presentationml.slide+xml" PartName="/ppt/slides/slide81.xml"/>
  <Override ContentType="application/vnd.openxmlformats-officedocument.presentationml.slide+xml" PartName="/ppt/slides/slide82.xml"/>
  <Override ContentType="application/vnd.openxmlformats-officedocument.presentationml.slide+xml" PartName="/ppt/slides/slide83.xml"/>
  <Override ContentType="application/vnd.openxmlformats-officedocument.presentationml.slide+xml" PartName="/ppt/slides/slide84.xml"/>
  <Override ContentType="application/vnd.openxmlformats-officedocument.presentationml.slide+xml" PartName="/ppt/slides/slide85.xml"/>
  <Override ContentType="application/vnd.openxmlformats-officedocument.presentationml.slide+xml" PartName="/ppt/slides/slide86.xml"/>
  <Override ContentType="application/vnd.openxmlformats-officedocument.presentationml.slide+xml" PartName="/ppt/slides/slide8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9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Lst>
  <p:sldSz cx="18288000" cy="10287000"/>
  <p:notesSz cx="6858000" cy="9144000"/>
  <p:embeddedFontLst>
    <p:embeddedFont>
      <p:font typeface="Nunito" charset="1" panose="00000500000000000000"/>
      <p:regular r:id="rId96"/>
    </p:embeddedFont>
    <p:embeddedFont>
      <p:font typeface="TAN Nimbus" charset="1" panose="00000000000000000000"/>
      <p:regular r:id="rId97"/>
    </p:embeddedFont>
    <p:embeddedFont>
      <p:font typeface="Perandory Condensed" charset="1" panose="00000000000000000000"/>
      <p:regular r:id="rId98"/>
    </p:embeddedFont>
    <p:embeddedFont>
      <p:font typeface="Bellota Bold" charset="1" panose="00000800000000000000"/>
      <p:regular r:id="rId99"/>
    </p:embeddedFont>
    <p:embeddedFont>
      <p:font typeface="Edo" charset="1" panose="02000000000000000000"/>
      <p:regular r:id="rId100"/>
    </p:embeddedFont>
    <p:embeddedFont>
      <p:font typeface="Glacial Indifference Bold" charset="1" panose="00000800000000000000"/>
      <p:regular r:id="rId101"/>
    </p:embeddedFont>
    <p:embeddedFont>
      <p:font typeface="Cakerolli Bold" charset="1" panose="00000000000000000000"/>
      <p:regular r:id="rId102"/>
    </p:embeddedFont>
    <p:embeddedFont>
      <p:font typeface="Lazydog" charset="1" panose="00000000000000000000"/>
      <p:regular r:id="rId103"/>
    </p:embeddedFont>
    <p:embeddedFont>
      <p:font typeface="HK Modular" charset="1" panose="00000800000000000000"/>
      <p:regular r:id="rId104"/>
    </p:embeddedFont>
    <p:embeddedFont>
      <p:font typeface="Big Shoulders Display Bold" charset="1" panose="00000000000000000000"/>
      <p:regular r:id="rId105"/>
    </p:embeddedFont>
    <p:embeddedFont>
      <p:font typeface="Cakerolli Ultra-Bold" charset="1" panose="00000000000000000000"/>
      <p:regular r:id="rId106"/>
    </p:embeddedFont>
    <p:embeddedFont>
      <p:font typeface="Cakerolli" charset="1" panose="00000000000000000000"/>
      <p:regular r:id="rId107"/>
    </p:embeddedFont>
    <p:embeddedFont>
      <p:font typeface="Handyman" charset="1" panose="00000000000000000000"/>
      <p:regular r:id="rId108"/>
    </p:embeddedFont>
    <p:embeddedFont>
      <p:font typeface="Gill Sans Display Ultra-Bold" charset="1" panose="020B0904020104020203"/>
      <p:regular r:id="rId109"/>
    </p:embeddedFont>
    <p:embeddedFont>
      <p:font typeface="DM Sans" charset="1" panose="00000000000000000000"/>
      <p:regular r:id="rId110"/>
    </p:embeddedFont>
    <p:embeddedFont>
      <p:font typeface="Archivo Narrow Italics" charset="1" panose="020B0506020202090B04"/>
      <p:regular r:id="rId111"/>
    </p:embeddedFont>
    <p:embeddedFont>
      <p:font typeface="Archivo Black" charset="1" panose="020B0A03020202020B04"/>
      <p:regular r:id="rId112"/>
    </p:embeddedFont>
    <p:embeddedFont>
      <p:font typeface="Josefin Sans" charset="1" panose="00000500000000000000"/>
      <p:regular r:id="rId113"/>
    </p:embeddedFont>
    <p:embeddedFont>
      <p:font typeface="Satisfy" charset="1" panose="02000000000000000000"/>
      <p:regular r:id="rId114"/>
    </p:embeddedFont>
    <p:embeddedFont>
      <p:font typeface="Stinger Bold" charset="1" panose="00000800000000000000"/>
      <p:regular r:id="rId115"/>
    </p:embeddedFont>
    <p:embeddedFont>
      <p:font typeface="Stinger" charset="1" panose="00000500000000000000"/>
      <p:regular r:id="rId116"/>
    </p:embeddedFont>
    <p:embeddedFont>
      <p:font typeface="Bagel Fat One" charset="1" panose="00000000000000000000"/>
      <p:regular r:id="rId117"/>
    </p:embeddedFont>
    <p:embeddedFont>
      <p:font typeface="Helvetica World Bold" charset="1" panose="020B0800040000020004"/>
      <p:regular r:id="rId118"/>
    </p:embeddedFont>
    <p:embeddedFont>
      <p:font typeface="Canva Sans Bold" charset="1" panose="020B0803030501040103"/>
      <p:regular r:id="rId119"/>
    </p:embeddedFont>
    <p:embeddedFont>
      <p:font typeface="Canva Sans" charset="1" panose="020B0503030501040103"/>
      <p:regular r:id="rId120"/>
    </p:embeddedFont>
    <p:embeddedFont>
      <p:font typeface="Roboto Bold" charset="1" panose="02000000000000000000"/>
      <p:regular r:id="rId121"/>
    </p:embeddedFont>
    <p:embeddedFont>
      <p:font typeface="Roboto" charset="1" panose="02000000000000000000"/>
      <p:regular r:id="rId122"/>
    </p:embeddedFont>
    <p:embeddedFont>
      <p:font typeface="Garet Bold" charset="1" panose="00000000000000000000"/>
      <p:regular r:id="rId123"/>
    </p:embeddedFont>
    <p:embeddedFont>
      <p:font typeface="Garet" charset="1" panose="00000000000000000000"/>
      <p:regular r:id="rId124"/>
    </p:embeddedFont>
    <p:embeddedFont>
      <p:font typeface="Sawarabi Mincho" charset="1" panose="02000600000000000000"/>
      <p:regular r:id="rId125"/>
    </p:embeddedFont>
    <p:embeddedFont>
      <p:font typeface="Negrita Pro" charset="1" panose="00000500000000000000"/>
      <p:regular r:id="rId126"/>
    </p:embeddedFont>
    <p:embeddedFont>
      <p:font typeface="Varela Round" charset="1" panose="00000500000000000000"/>
      <p:regular r:id="rId127"/>
    </p:embeddedFont>
    <p:embeddedFont>
      <p:font typeface="Space Mono" charset="1" panose="02000509040000020004"/>
      <p:regular r:id="rId128"/>
    </p:embeddedFont>
    <p:embeddedFont>
      <p:font typeface="Arimo Bold" charset="1" panose="020B0704020202020204"/>
      <p:regular r:id="rId129"/>
    </p:embeddedFont>
    <p:embeddedFont>
      <p:font typeface="Arimo" charset="1" panose="020B0604020202020204"/>
      <p:regular r:id="rId130"/>
    </p:embeddedFont>
    <p:embeddedFont>
      <p:font typeface="Brother" charset="1" panose="00000000000000000000"/>
      <p:regular r:id="rId131"/>
    </p:embeddedFont>
    <p:embeddedFont>
      <p:font typeface="Lora" charset="1" panose="00000500000000000000"/>
      <p:regular r:id="rId132"/>
    </p:embeddedFont>
    <p:embeddedFont>
      <p:font typeface="Lora Bold" charset="1" panose="00000800000000000000"/>
      <p:regular r:id="rId133"/>
    </p:embeddedFont>
    <p:embeddedFont>
      <p:font typeface="Core Bandi Face" charset="1" panose="01060506000000020004"/>
      <p:regular r:id="rId134"/>
    </p:embeddedFont>
    <p:embeddedFont>
      <p:font typeface="Sniglet" charset="1" panose="04070505030100020000"/>
      <p:regular r:id="rId135"/>
    </p:embeddedFont>
    <p:embeddedFont>
      <p:font typeface="Nunito Bold" charset="1" panose="00000800000000000000"/>
      <p:regular r:id="rId136"/>
    </p:embeddedFont>
    <p:embeddedFont>
      <p:font typeface="Comica" charset="1" panose="00000000000000000000"/>
      <p:regular r:id="rId137"/>
    </p:embeddedFont>
    <p:embeddedFont>
      <p:font typeface="Harlow Solid" charset="1" panose="02000505050000020003"/>
      <p:regular r:id="rId138"/>
    </p:embeddedFont>
    <p:embeddedFont>
      <p:font typeface="Glacial Indifference" charset="1" panose="00000000000000000000"/>
      <p:regular r:id="rId139"/>
    </p:embeddedFont>
    <p:embeddedFont>
      <p:font typeface="Bosk" charset="1" panose="00000000000000000000"/>
      <p:regular r:id="rId140"/>
    </p:embeddedFont>
    <p:embeddedFont>
      <p:font typeface="Comic Sans" charset="1" panose="03000702030302020204"/>
      <p:regular r:id="rId141"/>
    </p:embeddedFont>
    <p:embeddedFont>
      <p:font typeface="Comic Sans Bold" charset="1" panose="03000902030302020204"/>
      <p:regular r:id="rId142"/>
    </p:embeddedFont>
    <p:embeddedFont>
      <p:font typeface="Open Sauce" charset="1" panose="00000500000000000000"/>
      <p:regular r:id="rId143"/>
    </p:embeddedFont>
    <p:embeddedFont>
      <p:font typeface="Open Sauce Bold" charset="1" panose="00000800000000000000"/>
      <p:regular r:id="rId144"/>
    </p:embeddedFont>
    <p:embeddedFont>
      <p:font typeface="Aileron Bold" charset="1" panose="00000800000000000000"/>
      <p:regular r:id="rId145"/>
    </p:embeddedFont>
    <p:embeddedFont>
      <p:font typeface="Poppins Bold" charset="1" panose="00000800000000000000"/>
      <p:regular r:id="rId146"/>
    </p:embeddedFont>
    <p:embeddedFont>
      <p:font typeface="Blogger Bold" charset="1" panose="02000506030000020004"/>
      <p:regular r:id="rId147"/>
    </p:embeddedFont>
    <p:embeddedFont>
      <p:font typeface="Quicksand" charset="1" panose="00000000000000000000"/>
      <p:regular r:id="rId148"/>
    </p:embeddedFont>
    <p:embeddedFont>
      <p:font typeface="Quicksand Bold" charset="1" panose="00000000000000000000"/>
      <p:regular r:id="rId149"/>
    </p:embeddedFont>
    <p:embeddedFont>
      <p:font typeface="Inter" charset="1" panose="020B0502030000000004"/>
      <p:regular r:id="rId150"/>
    </p:embeddedFont>
    <p:embeddedFont>
      <p:font typeface="Open Sans 1" charset="1" panose="020B0606030504020204"/>
      <p:regular r:id="rId151"/>
    </p:embeddedFont>
    <p:embeddedFont>
      <p:font typeface="Source Sans Pro Bold" charset="1" panose="020B0703030403020204"/>
      <p:regular r:id="rId152"/>
    </p:embeddedFont>
    <p:embeddedFont>
      <p:font typeface="Source Sans Pro" charset="1" panose="020B0503030403020204"/>
      <p:regular r:id="rId153"/>
    </p:embeddedFont>
    <p:embeddedFont>
      <p:font typeface="ユールカ" charset="1" panose="02020A00000000000000"/>
      <p:regular r:id="rId154"/>
    </p:embeddedFont>
    <p:embeddedFont>
      <p:font typeface="はなぞめ" charset="1" panose="02000609000000000000"/>
      <p:regular r:id="rId155"/>
    </p:embeddedFont>
    <p:embeddedFont>
      <p:font typeface="Paalalabas Condensed" charset="1" panose="00000000000000000000"/>
      <p:regular r:id="rId156"/>
    </p:embeddedFont>
    <p:embeddedFont>
      <p:font typeface="Placard Next Compressed" charset="1" panose="020B0508020202020204"/>
      <p:regular r:id="rId157"/>
    </p:embeddedFont>
    <p:embeddedFont>
      <p:font typeface="Horta" charset="1" panose="020C0706030708060507"/>
      <p:regular r:id="rId158"/>
    </p:embeddedFont>
    <p:embeddedFont>
      <p:font typeface="Fredoka" charset="1" panose="02000000000000000000"/>
      <p:regular r:id="rId159"/>
    </p:embeddedFont>
    <p:embeddedFont>
      <p:font typeface="Atkinson Hyperlegible" charset="1" panose="00000000000000000000"/>
      <p:regular r:id="rId160"/>
    </p:embeddedFont>
    <p:embeddedFont>
      <p:font typeface="Racing Sans One" charset="1" panose="02000000000000000000"/>
      <p:regular r:id="rId161"/>
    </p:embeddedFont>
    <p:embeddedFont>
      <p:font typeface="Archivo Narrow" charset="1" panose="020B0506020202020B04"/>
      <p:regular r:id="rId162"/>
    </p:embeddedFont>
    <p:embeddedFont>
      <p:font typeface="Val" charset="1" panose="00000500000000000000"/>
      <p:regular r:id="rId163"/>
    </p:embeddedFont>
    <p:embeddedFont>
      <p:font typeface="Bangers" charset="1" panose="00000500000000000000"/>
      <p:regular r:id="rId164"/>
    </p:embeddedFont>
    <p:embeddedFont>
      <p:font typeface="Gagalin" charset="1" panose="00000500000000000000"/>
      <p:regular r:id="rId165"/>
    </p:embeddedFont>
    <p:embeddedFont>
      <p:font typeface="Caveat Bold" charset="1" panose="00000800000000000000"/>
      <p:regular r:id="rId166"/>
    </p:embeddedFont>
    <p:embeddedFont>
      <p:font typeface="Cerebri" charset="1" panose="00000500000000000000"/>
      <p:regular r:id="rId167"/>
    </p:embeddedFont>
    <p:embeddedFont>
      <p:font typeface="Barlow Bold" charset="1" panose="00000800000000000000"/>
      <p:regular r:id="rId168"/>
    </p:embeddedFont>
    <p:embeddedFont>
      <p:font typeface="Lovelo" charset="1" panose="02000000000000000000"/>
      <p:regular r:id="rId169"/>
    </p:embeddedFont>
    <p:embeddedFont>
      <p:font typeface="Montserrat" charset="1" panose="00000500000000000000"/>
      <p:regular r:id="rId170"/>
    </p:embeddedFont>
    <p:embeddedFont>
      <p:font typeface="RoxboroughCF" charset="1" panose="00000500000000000000"/>
      <p:regular r:id="rId171"/>
    </p:embeddedFont>
    <p:embeddedFont>
      <p:font typeface="Sorts Mill Goudy" charset="1" panose="02000503000000000000"/>
      <p:regular r:id="rId172"/>
    </p:embeddedFont>
    <p:embeddedFont>
      <p:font typeface="Luckiest Guy" charset="1" panose="02000506000000020004"/>
      <p:regular r:id="rId1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00" Target="fonts/font100.fntdata" Type="http://schemas.openxmlformats.org/officeDocument/2006/relationships/font"/><Relationship Id="rId101" Target="fonts/font101.fntdata" Type="http://schemas.openxmlformats.org/officeDocument/2006/relationships/font"/><Relationship Id="rId102" Target="fonts/font102.fntdata" Type="http://schemas.openxmlformats.org/officeDocument/2006/relationships/font"/><Relationship Id="rId103" Target="fonts/font103.fntdata" Type="http://schemas.openxmlformats.org/officeDocument/2006/relationships/font"/><Relationship Id="rId104" Target="fonts/font104.fntdata" Type="http://schemas.openxmlformats.org/officeDocument/2006/relationships/font"/><Relationship Id="rId105" Target="fonts/font105.fntdata" Type="http://schemas.openxmlformats.org/officeDocument/2006/relationships/font"/><Relationship Id="rId106" Target="fonts/font106.fntdata" Type="http://schemas.openxmlformats.org/officeDocument/2006/relationships/font"/><Relationship Id="rId107" Target="fonts/font107.fntdata" Type="http://schemas.openxmlformats.org/officeDocument/2006/relationships/font"/><Relationship Id="rId108" Target="fonts/font108.fntdata" Type="http://schemas.openxmlformats.org/officeDocument/2006/relationships/font"/><Relationship Id="rId109" Target="fonts/font109.fntdata" Type="http://schemas.openxmlformats.org/officeDocument/2006/relationships/font"/><Relationship Id="rId11" Target="slides/slide6.xml" Type="http://schemas.openxmlformats.org/officeDocument/2006/relationships/slide"/><Relationship Id="rId110" Target="fonts/font110.fntdata" Type="http://schemas.openxmlformats.org/officeDocument/2006/relationships/font"/><Relationship Id="rId111" Target="fonts/font111.fntdata" Type="http://schemas.openxmlformats.org/officeDocument/2006/relationships/font"/><Relationship Id="rId112" Target="fonts/font112.fntdata" Type="http://schemas.openxmlformats.org/officeDocument/2006/relationships/font"/><Relationship Id="rId113" Target="fonts/font113.fntdata" Type="http://schemas.openxmlformats.org/officeDocument/2006/relationships/font"/><Relationship Id="rId114" Target="fonts/font114.fntdata" Type="http://schemas.openxmlformats.org/officeDocument/2006/relationships/font"/><Relationship Id="rId115" Target="fonts/font115.fntdata" Type="http://schemas.openxmlformats.org/officeDocument/2006/relationships/font"/><Relationship Id="rId116" Target="fonts/font116.fntdata" Type="http://schemas.openxmlformats.org/officeDocument/2006/relationships/font"/><Relationship Id="rId117" Target="fonts/font117.fntdata" Type="http://schemas.openxmlformats.org/officeDocument/2006/relationships/font"/><Relationship Id="rId118" Target="fonts/font118.fntdata" Type="http://schemas.openxmlformats.org/officeDocument/2006/relationships/font"/><Relationship Id="rId119" Target="fonts/font119.fntdata" Type="http://schemas.openxmlformats.org/officeDocument/2006/relationships/font"/><Relationship Id="rId12" Target="slides/slide7.xml" Type="http://schemas.openxmlformats.org/officeDocument/2006/relationships/slide"/><Relationship Id="rId120" Target="fonts/font120.fntdata" Type="http://schemas.openxmlformats.org/officeDocument/2006/relationships/font"/><Relationship Id="rId121" Target="fonts/font121.fntdata" Type="http://schemas.openxmlformats.org/officeDocument/2006/relationships/font"/><Relationship Id="rId122" Target="fonts/font122.fntdata" Type="http://schemas.openxmlformats.org/officeDocument/2006/relationships/font"/><Relationship Id="rId123" Target="fonts/font123.fntdata" Type="http://schemas.openxmlformats.org/officeDocument/2006/relationships/font"/><Relationship Id="rId124" Target="fonts/font124.fntdata" Type="http://schemas.openxmlformats.org/officeDocument/2006/relationships/font"/><Relationship Id="rId125" Target="fonts/font125.fntdata" Type="http://schemas.openxmlformats.org/officeDocument/2006/relationships/font"/><Relationship Id="rId126" Target="fonts/font126.fntdata" Type="http://schemas.openxmlformats.org/officeDocument/2006/relationships/font"/><Relationship Id="rId127" Target="fonts/font127.fntdata" Type="http://schemas.openxmlformats.org/officeDocument/2006/relationships/font"/><Relationship Id="rId128" Target="fonts/font128.fntdata" Type="http://schemas.openxmlformats.org/officeDocument/2006/relationships/font"/><Relationship Id="rId129" Target="fonts/font129.fntdata" Type="http://schemas.openxmlformats.org/officeDocument/2006/relationships/font"/><Relationship Id="rId13" Target="slides/slide8.xml" Type="http://schemas.openxmlformats.org/officeDocument/2006/relationships/slide"/><Relationship Id="rId130" Target="fonts/font130.fntdata" Type="http://schemas.openxmlformats.org/officeDocument/2006/relationships/font"/><Relationship Id="rId131" Target="fonts/font131.fntdata" Type="http://schemas.openxmlformats.org/officeDocument/2006/relationships/font"/><Relationship Id="rId132" Target="fonts/font132.fntdata" Type="http://schemas.openxmlformats.org/officeDocument/2006/relationships/font"/><Relationship Id="rId133" Target="fonts/font133.fntdata" Type="http://schemas.openxmlformats.org/officeDocument/2006/relationships/font"/><Relationship Id="rId134" Target="fonts/font134.fntdata" Type="http://schemas.openxmlformats.org/officeDocument/2006/relationships/font"/><Relationship Id="rId135" Target="fonts/font135.fntdata" Type="http://schemas.openxmlformats.org/officeDocument/2006/relationships/font"/><Relationship Id="rId136" Target="fonts/font136.fntdata" Type="http://schemas.openxmlformats.org/officeDocument/2006/relationships/font"/><Relationship Id="rId137" Target="fonts/font137.fntdata" Type="http://schemas.openxmlformats.org/officeDocument/2006/relationships/font"/><Relationship Id="rId138" Target="fonts/font138.fntdata" Type="http://schemas.openxmlformats.org/officeDocument/2006/relationships/font"/><Relationship Id="rId139" Target="fonts/font139.fntdata" Type="http://schemas.openxmlformats.org/officeDocument/2006/relationships/font"/><Relationship Id="rId14" Target="slides/slide9.xml" Type="http://schemas.openxmlformats.org/officeDocument/2006/relationships/slide"/><Relationship Id="rId140" Target="fonts/font140.fntdata" Type="http://schemas.openxmlformats.org/officeDocument/2006/relationships/font"/><Relationship Id="rId141" Target="fonts/font141.fntdata" Type="http://schemas.openxmlformats.org/officeDocument/2006/relationships/font"/><Relationship Id="rId142" Target="fonts/font142.fntdata" Type="http://schemas.openxmlformats.org/officeDocument/2006/relationships/font"/><Relationship Id="rId143" Target="fonts/font143.fntdata" Type="http://schemas.openxmlformats.org/officeDocument/2006/relationships/font"/><Relationship Id="rId144" Target="fonts/font144.fntdata" Type="http://schemas.openxmlformats.org/officeDocument/2006/relationships/font"/><Relationship Id="rId145" Target="fonts/font145.fntdata" Type="http://schemas.openxmlformats.org/officeDocument/2006/relationships/font"/><Relationship Id="rId146" Target="fonts/font146.fntdata" Type="http://schemas.openxmlformats.org/officeDocument/2006/relationships/font"/><Relationship Id="rId147" Target="fonts/font147.fntdata" Type="http://schemas.openxmlformats.org/officeDocument/2006/relationships/font"/><Relationship Id="rId148" Target="fonts/font148.fntdata" Type="http://schemas.openxmlformats.org/officeDocument/2006/relationships/font"/><Relationship Id="rId149" Target="fonts/font149.fntdata" Type="http://schemas.openxmlformats.org/officeDocument/2006/relationships/font"/><Relationship Id="rId15" Target="slides/slide10.xml" Type="http://schemas.openxmlformats.org/officeDocument/2006/relationships/slide"/><Relationship Id="rId150" Target="fonts/font150.fntdata" Type="http://schemas.openxmlformats.org/officeDocument/2006/relationships/font"/><Relationship Id="rId151" Target="fonts/font151.fntdata" Type="http://schemas.openxmlformats.org/officeDocument/2006/relationships/font"/><Relationship Id="rId152" Target="fonts/font152.fntdata" Type="http://schemas.openxmlformats.org/officeDocument/2006/relationships/font"/><Relationship Id="rId153" Target="fonts/font153.fntdata" Type="http://schemas.openxmlformats.org/officeDocument/2006/relationships/font"/><Relationship Id="rId154" Target="fonts/font154.fntdata" Type="http://schemas.openxmlformats.org/officeDocument/2006/relationships/font"/><Relationship Id="rId155" Target="fonts/font155.fntdata" Type="http://schemas.openxmlformats.org/officeDocument/2006/relationships/font"/><Relationship Id="rId156" Target="fonts/font156.fntdata" Type="http://schemas.openxmlformats.org/officeDocument/2006/relationships/font"/><Relationship Id="rId157" Target="fonts/font157.fntdata" Type="http://schemas.openxmlformats.org/officeDocument/2006/relationships/font"/><Relationship Id="rId158" Target="fonts/font158.fntdata" Type="http://schemas.openxmlformats.org/officeDocument/2006/relationships/font"/><Relationship Id="rId159" Target="fonts/font159.fntdata" Type="http://schemas.openxmlformats.org/officeDocument/2006/relationships/font"/><Relationship Id="rId16" Target="slides/slide11.xml" Type="http://schemas.openxmlformats.org/officeDocument/2006/relationships/slide"/><Relationship Id="rId160" Target="fonts/font160.fntdata" Type="http://schemas.openxmlformats.org/officeDocument/2006/relationships/font"/><Relationship Id="rId161" Target="fonts/font161.fntdata" Type="http://schemas.openxmlformats.org/officeDocument/2006/relationships/font"/><Relationship Id="rId162" Target="fonts/font162.fntdata" Type="http://schemas.openxmlformats.org/officeDocument/2006/relationships/font"/><Relationship Id="rId163" Target="fonts/font163.fntdata" Type="http://schemas.openxmlformats.org/officeDocument/2006/relationships/font"/><Relationship Id="rId164" Target="fonts/font164.fntdata" Type="http://schemas.openxmlformats.org/officeDocument/2006/relationships/font"/><Relationship Id="rId165" Target="fonts/font165.fntdata" Type="http://schemas.openxmlformats.org/officeDocument/2006/relationships/font"/><Relationship Id="rId166" Target="fonts/font166.fntdata" Type="http://schemas.openxmlformats.org/officeDocument/2006/relationships/font"/><Relationship Id="rId167" Target="fonts/font167.fntdata" Type="http://schemas.openxmlformats.org/officeDocument/2006/relationships/font"/><Relationship Id="rId168" Target="fonts/font168.fntdata" Type="http://schemas.openxmlformats.org/officeDocument/2006/relationships/font"/><Relationship Id="rId169" Target="fonts/font169.fntdata" Type="http://schemas.openxmlformats.org/officeDocument/2006/relationships/font"/><Relationship Id="rId17" Target="slides/slide12.xml" Type="http://schemas.openxmlformats.org/officeDocument/2006/relationships/slide"/><Relationship Id="rId170" Target="fonts/font170.fntdata" Type="http://schemas.openxmlformats.org/officeDocument/2006/relationships/font"/><Relationship Id="rId171" Target="fonts/font171.fntdata" Type="http://schemas.openxmlformats.org/officeDocument/2006/relationships/font"/><Relationship Id="rId172" Target="fonts/font172.fntdata" Type="http://schemas.openxmlformats.org/officeDocument/2006/relationships/font"/><Relationship Id="rId173" Target="fonts/font173.fntdata" Type="http://schemas.openxmlformats.org/officeDocument/2006/relationships/font"/><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slides/slide62.xml" Type="http://schemas.openxmlformats.org/officeDocument/2006/relationships/slide"/><Relationship Id="rId68" Target="slides/slide63.xml" Type="http://schemas.openxmlformats.org/officeDocument/2006/relationships/slide"/><Relationship Id="rId69" Target="slides/slide64.xml" Type="http://schemas.openxmlformats.org/officeDocument/2006/relationships/slide"/><Relationship Id="rId7" Target="slides/slide2.xml" Type="http://schemas.openxmlformats.org/officeDocument/2006/relationships/slide"/><Relationship Id="rId70" Target="slides/slide65.xml" Type="http://schemas.openxmlformats.org/officeDocument/2006/relationships/slide"/><Relationship Id="rId71" Target="slides/slide66.xml" Type="http://schemas.openxmlformats.org/officeDocument/2006/relationships/slide"/><Relationship Id="rId72" Target="slides/slide67.xml" Type="http://schemas.openxmlformats.org/officeDocument/2006/relationships/slide"/><Relationship Id="rId73" Target="slides/slide68.xml" Type="http://schemas.openxmlformats.org/officeDocument/2006/relationships/slide"/><Relationship Id="rId74" Target="slides/slide69.xml" Type="http://schemas.openxmlformats.org/officeDocument/2006/relationships/slide"/><Relationship Id="rId75" Target="slides/slide70.xml" Type="http://schemas.openxmlformats.org/officeDocument/2006/relationships/slide"/><Relationship Id="rId76" Target="slides/slide71.xml" Type="http://schemas.openxmlformats.org/officeDocument/2006/relationships/slide"/><Relationship Id="rId77" Target="slides/slide72.xml" Type="http://schemas.openxmlformats.org/officeDocument/2006/relationships/slide"/><Relationship Id="rId78" Target="slides/slide73.xml" Type="http://schemas.openxmlformats.org/officeDocument/2006/relationships/slide"/><Relationship Id="rId79" Target="slides/slide74.xml" Type="http://schemas.openxmlformats.org/officeDocument/2006/relationships/slide"/><Relationship Id="rId8" Target="slides/slide3.xml" Type="http://schemas.openxmlformats.org/officeDocument/2006/relationships/slide"/><Relationship Id="rId80" Target="slides/slide75.xml" Type="http://schemas.openxmlformats.org/officeDocument/2006/relationships/slide"/><Relationship Id="rId81" Target="slides/slide76.xml" Type="http://schemas.openxmlformats.org/officeDocument/2006/relationships/slide"/><Relationship Id="rId82" Target="slides/slide77.xml" Type="http://schemas.openxmlformats.org/officeDocument/2006/relationships/slide"/><Relationship Id="rId83" Target="slides/slide78.xml" Type="http://schemas.openxmlformats.org/officeDocument/2006/relationships/slide"/><Relationship Id="rId84" Target="slides/slide79.xml" Type="http://schemas.openxmlformats.org/officeDocument/2006/relationships/slide"/><Relationship Id="rId85" Target="slides/slide80.xml" Type="http://schemas.openxmlformats.org/officeDocument/2006/relationships/slide"/><Relationship Id="rId86" Target="slides/slide81.xml" Type="http://schemas.openxmlformats.org/officeDocument/2006/relationships/slide"/><Relationship Id="rId87" Target="slides/slide82.xml" Type="http://schemas.openxmlformats.org/officeDocument/2006/relationships/slide"/><Relationship Id="rId88" Target="slides/slide83.xml" Type="http://schemas.openxmlformats.org/officeDocument/2006/relationships/slide"/><Relationship Id="rId89" Target="slides/slide84.xml" Type="http://schemas.openxmlformats.org/officeDocument/2006/relationships/slide"/><Relationship Id="rId9" Target="slides/slide4.xml" Type="http://schemas.openxmlformats.org/officeDocument/2006/relationships/slide"/><Relationship Id="rId90" Target="slides/slide85.xml" Type="http://schemas.openxmlformats.org/officeDocument/2006/relationships/slide"/><Relationship Id="rId91" Target="slides/slide86.xml" Type="http://schemas.openxmlformats.org/officeDocument/2006/relationships/slide"/><Relationship Id="rId92" Target="slides/slide87.xml" Type="http://schemas.openxmlformats.org/officeDocument/2006/relationships/slide"/><Relationship Id="rId93" Target="notesMasters/notesMaster1.xml" Type="http://schemas.openxmlformats.org/officeDocument/2006/relationships/notesMaster"/><Relationship Id="rId94" Target="theme/theme2.xml" Type="http://schemas.openxmlformats.org/officeDocument/2006/relationships/theme"/><Relationship Id="rId95" Target="notesSlides/notesSlide1.xml" Type="http://schemas.openxmlformats.org/officeDocument/2006/relationships/notesSlide"/><Relationship Id="rId96" Target="fonts/font96.fntdata" Type="http://schemas.openxmlformats.org/officeDocument/2006/relationships/font"/><Relationship Id="rId97" Target="fonts/font97.fntdata" Type="http://schemas.openxmlformats.org/officeDocument/2006/relationships/font"/><Relationship Id="rId98" Target="fonts/font98.fntdata" Type="http://schemas.openxmlformats.org/officeDocument/2006/relationships/font"/><Relationship Id="rId99" Target="fonts/font9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Don’t worry—this isn’t your required annual Title IX training. Today’s session is designed to go beyond the basics. We’ll tackle some of the most frequently asked questions, clarify a few must-know definitions, and break down the nuts and bolts of your responsibility—no matter your role in the building. Whether you're a classroom teacher, custodian, coach, or counselor, you’re part of the team that helps protect equity and safety in our schools. Let’s suit up and get into it.</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svg" Type="http://schemas.openxmlformats.org/officeDocument/2006/relationships/image"/><Relationship Id="rId2" Target="../notesSlides/notesSlide1.xml" Type="http://schemas.openxmlformats.org/officeDocument/2006/relationships/notesSlide"/><Relationship Id="rId3" Target="../media/image1.png" Type="http://schemas.openxmlformats.org/officeDocument/2006/relationships/image"/><Relationship Id="rId4" Target="../media/image2.svg" Type="http://schemas.openxmlformats.org/officeDocument/2006/relationships/image"/><Relationship Id="rId5" Target="../media/image3.png" Type="http://schemas.openxmlformats.org/officeDocument/2006/relationships/image"/><Relationship Id="rId6" Target="../media/image4.svg" Type="http://schemas.openxmlformats.org/officeDocument/2006/relationships/image"/><Relationship Id="rId7" Target="../media/image5.png" Type="http://schemas.openxmlformats.org/officeDocument/2006/relationships/image"/><Relationship Id="rId8" Target="../media/image6.png" Type="http://schemas.openxmlformats.org/officeDocument/2006/relationships/image"/><Relationship Id="rId9"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6.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svg" Type="http://schemas.openxmlformats.org/officeDocument/2006/relationships/image"/><Relationship Id="rId11" Target="../media/image6.png" Type="http://schemas.openxmlformats.org/officeDocument/2006/relationships/image"/><Relationship Id="rId12" Target="../media/image26.png" Type="http://schemas.openxmlformats.org/officeDocument/2006/relationships/image"/><Relationship Id="rId2" Target="../media/image17.jpe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27.png" Type="http://schemas.openxmlformats.org/officeDocument/2006/relationships/image"/><Relationship Id="rId4" Target="../media/image28.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2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svg" Type="http://schemas.openxmlformats.org/officeDocument/2006/relationships/image"/><Relationship Id="rId11" Target="../media/image42.png" Type="http://schemas.openxmlformats.org/officeDocument/2006/relationships/image"/><Relationship Id="rId12" Target="../media/image43.svg" Type="http://schemas.openxmlformats.org/officeDocument/2006/relationships/image"/><Relationship Id="rId13" Target="../media/image44.png" Type="http://schemas.openxmlformats.org/officeDocument/2006/relationships/image"/><Relationship Id="rId14" Target="../media/image45.svg" Type="http://schemas.openxmlformats.org/officeDocument/2006/relationships/image"/><Relationship Id="rId15" Target="../media/image46.png" Type="http://schemas.openxmlformats.org/officeDocument/2006/relationships/image"/><Relationship Id="rId16" Target="../media/image47.svg" Type="http://schemas.openxmlformats.org/officeDocument/2006/relationships/image"/><Relationship Id="rId17" Target="../media/image48.png" Type="http://schemas.openxmlformats.org/officeDocument/2006/relationships/image"/><Relationship Id="rId18" Target="../media/image49.svg" Type="http://schemas.openxmlformats.org/officeDocument/2006/relationships/image"/><Relationship Id="rId19" Target="../media/image50.png" Type="http://schemas.openxmlformats.org/officeDocument/2006/relationships/image"/><Relationship Id="rId2" Target="../media/image33.jpeg" Type="http://schemas.openxmlformats.org/officeDocument/2006/relationships/image"/><Relationship Id="rId20" Target="../media/image51.svg" Type="http://schemas.openxmlformats.org/officeDocument/2006/relationships/image"/><Relationship Id="rId21" Target="../media/image52.png" Type="http://schemas.openxmlformats.org/officeDocument/2006/relationships/image"/><Relationship Id="rId22" Target="../media/image53.svg" Type="http://schemas.openxmlformats.org/officeDocument/2006/relationships/image"/><Relationship Id="rId23" Target="../media/image54.png" Type="http://schemas.openxmlformats.org/officeDocument/2006/relationships/image"/><Relationship Id="rId24" Target="../media/image55.svg" Type="http://schemas.openxmlformats.org/officeDocument/2006/relationships/image"/><Relationship Id="rId25" Target="../media/image56.png" Type="http://schemas.openxmlformats.org/officeDocument/2006/relationships/image"/><Relationship Id="rId26" Target="../media/image57.svg" Type="http://schemas.openxmlformats.org/officeDocument/2006/relationships/image"/><Relationship Id="rId27" Target="../media/image58.png" Type="http://schemas.openxmlformats.org/officeDocument/2006/relationships/image"/><Relationship Id="rId28" Target="../media/image59.svg" Type="http://schemas.openxmlformats.org/officeDocument/2006/relationships/image"/><Relationship Id="rId29" Target="../media/image60.png" Type="http://schemas.openxmlformats.org/officeDocument/2006/relationships/image"/><Relationship Id="rId3" Target="../media/image34.png" Type="http://schemas.openxmlformats.org/officeDocument/2006/relationships/image"/><Relationship Id="rId30" Target="../media/image61.svg" Type="http://schemas.openxmlformats.org/officeDocument/2006/relationships/image"/><Relationship Id="rId31" Target="../media/image62.png" Type="http://schemas.openxmlformats.org/officeDocument/2006/relationships/image"/><Relationship Id="rId32" Target="../media/image63.svg" Type="http://schemas.openxmlformats.org/officeDocument/2006/relationships/image"/><Relationship Id="rId33" Target="../media/image64.png" Type="http://schemas.openxmlformats.org/officeDocument/2006/relationships/image"/><Relationship Id="rId34" Target="../media/image65.svg" Type="http://schemas.openxmlformats.org/officeDocument/2006/relationships/image"/><Relationship Id="rId35" Target="../media/image66.png" Type="http://schemas.openxmlformats.org/officeDocument/2006/relationships/image"/><Relationship Id="rId36" Target="../media/image67.svg" Type="http://schemas.openxmlformats.org/officeDocument/2006/relationships/image"/><Relationship Id="rId37" Target="../media/image68.png" Type="http://schemas.openxmlformats.org/officeDocument/2006/relationships/image"/><Relationship Id="rId38" Target="../media/image69.svg" Type="http://schemas.openxmlformats.org/officeDocument/2006/relationships/image"/><Relationship Id="rId39" Target="../media/image70.png" Type="http://schemas.openxmlformats.org/officeDocument/2006/relationships/image"/><Relationship Id="rId4" Target="../media/image35.svg" Type="http://schemas.openxmlformats.org/officeDocument/2006/relationships/image"/><Relationship Id="rId40" Target="../media/image71.svg" Type="http://schemas.openxmlformats.org/officeDocument/2006/relationships/image"/><Relationship Id="rId41" Target="../media/image72.png" Type="http://schemas.openxmlformats.org/officeDocument/2006/relationships/image"/><Relationship Id="rId42" Target="../media/image73.svg" Type="http://schemas.openxmlformats.org/officeDocument/2006/relationships/image"/><Relationship Id="rId43" Target="../media/image74.png" Type="http://schemas.openxmlformats.org/officeDocument/2006/relationships/image"/><Relationship Id="rId44" Target="../media/image75.svg" Type="http://schemas.openxmlformats.org/officeDocument/2006/relationships/image"/><Relationship Id="rId45" Target="../media/image76.png" Type="http://schemas.openxmlformats.org/officeDocument/2006/relationships/image"/><Relationship Id="rId46" Target="../media/image77.svg" Type="http://schemas.openxmlformats.org/officeDocument/2006/relationships/image"/><Relationship Id="rId47" Target="../media/image78.png" Type="http://schemas.openxmlformats.org/officeDocument/2006/relationships/image"/><Relationship Id="rId48" Target="../media/image79.svg" Type="http://schemas.openxmlformats.org/officeDocument/2006/relationships/image"/><Relationship Id="rId49" Target="../media/image80.png" Type="http://schemas.openxmlformats.org/officeDocument/2006/relationships/image"/><Relationship Id="rId5" Target="../media/image36.png" Type="http://schemas.openxmlformats.org/officeDocument/2006/relationships/image"/><Relationship Id="rId50" Target="../media/image81.svg" Type="http://schemas.openxmlformats.org/officeDocument/2006/relationships/image"/><Relationship Id="rId51" Target="../media/image82.png" Type="http://schemas.openxmlformats.org/officeDocument/2006/relationships/image"/><Relationship Id="rId52" Target="../media/image83.svg" Type="http://schemas.openxmlformats.org/officeDocument/2006/relationships/image"/><Relationship Id="rId53" Target="../media/image84.png" Type="http://schemas.openxmlformats.org/officeDocument/2006/relationships/image"/><Relationship Id="rId54" Target="../media/image85.svg" Type="http://schemas.openxmlformats.org/officeDocument/2006/relationships/image"/><Relationship Id="rId55" Target="../media/image86.png" Type="http://schemas.openxmlformats.org/officeDocument/2006/relationships/image"/><Relationship Id="rId6" Target="../media/image37.svg" Type="http://schemas.openxmlformats.org/officeDocument/2006/relationships/image"/><Relationship Id="rId7" Target="../media/image38.png" Type="http://schemas.openxmlformats.org/officeDocument/2006/relationships/image"/><Relationship Id="rId8" Target="../media/image39.svg" Type="http://schemas.openxmlformats.org/officeDocument/2006/relationships/image"/><Relationship Id="rId9" Target="../media/image40.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87.png" Type="http://schemas.openxmlformats.org/officeDocument/2006/relationships/image"/><Relationship Id="rId4" Target="../media/image88.svg" Type="http://schemas.openxmlformats.org/officeDocument/2006/relationships/image"/><Relationship Id="rId5" Target="../media/image89.png" Type="http://schemas.openxmlformats.org/officeDocument/2006/relationships/image"/><Relationship Id="rId6" Target="../media/image90.svg" Type="http://schemas.openxmlformats.org/officeDocument/2006/relationships/image"/><Relationship Id="rId7" Target="../media/image91.png" Type="http://schemas.openxmlformats.org/officeDocument/2006/relationships/image"/><Relationship Id="rId8" Target="../media/image22.png" Type="http://schemas.openxmlformats.org/officeDocument/2006/relationships/image"/><Relationship Id="rId9" Target="../media/image1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9.svg" Type="http://schemas.openxmlformats.org/officeDocument/2006/relationships/image"/><Relationship Id="rId11" Target="../media/image100.png" Type="http://schemas.openxmlformats.org/officeDocument/2006/relationships/image"/><Relationship Id="rId2" Target="../media/image17.jpeg" Type="http://schemas.openxmlformats.org/officeDocument/2006/relationships/image"/><Relationship Id="rId3" Target="../media/image92.png" Type="http://schemas.openxmlformats.org/officeDocument/2006/relationships/image"/><Relationship Id="rId4" Target="../media/image93.svg" Type="http://schemas.openxmlformats.org/officeDocument/2006/relationships/image"/><Relationship Id="rId5" Target="../media/image94.png" Type="http://schemas.openxmlformats.org/officeDocument/2006/relationships/image"/><Relationship Id="rId6" Target="../media/image95.svg" Type="http://schemas.openxmlformats.org/officeDocument/2006/relationships/image"/><Relationship Id="rId7" Target="../media/image96.png" Type="http://schemas.openxmlformats.org/officeDocument/2006/relationships/image"/><Relationship Id="rId8" Target="../media/image97.svg" Type="http://schemas.openxmlformats.org/officeDocument/2006/relationships/image"/><Relationship Id="rId9" Target="../media/image98.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9.png" Type="http://schemas.openxmlformats.org/officeDocument/2006/relationships/image"/><Relationship Id="rId11" Target="../media/image110.svg" Type="http://schemas.openxmlformats.org/officeDocument/2006/relationships/image"/><Relationship Id="rId12" Target="../media/image111.png" Type="http://schemas.openxmlformats.org/officeDocument/2006/relationships/image"/><Relationship Id="rId13" Target="../media/image112.svg" Type="http://schemas.openxmlformats.org/officeDocument/2006/relationships/image"/><Relationship Id="rId2" Target="../media/image101.png" Type="http://schemas.openxmlformats.org/officeDocument/2006/relationships/image"/><Relationship Id="rId3" Target="../media/image102.svg" Type="http://schemas.openxmlformats.org/officeDocument/2006/relationships/image"/><Relationship Id="rId4" Target="../media/image103.png" Type="http://schemas.openxmlformats.org/officeDocument/2006/relationships/image"/><Relationship Id="rId5" Target="../media/image104.svg" Type="http://schemas.openxmlformats.org/officeDocument/2006/relationships/image"/><Relationship Id="rId6" Target="../media/image105.png" Type="http://schemas.openxmlformats.org/officeDocument/2006/relationships/image"/><Relationship Id="rId7" Target="../media/image106.svg" Type="http://schemas.openxmlformats.org/officeDocument/2006/relationships/image"/><Relationship Id="rId8" Target="../media/image107.png" Type="http://schemas.openxmlformats.org/officeDocument/2006/relationships/image"/><Relationship Id="rId9" Target="../media/image108.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1.png" Type="http://schemas.openxmlformats.org/officeDocument/2006/relationships/image"/><Relationship Id="rId11" Target="../media/image122.svg" Type="http://schemas.openxmlformats.org/officeDocument/2006/relationships/image"/><Relationship Id="rId12" Target="../media/image123.png" Type="http://schemas.openxmlformats.org/officeDocument/2006/relationships/image"/><Relationship Id="rId13" Target="../media/image124.svg" Type="http://schemas.openxmlformats.org/officeDocument/2006/relationships/image"/><Relationship Id="rId2" Target="../media/image113.png" Type="http://schemas.openxmlformats.org/officeDocument/2006/relationships/image"/><Relationship Id="rId3" Target="../media/image114.svg" Type="http://schemas.openxmlformats.org/officeDocument/2006/relationships/image"/><Relationship Id="rId4" Target="../media/image115.gif" Type="http://schemas.openxmlformats.org/officeDocument/2006/relationships/image"/><Relationship Id="rId5" Target="../media/image116.png" Type="http://schemas.openxmlformats.org/officeDocument/2006/relationships/image"/><Relationship Id="rId6" Target="../media/image117.svg" Type="http://schemas.openxmlformats.org/officeDocument/2006/relationships/image"/><Relationship Id="rId7" Target="../media/image118.gif" Type="http://schemas.openxmlformats.org/officeDocument/2006/relationships/image"/><Relationship Id="rId8" Target="../media/image119.png" Type="http://schemas.openxmlformats.org/officeDocument/2006/relationships/image"/><Relationship Id="rId9" Target="../media/image120.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3.svg" Type="http://schemas.openxmlformats.org/officeDocument/2006/relationships/image"/><Relationship Id="rId11" Target="../media/image134.png" Type="http://schemas.openxmlformats.org/officeDocument/2006/relationships/image"/><Relationship Id="rId12" Target="../media/image135.svg" Type="http://schemas.openxmlformats.org/officeDocument/2006/relationships/image"/><Relationship Id="rId13" Target="../media/image136.png" Type="http://schemas.openxmlformats.org/officeDocument/2006/relationships/image"/><Relationship Id="rId14" Target="../media/image137.svg" Type="http://schemas.openxmlformats.org/officeDocument/2006/relationships/image"/><Relationship Id="rId15" Target="../media/image138.png" Type="http://schemas.openxmlformats.org/officeDocument/2006/relationships/image"/><Relationship Id="rId16" Target="../media/image139.svg" Type="http://schemas.openxmlformats.org/officeDocument/2006/relationships/image"/><Relationship Id="rId17" Target="../media/image140.png" Type="http://schemas.openxmlformats.org/officeDocument/2006/relationships/image"/><Relationship Id="rId18" Target="../media/image141.svg" Type="http://schemas.openxmlformats.org/officeDocument/2006/relationships/image"/><Relationship Id="rId2" Target="../media/image125.jpeg" Type="http://schemas.openxmlformats.org/officeDocument/2006/relationships/image"/><Relationship Id="rId3" Target="../media/image126.png" Type="http://schemas.openxmlformats.org/officeDocument/2006/relationships/image"/><Relationship Id="rId4" Target="../media/image127.svg" Type="http://schemas.openxmlformats.org/officeDocument/2006/relationships/image"/><Relationship Id="rId5" Target="../media/image128.png" Type="http://schemas.openxmlformats.org/officeDocument/2006/relationships/image"/><Relationship Id="rId6" Target="../media/image129.svg" Type="http://schemas.openxmlformats.org/officeDocument/2006/relationships/image"/><Relationship Id="rId7" Target="../media/image130.png" Type="http://schemas.openxmlformats.org/officeDocument/2006/relationships/image"/><Relationship Id="rId8" Target="../media/image131.svg" Type="http://schemas.openxmlformats.org/officeDocument/2006/relationships/image"/><Relationship Id="rId9" Target="../media/image132.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0.png" Type="http://schemas.openxmlformats.org/officeDocument/2006/relationships/image"/><Relationship Id="rId11" Target="../media/image151.svg" Type="http://schemas.openxmlformats.org/officeDocument/2006/relationships/image"/><Relationship Id="rId12" Target="../media/image152.svg" Type="http://schemas.openxmlformats.org/officeDocument/2006/relationships/image"/><Relationship Id="rId13" Target="../media/image153.png" Type="http://schemas.openxmlformats.org/officeDocument/2006/relationships/image"/><Relationship Id="rId14" Target="../media/image154.svg" Type="http://schemas.openxmlformats.org/officeDocument/2006/relationships/image"/><Relationship Id="rId15" Target="../media/image155.svg" Type="http://schemas.openxmlformats.org/officeDocument/2006/relationships/image"/><Relationship Id="rId16" Target="../media/image156.png" Type="http://schemas.openxmlformats.org/officeDocument/2006/relationships/image"/><Relationship Id="rId17" Target="../media/image157.svg" Type="http://schemas.openxmlformats.org/officeDocument/2006/relationships/image"/><Relationship Id="rId18" Target="../media/image158.svg" Type="http://schemas.openxmlformats.org/officeDocument/2006/relationships/image"/><Relationship Id="rId19" Target="../media/image159.png" Type="http://schemas.openxmlformats.org/officeDocument/2006/relationships/image"/><Relationship Id="rId2" Target="../media/image142.jpeg" Type="http://schemas.openxmlformats.org/officeDocument/2006/relationships/image"/><Relationship Id="rId20" Target="../media/image160.svg" Type="http://schemas.openxmlformats.org/officeDocument/2006/relationships/image"/><Relationship Id="rId21" Target="../media/image161.png" Type="http://schemas.openxmlformats.org/officeDocument/2006/relationships/image"/><Relationship Id="rId22" Target="../media/image162.svg" Type="http://schemas.openxmlformats.org/officeDocument/2006/relationships/image"/><Relationship Id="rId23" Target="../media/image163.png" Type="http://schemas.openxmlformats.org/officeDocument/2006/relationships/image"/><Relationship Id="rId24" Target="../media/image164.svg" Type="http://schemas.openxmlformats.org/officeDocument/2006/relationships/image"/><Relationship Id="rId25" Target="../media/image136.png" Type="http://schemas.openxmlformats.org/officeDocument/2006/relationships/image"/><Relationship Id="rId26" Target="../media/image137.svg" Type="http://schemas.openxmlformats.org/officeDocument/2006/relationships/image"/><Relationship Id="rId27" Target="../media/image134.png" Type="http://schemas.openxmlformats.org/officeDocument/2006/relationships/image"/><Relationship Id="rId28" Target="../media/image135.svg" Type="http://schemas.openxmlformats.org/officeDocument/2006/relationships/image"/><Relationship Id="rId29" Target="../media/image140.png" Type="http://schemas.openxmlformats.org/officeDocument/2006/relationships/image"/><Relationship Id="rId3" Target="../media/image143.png" Type="http://schemas.openxmlformats.org/officeDocument/2006/relationships/image"/><Relationship Id="rId30" Target="../media/image141.svg" Type="http://schemas.openxmlformats.org/officeDocument/2006/relationships/image"/><Relationship Id="rId31" Target="../media/image132.png" Type="http://schemas.openxmlformats.org/officeDocument/2006/relationships/image"/><Relationship Id="rId32" Target="../media/image133.svg" Type="http://schemas.openxmlformats.org/officeDocument/2006/relationships/image"/><Relationship Id="rId33" Target="../media/image165.png" Type="http://schemas.openxmlformats.org/officeDocument/2006/relationships/image"/><Relationship Id="rId34" Target="../media/image166.svg" Type="http://schemas.openxmlformats.org/officeDocument/2006/relationships/image"/><Relationship Id="rId35" Target="../media/image138.png" Type="http://schemas.openxmlformats.org/officeDocument/2006/relationships/image"/><Relationship Id="rId36" Target="../media/image139.svg" Type="http://schemas.openxmlformats.org/officeDocument/2006/relationships/image"/><Relationship Id="rId4" Target="../media/image144.svg" Type="http://schemas.openxmlformats.org/officeDocument/2006/relationships/image"/><Relationship Id="rId5" Target="../media/image145.png" Type="http://schemas.openxmlformats.org/officeDocument/2006/relationships/image"/><Relationship Id="rId6" Target="../media/image146.svg" Type="http://schemas.openxmlformats.org/officeDocument/2006/relationships/image"/><Relationship Id="rId7" Target="../media/image147.png" Type="http://schemas.openxmlformats.org/officeDocument/2006/relationships/image"/><Relationship Id="rId8" Target="../media/image148.svg" Type="http://schemas.openxmlformats.org/officeDocument/2006/relationships/image"/><Relationship Id="rId9" Target="../media/image149.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5.png" Type="http://schemas.openxmlformats.org/officeDocument/2006/relationships/image"/><Relationship Id="rId11" Target="../media/image176.svg" Type="http://schemas.openxmlformats.org/officeDocument/2006/relationships/image"/><Relationship Id="rId2" Target="../media/image167.png" Type="http://schemas.openxmlformats.org/officeDocument/2006/relationships/image"/><Relationship Id="rId3" Target="../media/image168.svg" Type="http://schemas.openxmlformats.org/officeDocument/2006/relationships/image"/><Relationship Id="rId4" Target="../media/image169.png" Type="http://schemas.openxmlformats.org/officeDocument/2006/relationships/image"/><Relationship Id="rId5" Target="../media/image170.svg" Type="http://schemas.openxmlformats.org/officeDocument/2006/relationships/image"/><Relationship Id="rId6" Target="../media/image171.png" Type="http://schemas.openxmlformats.org/officeDocument/2006/relationships/image"/><Relationship Id="rId7" Target="../media/image172.svg" Type="http://schemas.openxmlformats.org/officeDocument/2006/relationships/image"/><Relationship Id="rId8" Target="../media/image173.png" Type="http://schemas.openxmlformats.org/officeDocument/2006/relationships/image"/><Relationship Id="rId9" Target="../media/image174.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7.jpeg" Type="http://schemas.openxmlformats.org/officeDocument/2006/relationships/image"/><Relationship Id="rId3" Target="../media/image178.png" Type="http://schemas.openxmlformats.org/officeDocument/2006/relationships/image"/><Relationship Id="rId4" Target="../media/image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9.png" Type="http://schemas.openxmlformats.org/officeDocument/2006/relationships/image"/><Relationship Id="rId3" Target="../media/image180.svg" Type="http://schemas.openxmlformats.org/officeDocument/2006/relationships/image"/><Relationship Id="rId4" Target="../media/image181.png" Type="http://schemas.openxmlformats.org/officeDocument/2006/relationships/image"/><Relationship Id="rId5" Target="../media/image182.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3.jpeg" Type="http://schemas.openxmlformats.org/officeDocument/2006/relationships/image"/><Relationship Id="rId3" Target="../media/image178.png" Type="http://schemas.openxmlformats.org/officeDocument/2006/relationships/image"/><Relationship Id="rId4" Target="../media/image184.png" Type="http://schemas.openxmlformats.org/officeDocument/2006/relationships/image"/><Relationship Id="rId5" Target="../media/image185.svg" Type="http://schemas.openxmlformats.org/officeDocument/2006/relationships/image"/><Relationship Id="rId6" Target="../media/image6.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6.png" Type="http://schemas.openxmlformats.org/officeDocument/2006/relationships/image"/><Relationship Id="rId3" Target="../media/image187.svg" Type="http://schemas.openxmlformats.org/officeDocument/2006/relationships/image"/><Relationship Id="rId4" Target="../media/image188.png" Type="http://schemas.openxmlformats.org/officeDocument/2006/relationships/image"/><Relationship Id="rId5" Target="../media/image189.svg" Type="http://schemas.openxmlformats.org/officeDocument/2006/relationships/image"/><Relationship Id="rId6" Target="../media/image190.png" Type="http://schemas.openxmlformats.org/officeDocument/2006/relationships/image"/><Relationship Id="rId7" Target="../media/image191.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2.png" Type="http://schemas.openxmlformats.org/officeDocument/2006/relationships/image"/><Relationship Id="rId3" Target="../media/image193.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3.png" Type="http://schemas.openxmlformats.org/officeDocument/2006/relationships/image"/><Relationship Id="rId11" Target="../media/image124.svg" Type="http://schemas.openxmlformats.org/officeDocument/2006/relationships/image"/><Relationship Id="rId12" Target="../media/image116.png" Type="http://schemas.openxmlformats.org/officeDocument/2006/relationships/image"/><Relationship Id="rId13" Target="../media/image117.svg" Type="http://schemas.openxmlformats.org/officeDocument/2006/relationships/image"/><Relationship Id="rId2" Target="../media/image119.png" Type="http://schemas.openxmlformats.org/officeDocument/2006/relationships/image"/><Relationship Id="rId3" Target="../media/image120.svg" Type="http://schemas.openxmlformats.org/officeDocument/2006/relationships/image"/><Relationship Id="rId4" Target="../media/image194.gif" Type="http://schemas.openxmlformats.org/officeDocument/2006/relationships/image"/><Relationship Id="rId5" Target="../media/image195.png" Type="http://schemas.openxmlformats.org/officeDocument/2006/relationships/image"/><Relationship Id="rId6" Target="../media/image196.svg" Type="http://schemas.openxmlformats.org/officeDocument/2006/relationships/image"/><Relationship Id="rId7" Target="../media/image197.gif" Type="http://schemas.openxmlformats.org/officeDocument/2006/relationships/image"/><Relationship Id="rId8" Target="../media/image198.png" Type="http://schemas.openxmlformats.org/officeDocument/2006/relationships/image"/><Relationship Id="rId9" Target="../media/image199.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4.gif" Type="http://schemas.openxmlformats.org/officeDocument/2006/relationships/image"/><Relationship Id="rId2" Target="../media/image121.png" Type="http://schemas.openxmlformats.org/officeDocument/2006/relationships/image"/><Relationship Id="rId3" Target="../media/image122.svg" Type="http://schemas.openxmlformats.org/officeDocument/2006/relationships/image"/><Relationship Id="rId4" Target="../media/image119.png" Type="http://schemas.openxmlformats.org/officeDocument/2006/relationships/image"/><Relationship Id="rId5" Target="../media/image120.svg" Type="http://schemas.openxmlformats.org/officeDocument/2006/relationships/image"/><Relationship Id="rId6" Target="../media/image200.png" Type="http://schemas.openxmlformats.org/officeDocument/2006/relationships/image"/><Relationship Id="rId7" Target="../media/image201.svg" Type="http://schemas.openxmlformats.org/officeDocument/2006/relationships/image"/><Relationship Id="rId8" Target="../media/image202.png" Type="http://schemas.openxmlformats.org/officeDocument/2006/relationships/image"/><Relationship Id="rId9" Target="../media/image203.sv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07.png" Type="http://schemas.openxmlformats.org/officeDocument/2006/relationships/image"/><Relationship Id="rId11" Target="../media/image208.svg" Type="http://schemas.openxmlformats.org/officeDocument/2006/relationships/image"/><Relationship Id="rId12" Target="../media/image209.png" Type="http://schemas.openxmlformats.org/officeDocument/2006/relationships/image"/><Relationship Id="rId13" Target="../media/image210.svg" Type="http://schemas.openxmlformats.org/officeDocument/2006/relationships/image"/><Relationship Id="rId2" Target="../media/image33.jpeg" Type="http://schemas.openxmlformats.org/officeDocument/2006/relationships/image"/><Relationship Id="rId3" Target="../media/image147.png" Type="http://schemas.openxmlformats.org/officeDocument/2006/relationships/image"/><Relationship Id="rId4" Target="../media/image155.svg" Type="http://schemas.openxmlformats.org/officeDocument/2006/relationships/image"/><Relationship Id="rId5" Target="../media/image152.svg" Type="http://schemas.openxmlformats.org/officeDocument/2006/relationships/image"/><Relationship Id="rId6" Target="../media/image149.svg" Type="http://schemas.openxmlformats.org/officeDocument/2006/relationships/image"/><Relationship Id="rId7" Target="../media/image148.svg" Type="http://schemas.openxmlformats.org/officeDocument/2006/relationships/image"/><Relationship Id="rId8" Target="../media/image205.png" Type="http://schemas.openxmlformats.org/officeDocument/2006/relationships/image"/><Relationship Id="rId9" Target="../media/image206.sv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9.svg" Type="http://schemas.openxmlformats.org/officeDocument/2006/relationships/image"/><Relationship Id="rId11" Target="../media/image220.png" Type="http://schemas.openxmlformats.org/officeDocument/2006/relationships/image"/><Relationship Id="rId12" Target="../media/image221.svg" Type="http://schemas.openxmlformats.org/officeDocument/2006/relationships/image"/><Relationship Id="rId13" Target="../media/image222.png" Type="http://schemas.openxmlformats.org/officeDocument/2006/relationships/image"/><Relationship Id="rId2" Target="../media/image211.jpeg" Type="http://schemas.openxmlformats.org/officeDocument/2006/relationships/image"/><Relationship Id="rId3" Target="../media/image212.png" Type="http://schemas.openxmlformats.org/officeDocument/2006/relationships/image"/><Relationship Id="rId4" Target="../media/image213.svg" Type="http://schemas.openxmlformats.org/officeDocument/2006/relationships/image"/><Relationship Id="rId5" Target="../media/image214.png" Type="http://schemas.openxmlformats.org/officeDocument/2006/relationships/image"/><Relationship Id="rId6" Target="../media/image215.svg" Type="http://schemas.openxmlformats.org/officeDocument/2006/relationships/image"/><Relationship Id="rId7" Target="../media/image216.png" Type="http://schemas.openxmlformats.org/officeDocument/2006/relationships/image"/><Relationship Id="rId8" Target="../media/image217.svg" Type="http://schemas.openxmlformats.org/officeDocument/2006/relationships/image"/><Relationship Id="rId9" Target="../media/image218.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9.svg" Type="http://schemas.openxmlformats.org/officeDocument/2006/relationships/image"/><Relationship Id="rId11" Target="../media/image220.png" Type="http://schemas.openxmlformats.org/officeDocument/2006/relationships/image"/><Relationship Id="rId12" Target="../media/image221.svg" Type="http://schemas.openxmlformats.org/officeDocument/2006/relationships/image"/><Relationship Id="rId13" Target="../media/image223.png" Type="http://schemas.openxmlformats.org/officeDocument/2006/relationships/image"/><Relationship Id="rId2" Target="../media/image211.jpeg" Type="http://schemas.openxmlformats.org/officeDocument/2006/relationships/image"/><Relationship Id="rId3" Target="../media/image212.png" Type="http://schemas.openxmlformats.org/officeDocument/2006/relationships/image"/><Relationship Id="rId4" Target="../media/image213.svg" Type="http://schemas.openxmlformats.org/officeDocument/2006/relationships/image"/><Relationship Id="rId5" Target="../media/image214.png" Type="http://schemas.openxmlformats.org/officeDocument/2006/relationships/image"/><Relationship Id="rId6" Target="../media/image215.svg" Type="http://schemas.openxmlformats.org/officeDocument/2006/relationships/image"/><Relationship Id="rId7" Target="../media/image216.png" Type="http://schemas.openxmlformats.org/officeDocument/2006/relationships/image"/><Relationship Id="rId8" Target="../media/image217.svg" Type="http://schemas.openxmlformats.org/officeDocument/2006/relationships/image"/><Relationship Id="rId9" Target="../media/image218.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19.svg" Type="http://schemas.openxmlformats.org/officeDocument/2006/relationships/image"/><Relationship Id="rId11" Target="../media/image220.png" Type="http://schemas.openxmlformats.org/officeDocument/2006/relationships/image"/><Relationship Id="rId12" Target="../media/image221.svg" Type="http://schemas.openxmlformats.org/officeDocument/2006/relationships/image"/><Relationship Id="rId2" Target="../media/image211.jpeg" Type="http://schemas.openxmlformats.org/officeDocument/2006/relationships/image"/><Relationship Id="rId3" Target="../media/image214.png" Type="http://schemas.openxmlformats.org/officeDocument/2006/relationships/image"/><Relationship Id="rId4" Target="../media/image215.svg" Type="http://schemas.openxmlformats.org/officeDocument/2006/relationships/image"/><Relationship Id="rId5" Target="../media/image216.png" Type="http://schemas.openxmlformats.org/officeDocument/2006/relationships/image"/><Relationship Id="rId6" Target="../media/image217.svg" Type="http://schemas.openxmlformats.org/officeDocument/2006/relationships/image"/><Relationship Id="rId7" Target="../media/image224.png" Type="http://schemas.openxmlformats.org/officeDocument/2006/relationships/image"/><Relationship Id="rId8" Target="../media/image225.svg" Type="http://schemas.openxmlformats.org/officeDocument/2006/relationships/image"/><Relationship Id="rId9" Target="../media/image218.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6.png" Type="http://schemas.openxmlformats.org/officeDocument/2006/relationships/image"/><Relationship Id="rId11" Target="../media/image16.png" Type="http://schemas.openxmlformats.org/officeDocument/2006/relationships/image"/><Relationship Id="rId2" Target="../media/image17.jpeg" Type="http://schemas.openxmlformats.org/officeDocument/2006/relationships/image"/><Relationship Id="rId3" Target="../media/image27.png" Type="http://schemas.openxmlformats.org/officeDocument/2006/relationships/image"/><Relationship Id="rId4" Target="../media/image28.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22.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4.png" Type="http://schemas.openxmlformats.org/officeDocument/2006/relationships/image"/><Relationship Id="rId11" Target="../media/image235.png" Type="http://schemas.openxmlformats.org/officeDocument/2006/relationships/image"/><Relationship Id="rId12" Target="../media/image236.png" Type="http://schemas.openxmlformats.org/officeDocument/2006/relationships/image"/><Relationship Id="rId13" Target="../media/image237.png" Type="http://schemas.openxmlformats.org/officeDocument/2006/relationships/image"/><Relationship Id="rId14" Target="../media/image238.png" Type="http://schemas.openxmlformats.org/officeDocument/2006/relationships/image"/><Relationship Id="rId15" Target="../media/image239.png" Type="http://schemas.openxmlformats.org/officeDocument/2006/relationships/image"/><Relationship Id="rId2" Target="../media/image33.jpeg" Type="http://schemas.openxmlformats.org/officeDocument/2006/relationships/image"/><Relationship Id="rId3" Target="../media/image227.png" Type="http://schemas.openxmlformats.org/officeDocument/2006/relationships/image"/><Relationship Id="rId4" Target="../media/image228.svg" Type="http://schemas.openxmlformats.org/officeDocument/2006/relationships/image"/><Relationship Id="rId5" Target="../media/image229.png" Type="http://schemas.openxmlformats.org/officeDocument/2006/relationships/image"/><Relationship Id="rId6" Target="../media/image230.png" Type="http://schemas.openxmlformats.org/officeDocument/2006/relationships/image"/><Relationship Id="rId7" Target="../media/image231.png" Type="http://schemas.openxmlformats.org/officeDocument/2006/relationships/image"/><Relationship Id="rId8" Target="../media/image232.png" Type="http://schemas.openxmlformats.org/officeDocument/2006/relationships/image"/><Relationship Id="rId9" Target="../media/image23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0.png" Type="http://schemas.openxmlformats.org/officeDocument/2006/relationships/image"/><Relationship Id="rId3" Target="../media/image241.svg" Type="http://schemas.openxmlformats.org/officeDocument/2006/relationships/image"/><Relationship Id="rId4" Target="../media/image242.png" Type="http://schemas.openxmlformats.org/officeDocument/2006/relationships/image"/><Relationship Id="rId5" Target="../media/image243.sv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44.png" Type="http://schemas.openxmlformats.org/officeDocument/2006/relationships/image"/><Relationship Id="rId4" Target="../media/image245.png" Type="http://schemas.openxmlformats.org/officeDocument/2006/relationships/image"/><Relationship Id="rId5" Target="../media/image246.svg" Type="http://schemas.openxmlformats.org/officeDocument/2006/relationships/image"/><Relationship Id="rId6" Target="../media/image247.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48.png" Type="http://schemas.openxmlformats.org/officeDocument/2006/relationships/image"/><Relationship Id="rId4" Target="../media/image249.png" Type="http://schemas.openxmlformats.org/officeDocument/2006/relationships/image"/><Relationship Id="rId5" Target="../media/image250.svg" Type="http://schemas.openxmlformats.org/officeDocument/2006/relationships/image"/><Relationship Id="rId6" Target="../media/image251.png" Type="http://schemas.openxmlformats.org/officeDocument/2006/relationships/image"/><Relationship Id="rId7" Target="../media/image252.svg" Type="http://schemas.openxmlformats.org/officeDocument/2006/relationships/image"/><Relationship Id="rId8" Target="../media/image245.png" Type="http://schemas.openxmlformats.org/officeDocument/2006/relationships/image"/><Relationship Id="rId9" Target="../media/image246.sv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53.png" Type="http://schemas.openxmlformats.org/officeDocument/2006/relationships/image"/><Relationship Id="rId4" Target="../media/image254.svg" Type="http://schemas.openxmlformats.org/officeDocument/2006/relationships/image"/><Relationship Id="rId5" Target="../media/image255.png" Type="http://schemas.openxmlformats.org/officeDocument/2006/relationships/image"/><Relationship Id="rId6" Target="../media/image245.png" Type="http://schemas.openxmlformats.org/officeDocument/2006/relationships/image"/><Relationship Id="rId7" Target="../media/image246.sv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53.png" Type="http://schemas.openxmlformats.org/officeDocument/2006/relationships/image"/><Relationship Id="rId4" Target="../media/image254.svg" Type="http://schemas.openxmlformats.org/officeDocument/2006/relationships/image"/><Relationship Id="rId5" Target="../media/image245.png" Type="http://schemas.openxmlformats.org/officeDocument/2006/relationships/image"/><Relationship Id="rId6" Target="../media/image246.svg" Type="http://schemas.openxmlformats.org/officeDocument/2006/relationships/image"/><Relationship Id="rId7" Target="../media/image256.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5.png" Type="http://schemas.openxmlformats.org/officeDocument/2006/relationships/image"/><Relationship Id="rId11" Target="../media/image266.svg" Type="http://schemas.openxmlformats.org/officeDocument/2006/relationships/image"/><Relationship Id="rId12" Target="../media/image267.png" Type="http://schemas.openxmlformats.org/officeDocument/2006/relationships/image"/><Relationship Id="rId13" Target="../media/image268.png" Type="http://schemas.openxmlformats.org/officeDocument/2006/relationships/image"/><Relationship Id="rId14" Target="../media/image269.svg" Type="http://schemas.openxmlformats.org/officeDocument/2006/relationships/image"/><Relationship Id="rId15" Target="../media/image270.png" Type="http://schemas.openxmlformats.org/officeDocument/2006/relationships/image"/><Relationship Id="rId16" Target="../media/image271.svg" Type="http://schemas.openxmlformats.org/officeDocument/2006/relationships/image"/><Relationship Id="rId2" Target="../media/image257.png" Type="http://schemas.openxmlformats.org/officeDocument/2006/relationships/image"/><Relationship Id="rId3" Target="../media/image258.svg" Type="http://schemas.openxmlformats.org/officeDocument/2006/relationships/image"/><Relationship Id="rId4" Target="../media/image259.png" Type="http://schemas.openxmlformats.org/officeDocument/2006/relationships/image"/><Relationship Id="rId5" Target="../media/image260.svg" Type="http://schemas.openxmlformats.org/officeDocument/2006/relationships/image"/><Relationship Id="rId6" Target="../media/image261.png" Type="http://schemas.openxmlformats.org/officeDocument/2006/relationships/image"/><Relationship Id="rId7" Target="../media/image262.svg" Type="http://schemas.openxmlformats.org/officeDocument/2006/relationships/image"/><Relationship Id="rId8" Target="../media/image263.png" Type="http://schemas.openxmlformats.org/officeDocument/2006/relationships/image"/><Relationship Id="rId9" Target="../media/image264.sv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27.png" Type="http://schemas.openxmlformats.org/officeDocument/2006/relationships/image"/><Relationship Id="rId4" Target="../media/image28.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22.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22.png" Type="http://schemas.openxmlformats.org/officeDocument/2006/relationships/image"/><Relationship Id="rId2" Target="../media/image272.png" Type="http://schemas.openxmlformats.org/officeDocument/2006/relationships/image"/><Relationship Id="rId3" Target="../media/image273.svg" Type="http://schemas.openxmlformats.org/officeDocument/2006/relationships/image"/><Relationship Id="rId4" Target="../media/image274.png" Type="http://schemas.openxmlformats.org/officeDocument/2006/relationships/image"/><Relationship Id="rId5" Target="../media/image275.svg" Type="http://schemas.openxmlformats.org/officeDocument/2006/relationships/image"/><Relationship Id="rId6" Target="../media/image276.png" Type="http://schemas.openxmlformats.org/officeDocument/2006/relationships/image"/><Relationship Id="rId7" Target="../media/image277.svg" Type="http://schemas.openxmlformats.org/officeDocument/2006/relationships/image"/><Relationship Id="rId8" Target="../media/image278.png" Type="http://schemas.openxmlformats.org/officeDocument/2006/relationships/image"/><Relationship Id="rId9" Target="../media/image279.sv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7.jpeg" Type="http://schemas.openxmlformats.org/officeDocument/2006/relationships/image"/><Relationship Id="rId3" Target="../media/image178.png" Type="http://schemas.openxmlformats.org/officeDocument/2006/relationships/image"/><Relationship Id="rId4" Target="../media/image6.png" Type="http://schemas.openxmlformats.org/officeDocument/2006/relationships/image"/><Relationship Id="rId5" Target="../media/image239.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88.svg" Type="http://schemas.openxmlformats.org/officeDocument/2006/relationships/image"/><Relationship Id="rId11" Target="../media/image289.png" Type="http://schemas.openxmlformats.org/officeDocument/2006/relationships/image"/><Relationship Id="rId12" Target="../media/image290.svg" Type="http://schemas.openxmlformats.org/officeDocument/2006/relationships/image"/><Relationship Id="rId2" Target="../media/image280.jpeg" Type="http://schemas.openxmlformats.org/officeDocument/2006/relationships/image"/><Relationship Id="rId3" Target="../media/image281.png" Type="http://schemas.openxmlformats.org/officeDocument/2006/relationships/image"/><Relationship Id="rId4" Target="../media/image282.svg" Type="http://schemas.openxmlformats.org/officeDocument/2006/relationships/image"/><Relationship Id="rId5" Target="../media/image283.png" Type="http://schemas.openxmlformats.org/officeDocument/2006/relationships/image"/><Relationship Id="rId6" Target="../media/image284.svg" Type="http://schemas.openxmlformats.org/officeDocument/2006/relationships/image"/><Relationship Id="rId7" Target="../media/image285.png" Type="http://schemas.openxmlformats.org/officeDocument/2006/relationships/image"/><Relationship Id="rId8" Target="../media/image286.svg" Type="http://schemas.openxmlformats.org/officeDocument/2006/relationships/image"/><Relationship Id="rId9" Target="../media/image287.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1.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2.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3.png" Type="http://schemas.openxmlformats.org/officeDocument/2006/relationships/image"/><Relationship Id="rId3" Target="../media/image294.svg" Type="http://schemas.openxmlformats.org/officeDocument/2006/relationships/image"/><Relationship Id="rId4" Target="../media/image270.png" Type="http://schemas.openxmlformats.org/officeDocument/2006/relationships/image"/><Relationship Id="rId5" Target="../media/image271.svg" Type="http://schemas.openxmlformats.org/officeDocument/2006/relationships/image"/><Relationship Id="rId6" Target="../media/image295.png" Type="http://schemas.openxmlformats.org/officeDocument/2006/relationships/image"/><Relationship Id="rId7" Target="../media/image296.sv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87.png" Type="http://schemas.openxmlformats.org/officeDocument/2006/relationships/image"/><Relationship Id="rId4" Target="../media/image88.svg" Type="http://schemas.openxmlformats.org/officeDocument/2006/relationships/image"/><Relationship Id="rId5" Target="../media/image89.png" Type="http://schemas.openxmlformats.org/officeDocument/2006/relationships/image"/><Relationship Id="rId6" Target="../media/image90.svg" Type="http://schemas.openxmlformats.org/officeDocument/2006/relationships/image"/><Relationship Id="rId7" Target="../media/image91.png" Type="http://schemas.openxmlformats.org/officeDocument/2006/relationships/image"/><Relationship Id="rId8" Target="../media/image22.png" Type="http://schemas.openxmlformats.org/officeDocument/2006/relationships/image"/><Relationship Id="rId9" Target="../media/image22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7.jpeg" Type="http://schemas.openxmlformats.org/officeDocument/2006/relationships/image"/><Relationship Id="rId3" Target="../media/image178.png" Type="http://schemas.openxmlformats.org/officeDocument/2006/relationships/image"/><Relationship Id="rId4" Target="../media/image6.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3.png" Type="http://schemas.openxmlformats.org/officeDocument/2006/relationships/image"/><Relationship Id="rId11" Target="../media/image304.png" Type="http://schemas.openxmlformats.org/officeDocument/2006/relationships/image"/><Relationship Id="rId2" Target="../media/image297.png" Type="http://schemas.openxmlformats.org/officeDocument/2006/relationships/image"/><Relationship Id="rId3" Target="../media/image298.png" Type="http://schemas.openxmlformats.org/officeDocument/2006/relationships/image"/><Relationship Id="rId4" Target="../media/image299.png" Type="http://schemas.openxmlformats.org/officeDocument/2006/relationships/image"/><Relationship Id="rId5" Target="../media/image300.png" Type="http://schemas.openxmlformats.org/officeDocument/2006/relationships/image"/><Relationship Id="rId6" Target="../media/image301.png" Type="http://schemas.openxmlformats.org/officeDocument/2006/relationships/image"/><Relationship Id="rId7" Target="../media/image16.png" Type="http://schemas.openxmlformats.org/officeDocument/2006/relationships/image"/><Relationship Id="rId8" Target="../media/image86.png" Type="http://schemas.openxmlformats.org/officeDocument/2006/relationships/image"/><Relationship Id="rId9" Target="../media/image302.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10.svg" Type="http://schemas.openxmlformats.org/officeDocument/2006/relationships/image"/><Relationship Id="rId11" Target="../media/image299.png" Type="http://schemas.openxmlformats.org/officeDocument/2006/relationships/image"/><Relationship Id="rId2" Target="../media/image305.png" Type="http://schemas.openxmlformats.org/officeDocument/2006/relationships/image"/><Relationship Id="rId3" Target="../media/image306.svg" Type="http://schemas.openxmlformats.org/officeDocument/2006/relationships/image"/><Relationship Id="rId4" Target="../media/image307.png" Type="http://schemas.openxmlformats.org/officeDocument/2006/relationships/image"/><Relationship Id="rId5" Target="../media/image308.svg" Type="http://schemas.openxmlformats.org/officeDocument/2006/relationships/image"/><Relationship Id="rId6" Target="../media/image297.png" Type="http://schemas.openxmlformats.org/officeDocument/2006/relationships/image"/><Relationship Id="rId7" Target="../media/image298.png" Type="http://schemas.openxmlformats.org/officeDocument/2006/relationships/image"/><Relationship Id="rId8" Target="../media/image303.png" Type="http://schemas.openxmlformats.org/officeDocument/2006/relationships/image"/><Relationship Id="rId9" Target="../media/image309.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86.png" Type="http://schemas.openxmlformats.org/officeDocument/2006/relationships/image"/><Relationship Id="rId2" Target="../media/image311.png" Type="http://schemas.openxmlformats.org/officeDocument/2006/relationships/image"/><Relationship Id="rId3" Target="../media/image312.svg" Type="http://schemas.openxmlformats.org/officeDocument/2006/relationships/image"/><Relationship Id="rId4" Target="../media/image313.png" Type="http://schemas.openxmlformats.org/officeDocument/2006/relationships/image"/><Relationship Id="rId5" Target="../media/image314.svg" Type="http://schemas.openxmlformats.org/officeDocument/2006/relationships/image"/><Relationship Id="rId6" Target="../media/image315.png" Type="http://schemas.openxmlformats.org/officeDocument/2006/relationships/image"/><Relationship Id="rId7" Target="../media/image316.svg" Type="http://schemas.openxmlformats.org/officeDocument/2006/relationships/image"/><Relationship Id="rId8" Target="../media/image300.png" Type="http://schemas.openxmlformats.org/officeDocument/2006/relationships/image"/><Relationship Id="rId9" Target="../media/image301.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7.jpeg" Type="http://schemas.openxmlformats.org/officeDocument/2006/relationships/image"/><Relationship Id="rId3" Target="../media/image302.png" Type="http://schemas.openxmlformats.org/officeDocument/2006/relationships/image"/><Relationship Id="rId4" Target="../media/image304.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7.jpeg" Type="http://schemas.openxmlformats.org/officeDocument/2006/relationships/image"/><Relationship Id="rId3" Target="../media/image178.png" Type="http://schemas.openxmlformats.org/officeDocument/2006/relationships/image"/><Relationship Id="rId4" Target="../media/image6.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18.png" Type="http://schemas.openxmlformats.org/officeDocument/2006/relationships/image"/><Relationship Id="rId2" Target="../media/image17.jpeg" Type="http://schemas.openxmlformats.org/officeDocument/2006/relationships/image"/><Relationship Id="rId3" Target="../media/image27.png" Type="http://schemas.openxmlformats.org/officeDocument/2006/relationships/image"/><Relationship Id="rId4" Target="../media/image28.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22.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7.svg" Type="http://schemas.openxmlformats.org/officeDocument/2006/relationships/image"/><Relationship Id="rId11" Target="../media/image328.png" Type="http://schemas.openxmlformats.org/officeDocument/2006/relationships/image"/><Relationship Id="rId12" Target="../media/image329.svg" Type="http://schemas.openxmlformats.org/officeDocument/2006/relationships/image"/><Relationship Id="rId13" Target="../media/image330.png" Type="http://schemas.openxmlformats.org/officeDocument/2006/relationships/image"/><Relationship Id="rId14" Target="../media/image331.svg" Type="http://schemas.openxmlformats.org/officeDocument/2006/relationships/image"/><Relationship Id="rId15" Target="../media/image332.png" Type="http://schemas.openxmlformats.org/officeDocument/2006/relationships/image"/><Relationship Id="rId16" Target="../media/image333.svg" Type="http://schemas.openxmlformats.org/officeDocument/2006/relationships/image"/><Relationship Id="rId17" Target="../media/image334.png" Type="http://schemas.openxmlformats.org/officeDocument/2006/relationships/image"/><Relationship Id="rId18" Target="../media/image335.svg" Type="http://schemas.openxmlformats.org/officeDocument/2006/relationships/image"/><Relationship Id="rId19" Target="../media/image336.png" Type="http://schemas.openxmlformats.org/officeDocument/2006/relationships/image"/><Relationship Id="rId2" Target="../media/image319.jpeg" Type="http://schemas.openxmlformats.org/officeDocument/2006/relationships/image"/><Relationship Id="rId20" Target="../media/image337.png" Type="http://schemas.openxmlformats.org/officeDocument/2006/relationships/image"/><Relationship Id="rId3" Target="../media/image320.png" Type="http://schemas.openxmlformats.org/officeDocument/2006/relationships/image"/><Relationship Id="rId4" Target="../media/image321.svg" Type="http://schemas.openxmlformats.org/officeDocument/2006/relationships/image"/><Relationship Id="rId5" Target="../media/image322.png" Type="http://schemas.openxmlformats.org/officeDocument/2006/relationships/image"/><Relationship Id="rId6" Target="../media/image323.svg" Type="http://schemas.openxmlformats.org/officeDocument/2006/relationships/image"/><Relationship Id="rId7" Target="../media/image324.png" Type="http://schemas.openxmlformats.org/officeDocument/2006/relationships/image"/><Relationship Id="rId8" Target="../media/image325.svg" Type="http://schemas.openxmlformats.org/officeDocument/2006/relationships/image"/><Relationship Id="rId9" Target="../media/image326.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87.png" Type="http://schemas.openxmlformats.org/officeDocument/2006/relationships/image"/><Relationship Id="rId4" Target="../media/image88.svg" Type="http://schemas.openxmlformats.org/officeDocument/2006/relationships/image"/><Relationship Id="rId5" Target="../media/image89.png" Type="http://schemas.openxmlformats.org/officeDocument/2006/relationships/image"/><Relationship Id="rId6" Target="../media/image90.svg" Type="http://schemas.openxmlformats.org/officeDocument/2006/relationships/image"/><Relationship Id="rId7" Target="../media/image91.png" Type="http://schemas.openxmlformats.org/officeDocument/2006/relationships/image"/><Relationship Id="rId8" Target="../media/image22.png" Type="http://schemas.openxmlformats.org/officeDocument/2006/relationships/image"/><Relationship Id="rId9" Target="../media/image338.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5.png" Type="http://schemas.openxmlformats.org/officeDocument/2006/relationships/image"/><Relationship Id="rId11" Target="../media/image346.svg" Type="http://schemas.openxmlformats.org/officeDocument/2006/relationships/image"/><Relationship Id="rId12" Target="../media/image347.png" Type="http://schemas.openxmlformats.org/officeDocument/2006/relationships/image"/><Relationship Id="rId13" Target="../media/image348.svg" Type="http://schemas.openxmlformats.org/officeDocument/2006/relationships/image"/><Relationship Id="rId2" Target="../media/image339.jpeg" Type="http://schemas.openxmlformats.org/officeDocument/2006/relationships/image"/><Relationship Id="rId3" Target="../media/image340.png" Type="http://schemas.openxmlformats.org/officeDocument/2006/relationships/image"/><Relationship Id="rId4" Target="../media/image341.svg" Type="http://schemas.openxmlformats.org/officeDocument/2006/relationships/image"/><Relationship Id="rId5" Target="../media/image342.png" Type="http://schemas.openxmlformats.org/officeDocument/2006/relationships/image"/><Relationship Id="rId6" Target="../media/image343.png" Type="http://schemas.openxmlformats.org/officeDocument/2006/relationships/image"/><Relationship Id="rId7" Target="../media/image344.svg" Type="http://schemas.openxmlformats.org/officeDocument/2006/relationships/image"/><Relationship Id="rId8" Target="../media/image274.png" Type="http://schemas.openxmlformats.org/officeDocument/2006/relationships/image"/><Relationship Id="rId9" Target="../media/image275.sv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5.png" Type="http://schemas.openxmlformats.org/officeDocument/2006/relationships/image"/><Relationship Id="rId11" Target="../media/image346.svg" Type="http://schemas.openxmlformats.org/officeDocument/2006/relationships/image"/><Relationship Id="rId12" Target="../media/image347.png" Type="http://schemas.openxmlformats.org/officeDocument/2006/relationships/image"/><Relationship Id="rId13" Target="../media/image348.svg" Type="http://schemas.openxmlformats.org/officeDocument/2006/relationships/image"/><Relationship Id="rId2" Target="../media/image339.jpeg" Type="http://schemas.openxmlformats.org/officeDocument/2006/relationships/image"/><Relationship Id="rId3" Target="../media/image340.png" Type="http://schemas.openxmlformats.org/officeDocument/2006/relationships/image"/><Relationship Id="rId4" Target="../media/image341.svg" Type="http://schemas.openxmlformats.org/officeDocument/2006/relationships/image"/><Relationship Id="rId5" Target="../media/image342.png" Type="http://schemas.openxmlformats.org/officeDocument/2006/relationships/image"/><Relationship Id="rId6" Target="../media/image343.png" Type="http://schemas.openxmlformats.org/officeDocument/2006/relationships/image"/><Relationship Id="rId7" Target="../media/image344.svg" Type="http://schemas.openxmlformats.org/officeDocument/2006/relationships/image"/><Relationship Id="rId8" Target="../media/image274.png" Type="http://schemas.openxmlformats.org/officeDocument/2006/relationships/image"/><Relationship Id="rId9" Target="../media/image275.sv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5.png" Type="http://schemas.openxmlformats.org/officeDocument/2006/relationships/image"/><Relationship Id="rId11" Target="../media/image346.svg" Type="http://schemas.openxmlformats.org/officeDocument/2006/relationships/image"/><Relationship Id="rId12" Target="../media/image347.png" Type="http://schemas.openxmlformats.org/officeDocument/2006/relationships/image"/><Relationship Id="rId13" Target="../media/image348.svg" Type="http://schemas.openxmlformats.org/officeDocument/2006/relationships/image"/><Relationship Id="rId2" Target="../media/image339.jpeg" Type="http://schemas.openxmlformats.org/officeDocument/2006/relationships/image"/><Relationship Id="rId3" Target="../media/image340.png" Type="http://schemas.openxmlformats.org/officeDocument/2006/relationships/image"/><Relationship Id="rId4" Target="../media/image341.svg" Type="http://schemas.openxmlformats.org/officeDocument/2006/relationships/image"/><Relationship Id="rId5" Target="../media/image342.png" Type="http://schemas.openxmlformats.org/officeDocument/2006/relationships/image"/><Relationship Id="rId6" Target="../media/image343.png" Type="http://schemas.openxmlformats.org/officeDocument/2006/relationships/image"/><Relationship Id="rId7" Target="../media/image344.svg" Type="http://schemas.openxmlformats.org/officeDocument/2006/relationships/image"/><Relationship Id="rId8" Target="../media/image274.png" Type="http://schemas.openxmlformats.org/officeDocument/2006/relationships/image"/><Relationship Id="rId9" Target="../media/image275.sv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4.svg" Type="http://schemas.openxmlformats.org/officeDocument/2006/relationships/image"/><Relationship Id="rId11" Target="../media/image355.png" Type="http://schemas.openxmlformats.org/officeDocument/2006/relationships/image"/><Relationship Id="rId12" Target="../media/image356.svg" Type="http://schemas.openxmlformats.org/officeDocument/2006/relationships/image"/><Relationship Id="rId2" Target="../media/image339.jpeg" Type="http://schemas.openxmlformats.org/officeDocument/2006/relationships/image"/><Relationship Id="rId3" Target="../media/image340.png" Type="http://schemas.openxmlformats.org/officeDocument/2006/relationships/image"/><Relationship Id="rId4" Target="../media/image341.svg" Type="http://schemas.openxmlformats.org/officeDocument/2006/relationships/image"/><Relationship Id="rId5" Target="../media/image349.png" Type="http://schemas.openxmlformats.org/officeDocument/2006/relationships/image"/><Relationship Id="rId6" Target="../media/image350.svg" Type="http://schemas.openxmlformats.org/officeDocument/2006/relationships/image"/><Relationship Id="rId7" Target="../media/image351.png" Type="http://schemas.openxmlformats.org/officeDocument/2006/relationships/image"/><Relationship Id="rId8" Target="../media/image352.svg" Type="http://schemas.openxmlformats.org/officeDocument/2006/relationships/image"/><Relationship Id="rId9" Target="../media/image35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357.png" Type="http://schemas.openxmlformats.org/officeDocument/2006/relationships/image"/><Relationship Id="rId4" Target="../media/image358.svg" Type="http://schemas.openxmlformats.org/officeDocument/2006/relationships/image"/><Relationship Id="rId5" Target="../media/image359.png" Type="http://schemas.openxmlformats.org/officeDocument/2006/relationships/image"/><Relationship Id="rId6" Target="../media/image231.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51.png" Type="http://schemas.openxmlformats.org/officeDocument/2006/relationships/image"/><Relationship Id="rId4" Target="../media/image252.svg" Type="http://schemas.openxmlformats.org/officeDocument/2006/relationships/image"/><Relationship Id="rId5" Target="../media/image231.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 Id="rId3" Target="../media/image251.png" Type="http://schemas.openxmlformats.org/officeDocument/2006/relationships/image"/><Relationship Id="rId4" Target="../media/image252.svg" Type="http://schemas.openxmlformats.org/officeDocument/2006/relationships/image"/><Relationship Id="rId5" Target="../media/image231.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7.svg" Type="http://schemas.openxmlformats.org/officeDocument/2006/relationships/image"/><Relationship Id="rId11" Target="../media/image368.png" Type="http://schemas.openxmlformats.org/officeDocument/2006/relationships/image"/><Relationship Id="rId12" Target="../media/image369.svg" Type="http://schemas.openxmlformats.org/officeDocument/2006/relationships/image"/><Relationship Id="rId13" Target="../media/image370.png" Type="http://schemas.openxmlformats.org/officeDocument/2006/relationships/image"/><Relationship Id="rId14" Target="../media/image371.svg" Type="http://schemas.openxmlformats.org/officeDocument/2006/relationships/image"/><Relationship Id="rId15" Target="../media/image372.png" Type="http://schemas.openxmlformats.org/officeDocument/2006/relationships/image"/><Relationship Id="rId16" Target="../media/image373.svg" Type="http://schemas.openxmlformats.org/officeDocument/2006/relationships/image"/><Relationship Id="rId17" Target="../media/image374.png" Type="http://schemas.openxmlformats.org/officeDocument/2006/relationships/image"/><Relationship Id="rId18" Target="../media/image375.svg" Type="http://schemas.openxmlformats.org/officeDocument/2006/relationships/image"/><Relationship Id="rId19" Target="../media/image376.png" Type="http://schemas.openxmlformats.org/officeDocument/2006/relationships/image"/><Relationship Id="rId2" Target="../media/image319.jpeg" Type="http://schemas.openxmlformats.org/officeDocument/2006/relationships/image"/><Relationship Id="rId20" Target="../media/image377.svg" Type="http://schemas.openxmlformats.org/officeDocument/2006/relationships/image"/><Relationship Id="rId21" Target="../media/image378.png" Type="http://schemas.openxmlformats.org/officeDocument/2006/relationships/image"/><Relationship Id="rId22" Target="../media/image379.svg" Type="http://schemas.openxmlformats.org/officeDocument/2006/relationships/image"/><Relationship Id="rId23" Target="../media/image380.png" Type="http://schemas.openxmlformats.org/officeDocument/2006/relationships/image"/><Relationship Id="rId24" Target="../media/image381.svg" Type="http://schemas.openxmlformats.org/officeDocument/2006/relationships/image"/><Relationship Id="rId25" Target="../media/image382.png" Type="http://schemas.openxmlformats.org/officeDocument/2006/relationships/image"/><Relationship Id="rId26" Target="../media/image383.svg" Type="http://schemas.openxmlformats.org/officeDocument/2006/relationships/image"/><Relationship Id="rId3" Target="../media/image360.png" Type="http://schemas.openxmlformats.org/officeDocument/2006/relationships/image"/><Relationship Id="rId4" Target="../media/image361.svg" Type="http://schemas.openxmlformats.org/officeDocument/2006/relationships/image"/><Relationship Id="rId5" Target="../media/image362.png" Type="http://schemas.openxmlformats.org/officeDocument/2006/relationships/image"/><Relationship Id="rId6" Target="../media/image363.svg" Type="http://schemas.openxmlformats.org/officeDocument/2006/relationships/image"/><Relationship Id="rId7" Target="../media/image364.png" Type="http://schemas.openxmlformats.org/officeDocument/2006/relationships/image"/><Relationship Id="rId8" Target="../media/image365.svg" Type="http://schemas.openxmlformats.org/officeDocument/2006/relationships/image"/><Relationship Id="rId9" Target="../media/image366.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2.png" Type="http://schemas.openxmlformats.org/officeDocument/2006/relationships/image"/><Relationship Id="rId11" Target="../media/image393.svg" Type="http://schemas.openxmlformats.org/officeDocument/2006/relationships/image"/><Relationship Id="rId12" Target="../media/image394.png" Type="http://schemas.openxmlformats.org/officeDocument/2006/relationships/image"/><Relationship Id="rId13" Target="../media/image395.svg" Type="http://schemas.openxmlformats.org/officeDocument/2006/relationships/image"/><Relationship Id="rId2" Target="../media/image384.png" Type="http://schemas.openxmlformats.org/officeDocument/2006/relationships/image"/><Relationship Id="rId3" Target="../media/image385.svg" Type="http://schemas.openxmlformats.org/officeDocument/2006/relationships/image"/><Relationship Id="rId4" Target="../media/image386.png" Type="http://schemas.openxmlformats.org/officeDocument/2006/relationships/image"/><Relationship Id="rId5" Target="../media/image387.svg" Type="http://schemas.openxmlformats.org/officeDocument/2006/relationships/image"/><Relationship Id="rId6" Target="../media/image388.png" Type="http://schemas.openxmlformats.org/officeDocument/2006/relationships/image"/><Relationship Id="rId7" Target="../media/image389.svg" Type="http://schemas.openxmlformats.org/officeDocument/2006/relationships/image"/><Relationship Id="rId8" Target="../media/image390.png" Type="http://schemas.openxmlformats.org/officeDocument/2006/relationships/image"/><Relationship Id="rId9" Target="../media/image391.sv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9.svg" Type="http://schemas.openxmlformats.org/officeDocument/2006/relationships/image"/><Relationship Id="rId11" Target="../media/image400.png" Type="http://schemas.openxmlformats.org/officeDocument/2006/relationships/image"/><Relationship Id="rId12" Target="../media/image401.svg" Type="http://schemas.openxmlformats.org/officeDocument/2006/relationships/image"/><Relationship Id="rId13" Target="../media/image402.png" Type="http://schemas.openxmlformats.org/officeDocument/2006/relationships/image"/><Relationship Id="rId14" Target="../media/image403.svg" Type="http://schemas.openxmlformats.org/officeDocument/2006/relationships/image"/><Relationship Id="rId15" Target="../media/image404.png" Type="http://schemas.openxmlformats.org/officeDocument/2006/relationships/image"/><Relationship Id="rId16" Target="../media/image405.svg" Type="http://schemas.openxmlformats.org/officeDocument/2006/relationships/image"/><Relationship Id="rId17" Target="../media/image406.png" Type="http://schemas.openxmlformats.org/officeDocument/2006/relationships/image"/><Relationship Id="rId18" Target="../media/image407.svg" Type="http://schemas.openxmlformats.org/officeDocument/2006/relationships/image"/><Relationship Id="rId19" Target="../media/image408.png" Type="http://schemas.openxmlformats.org/officeDocument/2006/relationships/image"/><Relationship Id="rId2" Target="../media/image319.jpeg" Type="http://schemas.openxmlformats.org/officeDocument/2006/relationships/image"/><Relationship Id="rId20" Target="../media/image409.svg" Type="http://schemas.openxmlformats.org/officeDocument/2006/relationships/image"/><Relationship Id="rId3" Target="../media/image320.png" Type="http://schemas.openxmlformats.org/officeDocument/2006/relationships/image"/><Relationship Id="rId4" Target="../media/image321.svg" Type="http://schemas.openxmlformats.org/officeDocument/2006/relationships/image"/><Relationship Id="rId5" Target="../media/image322.png" Type="http://schemas.openxmlformats.org/officeDocument/2006/relationships/image"/><Relationship Id="rId6" Target="../media/image323.svg" Type="http://schemas.openxmlformats.org/officeDocument/2006/relationships/image"/><Relationship Id="rId7" Target="../media/image396.png" Type="http://schemas.openxmlformats.org/officeDocument/2006/relationships/image"/><Relationship Id="rId8" Target="../media/image397.svg" Type="http://schemas.openxmlformats.org/officeDocument/2006/relationships/image"/><Relationship Id="rId9" Target="../media/image398.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10.jpeg" Type="http://schemas.openxmlformats.org/officeDocument/2006/relationships/image"/><Relationship Id="rId3" Target="../media/image411.png" Type="http://schemas.openxmlformats.org/officeDocument/2006/relationships/image"/><Relationship Id="rId4" Target="../media/image412.svg" Type="http://schemas.openxmlformats.org/officeDocument/2006/relationships/image"/><Relationship Id="rId5" Target="../media/image232.png" Type="http://schemas.openxmlformats.org/officeDocument/2006/relationships/image"/><Relationship Id="rId6" Target="../media/image229.png" Type="http://schemas.openxmlformats.org/officeDocument/2006/relationships/image"/><Relationship Id="rId7" Target="../media/image413.png" Type="http://schemas.openxmlformats.org/officeDocument/2006/relationships/image"/></Relationships>
</file>

<file path=ppt/slides/_rels/slide6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3.png" Type="http://schemas.openxmlformats.org/officeDocument/2006/relationships/image"/><Relationship Id="rId11" Target="../media/image264.svg" Type="http://schemas.openxmlformats.org/officeDocument/2006/relationships/image"/><Relationship Id="rId12" Target="../media/image268.png" Type="http://schemas.openxmlformats.org/officeDocument/2006/relationships/image"/><Relationship Id="rId13" Target="../media/image269.svg" Type="http://schemas.openxmlformats.org/officeDocument/2006/relationships/image"/><Relationship Id="rId14" Target="../media/image267.png" Type="http://schemas.openxmlformats.org/officeDocument/2006/relationships/image"/><Relationship Id="rId15" Target="../media/image270.png" Type="http://schemas.openxmlformats.org/officeDocument/2006/relationships/image"/><Relationship Id="rId16" Target="../media/image271.svg" Type="http://schemas.openxmlformats.org/officeDocument/2006/relationships/image"/><Relationship Id="rId17" Target="../media/image414.png" Type="http://schemas.openxmlformats.org/officeDocument/2006/relationships/image"/><Relationship Id="rId18" Target="../media/image415.svg" Type="http://schemas.openxmlformats.org/officeDocument/2006/relationships/image"/><Relationship Id="rId19" Target="../media/image416.png" Type="http://schemas.openxmlformats.org/officeDocument/2006/relationships/image"/><Relationship Id="rId2" Target="../media/image257.png" Type="http://schemas.openxmlformats.org/officeDocument/2006/relationships/image"/><Relationship Id="rId3" Target="../media/image258.svg" Type="http://schemas.openxmlformats.org/officeDocument/2006/relationships/image"/><Relationship Id="rId4" Target="../media/image259.png" Type="http://schemas.openxmlformats.org/officeDocument/2006/relationships/image"/><Relationship Id="rId5" Target="../media/image260.svg" Type="http://schemas.openxmlformats.org/officeDocument/2006/relationships/image"/><Relationship Id="rId6" Target="../media/image261.png" Type="http://schemas.openxmlformats.org/officeDocument/2006/relationships/image"/><Relationship Id="rId7" Target="../media/image262.svg" Type="http://schemas.openxmlformats.org/officeDocument/2006/relationships/image"/><Relationship Id="rId8" Target="../media/image265.png" Type="http://schemas.openxmlformats.org/officeDocument/2006/relationships/image"/><Relationship Id="rId9" Target="../media/image266.svg" Type="http://schemas.openxmlformats.org/officeDocument/2006/relationships/image"/></Relationships>
</file>

<file path=ppt/slides/_rels/slide6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15.svg" Type="http://schemas.openxmlformats.org/officeDocument/2006/relationships/image"/><Relationship Id="rId2" Target="../media/image417.png" Type="http://schemas.openxmlformats.org/officeDocument/2006/relationships/image"/><Relationship Id="rId3" Target="../media/image418.svg" Type="http://schemas.openxmlformats.org/officeDocument/2006/relationships/image"/><Relationship Id="rId4" Target="../media/image419.png" Type="http://schemas.openxmlformats.org/officeDocument/2006/relationships/image"/><Relationship Id="rId5" Target="../media/image420.svg" Type="http://schemas.openxmlformats.org/officeDocument/2006/relationships/image"/><Relationship Id="rId6" Target="../media/image278.png" Type="http://schemas.openxmlformats.org/officeDocument/2006/relationships/image"/><Relationship Id="rId7" Target="../media/image279.svg" Type="http://schemas.openxmlformats.org/officeDocument/2006/relationships/image"/><Relationship Id="rId8" Target="../media/image229.png" Type="http://schemas.openxmlformats.org/officeDocument/2006/relationships/image"/><Relationship Id="rId9" Target="../media/image414.png" Type="http://schemas.openxmlformats.org/officeDocument/2006/relationships/image"/></Relationships>
</file>

<file path=ppt/slides/_rels/slide6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s>
</file>

<file path=ppt/slides/_rels/slide6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jpeg" Type="http://schemas.openxmlformats.org/officeDocument/2006/relationships/image"/></Relationships>
</file>

<file path=ppt/slides/_rels/slide6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2.png" Type="http://schemas.openxmlformats.org/officeDocument/2006/relationships/image"/><Relationship Id="rId11" Target="../media/image423.svg" Type="http://schemas.openxmlformats.org/officeDocument/2006/relationships/image"/><Relationship Id="rId12" Target="../media/image424.png" Type="http://schemas.openxmlformats.org/officeDocument/2006/relationships/image"/><Relationship Id="rId13" Target="../media/image425.svg" Type="http://schemas.openxmlformats.org/officeDocument/2006/relationships/image"/><Relationship Id="rId2" Target="../media/image319.jpeg" Type="http://schemas.openxmlformats.org/officeDocument/2006/relationships/image"/><Relationship Id="rId3" Target="../media/image320.png" Type="http://schemas.openxmlformats.org/officeDocument/2006/relationships/image"/><Relationship Id="rId4" Target="../media/image321.svg" Type="http://schemas.openxmlformats.org/officeDocument/2006/relationships/image"/><Relationship Id="rId5" Target="../media/image322.png" Type="http://schemas.openxmlformats.org/officeDocument/2006/relationships/image"/><Relationship Id="rId6" Target="../media/image323.svg" Type="http://schemas.openxmlformats.org/officeDocument/2006/relationships/image"/><Relationship Id="rId7" Target="../media/image400.png" Type="http://schemas.openxmlformats.org/officeDocument/2006/relationships/image"/><Relationship Id="rId8" Target="../media/image401.svg" Type="http://schemas.openxmlformats.org/officeDocument/2006/relationships/image"/><Relationship Id="rId9" Target="../media/image421.png" Type="http://schemas.openxmlformats.org/officeDocument/2006/relationships/image"/></Relationships>
</file>

<file path=ppt/slides/_rels/slide6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6.png" Type="http://schemas.openxmlformats.org/officeDocument/2006/relationships/image"/><Relationship Id="rId11" Target="../media/image427.svg" Type="http://schemas.openxmlformats.org/officeDocument/2006/relationships/image"/><Relationship Id="rId12" Target="../media/image428.png" Type="http://schemas.openxmlformats.org/officeDocument/2006/relationships/image"/><Relationship Id="rId13" Target="../media/image429.svg" Type="http://schemas.openxmlformats.org/officeDocument/2006/relationships/image"/><Relationship Id="rId14" Target="../media/image430.png" Type="http://schemas.openxmlformats.org/officeDocument/2006/relationships/image"/><Relationship Id="rId15" Target="../media/image431.svg" Type="http://schemas.openxmlformats.org/officeDocument/2006/relationships/image"/><Relationship Id="rId2" Target="../media/image319.jpeg" Type="http://schemas.openxmlformats.org/officeDocument/2006/relationships/image"/><Relationship Id="rId3" Target="../media/image320.png" Type="http://schemas.openxmlformats.org/officeDocument/2006/relationships/image"/><Relationship Id="rId4" Target="../media/image321.svg" Type="http://schemas.openxmlformats.org/officeDocument/2006/relationships/image"/><Relationship Id="rId5" Target="../media/image322.png" Type="http://schemas.openxmlformats.org/officeDocument/2006/relationships/image"/><Relationship Id="rId6" Target="../media/image323.svg" Type="http://schemas.openxmlformats.org/officeDocument/2006/relationships/image"/><Relationship Id="rId7" Target="../media/image421.png" Type="http://schemas.openxmlformats.org/officeDocument/2006/relationships/image"/><Relationship Id="rId8" Target="../media/image422.png" Type="http://schemas.openxmlformats.org/officeDocument/2006/relationships/image"/><Relationship Id="rId9" Target="../media/image423.svg" Type="http://schemas.openxmlformats.org/officeDocument/2006/relationships/image"/></Relationships>
</file>

<file path=ppt/slides/_rels/slide6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2.jpeg" Type="http://schemas.openxmlformats.org/officeDocument/2006/relationships/image"/><Relationship Id="rId3" Target="../media/image433.png" Type="http://schemas.openxmlformats.org/officeDocument/2006/relationships/image"/><Relationship Id="rId4" Target="../media/image434.svg" Type="http://schemas.openxmlformats.org/officeDocument/2006/relationships/image"/><Relationship Id="rId5" Target="../media/image435.png" Type="http://schemas.openxmlformats.org/officeDocument/2006/relationships/image"/><Relationship Id="rId6" Target="../media/image436.svg" Type="http://schemas.openxmlformats.org/officeDocument/2006/relationships/image"/><Relationship Id="rId7" Target="../media/image437.png" Type="http://schemas.openxmlformats.org/officeDocument/2006/relationships/image"/><Relationship Id="rId8" Target="../media/image438.svg" Type="http://schemas.openxmlformats.org/officeDocument/2006/relationships/image"/></Relationships>
</file>

<file path=ppt/slides/_rels/slide6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9.png" Type="http://schemas.openxmlformats.org/officeDocument/2006/relationships/image"/><Relationship Id="rId3" Target="../media/image440.svg" Type="http://schemas.openxmlformats.org/officeDocument/2006/relationships/image"/><Relationship Id="rId4" Target="../media/image441.png" Type="http://schemas.openxmlformats.org/officeDocument/2006/relationships/image"/><Relationship Id="rId5" Target="../media/image442.svg" Type="http://schemas.openxmlformats.org/officeDocument/2006/relationships/image"/><Relationship Id="rId6" Target="../media/image443.png" Type="http://schemas.openxmlformats.org/officeDocument/2006/relationships/image"/><Relationship Id="rId7" Target="../media/image444.svg" Type="http://schemas.openxmlformats.org/officeDocument/2006/relationships/image"/><Relationship Id="rId8" Target="../media/image445.png" Type="http://schemas.openxmlformats.org/officeDocument/2006/relationships/image"/></Relationships>
</file>

<file path=ppt/slides/_rels/slide7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9.png" Type="http://schemas.openxmlformats.org/officeDocument/2006/relationships/image"/><Relationship Id="rId3" Target="../media/image440.svg" Type="http://schemas.openxmlformats.org/officeDocument/2006/relationships/image"/><Relationship Id="rId4" Target="../media/image443.png" Type="http://schemas.openxmlformats.org/officeDocument/2006/relationships/image"/><Relationship Id="rId5" Target="../media/image444.svg" Type="http://schemas.openxmlformats.org/officeDocument/2006/relationships/image"/><Relationship Id="rId6" Target="../media/image445.png" Type="http://schemas.openxmlformats.org/officeDocument/2006/relationships/image"/><Relationship Id="rId7" Target="../media/image446.png" Type="http://schemas.openxmlformats.org/officeDocument/2006/relationships/image"/><Relationship Id="rId8" Target="../media/image447.svg" Type="http://schemas.openxmlformats.org/officeDocument/2006/relationships/image"/></Relationships>
</file>

<file path=ppt/slides/_rels/slide7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56.png" Type="http://schemas.openxmlformats.org/officeDocument/2006/relationships/image"/><Relationship Id="rId2" Target="../media/image448.png" Type="http://schemas.openxmlformats.org/officeDocument/2006/relationships/image"/><Relationship Id="rId3" Target="../media/image449.svg" Type="http://schemas.openxmlformats.org/officeDocument/2006/relationships/image"/><Relationship Id="rId4" Target="../media/image450.png" Type="http://schemas.openxmlformats.org/officeDocument/2006/relationships/image"/><Relationship Id="rId5" Target="../media/image451.svg" Type="http://schemas.openxmlformats.org/officeDocument/2006/relationships/image"/><Relationship Id="rId6" Target="../media/image452.png" Type="http://schemas.openxmlformats.org/officeDocument/2006/relationships/image"/><Relationship Id="rId7" Target="../media/image453.svg" Type="http://schemas.openxmlformats.org/officeDocument/2006/relationships/image"/><Relationship Id="rId8" Target="../media/image454.png" Type="http://schemas.openxmlformats.org/officeDocument/2006/relationships/image"/><Relationship Id="rId9" Target="../media/image455.svg" Type="http://schemas.openxmlformats.org/officeDocument/2006/relationships/image"/></Relationships>
</file>

<file path=ppt/slides/_rels/slide7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47.svg" Type="http://schemas.openxmlformats.org/officeDocument/2006/relationships/image"/><Relationship Id="rId2" Target="../media/image448.png" Type="http://schemas.openxmlformats.org/officeDocument/2006/relationships/image"/><Relationship Id="rId3" Target="../media/image449.svg" Type="http://schemas.openxmlformats.org/officeDocument/2006/relationships/image"/><Relationship Id="rId4" Target="../media/image450.png" Type="http://schemas.openxmlformats.org/officeDocument/2006/relationships/image"/><Relationship Id="rId5" Target="../media/image451.svg" Type="http://schemas.openxmlformats.org/officeDocument/2006/relationships/image"/><Relationship Id="rId6" Target="../media/image452.png" Type="http://schemas.openxmlformats.org/officeDocument/2006/relationships/image"/><Relationship Id="rId7" Target="../media/image453.svg" Type="http://schemas.openxmlformats.org/officeDocument/2006/relationships/image"/><Relationship Id="rId8" Target="../media/image456.png" Type="http://schemas.openxmlformats.org/officeDocument/2006/relationships/image"/><Relationship Id="rId9" Target="../media/image446.png" Type="http://schemas.openxmlformats.org/officeDocument/2006/relationships/image"/></Relationships>
</file>

<file path=ppt/slides/_rels/slide7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7.png" Type="http://schemas.openxmlformats.org/officeDocument/2006/relationships/image"/><Relationship Id="rId3" Target="../media/image458.svg" Type="http://schemas.openxmlformats.org/officeDocument/2006/relationships/image"/><Relationship Id="rId4" Target="../media/image441.png" Type="http://schemas.openxmlformats.org/officeDocument/2006/relationships/image"/><Relationship Id="rId5" Target="../media/image442.svg" Type="http://schemas.openxmlformats.org/officeDocument/2006/relationships/image"/><Relationship Id="rId6" Target="../media/image443.png" Type="http://schemas.openxmlformats.org/officeDocument/2006/relationships/image"/><Relationship Id="rId7" Target="../media/image444.svg" Type="http://schemas.openxmlformats.org/officeDocument/2006/relationships/image"/><Relationship Id="rId8" Target="../media/image459.png" Type="http://schemas.openxmlformats.org/officeDocument/2006/relationships/image"/></Relationships>
</file>

<file path=ppt/slides/_rels/slide7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57.png" Type="http://schemas.openxmlformats.org/officeDocument/2006/relationships/image"/><Relationship Id="rId3" Target="../media/image458.svg" Type="http://schemas.openxmlformats.org/officeDocument/2006/relationships/image"/><Relationship Id="rId4" Target="../media/image443.png" Type="http://schemas.openxmlformats.org/officeDocument/2006/relationships/image"/><Relationship Id="rId5" Target="../media/image444.svg" Type="http://schemas.openxmlformats.org/officeDocument/2006/relationships/image"/><Relationship Id="rId6" Target="../media/image459.png" Type="http://schemas.openxmlformats.org/officeDocument/2006/relationships/image"/><Relationship Id="rId7" Target="../media/image446.png" Type="http://schemas.openxmlformats.org/officeDocument/2006/relationships/image"/><Relationship Id="rId8" Target="../media/image447.svg" Type="http://schemas.openxmlformats.org/officeDocument/2006/relationships/image"/></Relationships>
</file>

<file path=ppt/slides/_rels/slide7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0.png" Type="http://schemas.openxmlformats.org/officeDocument/2006/relationships/image"/><Relationship Id="rId3" Target="../media/image461.svg" Type="http://schemas.openxmlformats.org/officeDocument/2006/relationships/image"/><Relationship Id="rId4" Target="../media/image462.png" Type="http://schemas.openxmlformats.org/officeDocument/2006/relationships/image"/><Relationship Id="rId5" Target="../media/image463.svg" Type="http://schemas.openxmlformats.org/officeDocument/2006/relationships/image"/><Relationship Id="rId6" Target="../media/image452.png" Type="http://schemas.openxmlformats.org/officeDocument/2006/relationships/image"/><Relationship Id="rId7" Target="../media/image453.svg" Type="http://schemas.openxmlformats.org/officeDocument/2006/relationships/image"/><Relationship Id="rId8" Target="../media/image464.png" Type="http://schemas.openxmlformats.org/officeDocument/2006/relationships/image"/></Relationships>
</file>

<file path=ppt/slides/_rels/slide7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0.png" Type="http://schemas.openxmlformats.org/officeDocument/2006/relationships/image"/><Relationship Id="rId3" Target="../media/image461.svg" Type="http://schemas.openxmlformats.org/officeDocument/2006/relationships/image"/><Relationship Id="rId4" Target="../media/image452.png" Type="http://schemas.openxmlformats.org/officeDocument/2006/relationships/image"/><Relationship Id="rId5" Target="../media/image453.svg" Type="http://schemas.openxmlformats.org/officeDocument/2006/relationships/image"/><Relationship Id="rId6" Target="../media/image465.png" Type="http://schemas.openxmlformats.org/officeDocument/2006/relationships/image"/><Relationship Id="rId7" Target="../media/image462.png" Type="http://schemas.openxmlformats.org/officeDocument/2006/relationships/image"/><Relationship Id="rId8" Target="../media/image463.svg" Type="http://schemas.openxmlformats.org/officeDocument/2006/relationships/image"/></Relationships>
</file>

<file path=ppt/slides/_rels/slide7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6.png" Type="http://schemas.openxmlformats.org/officeDocument/2006/relationships/image"/><Relationship Id="rId3" Target="../media/image467.svg" Type="http://schemas.openxmlformats.org/officeDocument/2006/relationships/image"/><Relationship Id="rId4" Target="../media/image446.png" Type="http://schemas.openxmlformats.org/officeDocument/2006/relationships/image"/><Relationship Id="rId5" Target="../media/image447.svg" Type="http://schemas.openxmlformats.org/officeDocument/2006/relationships/image"/><Relationship Id="rId6" Target="../media/image468.png" Type="http://schemas.openxmlformats.org/officeDocument/2006/relationships/image"/><Relationship Id="rId7" Target="../media/image469.svg" Type="http://schemas.openxmlformats.org/officeDocument/2006/relationships/image"/><Relationship Id="rId8" Target="../media/image470.png" Type="http://schemas.openxmlformats.org/officeDocument/2006/relationships/image"/></Relationships>
</file>

<file path=ppt/slides/_rels/slide7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66.png" Type="http://schemas.openxmlformats.org/officeDocument/2006/relationships/image"/><Relationship Id="rId3" Target="../media/image467.svg" Type="http://schemas.openxmlformats.org/officeDocument/2006/relationships/image"/><Relationship Id="rId4" Target="../media/image468.png" Type="http://schemas.openxmlformats.org/officeDocument/2006/relationships/image"/><Relationship Id="rId5" Target="../media/image469.svg" Type="http://schemas.openxmlformats.org/officeDocument/2006/relationships/image"/><Relationship Id="rId6" Target="../media/image470.png" Type="http://schemas.openxmlformats.org/officeDocument/2006/relationships/image"/><Relationship Id="rId7" Target="../media/image462.png" Type="http://schemas.openxmlformats.org/officeDocument/2006/relationships/image"/><Relationship Id="rId8" Target="../media/image463.svg" Type="http://schemas.openxmlformats.org/officeDocument/2006/relationships/image"/></Relationships>
</file>

<file path=ppt/slides/_rels/slide7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1.png" Type="http://schemas.openxmlformats.org/officeDocument/2006/relationships/image"/><Relationship Id="rId3" Target="../media/image472.svg" Type="http://schemas.openxmlformats.org/officeDocument/2006/relationships/image"/><Relationship Id="rId4" Target="../media/image452.png" Type="http://schemas.openxmlformats.org/officeDocument/2006/relationships/image"/><Relationship Id="rId5" Target="../media/image453.svg" Type="http://schemas.openxmlformats.org/officeDocument/2006/relationships/image"/><Relationship Id="rId6" Target="../media/image414.png" Type="http://schemas.openxmlformats.org/officeDocument/2006/relationships/image"/><Relationship Id="rId7" Target="../media/image415.svg" Type="http://schemas.openxmlformats.org/officeDocument/2006/relationships/image"/><Relationship Id="rId8" Target="../media/image473.png" Type="http://schemas.openxmlformats.org/officeDocument/2006/relationships/image"/></Relationships>
</file>

<file path=ppt/slides/_rels/slide8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1.png" Type="http://schemas.openxmlformats.org/officeDocument/2006/relationships/image"/><Relationship Id="rId3" Target="../media/image472.svg" Type="http://schemas.openxmlformats.org/officeDocument/2006/relationships/image"/><Relationship Id="rId4" Target="../media/image452.png" Type="http://schemas.openxmlformats.org/officeDocument/2006/relationships/image"/><Relationship Id="rId5" Target="../media/image453.svg" Type="http://schemas.openxmlformats.org/officeDocument/2006/relationships/image"/><Relationship Id="rId6" Target="../media/image473.png" Type="http://schemas.openxmlformats.org/officeDocument/2006/relationships/image"/><Relationship Id="rId7" Target="../media/image462.png" Type="http://schemas.openxmlformats.org/officeDocument/2006/relationships/image"/><Relationship Id="rId8" Target="../media/image463.svg" Type="http://schemas.openxmlformats.org/officeDocument/2006/relationships/image"/></Relationships>
</file>

<file path=ppt/slides/_rels/slide8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4.jpeg" Type="http://schemas.openxmlformats.org/officeDocument/2006/relationships/image"/></Relationships>
</file>

<file path=ppt/slides/_rels/slide8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jpeg" Type="http://schemas.openxmlformats.org/officeDocument/2006/relationships/image"/><Relationship Id="rId3" Target="../media/image27.png" Type="http://schemas.openxmlformats.org/officeDocument/2006/relationships/image"/><Relationship Id="rId4" Target="../media/image28.svg" Type="http://schemas.openxmlformats.org/officeDocument/2006/relationships/image"/><Relationship Id="rId5" Target="../media/image29.png" Type="http://schemas.openxmlformats.org/officeDocument/2006/relationships/image"/><Relationship Id="rId6" Target="../media/image30.svg" Type="http://schemas.openxmlformats.org/officeDocument/2006/relationships/image"/><Relationship Id="rId7" Target="../media/image31.png" Type="http://schemas.openxmlformats.org/officeDocument/2006/relationships/image"/><Relationship Id="rId8" Target="../media/image32.svg" Type="http://schemas.openxmlformats.org/officeDocument/2006/relationships/image"/><Relationship Id="rId9" Target="../media/image22.png" Type="http://schemas.openxmlformats.org/officeDocument/2006/relationships/image"/></Relationships>
</file>

<file path=ppt/slides/_rels/slide8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3.svg" Type="http://schemas.openxmlformats.org/officeDocument/2006/relationships/image"/><Relationship Id="rId11" Target="../media/image484.png" Type="http://schemas.openxmlformats.org/officeDocument/2006/relationships/image"/><Relationship Id="rId12" Target="../media/image485.svg" Type="http://schemas.openxmlformats.org/officeDocument/2006/relationships/image"/><Relationship Id="rId13" Target="../media/image486.png" Type="http://schemas.openxmlformats.org/officeDocument/2006/relationships/image"/><Relationship Id="rId14" Target="../media/image487.svg" Type="http://schemas.openxmlformats.org/officeDocument/2006/relationships/image"/><Relationship Id="rId15" Target="../media/image488.png" Type="http://schemas.openxmlformats.org/officeDocument/2006/relationships/image"/><Relationship Id="rId16" Target="../media/image489.svg" Type="http://schemas.openxmlformats.org/officeDocument/2006/relationships/image"/><Relationship Id="rId17" Target="../media/image490.png" Type="http://schemas.openxmlformats.org/officeDocument/2006/relationships/image"/><Relationship Id="rId18" Target="../media/image491.svg" Type="http://schemas.openxmlformats.org/officeDocument/2006/relationships/image"/><Relationship Id="rId19" Target="../media/image492.png" Type="http://schemas.openxmlformats.org/officeDocument/2006/relationships/image"/><Relationship Id="rId2" Target="../media/image475.jpeg" Type="http://schemas.openxmlformats.org/officeDocument/2006/relationships/image"/><Relationship Id="rId20" Target="../media/image493.svg" Type="http://schemas.openxmlformats.org/officeDocument/2006/relationships/image"/><Relationship Id="rId21" Target="../media/image494.png" Type="http://schemas.openxmlformats.org/officeDocument/2006/relationships/image"/><Relationship Id="rId22" Target="../media/image495.svg" Type="http://schemas.openxmlformats.org/officeDocument/2006/relationships/image"/><Relationship Id="rId23" Target="../media/image496.png" Type="http://schemas.openxmlformats.org/officeDocument/2006/relationships/image"/><Relationship Id="rId24" Target="../media/image497.svg" Type="http://schemas.openxmlformats.org/officeDocument/2006/relationships/image"/><Relationship Id="rId3" Target="../media/image476.png" Type="http://schemas.openxmlformats.org/officeDocument/2006/relationships/image"/><Relationship Id="rId4" Target="../media/image477.svg" Type="http://schemas.openxmlformats.org/officeDocument/2006/relationships/image"/><Relationship Id="rId5" Target="../media/image478.png" Type="http://schemas.openxmlformats.org/officeDocument/2006/relationships/image"/><Relationship Id="rId6" Target="../media/image479.svg" Type="http://schemas.openxmlformats.org/officeDocument/2006/relationships/image"/><Relationship Id="rId7" Target="../media/image480.png" Type="http://schemas.openxmlformats.org/officeDocument/2006/relationships/image"/><Relationship Id="rId8" Target="../media/image481.svg" Type="http://schemas.openxmlformats.org/officeDocument/2006/relationships/image"/><Relationship Id="rId9" Target="../media/image482.png" Type="http://schemas.openxmlformats.org/officeDocument/2006/relationships/image"/></Relationships>
</file>

<file path=ppt/slides/_rels/slide8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06.svg" Type="http://schemas.openxmlformats.org/officeDocument/2006/relationships/image"/><Relationship Id="rId11" Target="../media/image507.png" Type="http://schemas.openxmlformats.org/officeDocument/2006/relationships/image"/><Relationship Id="rId12" Target="../media/image508.svg" Type="http://schemas.openxmlformats.org/officeDocument/2006/relationships/image"/><Relationship Id="rId13" Target="../media/image509.png" Type="http://schemas.openxmlformats.org/officeDocument/2006/relationships/image"/><Relationship Id="rId14" Target="../media/image510.svg" Type="http://schemas.openxmlformats.org/officeDocument/2006/relationships/image"/><Relationship Id="rId2" Target="../media/image498.jpeg" Type="http://schemas.openxmlformats.org/officeDocument/2006/relationships/image"/><Relationship Id="rId3" Target="../media/image499.png" Type="http://schemas.openxmlformats.org/officeDocument/2006/relationships/image"/><Relationship Id="rId4" Target="../media/image500.svg" Type="http://schemas.openxmlformats.org/officeDocument/2006/relationships/image"/><Relationship Id="rId5" Target="../media/image501.png" Type="http://schemas.openxmlformats.org/officeDocument/2006/relationships/image"/><Relationship Id="rId6" Target="../media/image502.svg" Type="http://schemas.openxmlformats.org/officeDocument/2006/relationships/image"/><Relationship Id="rId7" Target="../media/image503.png" Type="http://schemas.openxmlformats.org/officeDocument/2006/relationships/image"/><Relationship Id="rId8" Target="../media/image504.svg" Type="http://schemas.openxmlformats.org/officeDocument/2006/relationships/image"/><Relationship Id="rId9" Target="../media/image505.png" Type="http://schemas.openxmlformats.org/officeDocument/2006/relationships/image"/></Relationships>
</file>

<file path=ppt/slides/_rels/slide8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1.png" Type="http://schemas.openxmlformats.org/officeDocument/2006/relationships/image"/><Relationship Id="rId3" Target="../media/image512.svg" Type="http://schemas.openxmlformats.org/officeDocument/2006/relationships/image"/><Relationship Id="rId4" Target="../media/image513.png" Type="http://schemas.openxmlformats.org/officeDocument/2006/relationships/image"/><Relationship Id="rId5" Target="../media/image514.svg" Type="http://schemas.openxmlformats.org/officeDocument/2006/relationships/image"/></Relationships>
</file>

<file path=ppt/slides/_rels/slide8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5.png" Type="http://schemas.openxmlformats.org/officeDocument/2006/relationships/image"/></Relationships>
</file>

<file path=ppt/slides/_rels/slide8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2.png" Type="http://schemas.openxmlformats.org/officeDocument/2006/relationships/image"/><Relationship Id="rId11" Target="../media/image523.svg" Type="http://schemas.openxmlformats.org/officeDocument/2006/relationships/image"/><Relationship Id="rId12" Target="../media/image524.png" Type="http://schemas.openxmlformats.org/officeDocument/2006/relationships/image"/><Relationship Id="rId13" Target="../media/image525.svg" Type="http://schemas.openxmlformats.org/officeDocument/2006/relationships/image"/><Relationship Id="rId14" Target="../media/image526.png" Type="http://schemas.openxmlformats.org/officeDocument/2006/relationships/image"/><Relationship Id="rId15" Target="../media/image239.png" Type="http://schemas.openxmlformats.org/officeDocument/2006/relationships/image"/><Relationship Id="rId2" Target="../media/image516.png" Type="http://schemas.openxmlformats.org/officeDocument/2006/relationships/image"/><Relationship Id="rId3" Target="../media/image517.svg" Type="http://schemas.openxmlformats.org/officeDocument/2006/relationships/image"/><Relationship Id="rId4" Target="../media/image518.png" Type="http://schemas.openxmlformats.org/officeDocument/2006/relationships/image"/><Relationship Id="rId5" Target="../media/image519.svg" Type="http://schemas.openxmlformats.org/officeDocument/2006/relationships/image"/><Relationship Id="rId6" Target="../media/image417.png" Type="http://schemas.openxmlformats.org/officeDocument/2006/relationships/image"/><Relationship Id="rId7" Target="../media/image418.svg" Type="http://schemas.openxmlformats.org/officeDocument/2006/relationships/image"/><Relationship Id="rId8" Target="../media/image520.png" Type="http://schemas.openxmlformats.org/officeDocument/2006/relationships/image"/><Relationship Id="rId9" Target="../media/image52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CF6"/>
        </a:solidFill>
      </p:bgPr>
    </p:bg>
    <p:spTree>
      <p:nvGrpSpPr>
        <p:cNvPr id="1" name=""/>
        <p:cNvGrpSpPr/>
        <p:nvPr/>
      </p:nvGrpSpPr>
      <p:grpSpPr>
        <a:xfrm>
          <a:off x="0" y="0"/>
          <a:ext cx="0" cy="0"/>
          <a:chOff x="0" y="0"/>
          <a:chExt cx="0" cy="0"/>
        </a:xfrm>
      </p:grpSpPr>
      <p:sp>
        <p:nvSpPr>
          <p:cNvPr name="Freeform 2" id="2"/>
          <p:cNvSpPr/>
          <p:nvPr/>
        </p:nvSpPr>
        <p:spPr>
          <a:xfrm flipH="false" flipV="false" rot="0">
            <a:off x="-2253472" y="4050747"/>
            <a:ext cx="8040212" cy="8040212"/>
          </a:xfrm>
          <a:custGeom>
            <a:avLst/>
            <a:gdLst/>
            <a:ahLst/>
            <a:cxnLst/>
            <a:rect r="r" b="b" t="t" l="l"/>
            <a:pathLst>
              <a:path h="8040212" w="8040212">
                <a:moveTo>
                  <a:pt x="0" y="0"/>
                </a:moveTo>
                <a:lnTo>
                  <a:pt x="8040212" y="0"/>
                </a:lnTo>
                <a:lnTo>
                  <a:pt x="8040212" y="8040212"/>
                </a:lnTo>
                <a:lnTo>
                  <a:pt x="0" y="804021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3" id="3"/>
          <p:cNvSpPr/>
          <p:nvPr/>
        </p:nvSpPr>
        <p:spPr>
          <a:xfrm flipH="false" flipV="false" rot="0">
            <a:off x="11264971" y="-1169910"/>
            <a:ext cx="8040212" cy="8040212"/>
          </a:xfrm>
          <a:custGeom>
            <a:avLst/>
            <a:gdLst/>
            <a:ahLst/>
            <a:cxnLst/>
            <a:rect r="r" b="b" t="t" l="l"/>
            <a:pathLst>
              <a:path h="8040212" w="8040212">
                <a:moveTo>
                  <a:pt x="0" y="0"/>
                </a:moveTo>
                <a:lnTo>
                  <a:pt x="8040212" y="0"/>
                </a:lnTo>
                <a:lnTo>
                  <a:pt x="8040212" y="8040213"/>
                </a:lnTo>
                <a:lnTo>
                  <a:pt x="0" y="804021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466045">
            <a:off x="656813" y="7686806"/>
            <a:ext cx="2219642" cy="2019875"/>
          </a:xfrm>
          <a:custGeom>
            <a:avLst/>
            <a:gdLst/>
            <a:ahLst/>
            <a:cxnLst/>
            <a:rect r="r" b="b" t="t" l="l"/>
            <a:pathLst>
              <a:path h="2019875" w="2219642">
                <a:moveTo>
                  <a:pt x="0" y="0"/>
                </a:moveTo>
                <a:lnTo>
                  <a:pt x="2219642" y="0"/>
                </a:lnTo>
                <a:lnTo>
                  <a:pt x="2219642" y="2019875"/>
                </a:lnTo>
                <a:lnTo>
                  <a:pt x="0" y="201987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3305892" y="-676725"/>
            <a:ext cx="12066608" cy="4377462"/>
            <a:chOff x="0" y="0"/>
            <a:chExt cx="3178037" cy="1152912"/>
          </a:xfrm>
        </p:grpSpPr>
        <p:sp>
          <p:nvSpPr>
            <p:cNvPr name="Freeform 6" id="6"/>
            <p:cNvSpPr/>
            <p:nvPr/>
          </p:nvSpPr>
          <p:spPr>
            <a:xfrm flipH="false" flipV="false" rot="0">
              <a:off x="0" y="0"/>
              <a:ext cx="3178037" cy="1152912"/>
            </a:xfrm>
            <a:custGeom>
              <a:avLst/>
              <a:gdLst/>
              <a:ahLst/>
              <a:cxnLst/>
              <a:rect r="r" b="b" t="t" l="l"/>
              <a:pathLst>
                <a:path h="1152912" w="3178037">
                  <a:moveTo>
                    <a:pt x="2974837" y="0"/>
                  </a:moveTo>
                  <a:lnTo>
                    <a:pt x="0" y="0"/>
                  </a:lnTo>
                  <a:lnTo>
                    <a:pt x="203200" y="1152912"/>
                  </a:lnTo>
                  <a:lnTo>
                    <a:pt x="3178037" y="1152912"/>
                  </a:lnTo>
                  <a:lnTo>
                    <a:pt x="2974837" y="0"/>
                  </a:lnTo>
                  <a:close/>
                </a:path>
              </a:pathLst>
            </a:custGeom>
            <a:solidFill>
              <a:srgbClr val="004AAD"/>
            </a:solidFill>
            <a:ln w="66675" cap="sq">
              <a:solidFill>
                <a:srgbClr val="000000"/>
              </a:solidFill>
              <a:prstDash val="solid"/>
              <a:miter/>
            </a:ln>
          </p:spPr>
        </p:sp>
        <p:sp>
          <p:nvSpPr>
            <p:cNvPr name="TextBox 7" id="7"/>
            <p:cNvSpPr txBox="true"/>
            <p:nvPr/>
          </p:nvSpPr>
          <p:spPr>
            <a:xfrm>
              <a:off x="101600" y="-38100"/>
              <a:ext cx="2974837" cy="1191012"/>
            </a:xfrm>
            <a:prstGeom prst="rect">
              <a:avLst/>
            </a:prstGeom>
          </p:spPr>
          <p:txBody>
            <a:bodyPr anchor="ctr" rtlCol="false" tIns="50800" lIns="50800" bIns="50800" rIns="50800"/>
            <a:lstStyle/>
            <a:p>
              <a:pPr algn="ctr">
                <a:lnSpc>
                  <a:spcPts val="2659"/>
                </a:lnSpc>
              </a:pPr>
            </a:p>
          </p:txBody>
        </p:sp>
      </p:grpSp>
      <p:sp>
        <p:nvSpPr>
          <p:cNvPr name="Freeform 8" id="8"/>
          <p:cNvSpPr/>
          <p:nvPr/>
        </p:nvSpPr>
        <p:spPr>
          <a:xfrm flipH="false" flipV="false" rot="0">
            <a:off x="14318339" y="-3221618"/>
            <a:ext cx="6587795" cy="5953720"/>
          </a:xfrm>
          <a:custGeom>
            <a:avLst/>
            <a:gdLst/>
            <a:ahLst/>
            <a:cxnLst/>
            <a:rect r="r" b="b" t="t" l="l"/>
            <a:pathLst>
              <a:path h="5953720" w="6587795">
                <a:moveTo>
                  <a:pt x="0" y="0"/>
                </a:moveTo>
                <a:lnTo>
                  <a:pt x="6587796" y="0"/>
                </a:lnTo>
                <a:lnTo>
                  <a:pt x="6587796" y="5953720"/>
                </a:lnTo>
                <a:lnTo>
                  <a:pt x="0" y="5953720"/>
                </a:lnTo>
                <a:lnTo>
                  <a:pt x="0" y="0"/>
                </a:lnTo>
                <a:close/>
              </a:path>
            </a:pathLst>
          </a:custGeom>
          <a:blipFill>
            <a:blip r:embed="rId7"/>
            <a:stretch>
              <a:fillRect l="0" t="0" r="0" b="0"/>
            </a:stretch>
          </a:blipFill>
        </p:spPr>
      </p:sp>
      <p:sp>
        <p:nvSpPr>
          <p:cNvPr name="Freeform 9" id="9"/>
          <p:cNvSpPr/>
          <p:nvPr/>
        </p:nvSpPr>
        <p:spPr>
          <a:xfrm flipH="false" flipV="false" rot="0">
            <a:off x="1585091" y="4372258"/>
            <a:ext cx="15111925" cy="10748357"/>
          </a:xfrm>
          <a:custGeom>
            <a:avLst/>
            <a:gdLst/>
            <a:ahLst/>
            <a:cxnLst/>
            <a:rect r="r" b="b" t="t" l="l"/>
            <a:pathLst>
              <a:path h="10748357" w="15111925">
                <a:moveTo>
                  <a:pt x="0" y="0"/>
                </a:moveTo>
                <a:lnTo>
                  <a:pt x="15111925" y="0"/>
                </a:lnTo>
                <a:lnTo>
                  <a:pt x="15111925" y="10748356"/>
                </a:lnTo>
                <a:lnTo>
                  <a:pt x="0" y="10748356"/>
                </a:lnTo>
                <a:lnTo>
                  <a:pt x="0" y="0"/>
                </a:lnTo>
                <a:close/>
              </a:path>
            </a:pathLst>
          </a:custGeom>
          <a:blipFill>
            <a:blip r:embed="rId8"/>
            <a:stretch>
              <a:fillRect l="0" t="0" r="0" b="0"/>
            </a:stretch>
          </a:blipFill>
        </p:spPr>
      </p:sp>
      <p:sp>
        <p:nvSpPr>
          <p:cNvPr name="Freeform 10" id="10"/>
          <p:cNvSpPr/>
          <p:nvPr/>
        </p:nvSpPr>
        <p:spPr>
          <a:xfrm flipH="false" flipV="false" rot="0">
            <a:off x="14772380" y="-1020145"/>
            <a:ext cx="4167780" cy="4167780"/>
          </a:xfrm>
          <a:custGeom>
            <a:avLst/>
            <a:gdLst/>
            <a:ahLst/>
            <a:cxnLst/>
            <a:rect r="r" b="b" t="t" l="l"/>
            <a:pathLst>
              <a:path h="4167780" w="4167780">
                <a:moveTo>
                  <a:pt x="0" y="0"/>
                </a:moveTo>
                <a:lnTo>
                  <a:pt x="4167779" y="0"/>
                </a:lnTo>
                <a:lnTo>
                  <a:pt x="4167779" y="4167779"/>
                </a:lnTo>
                <a:lnTo>
                  <a:pt x="0" y="416777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1" id="11"/>
          <p:cNvSpPr txBox="true"/>
          <p:nvPr/>
        </p:nvSpPr>
        <p:spPr>
          <a:xfrm rot="0">
            <a:off x="3764678" y="3870089"/>
            <a:ext cx="8567972" cy="323215"/>
          </a:xfrm>
          <a:prstGeom prst="rect">
            <a:avLst/>
          </a:prstGeom>
        </p:spPr>
        <p:txBody>
          <a:bodyPr anchor="t" rtlCol="false" tIns="0" lIns="0" bIns="0" rIns="0">
            <a:spAutoFit/>
          </a:bodyPr>
          <a:lstStyle/>
          <a:p>
            <a:pPr algn="ctr">
              <a:lnSpc>
                <a:spcPts val="2659"/>
              </a:lnSpc>
              <a:spcBef>
                <a:spcPct val="0"/>
              </a:spcBef>
            </a:pPr>
            <a:r>
              <a:rPr lang="en-US" sz="1899">
                <a:solidFill>
                  <a:srgbClr val="425FA6"/>
                </a:solidFill>
                <a:latin typeface="Nunito"/>
                <a:ea typeface="Nunito"/>
                <a:cs typeface="Nunito"/>
                <a:sym typeface="Nunito"/>
              </a:rPr>
              <a:t>Your Space. Your Rights. Our Mission</a:t>
            </a:r>
          </a:p>
        </p:txBody>
      </p:sp>
      <p:sp>
        <p:nvSpPr>
          <p:cNvPr name="TextBox 12" id="12"/>
          <p:cNvSpPr txBox="true"/>
          <p:nvPr/>
        </p:nvSpPr>
        <p:spPr>
          <a:xfrm rot="0">
            <a:off x="4059953" y="770203"/>
            <a:ext cx="10448184" cy="863307"/>
          </a:xfrm>
          <a:prstGeom prst="rect">
            <a:avLst/>
          </a:prstGeom>
        </p:spPr>
        <p:txBody>
          <a:bodyPr anchor="t" rtlCol="false" tIns="0" lIns="0" bIns="0" rIns="0">
            <a:spAutoFit/>
          </a:bodyPr>
          <a:lstStyle/>
          <a:p>
            <a:pPr algn="ctr">
              <a:lnSpc>
                <a:spcPts val="6011"/>
              </a:lnSpc>
            </a:pPr>
            <a:r>
              <a:rPr lang="en-US" sz="7514">
                <a:solidFill>
                  <a:srgbClr val="FFFFFF"/>
                </a:solidFill>
                <a:latin typeface="TAN Nimbus"/>
                <a:ea typeface="TAN Nimbus"/>
                <a:cs typeface="TAN Nimbus"/>
                <a:sym typeface="TAN Nimbus"/>
              </a:rPr>
              <a:t>Safe Space Squad</a:t>
            </a:r>
          </a:p>
        </p:txBody>
      </p:sp>
      <p:sp>
        <p:nvSpPr>
          <p:cNvPr name="TextBox 13" id="13"/>
          <p:cNvSpPr txBox="true"/>
          <p:nvPr/>
        </p:nvSpPr>
        <p:spPr>
          <a:xfrm rot="0">
            <a:off x="6361719" y="2095115"/>
            <a:ext cx="7345269" cy="821962"/>
          </a:xfrm>
          <a:prstGeom prst="rect">
            <a:avLst/>
          </a:prstGeom>
        </p:spPr>
        <p:txBody>
          <a:bodyPr anchor="t" rtlCol="false" tIns="0" lIns="0" bIns="0" rIns="0">
            <a:spAutoFit/>
          </a:bodyPr>
          <a:lstStyle/>
          <a:p>
            <a:pPr algn="ctr">
              <a:lnSpc>
                <a:spcPts val="2968"/>
              </a:lnSpc>
            </a:pPr>
            <a:r>
              <a:rPr lang="en-US" sz="3491" spc="34">
                <a:solidFill>
                  <a:srgbClr val="FFFFFF"/>
                </a:solidFill>
                <a:latin typeface="Perandory Condensed"/>
                <a:ea typeface="Perandory Condensed"/>
                <a:cs typeface="Perandory Condensed"/>
                <a:sym typeface="Perandory Condensed"/>
              </a:rPr>
              <a:t>GUARDIANS OF RIGHTS, CHAMPIONS OF RESPECT</a:t>
            </a:r>
          </a:p>
          <a:p>
            <a:pPr algn="ctr">
              <a:lnSpc>
                <a:spcPts val="2968"/>
              </a:lnSpc>
            </a:pPr>
            <a:r>
              <a:rPr lang="en-US" sz="3491" spc="34">
                <a:solidFill>
                  <a:srgbClr val="FFFFFF"/>
                </a:solidFill>
                <a:latin typeface="Perandory Condensed"/>
                <a:ea typeface="Perandory Condensed"/>
                <a:cs typeface="Perandory Condensed"/>
                <a:sym typeface="Perandory Condensed"/>
              </a:rPr>
              <a:t>DECISION MAKER TRAINING</a:t>
            </a:r>
          </a:p>
        </p:txBody>
      </p:sp>
      <p:sp>
        <p:nvSpPr>
          <p:cNvPr name="TextBox 14" id="14"/>
          <p:cNvSpPr txBox="true"/>
          <p:nvPr/>
        </p:nvSpPr>
        <p:spPr>
          <a:xfrm rot="0">
            <a:off x="4859094" y="5570061"/>
            <a:ext cx="1855291" cy="372745"/>
          </a:xfrm>
          <a:prstGeom prst="rect">
            <a:avLst/>
          </a:prstGeom>
        </p:spPr>
        <p:txBody>
          <a:bodyPr anchor="t" rtlCol="false" tIns="0" lIns="0" bIns="0" rIns="0">
            <a:spAutoFit/>
          </a:bodyPr>
          <a:lstStyle/>
          <a:p>
            <a:pPr algn="ctr">
              <a:lnSpc>
                <a:spcPts val="3079"/>
              </a:lnSpc>
              <a:spcBef>
                <a:spcPct val="0"/>
              </a:spcBef>
            </a:pPr>
            <a:r>
              <a:rPr lang="en-US" b="true" sz="2199">
                <a:solidFill>
                  <a:srgbClr val="7ED957"/>
                </a:solidFill>
                <a:latin typeface="Bellota Bold"/>
                <a:ea typeface="Bellota Bold"/>
                <a:cs typeface="Bellota Bold"/>
                <a:sym typeface="Bellota Bold"/>
              </a:rPr>
              <a:t>GUARDIAN IX</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2887" y="-2127093"/>
            <a:ext cx="18981720" cy="18934266"/>
          </a:xfrm>
          <a:custGeom>
            <a:avLst/>
            <a:gdLst/>
            <a:ahLst/>
            <a:cxnLst/>
            <a:rect r="r" b="b" t="t" l="l"/>
            <a:pathLst>
              <a:path h="18934266" w="18981720">
                <a:moveTo>
                  <a:pt x="0" y="0"/>
                </a:moveTo>
                <a:lnTo>
                  <a:pt x="18981720" y="0"/>
                </a:lnTo>
                <a:lnTo>
                  <a:pt x="18981720" y="18934266"/>
                </a:lnTo>
                <a:lnTo>
                  <a:pt x="0" y="189342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06002" y="1492148"/>
            <a:ext cx="16875996" cy="7302704"/>
          </a:xfrm>
          <a:custGeom>
            <a:avLst/>
            <a:gdLst/>
            <a:ahLst/>
            <a:cxnLst/>
            <a:rect r="r" b="b" t="t" l="l"/>
            <a:pathLst>
              <a:path h="7302704" w="16875996">
                <a:moveTo>
                  <a:pt x="0" y="0"/>
                </a:moveTo>
                <a:lnTo>
                  <a:pt x="16875996" y="0"/>
                </a:lnTo>
                <a:lnTo>
                  <a:pt x="16875996" y="7302704"/>
                </a:lnTo>
                <a:lnTo>
                  <a:pt x="0" y="73027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455809" y="5143500"/>
            <a:ext cx="5920576" cy="5143500"/>
          </a:xfrm>
          <a:custGeom>
            <a:avLst/>
            <a:gdLst/>
            <a:ahLst/>
            <a:cxnLst/>
            <a:rect r="r" b="b" t="t" l="l"/>
            <a:pathLst>
              <a:path h="5143500" w="5920576">
                <a:moveTo>
                  <a:pt x="0" y="0"/>
                </a:moveTo>
                <a:lnTo>
                  <a:pt x="5920576" y="0"/>
                </a:lnTo>
                <a:lnTo>
                  <a:pt x="5920576" y="5143500"/>
                </a:lnTo>
                <a:lnTo>
                  <a:pt x="0" y="51435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2202780" y="3132633"/>
            <a:ext cx="15056520" cy="2175532"/>
          </a:xfrm>
          <a:prstGeom prst="rect">
            <a:avLst/>
          </a:prstGeom>
        </p:spPr>
        <p:txBody>
          <a:bodyPr anchor="t" rtlCol="false" tIns="0" lIns="0" bIns="0" rIns="0">
            <a:spAutoFit/>
          </a:bodyPr>
          <a:lstStyle/>
          <a:p>
            <a:pPr algn="ctr">
              <a:lnSpc>
                <a:spcPts val="17451"/>
              </a:lnSpc>
            </a:pPr>
            <a:r>
              <a:rPr lang="en-US" sz="12465">
                <a:solidFill>
                  <a:srgbClr val="000000"/>
                </a:solidFill>
                <a:latin typeface="Edo"/>
                <a:ea typeface="Edo"/>
                <a:cs typeface="Edo"/>
                <a:sym typeface="Edo"/>
              </a:rPr>
              <a:t>Kim Possible</a:t>
            </a:r>
          </a:p>
        </p:txBody>
      </p:sp>
      <p:sp>
        <p:nvSpPr>
          <p:cNvPr name="TextBox 6" id="6"/>
          <p:cNvSpPr txBox="true"/>
          <p:nvPr/>
        </p:nvSpPr>
        <p:spPr>
          <a:xfrm rot="1422570">
            <a:off x="13411174" y="6717180"/>
            <a:ext cx="3971770" cy="2343172"/>
          </a:xfrm>
          <a:prstGeom prst="rect">
            <a:avLst/>
          </a:prstGeom>
        </p:spPr>
        <p:txBody>
          <a:bodyPr anchor="t" rtlCol="false" tIns="0" lIns="0" bIns="0" rIns="0">
            <a:spAutoFit/>
          </a:bodyPr>
          <a:lstStyle/>
          <a:p>
            <a:pPr algn="ctr">
              <a:lnSpc>
                <a:spcPts val="6298"/>
              </a:lnSpc>
            </a:pPr>
            <a:r>
              <a:rPr lang="en-US" b="true" sz="4499">
                <a:solidFill>
                  <a:srgbClr val="FFF200"/>
                </a:solidFill>
                <a:latin typeface="Glacial Indifference Bold"/>
                <a:ea typeface="Glacial Indifference Bold"/>
                <a:cs typeface="Glacial Indifference Bold"/>
                <a:sym typeface="Glacial Indifference Bold"/>
              </a:rPr>
              <a:t>Chief Compliance Officer</a:t>
            </a:r>
          </a:p>
        </p:txBody>
      </p:sp>
      <p:sp>
        <p:nvSpPr>
          <p:cNvPr name="Freeform 7" id="7"/>
          <p:cNvSpPr/>
          <p:nvPr/>
        </p:nvSpPr>
        <p:spPr>
          <a:xfrm flipH="false" flipV="false" rot="0">
            <a:off x="1461843" y="4363274"/>
            <a:ext cx="3836995" cy="5778062"/>
          </a:xfrm>
          <a:custGeom>
            <a:avLst/>
            <a:gdLst/>
            <a:ahLst/>
            <a:cxnLst/>
            <a:rect r="r" b="b" t="t" l="l"/>
            <a:pathLst>
              <a:path h="5778062" w="3836995">
                <a:moveTo>
                  <a:pt x="0" y="0"/>
                </a:moveTo>
                <a:lnTo>
                  <a:pt x="3836994" y="0"/>
                </a:lnTo>
                <a:lnTo>
                  <a:pt x="3836994" y="5778062"/>
                </a:lnTo>
                <a:lnTo>
                  <a:pt x="0" y="5778062"/>
                </a:lnTo>
                <a:lnTo>
                  <a:pt x="0" y="0"/>
                </a:lnTo>
                <a:close/>
              </a:path>
            </a:pathLst>
          </a:custGeom>
          <a:blipFill>
            <a:blip r:embed="rId8"/>
            <a:stretch>
              <a:fillRect l="0" t="0" r="0" b="0"/>
            </a:stretch>
          </a:blipFill>
        </p:spPr>
      </p:sp>
      <p:sp>
        <p:nvSpPr>
          <p:cNvPr name="TextBox 8" id="8"/>
          <p:cNvSpPr txBox="true"/>
          <p:nvPr/>
        </p:nvSpPr>
        <p:spPr>
          <a:xfrm rot="0">
            <a:off x="2108548" y="1760348"/>
            <a:ext cx="15056520" cy="1489939"/>
          </a:xfrm>
          <a:prstGeom prst="rect">
            <a:avLst/>
          </a:prstGeom>
        </p:spPr>
        <p:txBody>
          <a:bodyPr anchor="t" rtlCol="false" tIns="0" lIns="0" bIns="0" rIns="0">
            <a:spAutoFit/>
          </a:bodyPr>
          <a:lstStyle/>
          <a:p>
            <a:pPr algn="ctr">
              <a:lnSpc>
                <a:spcPts val="11852"/>
              </a:lnSpc>
            </a:pPr>
            <a:r>
              <a:rPr lang="en-US" sz="8466">
                <a:solidFill>
                  <a:srgbClr val="000000"/>
                </a:solidFill>
                <a:latin typeface="Edo"/>
                <a:ea typeface="Edo"/>
                <a:cs typeface="Edo"/>
                <a:sym typeface="Edo"/>
              </a:rPr>
              <a:t>Kim Fletcher Bowden As...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2887" y="-2127093"/>
            <a:ext cx="18981720" cy="18934266"/>
          </a:xfrm>
          <a:custGeom>
            <a:avLst/>
            <a:gdLst/>
            <a:ahLst/>
            <a:cxnLst/>
            <a:rect r="r" b="b" t="t" l="l"/>
            <a:pathLst>
              <a:path h="18934266" w="18981720">
                <a:moveTo>
                  <a:pt x="0" y="0"/>
                </a:moveTo>
                <a:lnTo>
                  <a:pt x="18981720" y="0"/>
                </a:lnTo>
                <a:lnTo>
                  <a:pt x="18981720" y="18934266"/>
                </a:lnTo>
                <a:lnTo>
                  <a:pt x="0" y="189342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06002" y="1492148"/>
            <a:ext cx="16875996" cy="7302704"/>
          </a:xfrm>
          <a:custGeom>
            <a:avLst/>
            <a:gdLst/>
            <a:ahLst/>
            <a:cxnLst/>
            <a:rect r="r" b="b" t="t" l="l"/>
            <a:pathLst>
              <a:path h="7302704" w="16875996">
                <a:moveTo>
                  <a:pt x="0" y="0"/>
                </a:moveTo>
                <a:lnTo>
                  <a:pt x="16875996" y="0"/>
                </a:lnTo>
                <a:lnTo>
                  <a:pt x="16875996" y="7302704"/>
                </a:lnTo>
                <a:lnTo>
                  <a:pt x="0" y="73027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455809" y="5143500"/>
            <a:ext cx="5920576" cy="5143500"/>
          </a:xfrm>
          <a:custGeom>
            <a:avLst/>
            <a:gdLst/>
            <a:ahLst/>
            <a:cxnLst/>
            <a:rect r="r" b="b" t="t" l="l"/>
            <a:pathLst>
              <a:path h="5143500" w="5920576">
                <a:moveTo>
                  <a:pt x="0" y="0"/>
                </a:moveTo>
                <a:lnTo>
                  <a:pt x="5920576" y="0"/>
                </a:lnTo>
                <a:lnTo>
                  <a:pt x="5920576" y="5143500"/>
                </a:lnTo>
                <a:lnTo>
                  <a:pt x="0" y="51435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2202780" y="3132633"/>
            <a:ext cx="15056520" cy="2175532"/>
          </a:xfrm>
          <a:prstGeom prst="rect">
            <a:avLst/>
          </a:prstGeom>
        </p:spPr>
        <p:txBody>
          <a:bodyPr anchor="t" rtlCol="false" tIns="0" lIns="0" bIns="0" rIns="0">
            <a:spAutoFit/>
          </a:bodyPr>
          <a:lstStyle/>
          <a:p>
            <a:pPr algn="ctr">
              <a:lnSpc>
                <a:spcPts val="17451"/>
              </a:lnSpc>
            </a:pPr>
            <a:r>
              <a:rPr lang="en-US" sz="12465">
                <a:solidFill>
                  <a:srgbClr val="000000"/>
                </a:solidFill>
                <a:latin typeface="Edo"/>
                <a:ea typeface="Edo"/>
                <a:cs typeface="Edo"/>
                <a:sym typeface="Edo"/>
              </a:rPr>
              <a:t>sentinel singh</a:t>
            </a:r>
          </a:p>
        </p:txBody>
      </p:sp>
      <p:sp>
        <p:nvSpPr>
          <p:cNvPr name="TextBox 6" id="6"/>
          <p:cNvSpPr txBox="true"/>
          <p:nvPr/>
        </p:nvSpPr>
        <p:spPr>
          <a:xfrm rot="1422570">
            <a:off x="13480370" y="6912680"/>
            <a:ext cx="3971770" cy="1979952"/>
          </a:xfrm>
          <a:prstGeom prst="rect">
            <a:avLst/>
          </a:prstGeom>
        </p:spPr>
        <p:txBody>
          <a:bodyPr anchor="t" rtlCol="false" tIns="0" lIns="0" bIns="0" rIns="0">
            <a:spAutoFit/>
          </a:bodyPr>
          <a:lstStyle/>
          <a:p>
            <a:pPr algn="ctr">
              <a:lnSpc>
                <a:spcPts val="5318"/>
              </a:lnSpc>
            </a:pPr>
            <a:r>
              <a:rPr lang="en-US" b="true" sz="3799">
                <a:solidFill>
                  <a:srgbClr val="FFF200"/>
                </a:solidFill>
                <a:latin typeface="Glacial Indifference Bold"/>
                <a:ea typeface="Glacial Indifference Bold"/>
                <a:cs typeface="Glacial Indifference Bold"/>
                <a:sym typeface="Glacial Indifference Bold"/>
              </a:rPr>
              <a:t>Compliance and System Title IX Coordinator</a:t>
            </a:r>
          </a:p>
        </p:txBody>
      </p:sp>
      <p:sp>
        <p:nvSpPr>
          <p:cNvPr name="TextBox 7" id="7"/>
          <p:cNvSpPr txBox="true"/>
          <p:nvPr/>
        </p:nvSpPr>
        <p:spPr>
          <a:xfrm rot="0">
            <a:off x="2108548" y="1760348"/>
            <a:ext cx="15056520" cy="1489939"/>
          </a:xfrm>
          <a:prstGeom prst="rect">
            <a:avLst/>
          </a:prstGeom>
        </p:spPr>
        <p:txBody>
          <a:bodyPr anchor="t" rtlCol="false" tIns="0" lIns="0" bIns="0" rIns="0">
            <a:spAutoFit/>
          </a:bodyPr>
          <a:lstStyle/>
          <a:p>
            <a:pPr algn="ctr">
              <a:lnSpc>
                <a:spcPts val="11852"/>
              </a:lnSpc>
            </a:pPr>
            <a:r>
              <a:rPr lang="en-US" sz="8466">
                <a:solidFill>
                  <a:srgbClr val="000000"/>
                </a:solidFill>
                <a:latin typeface="Edo"/>
                <a:ea typeface="Edo"/>
                <a:cs typeface="Edo"/>
                <a:sym typeface="Edo"/>
              </a:rPr>
              <a:t>dr titania singh As...</a:t>
            </a:r>
          </a:p>
        </p:txBody>
      </p:sp>
      <p:sp>
        <p:nvSpPr>
          <p:cNvPr name="Freeform 8" id="8"/>
          <p:cNvSpPr/>
          <p:nvPr/>
        </p:nvSpPr>
        <p:spPr>
          <a:xfrm flipH="false" flipV="false" rot="0">
            <a:off x="254943" y="4508938"/>
            <a:ext cx="2324767" cy="5778062"/>
          </a:xfrm>
          <a:custGeom>
            <a:avLst/>
            <a:gdLst/>
            <a:ahLst/>
            <a:cxnLst/>
            <a:rect r="r" b="b" t="t" l="l"/>
            <a:pathLst>
              <a:path h="5778062" w="2324767">
                <a:moveTo>
                  <a:pt x="0" y="0"/>
                </a:moveTo>
                <a:lnTo>
                  <a:pt x="2324768" y="0"/>
                </a:lnTo>
                <a:lnTo>
                  <a:pt x="2324768" y="5778062"/>
                </a:lnTo>
                <a:lnTo>
                  <a:pt x="0" y="5778062"/>
                </a:lnTo>
                <a:lnTo>
                  <a:pt x="0" y="0"/>
                </a:lnTo>
                <a:close/>
              </a:path>
            </a:pathLst>
          </a:custGeom>
          <a:blipFill>
            <a:blip r:embed="rId8"/>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42887" y="-2127093"/>
            <a:ext cx="18981720" cy="18934266"/>
          </a:xfrm>
          <a:custGeom>
            <a:avLst/>
            <a:gdLst/>
            <a:ahLst/>
            <a:cxnLst/>
            <a:rect r="r" b="b" t="t" l="l"/>
            <a:pathLst>
              <a:path h="18934266" w="18981720">
                <a:moveTo>
                  <a:pt x="0" y="0"/>
                </a:moveTo>
                <a:lnTo>
                  <a:pt x="18981720" y="0"/>
                </a:lnTo>
                <a:lnTo>
                  <a:pt x="18981720" y="18934266"/>
                </a:lnTo>
                <a:lnTo>
                  <a:pt x="0" y="189342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06002" y="1492148"/>
            <a:ext cx="16875996" cy="7302704"/>
          </a:xfrm>
          <a:custGeom>
            <a:avLst/>
            <a:gdLst/>
            <a:ahLst/>
            <a:cxnLst/>
            <a:rect r="r" b="b" t="t" l="l"/>
            <a:pathLst>
              <a:path h="7302704" w="16875996">
                <a:moveTo>
                  <a:pt x="0" y="0"/>
                </a:moveTo>
                <a:lnTo>
                  <a:pt x="16875996" y="0"/>
                </a:lnTo>
                <a:lnTo>
                  <a:pt x="16875996" y="7302704"/>
                </a:lnTo>
                <a:lnTo>
                  <a:pt x="0" y="73027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455809" y="5143500"/>
            <a:ext cx="5920576" cy="5143500"/>
          </a:xfrm>
          <a:custGeom>
            <a:avLst/>
            <a:gdLst/>
            <a:ahLst/>
            <a:cxnLst/>
            <a:rect r="r" b="b" t="t" l="l"/>
            <a:pathLst>
              <a:path h="5143500" w="5920576">
                <a:moveTo>
                  <a:pt x="0" y="0"/>
                </a:moveTo>
                <a:lnTo>
                  <a:pt x="5920576" y="0"/>
                </a:lnTo>
                <a:lnTo>
                  <a:pt x="5920576" y="5143500"/>
                </a:lnTo>
                <a:lnTo>
                  <a:pt x="0" y="51435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2202780" y="3132633"/>
            <a:ext cx="15056520" cy="2175532"/>
          </a:xfrm>
          <a:prstGeom prst="rect">
            <a:avLst/>
          </a:prstGeom>
        </p:spPr>
        <p:txBody>
          <a:bodyPr anchor="t" rtlCol="false" tIns="0" lIns="0" bIns="0" rIns="0">
            <a:spAutoFit/>
          </a:bodyPr>
          <a:lstStyle/>
          <a:p>
            <a:pPr algn="ctr">
              <a:lnSpc>
                <a:spcPts val="17451"/>
              </a:lnSpc>
            </a:pPr>
            <a:r>
              <a:rPr lang="en-US" sz="12465">
                <a:solidFill>
                  <a:srgbClr val="000000"/>
                </a:solidFill>
                <a:latin typeface="Edo"/>
                <a:ea typeface="Edo"/>
                <a:cs typeface="Edo"/>
                <a:sym typeface="Edo"/>
              </a:rPr>
              <a:t>defender ix</a:t>
            </a:r>
          </a:p>
        </p:txBody>
      </p:sp>
      <p:sp>
        <p:nvSpPr>
          <p:cNvPr name="TextBox 6" id="6"/>
          <p:cNvSpPr txBox="true"/>
          <p:nvPr/>
        </p:nvSpPr>
        <p:spPr>
          <a:xfrm rot="1422570">
            <a:off x="13447447" y="6972702"/>
            <a:ext cx="3971770" cy="1552597"/>
          </a:xfrm>
          <a:prstGeom prst="rect">
            <a:avLst/>
          </a:prstGeom>
        </p:spPr>
        <p:txBody>
          <a:bodyPr anchor="t" rtlCol="false" tIns="0" lIns="0" bIns="0" rIns="0">
            <a:spAutoFit/>
          </a:bodyPr>
          <a:lstStyle/>
          <a:p>
            <a:pPr algn="ctr">
              <a:lnSpc>
                <a:spcPts val="6298"/>
              </a:lnSpc>
            </a:pPr>
            <a:r>
              <a:rPr lang="en-US" b="true" sz="4499">
                <a:solidFill>
                  <a:srgbClr val="FFF200"/>
                </a:solidFill>
                <a:latin typeface="Glacial Indifference Bold"/>
                <a:ea typeface="Glacial Indifference Bold"/>
                <a:cs typeface="Glacial Indifference Bold"/>
                <a:sym typeface="Glacial Indifference Bold"/>
              </a:rPr>
              <a:t>School-Based Coordinators</a:t>
            </a:r>
          </a:p>
        </p:txBody>
      </p:sp>
      <p:sp>
        <p:nvSpPr>
          <p:cNvPr name="TextBox 7" id="7"/>
          <p:cNvSpPr txBox="true"/>
          <p:nvPr/>
        </p:nvSpPr>
        <p:spPr>
          <a:xfrm rot="0">
            <a:off x="2108548" y="1760348"/>
            <a:ext cx="15056520" cy="1489939"/>
          </a:xfrm>
          <a:prstGeom prst="rect">
            <a:avLst/>
          </a:prstGeom>
        </p:spPr>
        <p:txBody>
          <a:bodyPr anchor="t" rtlCol="false" tIns="0" lIns="0" bIns="0" rIns="0">
            <a:spAutoFit/>
          </a:bodyPr>
          <a:lstStyle/>
          <a:p>
            <a:pPr algn="ctr">
              <a:lnSpc>
                <a:spcPts val="11852"/>
              </a:lnSpc>
            </a:pPr>
            <a:r>
              <a:rPr lang="en-US" sz="8466">
                <a:solidFill>
                  <a:srgbClr val="000000"/>
                </a:solidFill>
                <a:latin typeface="Edo"/>
                <a:ea typeface="Edo"/>
                <a:cs typeface="Edo"/>
                <a:sym typeface="Edo"/>
              </a:rPr>
              <a:t>and you as...</a:t>
            </a:r>
          </a:p>
        </p:txBody>
      </p:sp>
      <p:sp>
        <p:nvSpPr>
          <p:cNvPr name="Freeform 8" id="8"/>
          <p:cNvSpPr/>
          <p:nvPr/>
        </p:nvSpPr>
        <p:spPr>
          <a:xfrm flipH="false" flipV="false" rot="0">
            <a:off x="-1018220" y="4806510"/>
            <a:ext cx="11215020" cy="7976683"/>
          </a:xfrm>
          <a:custGeom>
            <a:avLst/>
            <a:gdLst/>
            <a:ahLst/>
            <a:cxnLst/>
            <a:rect r="r" b="b" t="t" l="l"/>
            <a:pathLst>
              <a:path h="7976683" w="11215020">
                <a:moveTo>
                  <a:pt x="0" y="0"/>
                </a:moveTo>
                <a:lnTo>
                  <a:pt x="11215020" y="0"/>
                </a:lnTo>
                <a:lnTo>
                  <a:pt x="11215020" y="7976683"/>
                </a:lnTo>
                <a:lnTo>
                  <a:pt x="0" y="7976683"/>
                </a:lnTo>
                <a:lnTo>
                  <a:pt x="0" y="0"/>
                </a:lnTo>
                <a:close/>
              </a:path>
            </a:pathLst>
          </a:custGeom>
          <a:blipFill>
            <a:blip r:embed="rId8"/>
            <a:stretch>
              <a:fillRect l="0" t="0" r="0"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true" rot="0">
            <a:off x="1229848" y="856252"/>
            <a:ext cx="13547320" cy="10425791"/>
          </a:xfrm>
          <a:custGeom>
            <a:avLst/>
            <a:gdLst/>
            <a:ahLst/>
            <a:cxnLst/>
            <a:rect r="r" b="b" t="t" l="l"/>
            <a:pathLst>
              <a:path h="10425791" w="13547320">
                <a:moveTo>
                  <a:pt x="0" y="10425792"/>
                </a:moveTo>
                <a:lnTo>
                  <a:pt x="13547320" y="10425792"/>
                </a:lnTo>
                <a:lnTo>
                  <a:pt x="13547320" y="0"/>
                </a:lnTo>
                <a:lnTo>
                  <a:pt x="0" y="0"/>
                </a:lnTo>
                <a:lnTo>
                  <a:pt x="0" y="10425792"/>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399189" y="-577260"/>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577537" y="5568084"/>
            <a:ext cx="6666749" cy="5713959"/>
          </a:xfrm>
          <a:custGeom>
            <a:avLst/>
            <a:gdLst/>
            <a:ahLst/>
            <a:cxnLst/>
            <a:rect r="r" b="b" t="t" l="l"/>
            <a:pathLst>
              <a:path h="5713959" w="6666749">
                <a:moveTo>
                  <a:pt x="0" y="0"/>
                </a:moveTo>
                <a:lnTo>
                  <a:pt x="6666749" y="0"/>
                </a:lnTo>
                <a:lnTo>
                  <a:pt x="6666749" y="5713960"/>
                </a:lnTo>
                <a:lnTo>
                  <a:pt x="0" y="5713960"/>
                </a:lnTo>
                <a:lnTo>
                  <a:pt x="0" y="0"/>
                </a:lnTo>
                <a:close/>
              </a:path>
            </a:pathLst>
          </a:custGeom>
          <a:blipFill>
            <a:blip r:embed="rId7"/>
            <a:stretch>
              <a:fillRect l="0" t="0" r="0" b="0"/>
            </a:stretch>
          </a:blipFill>
        </p:spPr>
      </p:sp>
      <p:sp>
        <p:nvSpPr>
          <p:cNvPr name="Freeform 6" id="6"/>
          <p:cNvSpPr/>
          <p:nvPr/>
        </p:nvSpPr>
        <p:spPr>
          <a:xfrm flipH="true" flipV="true" rot="0">
            <a:off x="12780181" y="-2916396"/>
            <a:ext cx="11015639" cy="8229600"/>
          </a:xfrm>
          <a:custGeom>
            <a:avLst/>
            <a:gdLst/>
            <a:ahLst/>
            <a:cxnLst/>
            <a:rect r="r" b="b" t="t" l="l"/>
            <a:pathLst>
              <a:path h="8229600" w="11015639">
                <a:moveTo>
                  <a:pt x="11015638" y="8229600"/>
                </a:moveTo>
                <a:lnTo>
                  <a:pt x="0" y="8229600"/>
                </a:lnTo>
                <a:lnTo>
                  <a:pt x="0" y="0"/>
                </a:lnTo>
                <a:lnTo>
                  <a:pt x="11015638" y="0"/>
                </a:lnTo>
                <a:lnTo>
                  <a:pt x="11015638" y="8229600"/>
                </a:lnTo>
                <a:close/>
              </a:path>
            </a:pathLst>
          </a:custGeom>
          <a:blipFill>
            <a:blip r:embed="rId8"/>
            <a:stretch>
              <a:fillRect l="0" t="0" r="0" b="0"/>
            </a:stretch>
          </a:blipFill>
        </p:spPr>
      </p:sp>
      <p:sp>
        <p:nvSpPr>
          <p:cNvPr name="Freeform 7" id="7"/>
          <p:cNvSpPr/>
          <p:nvPr/>
        </p:nvSpPr>
        <p:spPr>
          <a:xfrm flipH="false" flipV="false" rot="0">
            <a:off x="469477" y="4757073"/>
            <a:ext cx="4348534" cy="4114800"/>
          </a:xfrm>
          <a:custGeom>
            <a:avLst/>
            <a:gdLst/>
            <a:ahLst/>
            <a:cxnLst/>
            <a:rect r="r" b="b" t="t" l="l"/>
            <a:pathLst>
              <a:path h="4114800" w="4348534">
                <a:moveTo>
                  <a:pt x="0" y="0"/>
                </a:moveTo>
                <a:lnTo>
                  <a:pt x="4348533" y="0"/>
                </a:lnTo>
                <a:lnTo>
                  <a:pt x="4348533"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8" id="8"/>
          <p:cNvSpPr txBox="true"/>
          <p:nvPr/>
        </p:nvSpPr>
        <p:spPr>
          <a:xfrm rot="-235009">
            <a:off x="4228767" y="22633"/>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INTRODUCTION </a:t>
            </a:r>
          </a:p>
        </p:txBody>
      </p:sp>
      <p:sp>
        <p:nvSpPr>
          <p:cNvPr name="TextBox 9" id="9"/>
          <p:cNvSpPr txBox="true"/>
          <p:nvPr/>
        </p:nvSpPr>
        <p:spPr>
          <a:xfrm rot="0">
            <a:off x="3305323" y="4785053"/>
            <a:ext cx="9396369" cy="2801355"/>
          </a:xfrm>
          <a:prstGeom prst="rect">
            <a:avLst/>
          </a:prstGeom>
        </p:spPr>
        <p:txBody>
          <a:bodyPr anchor="t" rtlCol="false" tIns="0" lIns="0" bIns="0" rIns="0">
            <a:spAutoFit/>
          </a:bodyPr>
          <a:lstStyle/>
          <a:p>
            <a:pPr algn="ctr">
              <a:lnSpc>
                <a:spcPts val="7655"/>
              </a:lnSpc>
            </a:pPr>
            <a:r>
              <a:rPr lang="en-US" sz="5468">
                <a:solidFill>
                  <a:srgbClr val="000000"/>
                </a:solidFill>
                <a:latin typeface="Lazydog"/>
                <a:ea typeface="Lazydog"/>
                <a:cs typeface="Lazydog"/>
                <a:sym typeface="Lazydog"/>
              </a:rPr>
              <a:t>The why behind the shield: </a:t>
            </a:r>
          </a:p>
          <a:p>
            <a:pPr algn="ctr">
              <a:lnSpc>
                <a:spcPts val="7322"/>
              </a:lnSpc>
            </a:pPr>
            <a:r>
              <a:rPr lang="en-US" sz="5230">
                <a:solidFill>
                  <a:srgbClr val="000000"/>
                </a:solidFill>
                <a:latin typeface="Lazydog"/>
                <a:ea typeface="Lazydog"/>
                <a:cs typeface="Lazydog"/>
                <a:sym typeface="Lazydog"/>
              </a:rPr>
              <a:t>Protect, prevent, empower</a:t>
            </a:r>
          </a:p>
        </p:txBody>
      </p:sp>
      <p:sp>
        <p:nvSpPr>
          <p:cNvPr name="Freeform 10" id="10"/>
          <p:cNvSpPr/>
          <p:nvPr/>
        </p:nvSpPr>
        <p:spPr>
          <a:xfrm flipH="false" flipV="false" rot="0">
            <a:off x="3536490" y="7391032"/>
            <a:ext cx="11215020" cy="7976683"/>
          </a:xfrm>
          <a:custGeom>
            <a:avLst/>
            <a:gdLst/>
            <a:ahLst/>
            <a:cxnLst/>
            <a:rect r="r" b="b" t="t" l="l"/>
            <a:pathLst>
              <a:path h="7976683" w="11215020">
                <a:moveTo>
                  <a:pt x="0" y="0"/>
                </a:moveTo>
                <a:lnTo>
                  <a:pt x="11215020" y="0"/>
                </a:lnTo>
                <a:lnTo>
                  <a:pt x="11215020" y="7976683"/>
                </a:lnTo>
                <a:lnTo>
                  <a:pt x="0" y="7976683"/>
                </a:lnTo>
                <a:lnTo>
                  <a:pt x="0" y="0"/>
                </a:lnTo>
                <a:close/>
              </a:path>
            </a:pathLst>
          </a:custGeom>
          <a:blipFill>
            <a:blip r:embed="rId11"/>
            <a:stretch>
              <a:fillRect l="0" t="0" r="0" b="0"/>
            </a:stretch>
          </a:blipFill>
        </p:spPr>
      </p:sp>
      <p:grpSp>
        <p:nvGrpSpPr>
          <p:cNvPr name="Group 11" id="11"/>
          <p:cNvGrpSpPr/>
          <p:nvPr/>
        </p:nvGrpSpPr>
        <p:grpSpPr>
          <a:xfrm rot="0">
            <a:off x="9429950" y="7438657"/>
            <a:ext cx="4227366" cy="1615923"/>
            <a:chOff x="0" y="0"/>
            <a:chExt cx="5636488" cy="2154564"/>
          </a:xfrm>
        </p:grpSpPr>
        <p:sp>
          <p:nvSpPr>
            <p:cNvPr name="TextBox 12" id="12"/>
            <p:cNvSpPr txBox="true"/>
            <p:nvPr/>
          </p:nvSpPr>
          <p:spPr>
            <a:xfrm rot="0">
              <a:off x="0" y="133350"/>
              <a:ext cx="5636488" cy="627467"/>
            </a:xfrm>
            <a:prstGeom prst="rect">
              <a:avLst/>
            </a:prstGeom>
          </p:spPr>
          <p:txBody>
            <a:bodyPr anchor="t" rtlCol="false" tIns="0" lIns="0" bIns="0" rIns="0">
              <a:spAutoFit/>
            </a:bodyPr>
            <a:lstStyle/>
            <a:p>
              <a:pPr algn="ctr">
                <a:lnSpc>
                  <a:spcPts val="3011"/>
                </a:lnSpc>
                <a:spcBef>
                  <a:spcPct val="0"/>
                </a:spcBef>
              </a:pPr>
              <a:r>
                <a:rPr lang="en-US" b="true" sz="3764">
                  <a:solidFill>
                    <a:srgbClr val="020C45"/>
                  </a:solidFill>
                  <a:latin typeface="HK Modular"/>
                  <a:ea typeface="HK Modular"/>
                  <a:cs typeface="HK Modular"/>
                  <a:sym typeface="HK Modular"/>
                </a:rPr>
                <a:t>DEFENDER</a:t>
              </a:r>
            </a:p>
          </p:txBody>
        </p:sp>
        <p:sp>
          <p:nvSpPr>
            <p:cNvPr name="TextBox 13" id="13"/>
            <p:cNvSpPr txBox="true"/>
            <p:nvPr/>
          </p:nvSpPr>
          <p:spPr>
            <a:xfrm rot="0">
              <a:off x="0" y="1033137"/>
              <a:ext cx="5636488" cy="1121426"/>
            </a:xfrm>
            <a:prstGeom prst="rect">
              <a:avLst/>
            </a:prstGeom>
          </p:spPr>
          <p:txBody>
            <a:bodyPr anchor="t" rtlCol="false" tIns="0" lIns="0" bIns="0" rIns="0">
              <a:spAutoFit/>
            </a:bodyPr>
            <a:lstStyle/>
            <a:p>
              <a:pPr algn="ctr">
                <a:lnSpc>
                  <a:spcPts val="5415"/>
                </a:lnSpc>
                <a:spcBef>
                  <a:spcPct val="0"/>
                </a:spcBef>
              </a:pPr>
              <a:r>
                <a:rPr lang="en-US" b="true" sz="6769">
                  <a:solidFill>
                    <a:srgbClr val="1F80FF"/>
                  </a:solidFill>
                  <a:latin typeface="HK Modular"/>
                  <a:ea typeface="HK Modular"/>
                  <a:cs typeface="HK Modular"/>
                  <a:sym typeface="HK Modular"/>
                </a:rPr>
                <a:t>IX</a:t>
              </a:r>
            </a:p>
          </p:txBody>
        </p:sp>
      </p:grpSp>
      <p:sp>
        <p:nvSpPr>
          <p:cNvPr name="Freeform 14" id="14"/>
          <p:cNvSpPr/>
          <p:nvPr/>
        </p:nvSpPr>
        <p:spPr>
          <a:xfrm flipH="false" flipV="false" rot="0">
            <a:off x="15031930" y="5626902"/>
            <a:ext cx="2873331" cy="3623511"/>
          </a:xfrm>
          <a:custGeom>
            <a:avLst/>
            <a:gdLst/>
            <a:ahLst/>
            <a:cxnLst/>
            <a:rect r="r" b="b" t="t" l="l"/>
            <a:pathLst>
              <a:path h="3623511" w="2873331">
                <a:moveTo>
                  <a:pt x="0" y="0"/>
                </a:moveTo>
                <a:lnTo>
                  <a:pt x="2873330" y="0"/>
                </a:lnTo>
                <a:lnTo>
                  <a:pt x="2873330" y="3623510"/>
                </a:lnTo>
                <a:lnTo>
                  <a:pt x="0" y="3623510"/>
                </a:lnTo>
                <a:lnTo>
                  <a:pt x="0" y="0"/>
                </a:lnTo>
                <a:close/>
              </a:path>
            </a:pathLst>
          </a:custGeom>
          <a:blipFill>
            <a:blip r:embed="rId12"/>
            <a:stretch>
              <a:fillRect l="0" t="0" r="0" b="0"/>
            </a:stretch>
          </a:blipFill>
        </p:spPr>
      </p:sp>
      <p:sp>
        <p:nvSpPr>
          <p:cNvPr name="TextBox 15" id="15"/>
          <p:cNvSpPr txBox="true"/>
          <p:nvPr/>
        </p:nvSpPr>
        <p:spPr>
          <a:xfrm rot="0">
            <a:off x="10969676" y="9305925"/>
            <a:ext cx="10043902" cy="375920"/>
          </a:xfrm>
          <a:prstGeom prst="rect">
            <a:avLst/>
          </a:prstGeom>
        </p:spPr>
        <p:txBody>
          <a:bodyPr anchor="t" rtlCol="false" tIns="0" lIns="0" bIns="0" rIns="0">
            <a:spAutoFit/>
          </a:bodyPr>
          <a:lstStyle/>
          <a:p>
            <a:pPr algn="ctr">
              <a:lnSpc>
                <a:spcPts val="2799"/>
              </a:lnSpc>
            </a:pPr>
            <a:r>
              <a:rPr lang="en-US" b="true" sz="2799">
                <a:solidFill>
                  <a:srgbClr val="C70000"/>
                </a:solidFill>
                <a:latin typeface="Big Shoulders Display Bold"/>
                <a:ea typeface="Big Shoulders Display Bold"/>
                <a:cs typeface="Big Shoulders Display Bold"/>
                <a:sym typeface="Big Shoulders Display Bold"/>
              </a:rPr>
              <a:t>SEMINOLES - THE CRIMSON SCOUT</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2080819" y="1859618"/>
            <a:ext cx="14126362" cy="7398682"/>
          </a:xfrm>
          <a:custGeom>
            <a:avLst/>
            <a:gdLst/>
            <a:ahLst/>
            <a:cxnLst/>
            <a:rect r="r" b="b" t="t" l="l"/>
            <a:pathLst>
              <a:path h="7398682" w="14126362">
                <a:moveTo>
                  <a:pt x="0" y="0"/>
                </a:moveTo>
                <a:lnTo>
                  <a:pt x="14126362" y="0"/>
                </a:lnTo>
                <a:lnTo>
                  <a:pt x="14126362" y="7398682"/>
                </a:lnTo>
                <a:lnTo>
                  <a:pt x="0" y="73986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62427" y="-605242"/>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2091314">
            <a:off x="15255311" y="254573"/>
            <a:ext cx="1903741" cy="3566728"/>
          </a:xfrm>
          <a:custGeom>
            <a:avLst/>
            <a:gdLst/>
            <a:ahLst/>
            <a:cxnLst/>
            <a:rect r="r" b="b" t="t" l="l"/>
            <a:pathLst>
              <a:path h="3566728" w="1903741">
                <a:moveTo>
                  <a:pt x="0" y="0"/>
                </a:moveTo>
                <a:lnTo>
                  <a:pt x="1903741" y="0"/>
                </a:lnTo>
                <a:lnTo>
                  <a:pt x="1903741" y="3566728"/>
                </a:lnTo>
                <a:lnTo>
                  <a:pt x="0" y="35667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4466257" y="8607587"/>
            <a:ext cx="9601867" cy="8229600"/>
          </a:xfrm>
          <a:custGeom>
            <a:avLst/>
            <a:gdLst/>
            <a:ahLst/>
            <a:cxnLst/>
            <a:rect r="r" b="b" t="t" l="l"/>
            <a:pathLst>
              <a:path h="8229600" w="9601867">
                <a:moveTo>
                  <a:pt x="0" y="0"/>
                </a:moveTo>
                <a:lnTo>
                  <a:pt x="9601866" y="0"/>
                </a:lnTo>
                <a:lnTo>
                  <a:pt x="9601866" y="8229600"/>
                </a:lnTo>
                <a:lnTo>
                  <a:pt x="0" y="8229600"/>
                </a:lnTo>
                <a:lnTo>
                  <a:pt x="0" y="0"/>
                </a:lnTo>
                <a:close/>
              </a:path>
            </a:pathLst>
          </a:custGeom>
          <a:blipFill>
            <a:blip r:embed="rId9"/>
            <a:stretch>
              <a:fillRect l="0" t="0" r="0" b="0"/>
            </a:stretch>
          </a:blipFill>
        </p:spPr>
      </p:sp>
      <p:sp>
        <p:nvSpPr>
          <p:cNvPr name="TextBox 7" id="7"/>
          <p:cNvSpPr txBox="true"/>
          <p:nvPr/>
        </p:nvSpPr>
        <p:spPr>
          <a:xfrm rot="-235009">
            <a:off x="773665" y="172242"/>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FAQ 1</a:t>
            </a:r>
          </a:p>
        </p:txBody>
      </p:sp>
      <p:sp>
        <p:nvSpPr>
          <p:cNvPr name="TextBox 8" id="8"/>
          <p:cNvSpPr txBox="true"/>
          <p:nvPr/>
        </p:nvSpPr>
        <p:spPr>
          <a:xfrm rot="-116478">
            <a:off x="3794538" y="4501767"/>
            <a:ext cx="10043113" cy="1285495"/>
          </a:xfrm>
          <a:prstGeom prst="rect">
            <a:avLst/>
          </a:prstGeom>
        </p:spPr>
        <p:txBody>
          <a:bodyPr anchor="t" rtlCol="false" tIns="0" lIns="0" bIns="0" rIns="0">
            <a:spAutoFit/>
          </a:bodyPr>
          <a:lstStyle/>
          <a:p>
            <a:pPr algn="l">
              <a:lnSpc>
                <a:spcPts val="4220"/>
              </a:lnSpc>
            </a:pPr>
            <a:r>
              <a:rPr lang="en-US" sz="3014" b="true">
                <a:solidFill>
                  <a:srgbClr val="000000"/>
                </a:solidFill>
                <a:latin typeface="Cakerolli Ultra-Bold"/>
                <a:ea typeface="Cakerolli Ultra-Bold"/>
                <a:cs typeface="Cakerolli Ultra-Bold"/>
                <a:sym typeface="Cakerolli Ultra-Bold"/>
              </a:rPr>
              <a:t>WHY ARE WE TALKING ABOUT TITLE IX IN A K-12 ENVIRONMENT?</a:t>
            </a:r>
          </a:p>
        </p:txBody>
      </p:sp>
      <p:sp>
        <p:nvSpPr>
          <p:cNvPr name="Freeform 9" id="9"/>
          <p:cNvSpPr/>
          <p:nvPr/>
        </p:nvSpPr>
        <p:spPr>
          <a:xfrm flipH="false" flipV="false" rot="6049943">
            <a:off x="15087311" y="6951630"/>
            <a:ext cx="1032449" cy="1934330"/>
          </a:xfrm>
          <a:custGeom>
            <a:avLst/>
            <a:gdLst/>
            <a:ahLst/>
            <a:cxnLst/>
            <a:rect r="r" b="b" t="t" l="l"/>
            <a:pathLst>
              <a:path h="1934330" w="1032449">
                <a:moveTo>
                  <a:pt x="0" y="0"/>
                </a:moveTo>
                <a:lnTo>
                  <a:pt x="1032449" y="0"/>
                </a:lnTo>
                <a:lnTo>
                  <a:pt x="1032449" y="1934330"/>
                </a:lnTo>
                <a:lnTo>
                  <a:pt x="0" y="19343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334676" y="6677160"/>
            <a:ext cx="14126362" cy="552843"/>
          </a:xfrm>
          <a:prstGeom prst="rect">
            <a:avLst/>
          </a:prstGeom>
        </p:spPr>
        <p:txBody>
          <a:bodyPr anchor="t" rtlCol="false" tIns="0" lIns="0" bIns="0" rIns="0">
            <a:spAutoFit/>
          </a:bodyPr>
          <a:lstStyle/>
          <a:p>
            <a:pPr algn="ctr">
              <a:lnSpc>
                <a:spcPts val="3128"/>
              </a:lnSpc>
              <a:spcBef>
                <a:spcPct val="0"/>
              </a:spcBef>
            </a:pPr>
            <a:r>
              <a:rPr lang="en-US" sz="2234">
                <a:solidFill>
                  <a:srgbClr val="000000"/>
                </a:solidFill>
                <a:latin typeface="Cakerolli"/>
                <a:ea typeface="Cakerolli"/>
                <a:cs typeface="Cakerolli"/>
                <a:sym typeface="Cakerolli"/>
              </a:rPr>
              <a:t>B</a:t>
            </a:r>
            <a:r>
              <a:rPr lang="en-US" sz="2234">
                <a:solidFill>
                  <a:srgbClr val="000000"/>
                </a:solidFill>
                <a:latin typeface="Cakerolli"/>
                <a:ea typeface="Cakerolli"/>
                <a:cs typeface="Cakerolli"/>
                <a:sym typeface="Cakerolli"/>
              </a:rPr>
              <a:t>ecause respect, safety, and fairness won’t wait for college</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true" flipV="false" rot="-5759784">
            <a:off x="1816" y="-326718"/>
            <a:ext cx="3182097" cy="3646153"/>
          </a:xfrm>
          <a:custGeom>
            <a:avLst/>
            <a:gdLst/>
            <a:ahLst/>
            <a:cxnLst/>
            <a:rect r="r" b="b" t="t" l="l"/>
            <a:pathLst>
              <a:path h="3646153" w="3182097">
                <a:moveTo>
                  <a:pt x="3182097" y="0"/>
                </a:moveTo>
                <a:lnTo>
                  <a:pt x="0" y="0"/>
                </a:lnTo>
                <a:lnTo>
                  <a:pt x="0" y="3646153"/>
                </a:lnTo>
                <a:lnTo>
                  <a:pt x="3182097" y="3646153"/>
                </a:lnTo>
                <a:lnTo>
                  <a:pt x="318209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6730948" y="-177503"/>
            <a:ext cx="1056704" cy="1596668"/>
          </a:xfrm>
          <a:custGeom>
            <a:avLst/>
            <a:gdLst/>
            <a:ahLst/>
            <a:cxnLst/>
            <a:rect r="r" b="b" t="t" l="l"/>
            <a:pathLst>
              <a:path h="1596668" w="1056704">
                <a:moveTo>
                  <a:pt x="0" y="0"/>
                </a:moveTo>
                <a:lnTo>
                  <a:pt x="1056704" y="0"/>
                </a:lnTo>
                <a:lnTo>
                  <a:pt x="1056704" y="1596668"/>
                </a:lnTo>
                <a:lnTo>
                  <a:pt x="0" y="159666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5853019" y="-658839"/>
            <a:ext cx="3356995" cy="2160684"/>
          </a:xfrm>
          <a:custGeom>
            <a:avLst/>
            <a:gdLst/>
            <a:ahLst/>
            <a:cxnLst/>
            <a:rect r="r" b="b" t="t" l="l"/>
            <a:pathLst>
              <a:path h="2160684" w="3356995">
                <a:moveTo>
                  <a:pt x="0" y="0"/>
                </a:moveTo>
                <a:lnTo>
                  <a:pt x="3356995" y="0"/>
                </a:lnTo>
                <a:lnTo>
                  <a:pt x="3356995" y="2160684"/>
                </a:lnTo>
                <a:lnTo>
                  <a:pt x="0" y="216068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1934562">
            <a:off x="16201380" y="5064568"/>
            <a:ext cx="1886794" cy="1954307"/>
          </a:xfrm>
          <a:custGeom>
            <a:avLst/>
            <a:gdLst/>
            <a:ahLst/>
            <a:cxnLst/>
            <a:rect r="r" b="b" t="t" l="l"/>
            <a:pathLst>
              <a:path h="1954307" w="1886794">
                <a:moveTo>
                  <a:pt x="0" y="0"/>
                </a:moveTo>
                <a:lnTo>
                  <a:pt x="1886795" y="0"/>
                </a:lnTo>
                <a:lnTo>
                  <a:pt x="1886795" y="1954307"/>
                </a:lnTo>
                <a:lnTo>
                  <a:pt x="0" y="195430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13362145" y="-177503"/>
            <a:ext cx="2726600" cy="2701813"/>
          </a:xfrm>
          <a:custGeom>
            <a:avLst/>
            <a:gdLst/>
            <a:ahLst/>
            <a:cxnLst/>
            <a:rect r="r" b="b" t="t" l="l"/>
            <a:pathLst>
              <a:path h="2701813" w="2726600">
                <a:moveTo>
                  <a:pt x="0" y="0"/>
                </a:moveTo>
                <a:lnTo>
                  <a:pt x="2726601" y="0"/>
                </a:lnTo>
                <a:lnTo>
                  <a:pt x="2726601" y="2701813"/>
                </a:lnTo>
                <a:lnTo>
                  <a:pt x="0" y="2701813"/>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1433272">
            <a:off x="16212394" y="7698430"/>
            <a:ext cx="1489165" cy="2225654"/>
          </a:xfrm>
          <a:custGeom>
            <a:avLst/>
            <a:gdLst/>
            <a:ahLst/>
            <a:cxnLst/>
            <a:rect r="r" b="b" t="t" l="l"/>
            <a:pathLst>
              <a:path h="2225654" w="1489165">
                <a:moveTo>
                  <a:pt x="0" y="0"/>
                </a:moveTo>
                <a:lnTo>
                  <a:pt x="1489164" y="0"/>
                </a:lnTo>
                <a:lnTo>
                  <a:pt x="1489164" y="2225653"/>
                </a:lnTo>
                <a:lnTo>
                  <a:pt x="0" y="2225653"/>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 id="9"/>
          <p:cNvSpPr/>
          <p:nvPr/>
        </p:nvSpPr>
        <p:spPr>
          <a:xfrm flipH="false" flipV="false" rot="0">
            <a:off x="2434535" y="8971202"/>
            <a:ext cx="1475384" cy="1636010"/>
          </a:xfrm>
          <a:custGeom>
            <a:avLst/>
            <a:gdLst/>
            <a:ahLst/>
            <a:cxnLst/>
            <a:rect r="r" b="b" t="t" l="l"/>
            <a:pathLst>
              <a:path h="1636010" w="1475384">
                <a:moveTo>
                  <a:pt x="0" y="0"/>
                </a:moveTo>
                <a:lnTo>
                  <a:pt x="1475384" y="0"/>
                </a:lnTo>
                <a:lnTo>
                  <a:pt x="1475384" y="1636010"/>
                </a:lnTo>
                <a:lnTo>
                  <a:pt x="0" y="1636010"/>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1104992">
            <a:off x="-71012" y="4184959"/>
            <a:ext cx="2199425" cy="2353470"/>
          </a:xfrm>
          <a:custGeom>
            <a:avLst/>
            <a:gdLst/>
            <a:ahLst/>
            <a:cxnLst/>
            <a:rect r="r" b="b" t="t" l="l"/>
            <a:pathLst>
              <a:path h="2353470" w="2199425">
                <a:moveTo>
                  <a:pt x="0" y="0"/>
                </a:moveTo>
                <a:lnTo>
                  <a:pt x="2199424" y="0"/>
                </a:lnTo>
                <a:lnTo>
                  <a:pt x="2199424" y="2353470"/>
                </a:lnTo>
                <a:lnTo>
                  <a:pt x="0" y="2353470"/>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11" id="11"/>
          <p:cNvSpPr/>
          <p:nvPr/>
        </p:nvSpPr>
        <p:spPr>
          <a:xfrm flipH="true" flipV="false" rot="0">
            <a:off x="-261333" y="7289955"/>
            <a:ext cx="2166460" cy="2601644"/>
          </a:xfrm>
          <a:custGeom>
            <a:avLst/>
            <a:gdLst/>
            <a:ahLst/>
            <a:cxnLst/>
            <a:rect r="r" b="b" t="t" l="l"/>
            <a:pathLst>
              <a:path h="2601644" w="2166460">
                <a:moveTo>
                  <a:pt x="2166460" y="0"/>
                </a:moveTo>
                <a:lnTo>
                  <a:pt x="0" y="0"/>
                </a:lnTo>
                <a:lnTo>
                  <a:pt x="0" y="2601644"/>
                </a:lnTo>
                <a:lnTo>
                  <a:pt x="2166460" y="2601644"/>
                </a:lnTo>
                <a:lnTo>
                  <a:pt x="216646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12" id="12"/>
          <p:cNvSpPr/>
          <p:nvPr/>
        </p:nvSpPr>
        <p:spPr>
          <a:xfrm flipH="false" flipV="false" rot="0">
            <a:off x="9480881" y="8640671"/>
            <a:ext cx="1382316" cy="1508479"/>
          </a:xfrm>
          <a:custGeom>
            <a:avLst/>
            <a:gdLst/>
            <a:ahLst/>
            <a:cxnLst/>
            <a:rect r="r" b="b" t="t" l="l"/>
            <a:pathLst>
              <a:path h="1508479" w="1382316">
                <a:moveTo>
                  <a:pt x="0" y="0"/>
                </a:moveTo>
                <a:lnTo>
                  <a:pt x="1382315" y="0"/>
                </a:lnTo>
                <a:lnTo>
                  <a:pt x="1382315" y="1508480"/>
                </a:lnTo>
                <a:lnTo>
                  <a:pt x="0" y="1508480"/>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13" id="13"/>
          <p:cNvSpPr/>
          <p:nvPr/>
        </p:nvSpPr>
        <p:spPr>
          <a:xfrm flipH="false" flipV="false" rot="0">
            <a:off x="4058908" y="-94823"/>
            <a:ext cx="479661" cy="1819405"/>
          </a:xfrm>
          <a:custGeom>
            <a:avLst/>
            <a:gdLst/>
            <a:ahLst/>
            <a:cxnLst/>
            <a:rect r="r" b="b" t="t" l="l"/>
            <a:pathLst>
              <a:path h="1819405" w="479661">
                <a:moveTo>
                  <a:pt x="0" y="0"/>
                </a:moveTo>
                <a:lnTo>
                  <a:pt x="479661" y="0"/>
                </a:lnTo>
                <a:lnTo>
                  <a:pt x="479661" y="1819405"/>
                </a:lnTo>
                <a:lnTo>
                  <a:pt x="0" y="1819405"/>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14" id="14"/>
          <p:cNvSpPr/>
          <p:nvPr/>
        </p:nvSpPr>
        <p:spPr>
          <a:xfrm flipH="false" flipV="false" rot="0">
            <a:off x="10172039" y="-177503"/>
            <a:ext cx="1669615" cy="1496582"/>
          </a:xfrm>
          <a:custGeom>
            <a:avLst/>
            <a:gdLst/>
            <a:ahLst/>
            <a:cxnLst/>
            <a:rect r="r" b="b" t="t" l="l"/>
            <a:pathLst>
              <a:path h="1496582" w="1669615">
                <a:moveTo>
                  <a:pt x="0" y="0"/>
                </a:moveTo>
                <a:lnTo>
                  <a:pt x="1669615" y="0"/>
                </a:lnTo>
                <a:lnTo>
                  <a:pt x="1669615" y="1496582"/>
                </a:lnTo>
                <a:lnTo>
                  <a:pt x="0" y="1496582"/>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15" id="15"/>
          <p:cNvSpPr/>
          <p:nvPr/>
        </p:nvSpPr>
        <p:spPr>
          <a:xfrm flipH="false" flipV="false" rot="4727999">
            <a:off x="16127862" y="2702171"/>
            <a:ext cx="1778616" cy="1831908"/>
          </a:xfrm>
          <a:custGeom>
            <a:avLst/>
            <a:gdLst/>
            <a:ahLst/>
            <a:cxnLst/>
            <a:rect r="r" b="b" t="t" l="l"/>
            <a:pathLst>
              <a:path h="1831908" w="1778616">
                <a:moveTo>
                  <a:pt x="0" y="0"/>
                </a:moveTo>
                <a:lnTo>
                  <a:pt x="1778616" y="0"/>
                </a:lnTo>
                <a:lnTo>
                  <a:pt x="1778616" y="1831908"/>
                </a:lnTo>
                <a:lnTo>
                  <a:pt x="0" y="1831908"/>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16" id="16"/>
          <p:cNvSpPr/>
          <p:nvPr/>
        </p:nvSpPr>
        <p:spPr>
          <a:xfrm flipH="true" flipV="true" rot="0">
            <a:off x="4890994" y="8811257"/>
            <a:ext cx="3356995" cy="2160684"/>
          </a:xfrm>
          <a:custGeom>
            <a:avLst/>
            <a:gdLst/>
            <a:ahLst/>
            <a:cxnLst/>
            <a:rect r="r" b="b" t="t" l="l"/>
            <a:pathLst>
              <a:path h="2160684" w="3356995">
                <a:moveTo>
                  <a:pt x="3356995" y="2160683"/>
                </a:moveTo>
                <a:lnTo>
                  <a:pt x="0" y="2160683"/>
                </a:lnTo>
                <a:lnTo>
                  <a:pt x="0" y="0"/>
                </a:lnTo>
                <a:lnTo>
                  <a:pt x="3356995" y="0"/>
                </a:lnTo>
                <a:lnTo>
                  <a:pt x="3356995" y="2160683"/>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true" rot="-5759784">
            <a:off x="12229917" y="8784136"/>
            <a:ext cx="3182097" cy="3646153"/>
          </a:xfrm>
          <a:custGeom>
            <a:avLst/>
            <a:gdLst/>
            <a:ahLst/>
            <a:cxnLst/>
            <a:rect r="r" b="b" t="t" l="l"/>
            <a:pathLst>
              <a:path h="3646153" w="3182097">
                <a:moveTo>
                  <a:pt x="0" y="3646153"/>
                </a:moveTo>
                <a:lnTo>
                  <a:pt x="3182097" y="3646153"/>
                </a:lnTo>
                <a:lnTo>
                  <a:pt x="3182097" y="0"/>
                </a:lnTo>
                <a:lnTo>
                  <a:pt x="0" y="0"/>
                </a:lnTo>
                <a:lnTo>
                  <a:pt x="0" y="3646153"/>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8" id="18"/>
          <p:cNvSpPr/>
          <p:nvPr/>
        </p:nvSpPr>
        <p:spPr>
          <a:xfrm flipH="false" flipV="false" rot="0">
            <a:off x="7178117" y="5947059"/>
            <a:ext cx="4309414" cy="3721766"/>
          </a:xfrm>
          <a:custGeom>
            <a:avLst/>
            <a:gdLst/>
            <a:ahLst/>
            <a:cxnLst/>
            <a:rect r="r" b="b" t="t" l="l"/>
            <a:pathLst>
              <a:path h="3721766" w="4309414">
                <a:moveTo>
                  <a:pt x="0" y="0"/>
                </a:moveTo>
                <a:lnTo>
                  <a:pt x="4309414" y="0"/>
                </a:lnTo>
                <a:lnTo>
                  <a:pt x="4309414" y="3721766"/>
                </a:lnTo>
                <a:lnTo>
                  <a:pt x="0" y="3721766"/>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p:spPr>
      </p:sp>
      <p:sp>
        <p:nvSpPr>
          <p:cNvPr name="Freeform 19" id="19"/>
          <p:cNvSpPr/>
          <p:nvPr/>
        </p:nvSpPr>
        <p:spPr>
          <a:xfrm flipH="false" flipV="false" rot="0">
            <a:off x="2179293" y="5605094"/>
            <a:ext cx="4294293" cy="3224624"/>
          </a:xfrm>
          <a:custGeom>
            <a:avLst/>
            <a:gdLst/>
            <a:ahLst/>
            <a:cxnLst/>
            <a:rect r="r" b="b" t="t" l="l"/>
            <a:pathLst>
              <a:path h="3224624" w="4294293">
                <a:moveTo>
                  <a:pt x="0" y="0"/>
                </a:moveTo>
                <a:lnTo>
                  <a:pt x="4294293" y="0"/>
                </a:lnTo>
                <a:lnTo>
                  <a:pt x="4294293" y="3224624"/>
                </a:lnTo>
                <a:lnTo>
                  <a:pt x="0" y="3224624"/>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20" id="20"/>
          <p:cNvSpPr/>
          <p:nvPr/>
        </p:nvSpPr>
        <p:spPr>
          <a:xfrm flipH="false" flipV="false" rot="0">
            <a:off x="1079152" y="1759577"/>
            <a:ext cx="4294293" cy="3224624"/>
          </a:xfrm>
          <a:custGeom>
            <a:avLst/>
            <a:gdLst/>
            <a:ahLst/>
            <a:cxnLst/>
            <a:rect r="r" b="b" t="t" l="l"/>
            <a:pathLst>
              <a:path h="3224624" w="4294293">
                <a:moveTo>
                  <a:pt x="0" y="0"/>
                </a:moveTo>
                <a:lnTo>
                  <a:pt x="4294293" y="0"/>
                </a:lnTo>
                <a:lnTo>
                  <a:pt x="4294293" y="3224624"/>
                </a:lnTo>
                <a:lnTo>
                  <a:pt x="0" y="3224624"/>
                </a:lnTo>
                <a:lnTo>
                  <a:pt x="0" y="0"/>
                </a:lnTo>
                <a:close/>
              </a:path>
            </a:pathLst>
          </a:custGeom>
          <a:blipFill>
            <a:blip r:embed="rId33">
              <a:extLst>
                <a:ext uri="{96DAC541-7B7A-43D3-8B79-37D633B846F1}">
                  <asvg:svgBlip xmlns:asvg="http://schemas.microsoft.com/office/drawing/2016/SVG/main" r:embed="rId34"/>
                </a:ext>
              </a:extLst>
            </a:blip>
            <a:stretch>
              <a:fillRect l="0" t="0" r="0" b="0"/>
            </a:stretch>
          </a:blipFill>
        </p:spPr>
      </p:sp>
      <p:sp>
        <p:nvSpPr>
          <p:cNvPr name="Freeform 21" id="21"/>
          <p:cNvSpPr/>
          <p:nvPr/>
        </p:nvSpPr>
        <p:spPr>
          <a:xfrm flipH="true" flipV="false" rot="0">
            <a:off x="12965007" y="1968822"/>
            <a:ext cx="4294293" cy="3224624"/>
          </a:xfrm>
          <a:custGeom>
            <a:avLst/>
            <a:gdLst/>
            <a:ahLst/>
            <a:cxnLst/>
            <a:rect r="r" b="b" t="t" l="l"/>
            <a:pathLst>
              <a:path h="3224624" w="4294293">
                <a:moveTo>
                  <a:pt x="4294293" y="0"/>
                </a:moveTo>
                <a:lnTo>
                  <a:pt x="0" y="0"/>
                </a:lnTo>
                <a:lnTo>
                  <a:pt x="0" y="3224624"/>
                </a:lnTo>
                <a:lnTo>
                  <a:pt x="4294293" y="3224624"/>
                </a:lnTo>
                <a:lnTo>
                  <a:pt x="4294293" y="0"/>
                </a:lnTo>
                <a:close/>
              </a:path>
            </a:pathLst>
          </a:custGeom>
          <a:blipFill>
            <a:blip r:embed="rId35">
              <a:extLst>
                <a:ext uri="{96DAC541-7B7A-43D3-8B79-37D633B846F1}">
                  <asvg:svgBlip xmlns:asvg="http://schemas.microsoft.com/office/drawing/2016/SVG/main" r:embed="rId36"/>
                </a:ext>
              </a:extLst>
            </a:blip>
            <a:stretch>
              <a:fillRect l="0" t="0" r="0" b="0"/>
            </a:stretch>
          </a:blipFill>
        </p:spPr>
      </p:sp>
      <p:sp>
        <p:nvSpPr>
          <p:cNvPr name="Freeform 22" id="22"/>
          <p:cNvSpPr/>
          <p:nvPr/>
        </p:nvSpPr>
        <p:spPr>
          <a:xfrm flipH="true" flipV="false" rot="0">
            <a:off x="12206908" y="5648938"/>
            <a:ext cx="4294293" cy="3224624"/>
          </a:xfrm>
          <a:custGeom>
            <a:avLst/>
            <a:gdLst/>
            <a:ahLst/>
            <a:cxnLst/>
            <a:rect r="r" b="b" t="t" l="l"/>
            <a:pathLst>
              <a:path h="3224624" w="4294293">
                <a:moveTo>
                  <a:pt x="4294293" y="0"/>
                </a:moveTo>
                <a:lnTo>
                  <a:pt x="0" y="0"/>
                </a:lnTo>
                <a:lnTo>
                  <a:pt x="0" y="3224624"/>
                </a:lnTo>
                <a:lnTo>
                  <a:pt x="4294293" y="3224624"/>
                </a:lnTo>
                <a:lnTo>
                  <a:pt x="4294293" y="0"/>
                </a:lnTo>
                <a:close/>
              </a:path>
            </a:pathLst>
          </a:custGeom>
          <a:blipFill>
            <a:blip r:embed="rId37">
              <a:extLst>
                <a:ext uri="{96DAC541-7B7A-43D3-8B79-37D633B846F1}">
                  <asvg:svgBlip xmlns:asvg="http://schemas.microsoft.com/office/drawing/2016/SVG/main" r:embed="rId38"/>
                </a:ext>
              </a:extLst>
            </a:blip>
            <a:stretch>
              <a:fillRect l="0" t="0" r="0" b="0"/>
            </a:stretch>
          </a:blipFill>
        </p:spPr>
      </p:sp>
      <p:sp>
        <p:nvSpPr>
          <p:cNvPr name="Freeform 23" id="23"/>
          <p:cNvSpPr/>
          <p:nvPr/>
        </p:nvSpPr>
        <p:spPr>
          <a:xfrm flipH="true" flipV="false" rot="0">
            <a:off x="6970765" y="6122745"/>
            <a:ext cx="959521" cy="988271"/>
          </a:xfrm>
          <a:custGeom>
            <a:avLst/>
            <a:gdLst/>
            <a:ahLst/>
            <a:cxnLst/>
            <a:rect r="r" b="b" t="t" l="l"/>
            <a:pathLst>
              <a:path h="988271" w="959521">
                <a:moveTo>
                  <a:pt x="959522" y="0"/>
                </a:moveTo>
                <a:lnTo>
                  <a:pt x="0" y="0"/>
                </a:lnTo>
                <a:lnTo>
                  <a:pt x="0" y="988271"/>
                </a:lnTo>
                <a:lnTo>
                  <a:pt x="959522" y="988271"/>
                </a:lnTo>
                <a:lnTo>
                  <a:pt x="959522" y="0"/>
                </a:lnTo>
                <a:close/>
              </a:path>
            </a:pathLst>
          </a:custGeom>
          <a:blipFill>
            <a:blip r:embed="rId39">
              <a:extLst>
                <a:ext uri="{96DAC541-7B7A-43D3-8B79-37D633B846F1}">
                  <asvg:svgBlip xmlns:asvg="http://schemas.microsoft.com/office/drawing/2016/SVG/main" r:embed="rId40"/>
                </a:ext>
              </a:extLst>
            </a:blip>
            <a:stretch>
              <a:fillRect l="0" t="0" r="0" b="0"/>
            </a:stretch>
          </a:blipFill>
        </p:spPr>
      </p:sp>
      <p:sp>
        <p:nvSpPr>
          <p:cNvPr name="Freeform 24" id="24"/>
          <p:cNvSpPr/>
          <p:nvPr/>
        </p:nvSpPr>
        <p:spPr>
          <a:xfrm flipH="false" flipV="false" rot="0">
            <a:off x="2154840" y="5396111"/>
            <a:ext cx="1142943" cy="1177188"/>
          </a:xfrm>
          <a:custGeom>
            <a:avLst/>
            <a:gdLst/>
            <a:ahLst/>
            <a:cxnLst/>
            <a:rect r="r" b="b" t="t" l="l"/>
            <a:pathLst>
              <a:path h="1177188" w="1142943">
                <a:moveTo>
                  <a:pt x="0" y="0"/>
                </a:moveTo>
                <a:lnTo>
                  <a:pt x="1142943" y="0"/>
                </a:lnTo>
                <a:lnTo>
                  <a:pt x="1142943" y="1177188"/>
                </a:lnTo>
                <a:lnTo>
                  <a:pt x="0" y="1177188"/>
                </a:lnTo>
                <a:lnTo>
                  <a:pt x="0" y="0"/>
                </a:lnTo>
                <a:close/>
              </a:path>
            </a:pathLst>
          </a:custGeom>
          <a:blipFill>
            <a:blip r:embed="rId41">
              <a:extLst>
                <a:ext uri="{96DAC541-7B7A-43D3-8B79-37D633B846F1}">
                  <asvg:svgBlip xmlns:asvg="http://schemas.microsoft.com/office/drawing/2016/SVG/main" r:embed="rId42"/>
                </a:ext>
              </a:extLst>
            </a:blip>
            <a:stretch>
              <a:fillRect l="0" t="0" r="0" b="0"/>
            </a:stretch>
          </a:blipFill>
        </p:spPr>
      </p:sp>
      <p:sp>
        <p:nvSpPr>
          <p:cNvPr name="Freeform 25" id="25"/>
          <p:cNvSpPr/>
          <p:nvPr/>
        </p:nvSpPr>
        <p:spPr>
          <a:xfrm flipH="false" flipV="false" rot="0">
            <a:off x="1079152" y="1562797"/>
            <a:ext cx="1142943" cy="1177188"/>
          </a:xfrm>
          <a:custGeom>
            <a:avLst/>
            <a:gdLst/>
            <a:ahLst/>
            <a:cxnLst/>
            <a:rect r="r" b="b" t="t" l="l"/>
            <a:pathLst>
              <a:path h="1177188" w="1142943">
                <a:moveTo>
                  <a:pt x="0" y="0"/>
                </a:moveTo>
                <a:lnTo>
                  <a:pt x="1142943" y="0"/>
                </a:lnTo>
                <a:lnTo>
                  <a:pt x="1142943" y="1177188"/>
                </a:lnTo>
                <a:lnTo>
                  <a:pt x="0" y="1177188"/>
                </a:lnTo>
                <a:lnTo>
                  <a:pt x="0" y="0"/>
                </a:lnTo>
                <a:close/>
              </a:path>
            </a:pathLst>
          </a:custGeom>
          <a:blipFill>
            <a:blip r:embed="rId43">
              <a:extLst>
                <a:ext uri="{96DAC541-7B7A-43D3-8B79-37D633B846F1}">
                  <asvg:svgBlip xmlns:asvg="http://schemas.microsoft.com/office/drawing/2016/SVG/main" r:embed="rId44"/>
                </a:ext>
              </a:extLst>
            </a:blip>
            <a:stretch>
              <a:fillRect l="0" t="0" r="0" b="0"/>
            </a:stretch>
          </a:blipFill>
        </p:spPr>
      </p:sp>
      <p:sp>
        <p:nvSpPr>
          <p:cNvPr name="Freeform 26" id="26"/>
          <p:cNvSpPr/>
          <p:nvPr/>
        </p:nvSpPr>
        <p:spPr>
          <a:xfrm flipH="false" flipV="false" rot="0">
            <a:off x="16116357" y="1759577"/>
            <a:ext cx="1142943" cy="1177188"/>
          </a:xfrm>
          <a:custGeom>
            <a:avLst/>
            <a:gdLst/>
            <a:ahLst/>
            <a:cxnLst/>
            <a:rect r="r" b="b" t="t" l="l"/>
            <a:pathLst>
              <a:path h="1177188" w="1142943">
                <a:moveTo>
                  <a:pt x="0" y="0"/>
                </a:moveTo>
                <a:lnTo>
                  <a:pt x="1142943" y="0"/>
                </a:lnTo>
                <a:lnTo>
                  <a:pt x="1142943" y="1177188"/>
                </a:lnTo>
                <a:lnTo>
                  <a:pt x="0" y="1177188"/>
                </a:lnTo>
                <a:lnTo>
                  <a:pt x="0" y="0"/>
                </a:lnTo>
                <a:close/>
              </a:path>
            </a:pathLst>
          </a:custGeom>
          <a:blipFill>
            <a:blip r:embed="rId45">
              <a:extLst>
                <a:ext uri="{96DAC541-7B7A-43D3-8B79-37D633B846F1}">
                  <asvg:svgBlip xmlns:asvg="http://schemas.microsoft.com/office/drawing/2016/SVG/main" r:embed="rId46"/>
                </a:ext>
              </a:extLst>
            </a:blip>
            <a:stretch>
              <a:fillRect l="0" t="0" r="0" b="0"/>
            </a:stretch>
          </a:blipFill>
        </p:spPr>
      </p:sp>
      <p:sp>
        <p:nvSpPr>
          <p:cNvPr name="Freeform 27" id="27"/>
          <p:cNvSpPr/>
          <p:nvPr/>
        </p:nvSpPr>
        <p:spPr>
          <a:xfrm flipH="false" flipV="false" rot="0">
            <a:off x="15358259" y="5439692"/>
            <a:ext cx="1142943" cy="1177188"/>
          </a:xfrm>
          <a:custGeom>
            <a:avLst/>
            <a:gdLst/>
            <a:ahLst/>
            <a:cxnLst/>
            <a:rect r="r" b="b" t="t" l="l"/>
            <a:pathLst>
              <a:path h="1177188" w="1142943">
                <a:moveTo>
                  <a:pt x="0" y="0"/>
                </a:moveTo>
                <a:lnTo>
                  <a:pt x="1142942" y="0"/>
                </a:lnTo>
                <a:lnTo>
                  <a:pt x="1142942" y="1177189"/>
                </a:lnTo>
                <a:lnTo>
                  <a:pt x="0" y="1177189"/>
                </a:lnTo>
                <a:lnTo>
                  <a:pt x="0" y="0"/>
                </a:lnTo>
                <a:close/>
              </a:path>
            </a:pathLst>
          </a:custGeom>
          <a:blipFill>
            <a:blip r:embed="rId47">
              <a:extLst>
                <a:ext uri="{96DAC541-7B7A-43D3-8B79-37D633B846F1}">
                  <asvg:svgBlip xmlns:asvg="http://schemas.microsoft.com/office/drawing/2016/SVG/main" r:embed="rId48"/>
                </a:ext>
              </a:extLst>
            </a:blip>
            <a:stretch>
              <a:fillRect l="0" t="0" r="0" b="0"/>
            </a:stretch>
          </a:blipFill>
        </p:spPr>
      </p:sp>
      <p:sp>
        <p:nvSpPr>
          <p:cNvPr name="TextBox 28" id="28"/>
          <p:cNvSpPr txBox="true"/>
          <p:nvPr/>
        </p:nvSpPr>
        <p:spPr>
          <a:xfrm rot="0">
            <a:off x="1919555" y="2285095"/>
            <a:ext cx="3164129" cy="571455"/>
          </a:xfrm>
          <a:prstGeom prst="rect">
            <a:avLst/>
          </a:prstGeom>
        </p:spPr>
        <p:txBody>
          <a:bodyPr anchor="t" rtlCol="false" tIns="0" lIns="0" bIns="0" rIns="0">
            <a:spAutoFit/>
          </a:bodyPr>
          <a:lstStyle/>
          <a:p>
            <a:pPr algn="ctr" marL="0" indent="0" lvl="0">
              <a:lnSpc>
                <a:spcPts val="3615"/>
              </a:lnSpc>
            </a:pPr>
            <a:r>
              <a:rPr lang="en-US" sz="3887">
                <a:solidFill>
                  <a:srgbClr val="1A1E2D"/>
                </a:solidFill>
                <a:latin typeface="Handyman"/>
                <a:ea typeface="Handyman"/>
                <a:cs typeface="Handyman"/>
                <a:sym typeface="Handyman"/>
              </a:rPr>
              <a:t>Protection</a:t>
            </a:r>
          </a:p>
        </p:txBody>
      </p:sp>
      <p:sp>
        <p:nvSpPr>
          <p:cNvPr name="TextBox 29" id="29"/>
          <p:cNvSpPr txBox="true"/>
          <p:nvPr/>
        </p:nvSpPr>
        <p:spPr>
          <a:xfrm rot="0">
            <a:off x="1028700" y="1732546"/>
            <a:ext cx="1193395" cy="790972"/>
          </a:xfrm>
          <a:prstGeom prst="rect">
            <a:avLst/>
          </a:prstGeom>
        </p:spPr>
        <p:txBody>
          <a:bodyPr anchor="t" rtlCol="false" tIns="0" lIns="0" bIns="0" rIns="0">
            <a:spAutoFit/>
          </a:bodyPr>
          <a:lstStyle/>
          <a:p>
            <a:pPr algn="ctr" marL="0" indent="0" lvl="0">
              <a:lnSpc>
                <a:spcPts val="5054"/>
              </a:lnSpc>
            </a:pPr>
            <a:r>
              <a:rPr lang="en-US" sz="5434">
                <a:solidFill>
                  <a:srgbClr val="FFFFFF"/>
                </a:solidFill>
                <a:latin typeface="Handyman"/>
                <a:ea typeface="Handyman"/>
                <a:cs typeface="Handyman"/>
                <a:sym typeface="Handyman"/>
              </a:rPr>
              <a:t>01</a:t>
            </a:r>
          </a:p>
        </p:txBody>
      </p:sp>
      <p:sp>
        <p:nvSpPr>
          <p:cNvPr name="TextBox 30" id="30"/>
          <p:cNvSpPr txBox="true"/>
          <p:nvPr/>
        </p:nvSpPr>
        <p:spPr>
          <a:xfrm rot="0">
            <a:off x="13341334" y="2552479"/>
            <a:ext cx="3164129" cy="571455"/>
          </a:xfrm>
          <a:prstGeom prst="rect">
            <a:avLst/>
          </a:prstGeom>
        </p:spPr>
        <p:txBody>
          <a:bodyPr anchor="t" rtlCol="false" tIns="0" lIns="0" bIns="0" rIns="0">
            <a:spAutoFit/>
          </a:bodyPr>
          <a:lstStyle/>
          <a:p>
            <a:pPr algn="ctr" marL="0" indent="0" lvl="0">
              <a:lnSpc>
                <a:spcPts val="3615"/>
              </a:lnSpc>
            </a:pPr>
            <a:r>
              <a:rPr lang="en-US" sz="3887">
                <a:solidFill>
                  <a:srgbClr val="1A1E2D"/>
                </a:solidFill>
                <a:latin typeface="Handyman"/>
                <a:ea typeface="Handyman"/>
                <a:cs typeface="Handyman"/>
                <a:sym typeface="Handyman"/>
              </a:rPr>
              <a:t>Access</a:t>
            </a:r>
          </a:p>
        </p:txBody>
      </p:sp>
      <p:sp>
        <p:nvSpPr>
          <p:cNvPr name="TextBox 31" id="31"/>
          <p:cNvSpPr txBox="true"/>
          <p:nvPr/>
        </p:nvSpPr>
        <p:spPr>
          <a:xfrm rot="0">
            <a:off x="16065905" y="1929326"/>
            <a:ext cx="1193395" cy="790972"/>
          </a:xfrm>
          <a:prstGeom prst="rect">
            <a:avLst/>
          </a:prstGeom>
        </p:spPr>
        <p:txBody>
          <a:bodyPr anchor="t" rtlCol="false" tIns="0" lIns="0" bIns="0" rIns="0">
            <a:spAutoFit/>
          </a:bodyPr>
          <a:lstStyle/>
          <a:p>
            <a:pPr algn="ctr" marL="0" indent="0" lvl="0">
              <a:lnSpc>
                <a:spcPts val="5054"/>
              </a:lnSpc>
            </a:pPr>
            <a:r>
              <a:rPr lang="en-US" sz="5434">
                <a:solidFill>
                  <a:srgbClr val="FFFFFF"/>
                </a:solidFill>
                <a:latin typeface="Handyman"/>
                <a:ea typeface="Handyman"/>
                <a:cs typeface="Handyman"/>
                <a:sym typeface="Handyman"/>
              </a:rPr>
              <a:t>05</a:t>
            </a:r>
          </a:p>
        </p:txBody>
      </p:sp>
      <p:sp>
        <p:nvSpPr>
          <p:cNvPr name="TextBox 32" id="32"/>
          <p:cNvSpPr txBox="true"/>
          <p:nvPr/>
        </p:nvSpPr>
        <p:spPr>
          <a:xfrm rot="0">
            <a:off x="12583235" y="6159550"/>
            <a:ext cx="3164129" cy="571455"/>
          </a:xfrm>
          <a:prstGeom prst="rect">
            <a:avLst/>
          </a:prstGeom>
        </p:spPr>
        <p:txBody>
          <a:bodyPr anchor="t" rtlCol="false" tIns="0" lIns="0" bIns="0" rIns="0">
            <a:spAutoFit/>
          </a:bodyPr>
          <a:lstStyle/>
          <a:p>
            <a:pPr algn="ctr" marL="0" indent="0" lvl="0">
              <a:lnSpc>
                <a:spcPts val="3615"/>
              </a:lnSpc>
            </a:pPr>
            <a:r>
              <a:rPr lang="en-US" sz="3887">
                <a:solidFill>
                  <a:srgbClr val="1A1E2D"/>
                </a:solidFill>
                <a:latin typeface="Handyman"/>
                <a:ea typeface="Handyman"/>
                <a:cs typeface="Handyman"/>
                <a:sym typeface="Handyman"/>
              </a:rPr>
              <a:t>Empowerment</a:t>
            </a:r>
          </a:p>
        </p:txBody>
      </p:sp>
      <p:sp>
        <p:nvSpPr>
          <p:cNvPr name="TextBox 33" id="33"/>
          <p:cNvSpPr txBox="true"/>
          <p:nvPr/>
        </p:nvSpPr>
        <p:spPr>
          <a:xfrm rot="0">
            <a:off x="15307807" y="5609442"/>
            <a:ext cx="1193395" cy="790972"/>
          </a:xfrm>
          <a:prstGeom prst="rect">
            <a:avLst/>
          </a:prstGeom>
        </p:spPr>
        <p:txBody>
          <a:bodyPr anchor="t" rtlCol="false" tIns="0" lIns="0" bIns="0" rIns="0">
            <a:spAutoFit/>
          </a:bodyPr>
          <a:lstStyle/>
          <a:p>
            <a:pPr algn="ctr" marL="0" indent="0" lvl="0">
              <a:lnSpc>
                <a:spcPts val="5054"/>
              </a:lnSpc>
            </a:pPr>
            <a:r>
              <a:rPr lang="en-US" sz="5434">
                <a:solidFill>
                  <a:srgbClr val="FFFFFF"/>
                </a:solidFill>
                <a:latin typeface="Handyman"/>
                <a:ea typeface="Handyman"/>
                <a:cs typeface="Handyman"/>
                <a:sym typeface="Handyman"/>
              </a:rPr>
              <a:t>04</a:t>
            </a:r>
          </a:p>
        </p:txBody>
      </p:sp>
      <p:sp>
        <p:nvSpPr>
          <p:cNvPr name="TextBox 34" id="34"/>
          <p:cNvSpPr txBox="true"/>
          <p:nvPr/>
        </p:nvSpPr>
        <p:spPr>
          <a:xfrm rot="0">
            <a:off x="2958996" y="6150025"/>
            <a:ext cx="3164129" cy="558927"/>
          </a:xfrm>
          <a:prstGeom prst="rect">
            <a:avLst/>
          </a:prstGeom>
        </p:spPr>
        <p:txBody>
          <a:bodyPr anchor="t" rtlCol="false" tIns="0" lIns="0" bIns="0" rIns="0">
            <a:spAutoFit/>
          </a:bodyPr>
          <a:lstStyle/>
          <a:p>
            <a:pPr algn="ctr" marL="0" indent="0" lvl="0">
              <a:lnSpc>
                <a:spcPts val="3534"/>
              </a:lnSpc>
            </a:pPr>
            <a:r>
              <a:rPr lang="en-US" sz="3800">
                <a:solidFill>
                  <a:srgbClr val="1A1E2D"/>
                </a:solidFill>
                <a:latin typeface="Handyman"/>
                <a:ea typeface="Handyman"/>
                <a:cs typeface="Handyman"/>
                <a:sym typeface="Handyman"/>
              </a:rPr>
              <a:t>Safety</a:t>
            </a:r>
          </a:p>
        </p:txBody>
      </p:sp>
      <p:sp>
        <p:nvSpPr>
          <p:cNvPr name="TextBox 35" id="35"/>
          <p:cNvSpPr txBox="true"/>
          <p:nvPr/>
        </p:nvSpPr>
        <p:spPr>
          <a:xfrm rot="0">
            <a:off x="7786899" y="6901877"/>
            <a:ext cx="3164129" cy="558927"/>
          </a:xfrm>
          <a:prstGeom prst="rect">
            <a:avLst/>
          </a:prstGeom>
        </p:spPr>
        <p:txBody>
          <a:bodyPr anchor="t" rtlCol="false" tIns="0" lIns="0" bIns="0" rIns="0">
            <a:spAutoFit/>
          </a:bodyPr>
          <a:lstStyle/>
          <a:p>
            <a:pPr algn="ctr" marL="0" indent="0" lvl="0">
              <a:lnSpc>
                <a:spcPts val="3534"/>
              </a:lnSpc>
            </a:pPr>
            <a:r>
              <a:rPr lang="en-US" sz="3800">
                <a:solidFill>
                  <a:srgbClr val="1A1E2D"/>
                </a:solidFill>
                <a:latin typeface="Handyman"/>
                <a:ea typeface="Handyman"/>
                <a:cs typeface="Handyman"/>
                <a:sym typeface="Handyman"/>
              </a:rPr>
              <a:t>Responsibility</a:t>
            </a:r>
          </a:p>
        </p:txBody>
      </p:sp>
      <p:sp>
        <p:nvSpPr>
          <p:cNvPr name="TextBox 36" id="36"/>
          <p:cNvSpPr txBox="true"/>
          <p:nvPr/>
        </p:nvSpPr>
        <p:spPr>
          <a:xfrm rot="0">
            <a:off x="2104388" y="5565860"/>
            <a:ext cx="1193395" cy="790972"/>
          </a:xfrm>
          <a:prstGeom prst="rect">
            <a:avLst/>
          </a:prstGeom>
        </p:spPr>
        <p:txBody>
          <a:bodyPr anchor="t" rtlCol="false" tIns="0" lIns="0" bIns="0" rIns="0">
            <a:spAutoFit/>
          </a:bodyPr>
          <a:lstStyle/>
          <a:p>
            <a:pPr algn="ctr" marL="0" indent="0" lvl="0">
              <a:lnSpc>
                <a:spcPts val="5054"/>
              </a:lnSpc>
            </a:pPr>
            <a:r>
              <a:rPr lang="en-US" sz="5434">
                <a:solidFill>
                  <a:srgbClr val="FFFFFF"/>
                </a:solidFill>
                <a:latin typeface="Handyman"/>
                <a:ea typeface="Handyman"/>
                <a:cs typeface="Handyman"/>
                <a:sym typeface="Handyman"/>
              </a:rPr>
              <a:t>02</a:t>
            </a:r>
          </a:p>
        </p:txBody>
      </p:sp>
      <p:sp>
        <p:nvSpPr>
          <p:cNvPr name="TextBox 37" id="37"/>
          <p:cNvSpPr txBox="true"/>
          <p:nvPr/>
        </p:nvSpPr>
        <p:spPr>
          <a:xfrm rot="0">
            <a:off x="6810723" y="6235682"/>
            <a:ext cx="1193395" cy="790972"/>
          </a:xfrm>
          <a:prstGeom prst="rect">
            <a:avLst/>
          </a:prstGeom>
        </p:spPr>
        <p:txBody>
          <a:bodyPr anchor="t" rtlCol="false" tIns="0" lIns="0" bIns="0" rIns="0">
            <a:spAutoFit/>
          </a:bodyPr>
          <a:lstStyle/>
          <a:p>
            <a:pPr algn="ctr" marL="0" indent="0" lvl="0">
              <a:lnSpc>
                <a:spcPts val="5054"/>
              </a:lnSpc>
            </a:pPr>
            <a:r>
              <a:rPr lang="en-US" sz="5434">
                <a:solidFill>
                  <a:srgbClr val="FFFFFF"/>
                </a:solidFill>
                <a:latin typeface="Handyman"/>
                <a:ea typeface="Handyman"/>
                <a:cs typeface="Handyman"/>
                <a:sym typeface="Handyman"/>
              </a:rPr>
              <a:t>03</a:t>
            </a:r>
          </a:p>
        </p:txBody>
      </p:sp>
      <p:sp>
        <p:nvSpPr>
          <p:cNvPr name="TextBox 38" id="38"/>
          <p:cNvSpPr txBox="true"/>
          <p:nvPr/>
        </p:nvSpPr>
        <p:spPr>
          <a:xfrm rot="0">
            <a:off x="5492722" y="694558"/>
            <a:ext cx="7302555" cy="2512535"/>
          </a:xfrm>
          <a:prstGeom prst="rect">
            <a:avLst/>
          </a:prstGeom>
        </p:spPr>
        <p:txBody>
          <a:bodyPr anchor="t" rtlCol="false" tIns="0" lIns="0" bIns="0" rIns="0">
            <a:spAutoFit/>
          </a:bodyPr>
          <a:lstStyle/>
          <a:p>
            <a:pPr algn="ctr">
              <a:lnSpc>
                <a:spcPts val="10951"/>
              </a:lnSpc>
              <a:spcBef>
                <a:spcPct val="0"/>
              </a:spcBef>
            </a:pPr>
            <a:r>
              <a:rPr lang="en-US" b="true" sz="7822" spc="602">
                <a:solidFill>
                  <a:srgbClr val="1A1E2D"/>
                </a:solidFill>
                <a:latin typeface="Gill Sans Display Ultra-Bold"/>
                <a:ea typeface="Gill Sans Display Ultra-Bold"/>
                <a:cs typeface="Gill Sans Display Ultra-Bold"/>
                <a:sym typeface="Gill Sans Display Ultra-Bold"/>
              </a:rPr>
              <a:t>TOP 5 OF T9</a:t>
            </a:r>
          </a:p>
        </p:txBody>
      </p:sp>
      <p:sp>
        <p:nvSpPr>
          <p:cNvPr name="Freeform 39" id="39"/>
          <p:cNvSpPr/>
          <p:nvPr/>
        </p:nvSpPr>
        <p:spPr>
          <a:xfrm flipH="false" flipV="false" rot="-561399">
            <a:off x="11084059" y="3888038"/>
            <a:ext cx="1749090" cy="725077"/>
          </a:xfrm>
          <a:custGeom>
            <a:avLst/>
            <a:gdLst/>
            <a:ahLst/>
            <a:cxnLst/>
            <a:rect r="r" b="b" t="t" l="l"/>
            <a:pathLst>
              <a:path h="725077" w="1749090">
                <a:moveTo>
                  <a:pt x="0" y="0"/>
                </a:moveTo>
                <a:lnTo>
                  <a:pt x="1749090" y="0"/>
                </a:lnTo>
                <a:lnTo>
                  <a:pt x="1749090" y="725077"/>
                </a:lnTo>
                <a:lnTo>
                  <a:pt x="0" y="725077"/>
                </a:lnTo>
                <a:lnTo>
                  <a:pt x="0" y="0"/>
                </a:lnTo>
                <a:close/>
              </a:path>
            </a:pathLst>
          </a:custGeom>
          <a:blipFill>
            <a:blip r:embed="rId49">
              <a:extLst>
                <a:ext uri="{96DAC541-7B7A-43D3-8B79-37D633B846F1}">
                  <asvg:svgBlip xmlns:asvg="http://schemas.microsoft.com/office/drawing/2016/SVG/main" r:embed="rId50"/>
                </a:ext>
              </a:extLst>
            </a:blip>
            <a:stretch>
              <a:fillRect l="0" t="0" r="0" b="0"/>
            </a:stretch>
          </a:blipFill>
        </p:spPr>
      </p:sp>
      <p:sp>
        <p:nvSpPr>
          <p:cNvPr name="Freeform 40" id="40"/>
          <p:cNvSpPr/>
          <p:nvPr/>
        </p:nvSpPr>
        <p:spPr>
          <a:xfrm flipH="true" flipV="false" rot="1208465">
            <a:off x="5674981" y="3758872"/>
            <a:ext cx="1850572" cy="767146"/>
          </a:xfrm>
          <a:custGeom>
            <a:avLst/>
            <a:gdLst/>
            <a:ahLst/>
            <a:cxnLst/>
            <a:rect r="r" b="b" t="t" l="l"/>
            <a:pathLst>
              <a:path h="767146" w="1850572">
                <a:moveTo>
                  <a:pt x="1850572" y="0"/>
                </a:moveTo>
                <a:lnTo>
                  <a:pt x="0" y="0"/>
                </a:lnTo>
                <a:lnTo>
                  <a:pt x="0" y="767146"/>
                </a:lnTo>
                <a:lnTo>
                  <a:pt x="1850572" y="767146"/>
                </a:lnTo>
                <a:lnTo>
                  <a:pt x="1850572" y="0"/>
                </a:lnTo>
                <a:close/>
              </a:path>
            </a:pathLst>
          </a:custGeom>
          <a:blipFill>
            <a:blip r:embed="rId49">
              <a:extLst>
                <a:ext uri="{96DAC541-7B7A-43D3-8B79-37D633B846F1}">
                  <asvg:svgBlip xmlns:asvg="http://schemas.microsoft.com/office/drawing/2016/SVG/main" r:embed="rId50"/>
                </a:ext>
              </a:extLst>
            </a:blip>
            <a:stretch>
              <a:fillRect l="0" t="0" r="0" b="0"/>
            </a:stretch>
          </a:blipFill>
        </p:spPr>
      </p:sp>
      <p:sp>
        <p:nvSpPr>
          <p:cNvPr name="Freeform 41" id="41"/>
          <p:cNvSpPr/>
          <p:nvPr/>
        </p:nvSpPr>
        <p:spPr>
          <a:xfrm flipH="true" flipV="false" rot="-1493175">
            <a:off x="11277726" y="4788233"/>
            <a:ext cx="1176148" cy="1431153"/>
          </a:xfrm>
          <a:custGeom>
            <a:avLst/>
            <a:gdLst/>
            <a:ahLst/>
            <a:cxnLst/>
            <a:rect r="r" b="b" t="t" l="l"/>
            <a:pathLst>
              <a:path h="1431153" w="1176148">
                <a:moveTo>
                  <a:pt x="1176147" y="0"/>
                </a:moveTo>
                <a:lnTo>
                  <a:pt x="0" y="0"/>
                </a:lnTo>
                <a:lnTo>
                  <a:pt x="0" y="1431153"/>
                </a:lnTo>
                <a:lnTo>
                  <a:pt x="1176147" y="1431153"/>
                </a:lnTo>
                <a:lnTo>
                  <a:pt x="1176147" y="0"/>
                </a:lnTo>
                <a:close/>
              </a:path>
            </a:pathLst>
          </a:custGeom>
          <a:blipFill>
            <a:blip r:embed="rId51">
              <a:extLst>
                <a:ext uri="{96DAC541-7B7A-43D3-8B79-37D633B846F1}">
                  <asvg:svgBlip xmlns:asvg="http://schemas.microsoft.com/office/drawing/2016/SVG/main" r:embed="rId52"/>
                </a:ext>
              </a:extLst>
            </a:blip>
            <a:stretch>
              <a:fillRect l="0" t="0" r="0" b="0"/>
            </a:stretch>
          </a:blipFill>
        </p:spPr>
      </p:sp>
      <p:sp>
        <p:nvSpPr>
          <p:cNvPr name="Freeform 42" id="42"/>
          <p:cNvSpPr/>
          <p:nvPr/>
        </p:nvSpPr>
        <p:spPr>
          <a:xfrm flipH="false" flipV="false" rot="1900531">
            <a:off x="6036491" y="4722445"/>
            <a:ext cx="1176148" cy="1431153"/>
          </a:xfrm>
          <a:custGeom>
            <a:avLst/>
            <a:gdLst/>
            <a:ahLst/>
            <a:cxnLst/>
            <a:rect r="r" b="b" t="t" l="l"/>
            <a:pathLst>
              <a:path h="1431153" w="1176148">
                <a:moveTo>
                  <a:pt x="0" y="0"/>
                </a:moveTo>
                <a:lnTo>
                  <a:pt x="1176148" y="0"/>
                </a:lnTo>
                <a:lnTo>
                  <a:pt x="1176148" y="1431154"/>
                </a:lnTo>
                <a:lnTo>
                  <a:pt x="0" y="1431154"/>
                </a:lnTo>
                <a:lnTo>
                  <a:pt x="0" y="0"/>
                </a:lnTo>
                <a:close/>
              </a:path>
            </a:pathLst>
          </a:custGeom>
          <a:blipFill>
            <a:blip r:embed="rId51">
              <a:extLst>
                <a:ext uri="{96DAC541-7B7A-43D3-8B79-37D633B846F1}">
                  <asvg:svgBlip xmlns:asvg="http://schemas.microsoft.com/office/drawing/2016/SVG/main" r:embed="rId52"/>
                </a:ext>
              </a:extLst>
            </a:blip>
            <a:stretch>
              <a:fillRect l="0" t="0" r="0" b="0"/>
            </a:stretch>
          </a:blipFill>
        </p:spPr>
      </p:sp>
      <p:sp>
        <p:nvSpPr>
          <p:cNvPr name="Freeform 43" id="43"/>
          <p:cNvSpPr/>
          <p:nvPr/>
        </p:nvSpPr>
        <p:spPr>
          <a:xfrm flipH="false" flipV="true" rot="-8579699">
            <a:off x="11779119" y="2916032"/>
            <a:ext cx="744533" cy="678202"/>
          </a:xfrm>
          <a:custGeom>
            <a:avLst/>
            <a:gdLst/>
            <a:ahLst/>
            <a:cxnLst/>
            <a:rect r="r" b="b" t="t" l="l"/>
            <a:pathLst>
              <a:path h="678202" w="744533">
                <a:moveTo>
                  <a:pt x="0" y="678202"/>
                </a:moveTo>
                <a:lnTo>
                  <a:pt x="744533" y="678202"/>
                </a:lnTo>
                <a:lnTo>
                  <a:pt x="744533" y="0"/>
                </a:lnTo>
                <a:lnTo>
                  <a:pt x="0" y="0"/>
                </a:lnTo>
                <a:lnTo>
                  <a:pt x="0" y="678202"/>
                </a:lnTo>
                <a:close/>
              </a:path>
            </a:pathLst>
          </a:custGeom>
          <a:blipFill>
            <a:blip r:embed="rId53">
              <a:extLst>
                <a:ext uri="{96DAC541-7B7A-43D3-8B79-37D633B846F1}">
                  <asvg:svgBlip xmlns:asvg="http://schemas.microsoft.com/office/drawing/2016/SVG/main" r:embed="rId54"/>
                </a:ext>
              </a:extLst>
            </a:blip>
            <a:stretch>
              <a:fillRect l="0" t="0" r="0" b="0"/>
            </a:stretch>
          </a:blipFill>
        </p:spPr>
      </p:sp>
      <p:sp>
        <p:nvSpPr>
          <p:cNvPr name="Freeform 44" id="44"/>
          <p:cNvSpPr/>
          <p:nvPr/>
        </p:nvSpPr>
        <p:spPr>
          <a:xfrm flipH="true" flipV="true" rot="7679612">
            <a:off x="5750859" y="2787917"/>
            <a:ext cx="744533" cy="678202"/>
          </a:xfrm>
          <a:custGeom>
            <a:avLst/>
            <a:gdLst/>
            <a:ahLst/>
            <a:cxnLst/>
            <a:rect r="r" b="b" t="t" l="l"/>
            <a:pathLst>
              <a:path h="678202" w="744533">
                <a:moveTo>
                  <a:pt x="744533" y="678202"/>
                </a:moveTo>
                <a:lnTo>
                  <a:pt x="0" y="678202"/>
                </a:lnTo>
                <a:lnTo>
                  <a:pt x="0" y="0"/>
                </a:lnTo>
                <a:lnTo>
                  <a:pt x="744533" y="0"/>
                </a:lnTo>
                <a:lnTo>
                  <a:pt x="744533" y="678202"/>
                </a:lnTo>
                <a:close/>
              </a:path>
            </a:pathLst>
          </a:custGeom>
          <a:blipFill>
            <a:blip r:embed="rId53">
              <a:extLst>
                <a:ext uri="{96DAC541-7B7A-43D3-8B79-37D633B846F1}">
                  <asvg:svgBlip xmlns:asvg="http://schemas.microsoft.com/office/drawing/2016/SVG/main" r:embed="rId54"/>
                </a:ext>
              </a:extLst>
            </a:blip>
            <a:stretch>
              <a:fillRect l="0" t="0" r="0" b="0"/>
            </a:stretch>
          </a:blipFill>
        </p:spPr>
      </p:sp>
      <p:sp>
        <p:nvSpPr>
          <p:cNvPr name="Freeform 45" id="45"/>
          <p:cNvSpPr/>
          <p:nvPr/>
        </p:nvSpPr>
        <p:spPr>
          <a:xfrm flipH="false" flipV="false" rot="0">
            <a:off x="7152921" y="2186399"/>
            <a:ext cx="3845374" cy="3350282"/>
          </a:xfrm>
          <a:custGeom>
            <a:avLst/>
            <a:gdLst/>
            <a:ahLst/>
            <a:cxnLst/>
            <a:rect r="r" b="b" t="t" l="l"/>
            <a:pathLst>
              <a:path h="3350282" w="3845374">
                <a:moveTo>
                  <a:pt x="0" y="0"/>
                </a:moveTo>
                <a:lnTo>
                  <a:pt x="3845374" y="0"/>
                </a:lnTo>
                <a:lnTo>
                  <a:pt x="3845374" y="3350282"/>
                </a:lnTo>
                <a:lnTo>
                  <a:pt x="0" y="3350282"/>
                </a:lnTo>
                <a:lnTo>
                  <a:pt x="0" y="0"/>
                </a:lnTo>
                <a:close/>
              </a:path>
            </a:pathLst>
          </a:custGeom>
          <a:blipFill>
            <a:blip r:embed="rId55"/>
            <a:stretch>
              <a:fillRect l="0" t="0" r="0" b="0"/>
            </a:stretch>
          </a:blipFill>
        </p:spPr>
      </p:sp>
      <p:sp>
        <p:nvSpPr>
          <p:cNvPr name="TextBox 46" id="46"/>
          <p:cNvSpPr txBox="true"/>
          <p:nvPr/>
        </p:nvSpPr>
        <p:spPr>
          <a:xfrm rot="0">
            <a:off x="1919555" y="3482944"/>
            <a:ext cx="3164129" cy="873232"/>
          </a:xfrm>
          <a:prstGeom prst="rect">
            <a:avLst/>
          </a:prstGeom>
        </p:spPr>
        <p:txBody>
          <a:bodyPr anchor="t" rtlCol="false" tIns="0" lIns="0" bIns="0" rIns="0">
            <a:spAutoFit/>
          </a:bodyPr>
          <a:lstStyle/>
          <a:p>
            <a:pPr algn="ctr" marL="0" indent="0" lvl="0">
              <a:lnSpc>
                <a:spcPts val="1792"/>
              </a:lnSpc>
            </a:pPr>
            <a:r>
              <a:rPr lang="en-US" sz="1724">
                <a:solidFill>
                  <a:srgbClr val="000000"/>
                </a:solidFill>
                <a:latin typeface="DM Sans"/>
                <a:ea typeface="DM Sans"/>
                <a:cs typeface="DM Sans"/>
                <a:sym typeface="DM Sans"/>
              </a:rPr>
              <a:t>Ensures no one faces discrimination based on sex, gender, or orientation in our instituation,</a:t>
            </a:r>
          </a:p>
        </p:txBody>
      </p:sp>
      <p:sp>
        <p:nvSpPr>
          <p:cNvPr name="TextBox 47" id="47"/>
          <p:cNvSpPr txBox="true"/>
          <p:nvPr/>
        </p:nvSpPr>
        <p:spPr>
          <a:xfrm rot="0">
            <a:off x="2982502" y="7315435"/>
            <a:ext cx="3117117" cy="873232"/>
          </a:xfrm>
          <a:prstGeom prst="rect">
            <a:avLst/>
          </a:prstGeom>
        </p:spPr>
        <p:txBody>
          <a:bodyPr anchor="t" rtlCol="false" tIns="0" lIns="0" bIns="0" rIns="0">
            <a:spAutoFit/>
          </a:bodyPr>
          <a:lstStyle/>
          <a:p>
            <a:pPr algn="ctr" marL="0" indent="0" lvl="0">
              <a:lnSpc>
                <a:spcPts val="1792"/>
              </a:lnSpc>
            </a:pPr>
            <a:r>
              <a:rPr lang="en-US" sz="1724">
                <a:solidFill>
                  <a:srgbClr val="000000"/>
                </a:solidFill>
                <a:latin typeface="DM Sans"/>
                <a:ea typeface="DM Sans"/>
                <a:cs typeface="DM Sans"/>
                <a:sym typeface="DM Sans"/>
              </a:rPr>
              <a:t>Prevents and addresses harassment, assault, and other misconduct to keep our district safe and supportive.</a:t>
            </a:r>
          </a:p>
        </p:txBody>
      </p:sp>
      <p:sp>
        <p:nvSpPr>
          <p:cNvPr name="TextBox 48" id="48"/>
          <p:cNvSpPr txBox="true"/>
          <p:nvPr/>
        </p:nvSpPr>
        <p:spPr>
          <a:xfrm rot="0">
            <a:off x="13291366" y="3756081"/>
            <a:ext cx="3264065" cy="873232"/>
          </a:xfrm>
          <a:prstGeom prst="rect">
            <a:avLst/>
          </a:prstGeom>
        </p:spPr>
        <p:txBody>
          <a:bodyPr anchor="t" rtlCol="false" tIns="0" lIns="0" bIns="0" rIns="0">
            <a:spAutoFit/>
          </a:bodyPr>
          <a:lstStyle/>
          <a:p>
            <a:pPr algn="ctr" marL="0" indent="0" lvl="0">
              <a:lnSpc>
                <a:spcPts val="1792"/>
              </a:lnSpc>
            </a:pPr>
            <a:r>
              <a:rPr lang="en-US" sz="1724">
                <a:solidFill>
                  <a:srgbClr val="000000"/>
                </a:solidFill>
                <a:latin typeface="DM Sans"/>
                <a:ea typeface="DM Sans"/>
                <a:cs typeface="DM Sans"/>
                <a:sym typeface="DM Sans"/>
              </a:rPr>
              <a:t>Advances fairness and equal opportunity, helping everyone thrive academically and personally.</a:t>
            </a:r>
          </a:p>
        </p:txBody>
      </p:sp>
      <p:sp>
        <p:nvSpPr>
          <p:cNvPr name="TextBox 49" id="49"/>
          <p:cNvSpPr txBox="true"/>
          <p:nvPr/>
        </p:nvSpPr>
        <p:spPr>
          <a:xfrm rot="0">
            <a:off x="12538382" y="7299350"/>
            <a:ext cx="3314044" cy="873232"/>
          </a:xfrm>
          <a:prstGeom prst="rect">
            <a:avLst/>
          </a:prstGeom>
        </p:spPr>
        <p:txBody>
          <a:bodyPr anchor="t" rtlCol="false" tIns="0" lIns="0" bIns="0" rIns="0">
            <a:spAutoFit/>
          </a:bodyPr>
          <a:lstStyle/>
          <a:p>
            <a:pPr algn="ctr" marL="0" indent="0" lvl="0">
              <a:lnSpc>
                <a:spcPts val="1792"/>
              </a:lnSpc>
            </a:pPr>
            <a:r>
              <a:rPr lang="en-US" sz="1724">
                <a:solidFill>
                  <a:srgbClr val="000000"/>
                </a:solidFill>
                <a:latin typeface="DM Sans"/>
                <a:ea typeface="DM Sans"/>
                <a:cs typeface="DM Sans"/>
                <a:sym typeface="DM Sans"/>
              </a:rPr>
              <a:t>Encourages individuals to speak up, seek help, and know their rights, fostering a culture of respect.</a:t>
            </a:r>
          </a:p>
        </p:txBody>
      </p:sp>
      <p:sp>
        <p:nvSpPr>
          <p:cNvPr name="TextBox 50" id="50"/>
          <p:cNvSpPr txBox="true"/>
          <p:nvPr/>
        </p:nvSpPr>
        <p:spPr>
          <a:xfrm rot="0">
            <a:off x="7911821" y="7668603"/>
            <a:ext cx="2836933" cy="873232"/>
          </a:xfrm>
          <a:prstGeom prst="rect">
            <a:avLst/>
          </a:prstGeom>
        </p:spPr>
        <p:txBody>
          <a:bodyPr anchor="t" rtlCol="false" tIns="0" lIns="0" bIns="0" rIns="0">
            <a:spAutoFit/>
          </a:bodyPr>
          <a:lstStyle/>
          <a:p>
            <a:pPr algn="ctr" marL="0" indent="0" lvl="0">
              <a:lnSpc>
                <a:spcPts val="1792"/>
              </a:lnSpc>
            </a:pPr>
            <a:r>
              <a:rPr lang="en-US" sz="1724">
                <a:solidFill>
                  <a:srgbClr val="000000"/>
                </a:solidFill>
                <a:latin typeface="DM Sans"/>
                <a:ea typeface="DM Sans"/>
                <a:cs typeface="DM Sans"/>
                <a:sym typeface="DM Sans"/>
              </a:rPr>
              <a:t>Compliance is required by law! Violations can lead to serious consequences and can be costly.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4382503" y="-283957"/>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844981" y="3707549"/>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186755" y="5521043"/>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2535273" y="7211220"/>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235009">
            <a:off x="5013181" y="508490"/>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TITLE IX</a:t>
            </a:r>
          </a:p>
        </p:txBody>
      </p:sp>
      <p:sp>
        <p:nvSpPr>
          <p:cNvPr name="Freeform 8" id="8"/>
          <p:cNvSpPr/>
          <p:nvPr/>
        </p:nvSpPr>
        <p:spPr>
          <a:xfrm flipH="false" flipV="false" rot="0">
            <a:off x="5789892" y="860576"/>
            <a:ext cx="909751" cy="2300739"/>
          </a:xfrm>
          <a:custGeom>
            <a:avLst/>
            <a:gdLst/>
            <a:ahLst/>
            <a:cxnLst/>
            <a:rect r="r" b="b" t="t" l="l"/>
            <a:pathLst>
              <a:path h="2300739" w="909751">
                <a:moveTo>
                  <a:pt x="0" y="0"/>
                </a:moveTo>
                <a:lnTo>
                  <a:pt x="909750" y="0"/>
                </a:lnTo>
                <a:lnTo>
                  <a:pt x="909750" y="2300739"/>
                </a:lnTo>
                <a:lnTo>
                  <a:pt x="0" y="2300739"/>
                </a:lnTo>
                <a:lnTo>
                  <a:pt x="0" y="0"/>
                </a:lnTo>
                <a:close/>
              </a:path>
            </a:pathLst>
          </a:custGeom>
          <a:blipFill>
            <a:blip r:embed="rId7"/>
            <a:stretch>
              <a:fillRect l="0" t="0" r="0" b="0"/>
            </a:stretch>
          </a:blipFill>
        </p:spPr>
      </p:sp>
      <p:sp>
        <p:nvSpPr>
          <p:cNvPr name="Freeform 9" id="9"/>
          <p:cNvSpPr/>
          <p:nvPr/>
        </p:nvSpPr>
        <p:spPr>
          <a:xfrm flipH="false" flipV="false" rot="0">
            <a:off x="12842398" y="692451"/>
            <a:ext cx="909751" cy="2300739"/>
          </a:xfrm>
          <a:custGeom>
            <a:avLst/>
            <a:gdLst/>
            <a:ahLst/>
            <a:cxnLst/>
            <a:rect r="r" b="b" t="t" l="l"/>
            <a:pathLst>
              <a:path h="2300739" w="909751">
                <a:moveTo>
                  <a:pt x="0" y="0"/>
                </a:moveTo>
                <a:lnTo>
                  <a:pt x="909750" y="0"/>
                </a:lnTo>
                <a:lnTo>
                  <a:pt x="909750" y="2300739"/>
                </a:lnTo>
                <a:lnTo>
                  <a:pt x="0" y="2300739"/>
                </a:lnTo>
                <a:lnTo>
                  <a:pt x="0" y="0"/>
                </a:lnTo>
                <a:close/>
              </a:path>
            </a:pathLst>
          </a:custGeom>
          <a:blipFill>
            <a:blip r:embed="rId7"/>
            <a:stretch>
              <a:fillRect l="0" t="0" r="0" b="0"/>
            </a:stretch>
          </a:blipFill>
        </p:spPr>
      </p:sp>
      <p:sp>
        <p:nvSpPr>
          <p:cNvPr name="Freeform 10" id="10"/>
          <p:cNvSpPr/>
          <p:nvPr/>
        </p:nvSpPr>
        <p:spPr>
          <a:xfrm flipH="false" flipV="false" rot="0">
            <a:off x="-521476" y="7090099"/>
            <a:ext cx="4366457" cy="3742417"/>
          </a:xfrm>
          <a:custGeom>
            <a:avLst/>
            <a:gdLst/>
            <a:ahLst/>
            <a:cxnLst/>
            <a:rect r="r" b="b" t="t" l="l"/>
            <a:pathLst>
              <a:path h="3742417" w="4366457">
                <a:moveTo>
                  <a:pt x="0" y="0"/>
                </a:moveTo>
                <a:lnTo>
                  <a:pt x="4366457" y="0"/>
                </a:lnTo>
                <a:lnTo>
                  <a:pt x="4366457" y="3742417"/>
                </a:lnTo>
                <a:lnTo>
                  <a:pt x="0" y="3742417"/>
                </a:lnTo>
                <a:lnTo>
                  <a:pt x="0" y="0"/>
                </a:lnTo>
                <a:close/>
              </a:path>
            </a:pathLst>
          </a:custGeom>
          <a:blipFill>
            <a:blip r:embed="rId8"/>
            <a:stretch>
              <a:fillRect l="0" t="0" r="0" b="0"/>
            </a:stretch>
          </a:blipFill>
        </p:spPr>
      </p:sp>
      <p:sp>
        <p:nvSpPr>
          <p:cNvPr name="Freeform 11" id="11"/>
          <p:cNvSpPr/>
          <p:nvPr/>
        </p:nvSpPr>
        <p:spPr>
          <a:xfrm flipH="true" flipV="true" rot="0">
            <a:off x="15446554" y="-581103"/>
            <a:ext cx="4366457" cy="3742417"/>
          </a:xfrm>
          <a:custGeom>
            <a:avLst/>
            <a:gdLst/>
            <a:ahLst/>
            <a:cxnLst/>
            <a:rect r="r" b="b" t="t" l="l"/>
            <a:pathLst>
              <a:path h="3742417" w="4366457">
                <a:moveTo>
                  <a:pt x="4366456" y="3742418"/>
                </a:moveTo>
                <a:lnTo>
                  <a:pt x="0" y="3742418"/>
                </a:lnTo>
                <a:lnTo>
                  <a:pt x="0" y="0"/>
                </a:lnTo>
                <a:lnTo>
                  <a:pt x="4366456" y="0"/>
                </a:lnTo>
                <a:lnTo>
                  <a:pt x="4366456" y="3742418"/>
                </a:lnTo>
                <a:close/>
              </a:path>
            </a:pathLst>
          </a:custGeom>
          <a:blipFill>
            <a:blip r:embed="rId8"/>
            <a:stretch>
              <a:fillRect l="0" t="0" r="0" b="0"/>
            </a:stretch>
          </a:blipFill>
        </p:spPr>
      </p:sp>
      <p:sp>
        <p:nvSpPr>
          <p:cNvPr name="TextBox 12" id="12"/>
          <p:cNvSpPr txBox="true"/>
          <p:nvPr/>
        </p:nvSpPr>
        <p:spPr>
          <a:xfrm rot="-116478">
            <a:off x="4573453" y="4094891"/>
            <a:ext cx="10043113" cy="983871"/>
          </a:xfrm>
          <a:prstGeom prst="rect">
            <a:avLst/>
          </a:prstGeom>
        </p:spPr>
        <p:txBody>
          <a:bodyPr anchor="t" rtlCol="false" tIns="0" lIns="0" bIns="0" rIns="0">
            <a:spAutoFit/>
          </a:bodyPr>
          <a:lstStyle/>
          <a:p>
            <a:pPr algn="ctr">
              <a:lnSpc>
                <a:spcPts val="5620"/>
              </a:lnSpc>
            </a:pPr>
            <a:r>
              <a:rPr lang="en-US" sz="4014" b="true">
                <a:solidFill>
                  <a:srgbClr val="000000"/>
                </a:solidFill>
                <a:latin typeface="Cakerolli Bold"/>
                <a:ea typeface="Cakerolli Bold"/>
                <a:cs typeface="Cakerolli Bold"/>
                <a:sym typeface="Cakerolli Bold"/>
              </a:rPr>
              <a:t>ORIGINS</a:t>
            </a:r>
          </a:p>
        </p:txBody>
      </p:sp>
      <p:sp>
        <p:nvSpPr>
          <p:cNvPr name="TextBox 13" id="13"/>
          <p:cNvSpPr txBox="true"/>
          <p:nvPr/>
        </p:nvSpPr>
        <p:spPr>
          <a:xfrm rot="-116478">
            <a:off x="4425409" y="6057522"/>
            <a:ext cx="10043113" cy="983871"/>
          </a:xfrm>
          <a:prstGeom prst="rect">
            <a:avLst/>
          </a:prstGeom>
        </p:spPr>
        <p:txBody>
          <a:bodyPr anchor="t" rtlCol="false" tIns="0" lIns="0" bIns="0" rIns="0">
            <a:spAutoFit/>
          </a:bodyPr>
          <a:lstStyle/>
          <a:p>
            <a:pPr algn="ctr">
              <a:lnSpc>
                <a:spcPts val="5620"/>
              </a:lnSpc>
            </a:pPr>
            <a:r>
              <a:rPr lang="en-US" sz="4014" b="true">
                <a:solidFill>
                  <a:srgbClr val="000000"/>
                </a:solidFill>
                <a:latin typeface="Cakerolli Bold"/>
                <a:ea typeface="Cakerolli Bold"/>
                <a:cs typeface="Cakerolli Bold"/>
                <a:sym typeface="Cakerolli Bold"/>
              </a:rPr>
              <a:t>POWERS</a:t>
            </a:r>
          </a:p>
        </p:txBody>
      </p:sp>
      <p:sp>
        <p:nvSpPr>
          <p:cNvPr name="TextBox 14" id="14"/>
          <p:cNvSpPr txBox="true"/>
          <p:nvPr/>
        </p:nvSpPr>
        <p:spPr>
          <a:xfrm rot="-116478">
            <a:off x="4425409" y="7871518"/>
            <a:ext cx="10043113" cy="983871"/>
          </a:xfrm>
          <a:prstGeom prst="rect">
            <a:avLst/>
          </a:prstGeom>
        </p:spPr>
        <p:txBody>
          <a:bodyPr anchor="t" rtlCol="false" tIns="0" lIns="0" bIns="0" rIns="0">
            <a:spAutoFit/>
          </a:bodyPr>
          <a:lstStyle/>
          <a:p>
            <a:pPr algn="ctr">
              <a:lnSpc>
                <a:spcPts val="5620"/>
              </a:lnSpc>
            </a:pPr>
            <a:r>
              <a:rPr lang="en-US" sz="4014" b="true">
                <a:solidFill>
                  <a:srgbClr val="000000"/>
                </a:solidFill>
                <a:latin typeface="Cakerolli Bold"/>
                <a:ea typeface="Cakerolli Bold"/>
                <a:cs typeface="Cakerolli Bold"/>
                <a:sym typeface="Cakerolli Bold"/>
              </a:rPr>
              <a:t>POLICY PARTNERSHIPS</a:t>
            </a:r>
          </a:p>
        </p:txBody>
      </p:sp>
      <p:sp>
        <p:nvSpPr>
          <p:cNvPr name="Freeform 15" id="15"/>
          <p:cNvSpPr/>
          <p:nvPr/>
        </p:nvSpPr>
        <p:spPr>
          <a:xfrm flipH="false" flipV="false" rot="0">
            <a:off x="258659" y="1790060"/>
            <a:ext cx="3836995" cy="5778062"/>
          </a:xfrm>
          <a:custGeom>
            <a:avLst/>
            <a:gdLst/>
            <a:ahLst/>
            <a:cxnLst/>
            <a:rect r="r" b="b" t="t" l="l"/>
            <a:pathLst>
              <a:path h="5778062" w="3836995">
                <a:moveTo>
                  <a:pt x="0" y="0"/>
                </a:moveTo>
                <a:lnTo>
                  <a:pt x="3836995" y="0"/>
                </a:lnTo>
                <a:lnTo>
                  <a:pt x="3836995" y="5778063"/>
                </a:lnTo>
                <a:lnTo>
                  <a:pt x="0" y="5778063"/>
                </a:lnTo>
                <a:lnTo>
                  <a:pt x="0" y="0"/>
                </a:lnTo>
                <a:close/>
              </a:path>
            </a:pathLst>
          </a:custGeom>
          <a:blipFill>
            <a:blip r:embed="rId9"/>
            <a:stretch>
              <a:fillRect l="0" t="0" r="0" b="0"/>
            </a:stretch>
          </a:blipFill>
        </p:spPr>
      </p:sp>
      <p:sp>
        <p:nvSpPr>
          <p:cNvPr name="TextBox 16" id="16"/>
          <p:cNvSpPr txBox="true"/>
          <p:nvPr/>
        </p:nvSpPr>
        <p:spPr>
          <a:xfrm rot="0">
            <a:off x="-3064231" y="7858840"/>
            <a:ext cx="10043902" cy="375920"/>
          </a:xfrm>
          <a:prstGeom prst="rect">
            <a:avLst/>
          </a:prstGeom>
        </p:spPr>
        <p:txBody>
          <a:bodyPr anchor="t" rtlCol="false" tIns="0" lIns="0" bIns="0" rIns="0">
            <a:spAutoFit/>
          </a:bodyPr>
          <a:lstStyle/>
          <a:p>
            <a:pPr algn="ctr">
              <a:lnSpc>
                <a:spcPts val="2799"/>
              </a:lnSpc>
            </a:pPr>
            <a:r>
              <a:rPr lang="en-US" b="true" sz="2799">
                <a:solidFill>
                  <a:srgbClr val="C70000"/>
                </a:solidFill>
                <a:latin typeface="Big Shoulders Display Bold"/>
                <a:ea typeface="Big Shoulders Display Bold"/>
                <a:cs typeface="Big Shoulders Display Bold"/>
                <a:sym typeface="Big Shoulders Display Bold"/>
              </a:rPr>
              <a:t>KIM POSSIBLE</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descr="Abstract Irregular Shape"/>
          <p:cNvSpPr/>
          <p:nvPr/>
        </p:nvSpPr>
        <p:spPr>
          <a:xfrm flipH="false" flipV="false" rot="1352494">
            <a:off x="13537600" y="-1429785"/>
            <a:ext cx="5446144" cy="4275223"/>
          </a:xfrm>
          <a:custGeom>
            <a:avLst/>
            <a:gdLst/>
            <a:ahLst/>
            <a:cxnLst/>
            <a:rect r="r" b="b" t="t" l="l"/>
            <a:pathLst>
              <a:path h="4275223" w="5446144">
                <a:moveTo>
                  <a:pt x="0" y="0"/>
                </a:moveTo>
                <a:lnTo>
                  <a:pt x="5446144" y="0"/>
                </a:lnTo>
                <a:lnTo>
                  <a:pt x="5446144" y="4275223"/>
                </a:lnTo>
                <a:lnTo>
                  <a:pt x="0" y="42752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descr="abstract hand drawn line"/>
          <p:cNvSpPr/>
          <p:nvPr/>
        </p:nvSpPr>
        <p:spPr>
          <a:xfrm flipH="true" flipV="true" rot="2297629">
            <a:off x="15264516" y="9135547"/>
            <a:ext cx="687103" cy="1679585"/>
          </a:xfrm>
          <a:custGeom>
            <a:avLst/>
            <a:gdLst/>
            <a:ahLst/>
            <a:cxnLst/>
            <a:rect r="r" b="b" t="t" l="l"/>
            <a:pathLst>
              <a:path h="1679585" w="687103">
                <a:moveTo>
                  <a:pt x="687103" y="1679585"/>
                </a:moveTo>
                <a:lnTo>
                  <a:pt x="0" y="1679585"/>
                </a:lnTo>
                <a:lnTo>
                  <a:pt x="0" y="0"/>
                </a:lnTo>
                <a:lnTo>
                  <a:pt x="687103" y="0"/>
                </a:lnTo>
                <a:lnTo>
                  <a:pt x="687103" y="1679585"/>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AutoShape 5" id="5"/>
          <p:cNvSpPr/>
          <p:nvPr/>
        </p:nvSpPr>
        <p:spPr>
          <a:xfrm rot="0">
            <a:off x="1728006" y="4799996"/>
            <a:ext cx="7052113" cy="1870734"/>
          </a:xfrm>
          <a:prstGeom prst="rect">
            <a:avLst/>
          </a:prstGeom>
          <a:solidFill>
            <a:srgbClr val="2D2926"/>
          </a:solidFill>
        </p:spPr>
      </p:sp>
      <p:sp>
        <p:nvSpPr>
          <p:cNvPr name="AutoShape 6" id="6"/>
          <p:cNvSpPr/>
          <p:nvPr/>
        </p:nvSpPr>
        <p:spPr>
          <a:xfrm rot="0">
            <a:off x="1581125" y="4653115"/>
            <a:ext cx="7052113" cy="1870734"/>
          </a:xfrm>
          <a:prstGeom prst="rect">
            <a:avLst/>
          </a:prstGeom>
          <a:solidFill>
            <a:srgbClr val="FDC759"/>
          </a:solidFill>
        </p:spPr>
      </p:sp>
      <p:sp>
        <p:nvSpPr>
          <p:cNvPr name="Freeform 7" id="7"/>
          <p:cNvSpPr/>
          <p:nvPr/>
        </p:nvSpPr>
        <p:spPr>
          <a:xfrm flipH="false" flipV="false" rot="0">
            <a:off x="2040433" y="5040209"/>
            <a:ext cx="1096546" cy="1096546"/>
          </a:xfrm>
          <a:custGeom>
            <a:avLst/>
            <a:gdLst/>
            <a:ahLst/>
            <a:cxnLst/>
            <a:rect r="r" b="b" t="t" l="l"/>
            <a:pathLst>
              <a:path h="1096546" w="1096546">
                <a:moveTo>
                  <a:pt x="0" y="0"/>
                </a:moveTo>
                <a:lnTo>
                  <a:pt x="1096545" y="0"/>
                </a:lnTo>
                <a:lnTo>
                  <a:pt x="1096545" y="1096546"/>
                </a:lnTo>
                <a:lnTo>
                  <a:pt x="0" y="10965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8" id="8"/>
          <p:cNvSpPr/>
          <p:nvPr/>
        </p:nvSpPr>
        <p:spPr>
          <a:xfrm rot="0">
            <a:off x="1717514" y="7387566"/>
            <a:ext cx="7052113" cy="1870734"/>
          </a:xfrm>
          <a:prstGeom prst="rect">
            <a:avLst/>
          </a:prstGeom>
          <a:solidFill>
            <a:srgbClr val="2D2926"/>
          </a:solidFill>
        </p:spPr>
      </p:sp>
      <p:sp>
        <p:nvSpPr>
          <p:cNvPr name="AutoShape 9" id="9"/>
          <p:cNvSpPr/>
          <p:nvPr/>
        </p:nvSpPr>
        <p:spPr>
          <a:xfrm rot="0">
            <a:off x="1570633" y="7240685"/>
            <a:ext cx="7052113" cy="1870734"/>
          </a:xfrm>
          <a:prstGeom prst="rect">
            <a:avLst/>
          </a:prstGeom>
          <a:solidFill>
            <a:srgbClr val="FDC759"/>
          </a:solidFill>
        </p:spPr>
      </p:sp>
      <p:sp>
        <p:nvSpPr>
          <p:cNvPr name="Freeform 10" id="10"/>
          <p:cNvSpPr/>
          <p:nvPr/>
        </p:nvSpPr>
        <p:spPr>
          <a:xfrm flipH="false" flipV="false" rot="-10800000">
            <a:off x="2029940" y="7627779"/>
            <a:ext cx="1096546" cy="1096546"/>
          </a:xfrm>
          <a:custGeom>
            <a:avLst/>
            <a:gdLst/>
            <a:ahLst/>
            <a:cxnLst/>
            <a:rect r="r" b="b" t="t" l="l"/>
            <a:pathLst>
              <a:path h="1096546" w="1096546">
                <a:moveTo>
                  <a:pt x="0" y="0"/>
                </a:moveTo>
                <a:lnTo>
                  <a:pt x="1096546" y="0"/>
                </a:lnTo>
                <a:lnTo>
                  <a:pt x="1096546" y="1096546"/>
                </a:lnTo>
                <a:lnTo>
                  <a:pt x="0" y="10965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1" id="11"/>
          <p:cNvSpPr/>
          <p:nvPr/>
        </p:nvSpPr>
        <p:spPr>
          <a:xfrm rot="0">
            <a:off x="9665254" y="4799996"/>
            <a:ext cx="7052113" cy="1870734"/>
          </a:xfrm>
          <a:prstGeom prst="rect">
            <a:avLst/>
          </a:prstGeom>
          <a:solidFill>
            <a:srgbClr val="2D2926"/>
          </a:solidFill>
        </p:spPr>
      </p:sp>
      <p:sp>
        <p:nvSpPr>
          <p:cNvPr name="AutoShape 12" id="12"/>
          <p:cNvSpPr/>
          <p:nvPr/>
        </p:nvSpPr>
        <p:spPr>
          <a:xfrm rot="0">
            <a:off x="9518373" y="4653115"/>
            <a:ext cx="7052113" cy="1870734"/>
          </a:xfrm>
          <a:prstGeom prst="rect">
            <a:avLst/>
          </a:prstGeom>
          <a:solidFill>
            <a:srgbClr val="FDC759"/>
          </a:solidFill>
        </p:spPr>
      </p:sp>
      <p:sp>
        <p:nvSpPr>
          <p:cNvPr name="Freeform 13" id="13"/>
          <p:cNvSpPr/>
          <p:nvPr/>
        </p:nvSpPr>
        <p:spPr>
          <a:xfrm flipH="false" flipV="false" rot="-5400000">
            <a:off x="9977681" y="5040209"/>
            <a:ext cx="1096546" cy="1096546"/>
          </a:xfrm>
          <a:custGeom>
            <a:avLst/>
            <a:gdLst/>
            <a:ahLst/>
            <a:cxnLst/>
            <a:rect r="r" b="b" t="t" l="l"/>
            <a:pathLst>
              <a:path h="1096546" w="1096546">
                <a:moveTo>
                  <a:pt x="0" y="0"/>
                </a:moveTo>
                <a:lnTo>
                  <a:pt x="1096545" y="0"/>
                </a:lnTo>
                <a:lnTo>
                  <a:pt x="1096545" y="1096546"/>
                </a:lnTo>
                <a:lnTo>
                  <a:pt x="0" y="10965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4" id="14"/>
          <p:cNvSpPr/>
          <p:nvPr/>
        </p:nvSpPr>
        <p:spPr>
          <a:xfrm rot="0">
            <a:off x="9654762" y="7387566"/>
            <a:ext cx="7052113" cy="1870734"/>
          </a:xfrm>
          <a:prstGeom prst="rect">
            <a:avLst/>
          </a:prstGeom>
          <a:solidFill>
            <a:srgbClr val="2D2926"/>
          </a:solidFill>
        </p:spPr>
      </p:sp>
      <p:sp>
        <p:nvSpPr>
          <p:cNvPr name="AutoShape 15" id="15"/>
          <p:cNvSpPr/>
          <p:nvPr/>
        </p:nvSpPr>
        <p:spPr>
          <a:xfrm rot="0">
            <a:off x="9507881" y="7240685"/>
            <a:ext cx="7052113" cy="1870734"/>
          </a:xfrm>
          <a:prstGeom prst="rect">
            <a:avLst/>
          </a:prstGeom>
          <a:solidFill>
            <a:srgbClr val="FDC759"/>
          </a:solidFill>
        </p:spPr>
      </p:sp>
      <p:sp>
        <p:nvSpPr>
          <p:cNvPr name="Freeform 16" id="16"/>
          <p:cNvSpPr/>
          <p:nvPr/>
        </p:nvSpPr>
        <p:spPr>
          <a:xfrm flipH="false" flipV="false" rot="5400000">
            <a:off x="9967188" y="7627779"/>
            <a:ext cx="1096546" cy="1096546"/>
          </a:xfrm>
          <a:custGeom>
            <a:avLst/>
            <a:gdLst/>
            <a:ahLst/>
            <a:cxnLst/>
            <a:rect r="r" b="b" t="t" l="l"/>
            <a:pathLst>
              <a:path h="1096546" w="1096546">
                <a:moveTo>
                  <a:pt x="0" y="0"/>
                </a:moveTo>
                <a:lnTo>
                  <a:pt x="1096546" y="0"/>
                </a:lnTo>
                <a:lnTo>
                  <a:pt x="1096546" y="1096546"/>
                </a:lnTo>
                <a:lnTo>
                  <a:pt x="0" y="109654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7" id="17"/>
          <p:cNvGrpSpPr/>
          <p:nvPr/>
        </p:nvGrpSpPr>
        <p:grpSpPr>
          <a:xfrm rot="0">
            <a:off x="14462680" y="1028700"/>
            <a:ext cx="2254687" cy="2303488"/>
            <a:chOff x="0" y="0"/>
            <a:chExt cx="3006249" cy="3071317"/>
          </a:xfrm>
        </p:grpSpPr>
        <p:sp>
          <p:nvSpPr>
            <p:cNvPr name="Freeform 18" id="18"/>
            <p:cNvSpPr/>
            <p:nvPr/>
          </p:nvSpPr>
          <p:spPr>
            <a:xfrm flipH="false" flipV="false" rot="0">
              <a:off x="0" y="0"/>
              <a:ext cx="3006249" cy="2194562"/>
            </a:xfrm>
            <a:custGeom>
              <a:avLst/>
              <a:gdLst/>
              <a:ahLst/>
              <a:cxnLst/>
              <a:rect r="r" b="b" t="t" l="l"/>
              <a:pathLst>
                <a:path h="2194562" w="3006249">
                  <a:moveTo>
                    <a:pt x="0" y="0"/>
                  </a:moveTo>
                  <a:lnTo>
                    <a:pt x="3006249" y="0"/>
                  </a:lnTo>
                  <a:lnTo>
                    <a:pt x="3006249" y="2194562"/>
                  </a:lnTo>
                  <a:lnTo>
                    <a:pt x="0" y="219456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9" id="19"/>
            <p:cNvGrpSpPr>
              <a:grpSpLocks noChangeAspect="true"/>
            </p:cNvGrpSpPr>
            <p:nvPr/>
          </p:nvGrpSpPr>
          <p:grpSpPr>
            <a:xfrm rot="0">
              <a:off x="2129495" y="2194562"/>
              <a:ext cx="876755" cy="876755"/>
              <a:chOff x="1371600" y="6705600"/>
              <a:chExt cx="10972800" cy="10972800"/>
            </a:xfrm>
          </p:grpSpPr>
          <p:sp>
            <p:nvSpPr>
              <p:cNvPr name="Freeform 20" id="20"/>
              <p:cNvSpPr/>
              <p:nvPr/>
            </p:nvSpPr>
            <p:spPr>
              <a:xfrm flipH="false" flipV="false" rot="0">
                <a:off x="1371545" y="6681009"/>
                <a:ext cx="10972910" cy="11021982"/>
              </a:xfrm>
              <a:custGeom>
                <a:avLst/>
                <a:gdLst/>
                <a:ahLst/>
                <a:cxnLst/>
                <a:rect r="r" b="b" t="t" l="l"/>
                <a:pathLst>
                  <a:path h="11021982" w="10972910">
                    <a:moveTo>
                      <a:pt x="55" y="5510991"/>
                    </a:moveTo>
                    <a:cubicBezTo>
                      <a:pt x="-8737" y="7476938"/>
                      <a:pt x="1035038" y="9297321"/>
                      <a:pt x="2736148" y="10282842"/>
                    </a:cubicBezTo>
                    <a:cubicBezTo>
                      <a:pt x="4437257" y="11268362"/>
                      <a:pt x="6535652" y="11268362"/>
                      <a:pt x="8236762" y="10282842"/>
                    </a:cubicBezTo>
                    <a:cubicBezTo>
                      <a:pt x="9937872" y="9297321"/>
                      <a:pt x="10981647" y="7476938"/>
                      <a:pt x="10972855" y="5510991"/>
                    </a:cubicBezTo>
                    <a:cubicBezTo>
                      <a:pt x="10981647" y="3545044"/>
                      <a:pt x="9937872" y="1724661"/>
                      <a:pt x="8236762" y="739140"/>
                    </a:cubicBezTo>
                    <a:cubicBezTo>
                      <a:pt x="6535652" y="-246380"/>
                      <a:pt x="4437257" y="-246380"/>
                      <a:pt x="2736148" y="739140"/>
                    </a:cubicBezTo>
                    <a:cubicBezTo>
                      <a:pt x="1035038" y="1724661"/>
                      <a:pt x="-8737" y="3545044"/>
                      <a:pt x="55" y="5510991"/>
                    </a:cubicBezTo>
                    <a:close/>
                  </a:path>
                </a:pathLst>
              </a:custGeom>
              <a:solidFill>
                <a:srgbClr val="2D2926"/>
              </a:solidFill>
            </p:spPr>
          </p:sp>
        </p:grpSp>
      </p:grpSp>
      <p:sp>
        <p:nvSpPr>
          <p:cNvPr name="Freeform 21" id="21"/>
          <p:cNvSpPr/>
          <p:nvPr/>
        </p:nvSpPr>
        <p:spPr>
          <a:xfrm flipH="false" flipV="false" rot="0">
            <a:off x="15274347" y="2164001"/>
            <a:ext cx="2571293" cy="2336374"/>
          </a:xfrm>
          <a:custGeom>
            <a:avLst/>
            <a:gdLst/>
            <a:ahLst/>
            <a:cxnLst/>
            <a:rect r="r" b="b" t="t" l="l"/>
            <a:pathLst>
              <a:path h="2336374" w="2571293">
                <a:moveTo>
                  <a:pt x="0" y="0"/>
                </a:moveTo>
                <a:lnTo>
                  <a:pt x="2571293" y="0"/>
                </a:lnTo>
                <a:lnTo>
                  <a:pt x="2571293" y="2336373"/>
                </a:lnTo>
                <a:lnTo>
                  <a:pt x="0" y="2336373"/>
                </a:lnTo>
                <a:lnTo>
                  <a:pt x="0" y="0"/>
                </a:lnTo>
                <a:close/>
              </a:path>
            </a:pathLst>
          </a:custGeom>
          <a:blipFill>
            <a:blip r:embed="rId11"/>
            <a:stretch>
              <a:fillRect l="0" t="0" r="0" b="0"/>
            </a:stretch>
          </a:blipFill>
        </p:spPr>
      </p:sp>
      <p:grpSp>
        <p:nvGrpSpPr>
          <p:cNvPr name="Group 22" id="22"/>
          <p:cNvGrpSpPr/>
          <p:nvPr/>
        </p:nvGrpSpPr>
        <p:grpSpPr>
          <a:xfrm rot="0">
            <a:off x="1570633" y="965742"/>
            <a:ext cx="11096534" cy="2759327"/>
            <a:chOff x="0" y="0"/>
            <a:chExt cx="14795378" cy="3679102"/>
          </a:xfrm>
        </p:grpSpPr>
        <p:sp>
          <p:nvSpPr>
            <p:cNvPr name="TextBox 23" id="23"/>
            <p:cNvSpPr txBox="true"/>
            <p:nvPr/>
          </p:nvSpPr>
          <p:spPr>
            <a:xfrm rot="0">
              <a:off x="0" y="1688819"/>
              <a:ext cx="14795378" cy="1990283"/>
            </a:xfrm>
            <a:prstGeom prst="rect">
              <a:avLst/>
            </a:prstGeom>
          </p:spPr>
          <p:txBody>
            <a:bodyPr anchor="t" rtlCol="false" tIns="0" lIns="0" bIns="0" rIns="0">
              <a:spAutoFit/>
            </a:bodyPr>
            <a:lstStyle/>
            <a:p>
              <a:pPr algn="l" marL="0" indent="0" lvl="0">
                <a:lnSpc>
                  <a:spcPts val="4010"/>
                </a:lnSpc>
              </a:pPr>
              <a:r>
                <a:rPr lang="en-US" sz="2824" i="true" u="none">
                  <a:solidFill>
                    <a:srgbClr val="FDC759"/>
                  </a:solidFill>
                  <a:latin typeface="Archivo Narrow Italics"/>
                  <a:ea typeface="Archivo Narrow Italics"/>
                  <a:cs typeface="Archivo Narrow Italics"/>
                  <a:sym typeface="Archivo Narrow Italics"/>
                </a:rPr>
                <a:t>No person in the United States shall, on the basis of sex, be excluded from participation in, be denied the benefits of, or be subjected to discrimination under any education program or activity receiving Federal financial assistance.</a:t>
              </a:r>
            </a:p>
          </p:txBody>
        </p:sp>
        <p:sp>
          <p:nvSpPr>
            <p:cNvPr name="TextBox 24" id="24"/>
            <p:cNvSpPr txBox="true"/>
            <p:nvPr/>
          </p:nvSpPr>
          <p:spPr>
            <a:xfrm rot="0">
              <a:off x="0" y="104775"/>
              <a:ext cx="14795378" cy="1508124"/>
            </a:xfrm>
            <a:prstGeom prst="rect">
              <a:avLst/>
            </a:prstGeom>
          </p:spPr>
          <p:txBody>
            <a:bodyPr anchor="t" rtlCol="false" tIns="0" lIns="0" bIns="0" rIns="0">
              <a:spAutoFit/>
            </a:bodyPr>
            <a:lstStyle/>
            <a:p>
              <a:pPr algn="l" marL="0" indent="0" lvl="0">
                <a:lnSpc>
                  <a:spcPts val="8399"/>
                </a:lnSpc>
              </a:pPr>
              <a:r>
                <a:rPr lang="en-US" sz="7999" spc="-159">
                  <a:solidFill>
                    <a:srgbClr val="FDC759"/>
                  </a:solidFill>
                  <a:latin typeface="Archivo Black"/>
                  <a:ea typeface="Archivo Black"/>
                  <a:cs typeface="Archivo Black"/>
                  <a:sym typeface="Archivo Black"/>
                </a:rPr>
                <a:t>What is Title IX?</a:t>
              </a:r>
            </a:p>
          </p:txBody>
        </p:sp>
      </p:grpSp>
      <p:sp>
        <p:nvSpPr>
          <p:cNvPr name="TextBox 25" id="25"/>
          <p:cNvSpPr txBox="true"/>
          <p:nvPr/>
        </p:nvSpPr>
        <p:spPr>
          <a:xfrm rot="0">
            <a:off x="3694277" y="5371564"/>
            <a:ext cx="4388334" cy="462412"/>
          </a:xfrm>
          <a:prstGeom prst="rect">
            <a:avLst/>
          </a:prstGeom>
        </p:spPr>
        <p:txBody>
          <a:bodyPr anchor="t" rtlCol="false" tIns="0" lIns="0" bIns="0" rIns="0">
            <a:spAutoFit/>
          </a:bodyPr>
          <a:lstStyle/>
          <a:p>
            <a:pPr algn="l" marL="0" indent="0" lvl="0">
              <a:lnSpc>
                <a:spcPts val="3437"/>
              </a:lnSpc>
            </a:pPr>
            <a:r>
              <a:rPr lang="en-US" sz="3273">
                <a:solidFill>
                  <a:srgbClr val="2D2926"/>
                </a:solidFill>
                <a:latin typeface="Archivo Black"/>
                <a:ea typeface="Archivo Black"/>
                <a:cs typeface="Archivo Black"/>
                <a:sym typeface="Archivo Black"/>
              </a:rPr>
              <a:t>DISCRIMINATION</a:t>
            </a:r>
          </a:p>
        </p:txBody>
      </p:sp>
      <p:sp>
        <p:nvSpPr>
          <p:cNvPr name="TextBox 26" id="26"/>
          <p:cNvSpPr txBox="true"/>
          <p:nvPr/>
        </p:nvSpPr>
        <p:spPr>
          <a:xfrm rot="0">
            <a:off x="11714327" y="5410188"/>
            <a:ext cx="4388334" cy="385164"/>
          </a:xfrm>
          <a:prstGeom prst="rect">
            <a:avLst/>
          </a:prstGeom>
        </p:spPr>
        <p:txBody>
          <a:bodyPr anchor="t" rtlCol="false" tIns="0" lIns="0" bIns="0" rIns="0">
            <a:spAutoFit/>
          </a:bodyPr>
          <a:lstStyle/>
          <a:p>
            <a:pPr algn="l" marL="0" indent="0" lvl="0">
              <a:lnSpc>
                <a:spcPts val="2854"/>
              </a:lnSpc>
            </a:pPr>
            <a:r>
              <a:rPr lang="en-US" sz="2718">
                <a:solidFill>
                  <a:srgbClr val="2D2926"/>
                </a:solidFill>
                <a:latin typeface="Archivo Black"/>
                <a:ea typeface="Archivo Black"/>
                <a:cs typeface="Archivo Black"/>
                <a:sym typeface="Archivo Black"/>
              </a:rPr>
              <a:t>SEXUAL HARASSMENT</a:t>
            </a:r>
          </a:p>
        </p:txBody>
      </p:sp>
      <p:sp>
        <p:nvSpPr>
          <p:cNvPr name="TextBox 27" id="27"/>
          <p:cNvSpPr txBox="true"/>
          <p:nvPr/>
        </p:nvSpPr>
        <p:spPr>
          <a:xfrm rot="0">
            <a:off x="3694277" y="7959134"/>
            <a:ext cx="4388334" cy="462412"/>
          </a:xfrm>
          <a:prstGeom prst="rect">
            <a:avLst/>
          </a:prstGeom>
        </p:spPr>
        <p:txBody>
          <a:bodyPr anchor="t" rtlCol="false" tIns="0" lIns="0" bIns="0" rIns="0">
            <a:spAutoFit/>
          </a:bodyPr>
          <a:lstStyle/>
          <a:p>
            <a:pPr algn="l" marL="0" indent="0" lvl="0">
              <a:lnSpc>
                <a:spcPts val="3437"/>
              </a:lnSpc>
            </a:pPr>
            <a:r>
              <a:rPr lang="en-US" sz="3273">
                <a:solidFill>
                  <a:srgbClr val="2D2926"/>
                </a:solidFill>
                <a:latin typeface="Archivo Black"/>
                <a:ea typeface="Archivo Black"/>
                <a:cs typeface="Archivo Black"/>
                <a:sym typeface="Archivo Black"/>
              </a:rPr>
              <a:t>SEXUAL ASSAULT</a:t>
            </a:r>
          </a:p>
        </p:txBody>
      </p:sp>
      <p:sp>
        <p:nvSpPr>
          <p:cNvPr name="TextBox 28" id="28"/>
          <p:cNvSpPr txBox="true"/>
          <p:nvPr/>
        </p:nvSpPr>
        <p:spPr>
          <a:xfrm rot="0">
            <a:off x="11714327" y="7959134"/>
            <a:ext cx="4388334" cy="462412"/>
          </a:xfrm>
          <a:prstGeom prst="rect">
            <a:avLst/>
          </a:prstGeom>
        </p:spPr>
        <p:txBody>
          <a:bodyPr anchor="t" rtlCol="false" tIns="0" lIns="0" bIns="0" rIns="0">
            <a:spAutoFit/>
          </a:bodyPr>
          <a:lstStyle/>
          <a:p>
            <a:pPr algn="l" marL="0" indent="0" lvl="0">
              <a:lnSpc>
                <a:spcPts val="3437"/>
              </a:lnSpc>
            </a:pPr>
            <a:r>
              <a:rPr lang="en-US" sz="3273">
                <a:solidFill>
                  <a:srgbClr val="2D2926"/>
                </a:solidFill>
                <a:latin typeface="Archivo Black"/>
                <a:ea typeface="Archivo Black"/>
                <a:cs typeface="Archivo Black"/>
                <a:sym typeface="Archivo Black"/>
              </a:rPr>
              <a:t>RETALIATION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DEED8"/>
        </a:solidFill>
      </p:bgPr>
    </p:bg>
    <p:spTree>
      <p:nvGrpSpPr>
        <p:cNvPr id="1" name=""/>
        <p:cNvGrpSpPr/>
        <p:nvPr/>
      </p:nvGrpSpPr>
      <p:grpSpPr>
        <a:xfrm>
          <a:off x="0" y="0"/>
          <a:ext cx="0" cy="0"/>
          <a:chOff x="0" y="0"/>
          <a:chExt cx="0" cy="0"/>
        </a:xfrm>
      </p:grpSpPr>
      <p:grpSp>
        <p:nvGrpSpPr>
          <p:cNvPr name="Group 2" id="2"/>
          <p:cNvGrpSpPr/>
          <p:nvPr/>
        </p:nvGrpSpPr>
        <p:grpSpPr>
          <a:xfrm rot="0">
            <a:off x="-399374" y="444371"/>
            <a:ext cx="8539562" cy="1264575"/>
            <a:chOff x="0" y="0"/>
            <a:chExt cx="11386083" cy="1686100"/>
          </a:xfrm>
        </p:grpSpPr>
        <p:grpSp>
          <p:nvGrpSpPr>
            <p:cNvPr name="Group 3" id="3"/>
            <p:cNvGrpSpPr/>
            <p:nvPr/>
          </p:nvGrpSpPr>
          <p:grpSpPr>
            <a:xfrm rot="0">
              <a:off x="0" y="0"/>
              <a:ext cx="9938620" cy="1686100"/>
              <a:chOff x="0" y="0"/>
              <a:chExt cx="2521465" cy="427770"/>
            </a:xfrm>
          </p:grpSpPr>
          <p:sp>
            <p:nvSpPr>
              <p:cNvPr name="Freeform 4" id="4"/>
              <p:cNvSpPr/>
              <p:nvPr/>
            </p:nvSpPr>
            <p:spPr>
              <a:xfrm flipH="false" flipV="false" rot="0">
                <a:off x="0" y="0"/>
                <a:ext cx="2521465" cy="427770"/>
              </a:xfrm>
              <a:custGeom>
                <a:avLst/>
                <a:gdLst/>
                <a:ahLst/>
                <a:cxnLst/>
                <a:rect r="r" b="b" t="t" l="l"/>
                <a:pathLst>
                  <a:path h="427770" w="2521465">
                    <a:moveTo>
                      <a:pt x="0" y="0"/>
                    </a:moveTo>
                    <a:lnTo>
                      <a:pt x="2521465" y="0"/>
                    </a:lnTo>
                    <a:lnTo>
                      <a:pt x="2521465" y="427770"/>
                    </a:lnTo>
                    <a:lnTo>
                      <a:pt x="0" y="427770"/>
                    </a:lnTo>
                    <a:close/>
                  </a:path>
                </a:pathLst>
              </a:custGeom>
              <a:solidFill>
                <a:srgbClr val="FF9A59"/>
              </a:solidFill>
            </p:spPr>
          </p:sp>
        </p:grpSp>
        <p:grpSp>
          <p:nvGrpSpPr>
            <p:cNvPr name="Group 5" id="5"/>
            <p:cNvGrpSpPr>
              <a:grpSpLocks noChangeAspect="true"/>
            </p:cNvGrpSpPr>
            <p:nvPr/>
          </p:nvGrpSpPr>
          <p:grpSpPr>
            <a:xfrm rot="5400000">
              <a:off x="9812952" y="112969"/>
              <a:ext cx="1686100" cy="1460162"/>
              <a:chOff x="0" y="0"/>
              <a:chExt cx="6350000" cy="5499100"/>
            </a:xfrm>
          </p:grpSpPr>
          <p:sp>
            <p:nvSpPr>
              <p:cNvPr name="Freeform 6" id="6"/>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FF9A59"/>
              </a:solidFill>
            </p:spPr>
          </p:sp>
        </p:grpSp>
      </p:grpSp>
      <p:grpSp>
        <p:nvGrpSpPr>
          <p:cNvPr name="Group 7" id="7"/>
          <p:cNvGrpSpPr/>
          <p:nvPr/>
        </p:nvGrpSpPr>
        <p:grpSpPr>
          <a:xfrm rot="0">
            <a:off x="14361942" y="7567639"/>
            <a:ext cx="3013416" cy="2743200"/>
            <a:chOff x="0" y="0"/>
            <a:chExt cx="1114509" cy="1014570"/>
          </a:xfrm>
        </p:grpSpPr>
        <p:sp>
          <p:nvSpPr>
            <p:cNvPr name="Freeform 8" id="8"/>
            <p:cNvSpPr/>
            <p:nvPr/>
          </p:nvSpPr>
          <p:spPr>
            <a:xfrm flipH="false" flipV="false" rot="0">
              <a:off x="0" y="0"/>
              <a:ext cx="1114509" cy="1014570"/>
            </a:xfrm>
            <a:custGeom>
              <a:avLst/>
              <a:gdLst/>
              <a:ahLst/>
              <a:cxnLst/>
              <a:rect r="r" b="b" t="t" l="l"/>
              <a:pathLst>
                <a:path h="1014570" w="1114509">
                  <a:moveTo>
                    <a:pt x="0" y="0"/>
                  </a:moveTo>
                  <a:lnTo>
                    <a:pt x="1114509" y="0"/>
                  </a:lnTo>
                  <a:lnTo>
                    <a:pt x="1114509" y="1014570"/>
                  </a:lnTo>
                  <a:lnTo>
                    <a:pt x="0" y="1014570"/>
                  </a:lnTo>
                  <a:close/>
                </a:path>
              </a:pathLst>
            </a:custGeom>
            <a:solidFill>
              <a:srgbClr val="6E61FF"/>
            </a:solidFill>
            <a:ln w="19050" cap="sq">
              <a:solidFill>
                <a:srgbClr val="000000"/>
              </a:solidFill>
              <a:prstDash val="solid"/>
              <a:miter/>
            </a:ln>
          </p:spPr>
        </p:sp>
        <p:sp>
          <p:nvSpPr>
            <p:cNvPr name="TextBox 9" id="9"/>
            <p:cNvSpPr txBox="true"/>
            <p:nvPr/>
          </p:nvSpPr>
          <p:spPr>
            <a:xfrm>
              <a:off x="0" y="-38100"/>
              <a:ext cx="1114509" cy="1052670"/>
            </a:xfrm>
            <a:prstGeom prst="rect">
              <a:avLst/>
            </a:prstGeom>
          </p:spPr>
          <p:txBody>
            <a:bodyPr anchor="ctr" rtlCol="false" tIns="50800" lIns="50800" bIns="50800" rIns="50800"/>
            <a:lstStyle/>
            <a:p>
              <a:pPr algn="ctr">
                <a:lnSpc>
                  <a:spcPts val="2659"/>
                </a:lnSpc>
                <a:spcBef>
                  <a:spcPct val="0"/>
                </a:spcBef>
              </a:pPr>
            </a:p>
          </p:txBody>
        </p:sp>
      </p:grpSp>
      <p:grpSp>
        <p:nvGrpSpPr>
          <p:cNvPr name="Group 10" id="10"/>
          <p:cNvGrpSpPr/>
          <p:nvPr/>
        </p:nvGrpSpPr>
        <p:grpSpPr>
          <a:xfrm rot="0">
            <a:off x="11615226" y="7567639"/>
            <a:ext cx="3013416" cy="2743200"/>
            <a:chOff x="0" y="0"/>
            <a:chExt cx="1114509" cy="1014570"/>
          </a:xfrm>
        </p:grpSpPr>
        <p:sp>
          <p:nvSpPr>
            <p:cNvPr name="Freeform 11" id="11"/>
            <p:cNvSpPr/>
            <p:nvPr/>
          </p:nvSpPr>
          <p:spPr>
            <a:xfrm flipH="false" flipV="false" rot="0">
              <a:off x="0" y="0"/>
              <a:ext cx="1114509" cy="1014570"/>
            </a:xfrm>
            <a:custGeom>
              <a:avLst/>
              <a:gdLst/>
              <a:ahLst/>
              <a:cxnLst/>
              <a:rect r="r" b="b" t="t" l="l"/>
              <a:pathLst>
                <a:path h="1014570" w="1114509">
                  <a:moveTo>
                    <a:pt x="0" y="0"/>
                  </a:moveTo>
                  <a:lnTo>
                    <a:pt x="1114509" y="0"/>
                  </a:lnTo>
                  <a:lnTo>
                    <a:pt x="1114509" y="1014570"/>
                  </a:lnTo>
                  <a:lnTo>
                    <a:pt x="0" y="1014570"/>
                  </a:lnTo>
                  <a:close/>
                </a:path>
              </a:pathLst>
            </a:custGeom>
            <a:solidFill>
              <a:srgbClr val="FFAB15"/>
            </a:solidFill>
            <a:ln w="19050" cap="sq">
              <a:solidFill>
                <a:srgbClr val="000000"/>
              </a:solidFill>
              <a:prstDash val="solid"/>
              <a:miter/>
            </a:ln>
          </p:spPr>
        </p:sp>
        <p:sp>
          <p:nvSpPr>
            <p:cNvPr name="TextBox 12" id="12"/>
            <p:cNvSpPr txBox="true"/>
            <p:nvPr/>
          </p:nvSpPr>
          <p:spPr>
            <a:xfrm>
              <a:off x="0" y="-38100"/>
              <a:ext cx="1114509" cy="1052670"/>
            </a:xfrm>
            <a:prstGeom prst="rect">
              <a:avLst/>
            </a:prstGeom>
          </p:spPr>
          <p:txBody>
            <a:bodyPr anchor="ctr" rtlCol="false" tIns="50800" lIns="50800" bIns="50800" rIns="50800"/>
            <a:lstStyle/>
            <a:p>
              <a:pPr algn="ctr">
                <a:lnSpc>
                  <a:spcPts val="2659"/>
                </a:lnSpc>
                <a:spcBef>
                  <a:spcPct val="0"/>
                </a:spcBef>
              </a:pPr>
            </a:p>
          </p:txBody>
        </p:sp>
      </p:grpSp>
      <p:grpSp>
        <p:nvGrpSpPr>
          <p:cNvPr name="Group 13" id="13"/>
          <p:cNvGrpSpPr/>
          <p:nvPr/>
        </p:nvGrpSpPr>
        <p:grpSpPr>
          <a:xfrm rot="0">
            <a:off x="8872026" y="7567639"/>
            <a:ext cx="3013416" cy="2743200"/>
            <a:chOff x="0" y="0"/>
            <a:chExt cx="1114509" cy="1014570"/>
          </a:xfrm>
        </p:grpSpPr>
        <p:sp>
          <p:nvSpPr>
            <p:cNvPr name="Freeform 14" id="14"/>
            <p:cNvSpPr/>
            <p:nvPr/>
          </p:nvSpPr>
          <p:spPr>
            <a:xfrm flipH="false" flipV="false" rot="0">
              <a:off x="0" y="0"/>
              <a:ext cx="1114509" cy="1014570"/>
            </a:xfrm>
            <a:custGeom>
              <a:avLst/>
              <a:gdLst/>
              <a:ahLst/>
              <a:cxnLst/>
              <a:rect r="r" b="b" t="t" l="l"/>
              <a:pathLst>
                <a:path h="1014570" w="1114509">
                  <a:moveTo>
                    <a:pt x="0" y="0"/>
                  </a:moveTo>
                  <a:lnTo>
                    <a:pt x="1114509" y="0"/>
                  </a:lnTo>
                  <a:lnTo>
                    <a:pt x="1114509" y="1014570"/>
                  </a:lnTo>
                  <a:lnTo>
                    <a:pt x="0" y="1014570"/>
                  </a:lnTo>
                  <a:close/>
                </a:path>
              </a:pathLst>
            </a:custGeom>
            <a:solidFill>
              <a:srgbClr val="EF95EF"/>
            </a:solidFill>
            <a:ln w="19050" cap="sq">
              <a:solidFill>
                <a:srgbClr val="000000"/>
              </a:solidFill>
              <a:prstDash val="solid"/>
              <a:miter/>
            </a:ln>
          </p:spPr>
        </p:sp>
        <p:sp>
          <p:nvSpPr>
            <p:cNvPr name="TextBox 15" id="15"/>
            <p:cNvSpPr txBox="true"/>
            <p:nvPr/>
          </p:nvSpPr>
          <p:spPr>
            <a:xfrm>
              <a:off x="0" y="-38100"/>
              <a:ext cx="1114509" cy="1052670"/>
            </a:xfrm>
            <a:prstGeom prst="rect">
              <a:avLst/>
            </a:prstGeom>
          </p:spPr>
          <p:txBody>
            <a:bodyPr anchor="ctr" rtlCol="false" tIns="50800" lIns="50800" bIns="50800" rIns="50800"/>
            <a:lstStyle/>
            <a:p>
              <a:pPr algn="ctr">
                <a:lnSpc>
                  <a:spcPts val="2659"/>
                </a:lnSpc>
                <a:spcBef>
                  <a:spcPct val="0"/>
                </a:spcBef>
              </a:pPr>
            </a:p>
          </p:txBody>
        </p:sp>
      </p:grpSp>
      <p:grpSp>
        <p:nvGrpSpPr>
          <p:cNvPr name="Group 16" id="16"/>
          <p:cNvGrpSpPr/>
          <p:nvPr/>
        </p:nvGrpSpPr>
        <p:grpSpPr>
          <a:xfrm rot="0">
            <a:off x="6128826" y="7567639"/>
            <a:ext cx="3013416" cy="2743200"/>
            <a:chOff x="0" y="0"/>
            <a:chExt cx="1114509" cy="1014570"/>
          </a:xfrm>
        </p:grpSpPr>
        <p:sp>
          <p:nvSpPr>
            <p:cNvPr name="Freeform 17" id="17"/>
            <p:cNvSpPr/>
            <p:nvPr/>
          </p:nvSpPr>
          <p:spPr>
            <a:xfrm flipH="false" flipV="false" rot="0">
              <a:off x="0" y="0"/>
              <a:ext cx="1114509" cy="1014570"/>
            </a:xfrm>
            <a:custGeom>
              <a:avLst/>
              <a:gdLst/>
              <a:ahLst/>
              <a:cxnLst/>
              <a:rect r="r" b="b" t="t" l="l"/>
              <a:pathLst>
                <a:path h="1014570" w="1114509">
                  <a:moveTo>
                    <a:pt x="0" y="0"/>
                  </a:moveTo>
                  <a:lnTo>
                    <a:pt x="1114509" y="0"/>
                  </a:lnTo>
                  <a:lnTo>
                    <a:pt x="1114509" y="1014570"/>
                  </a:lnTo>
                  <a:lnTo>
                    <a:pt x="0" y="1014570"/>
                  </a:lnTo>
                  <a:close/>
                </a:path>
              </a:pathLst>
            </a:custGeom>
            <a:solidFill>
              <a:srgbClr val="FFBA97"/>
            </a:solidFill>
            <a:ln w="19050" cap="sq">
              <a:solidFill>
                <a:srgbClr val="000000"/>
              </a:solidFill>
              <a:prstDash val="solid"/>
              <a:miter/>
            </a:ln>
          </p:spPr>
        </p:sp>
        <p:sp>
          <p:nvSpPr>
            <p:cNvPr name="TextBox 18" id="18"/>
            <p:cNvSpPr txBox="true"/>
            <p:nvPr/>
          </p:nvSpPr>
          <p:spPr>
            <a:xfrm>
              <a:off x="0" y="-38100"/>
              <a:ext cx="1114509" cy="1052670"/>
            </a:xfrm>
            <a:prstGeom prst="rect">
              <a:avLst/>
            </a:prstGeom>
          </p:spPr>
          <p:txBody>
            <a:bodyPr anchor="ctr" rtlCol="false" tIns="50800" lIns="50800" bIns="50800" rIns="50800"/>
            <a:lstStyle/>
            <a:p>
              <a:pPr algn="ctr">
                <a:lnSpc>
                  <a:spcPts val="2659"/>
                </a:lnSpc>
                <a:spcBef>
                  <a:spcPct val="0"/>
                </a:spcBef>
              </a:pPr>
            </a:p>
          </p:txBody>
        </p:sp>
      </p:grpSp>
      <p:grpSp>
        <p:nvGrpSpPr>
          <p:cNvPr name="Group 19" id="19"/>
          <p:cNvGrpSpPr/>
          <p:nvPr/>
        </p:nvGrpSpPr>
        <p:grpSpPr>
          <a:xfrm rot="0">
            <a:off x="3385626" y="7567639"/>
            <a:ext cx="3013416" cy="2743200"/>
            <a:chOff x="0" y="0"/>
            <a:chExt cx="1114509" cy="1014570"/>
          </a:xfrm>
        </p:grpSpPr>
        <p:sp>
          <p:nvSpPr>
            <p:cNvPr name="Freeform 20" id="20"/>
            <p:cNvSpPr/>
            <p:nvPr/>
          </p:nvSpPr>
          <p:spPr>
            <a:xfrm flipH="false" flipV="false" rot="0">
              <a:off x="0" y="0"/>
              <a:ext cx="1114509" cy="1014570"/>
            </a:xfrm>
            <a:custGeom>
              <a:avLst/>
              <a:gdLst/>
              <a:ahLst/>
              <a:cxnLst/>
              <a:rect r="r" b="b" t="t" l="l"/>
              <a:pathLst>
                <a:path h="1014570" w="1114509">
                  <a:moveTo>
                    <a:pt x="0" y="0"/>
                  </a:moveTo>
                  <a:lnTo>
                    <a:pt x="1114509" y="0"/>
                  </a:lnTo>
                  <a:lnTo>
                    <a:pt x="1114509" y="1014570"/>
                  </a:lnTo>
                  <a:lnTo>
                    <a:pt x="0" y="1014570"/>
                  </a:lnTo>
                  <a:close/>
                </a:path>
              </a:pathLst>
            </a:custGeom>
            <a:solidFill>
              <a:srgbClr val="4A7EFF"/>
            </a:solidFill>
            <a:ln w="19050" cap="sq">
              <a:solidFill>
                <a:srgbClr val="000000"/>
              </a:solidFill>
              <a:prstDash val="solid"/>
              <a:miter/>
            </a:ln>
          </p:spPr>
        </p:sp>
        <p:sp>
          <p:nvSpPr>
            <p:cNvPr name="TextBox 21" id="21"/>
            <p:cNvSpPr txBox="true"/>
            <p:nvPr/>
          </p:nvSpPr>
          <p:spPr>
            <a:xfrm>
              <a:off x="0" y="-38100"/>
              <a:ext cx="1114509" cy="1052670"/>
            </a:xfrm>
            <a:prstGeom prst="rect">
              <a:avLst/>
            </a:prstGeom>
          </p:spPr>
          <p:txBody>
            <a:bodyPr anchor="ctr" rtlCol="false" tIns="50800" lIns="50800" bIns="50800" rIns="50800"/>
            <a:lstStyle/>
            <a:p>
              <a:pPr algn="ctr">
                <a:lnSpc>
                  <a:spcPts val="2659"/>
                </a:lnSpc>
                <a:spcBef>
                  <a:spcPct val="0"/>
                </a:spcBef>
              </a:pPr>
            </a:p>
          </p:txBody>
        </p:sp>
      </p:grpSp>
      <p:grpSp>
        <p:nvGrpSpPr>
          <p:cNvPr name="Group 22" id="22"/>
          <p:cNvGrpSpPr/>
          <p:nvPr/>
        </p:nvGrpSpPr>
        <p:grpSpPr>
          <a:xfrm rot="0">
            <a:off x="912642" y="7567639"/>
            <a:ext cx="2743200" cy="2743200"/>
            <a:chOff x="0" y="0"/>
            <a:chExt cx="1014570" cy="1014570"/>
          </a:xfrm>
        </p:grpSpPr>
        <p:sp>
          <p:nvSpPr>
            <p:cNvPr name="Freeform 23" id="23"/>
            <p:cNvSpPr/>
            <p:nvPr/>
          </p:nvSpPr>
          <p:spPr>
            <a:xfrm flipH="false" flipV="false" rot="0">
              <a:off x="0" y="0"/>
              <a:ext cx="1014570" cy="1014570"/>
            </a:xfrm>
            <a:custGeom>
              <a:avLst/>
              <a:gdLst/>
              <a:ahLst/>
              <a:cxnLst/>
              <a:rect r="r" b="b" t="t" l="l"/>
              <a:pathLst>
                <a:path h="1014570" w="1014570">
                  <a:moveTo>
                    <a:pt x="0" y="0"/>
                  </a:moveTo>
                  <a:lnTo>
                    <a:pt x="1014570" y="0"/>
                  </a:lnTo>
                  <a:lnTo>
                    <a:pt x="1014570" y="1014570"/>
                  </a:lnTo>
                  <a:lnTo>
                    <a:pt x="0" y="1014570"/>
                  </a:lnTo>
                  <a:close/>
                </a:path>
              </a:pathLst>
            </a:custGeom>
            <a:solidFill>
              <a:srgbClr val="86DD66"/>
            </a:solidFill>
            <a:ln w="19050" cap="sq">
              <a:solidFill>
                <a:srgbClr val="000000"/>
              </a:solidFill>
              <a:prstDash val="solid"/>
              <a:miter/>
            </a:ln>
          </p:spPr>
        </p:sp>
        <p:sp>
          <p:nvSpPr>
            <p:cNvPr name="TextBox 24" id="24"/>
            <p:cNvSpPr txBox="true"/>
            <p:nvPr/>
          </p:nvSpPr>
          <p:spPr>
            <a:xfrm>
              <a:off x="0" y="-38100"/>
              <a:ext cx="1014570" cy="1052670"/>
            </a:xfrm>
            <a:prstGeom prst="rect">
              <a:avLst/>
            </a:prstGeom>
          </p:spPr>
          <p:txBody>
            <a:bodyPr anchor="ctr" rtlCol="false" tIns="50800" lIns="50800" bIns="50800" rIns="50800"/>
            <a:lstStyle/>
            <a:p>
              <a:pPr algn="ctr">
                <a:lnSpc>
                  <a:spcPts val="2659"/>
                </a:lnSpc>
                <a:spcBef>
                  <a:spcPct val="0"/>
                </a:spcBef>
              </a:pPr>
            </a:p>
          </p:txBody>
        </p:sp>
      </p:grpSp>
      <p:sp>
        <p:nvSpPr>
          <p:cNvPr name="Freeform 25" id="25"/>
          <p:cNvSpPr/>
          <p:nvPr/>
        </p:nvSpPr>
        <p:spPr>
          <a:xfrm flipH="false" flipV="false" rot="0">
            <a:off x="1209381" y="7832124"/>
            <a:ext cx="2109161" cy="2478715"/>
          </a:xfrm>
          <a:custGeom>
            <a:avLst/>
            <a:gdLst/>
            <a:ahLst/>
            <a:cxnLst/>
            <a:rect r="r" b="b" t="t" l="l"/>
            <a:pathLst>
              <a:path h="2478715" w="2109161">
                <a:moveTo>
                  <a:pt x="0" y="0"/>
                </a:moveTo>
                <a:lnTo>
                  <a:pt x="2109161" y="0"/>
                </a:lnTo>
                <a:lnTo>
                  <a:pt x="2109161" y="2478715"/>
                </a:lnTo>
                <a:lnTo>
                  <a:pt x="0" y="247871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26" id="26"/>
          <p:cNvSpPr/>
          <p:nvPr/>
        </p:nvSpPr>
        <p:spPr>
          <a:xfrm flipH="false" flipV="false" rot="0">
            <a:off x="12506855" y="7832124"/>
            <a:ext cx="1487229" cy="2478715"/>
          </a:xfrm>
          <a:custGeom>
            <a:avLst/>
            <a:gdLst/>
            <a:ahLst/>
            <a:cxnLst/>
            <a:rect r="r" b="b" t="t" l="l"/>
            <a:pathLst>
              <a:path h="2478715" w="1487229">
                <a:moveTo>
                  <a:pt x="0" y="0"/>
                </a:moveTo>
                <a:lnTo>
                  <a:pt x="1487229" y="0"/>
                </a:lnTo>
                <a:lnTo>
                  <a:pt x="1487229" y="2478715"/>
                </a:lnTo>
                <a:lnTo>
                  <a:pt x="0" y="24787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7" id="27"/>
          <p:cNvSpPr/>
          <p:nvPr/>
        </p:nvSpPr>
        <p:spPr>
          <a:xfrm flipH="false" flipV="false" rot="0">
            <a:off x="3727925" y="7841649"/>
            <a:ext cx="2562581" cy="2478715"/>
          </a:xfrm>
          <a:custGeom>
            <a:avLst/>
            <a:gdLst/>
            <a:ahLst/>
            <a:cxnLst/>
            <a:rect r="r" b="b" t="t" l="l"/>
            <a:pathLst>
              <a:path h="2478715" w="2562581">
                <a:moveTo>
                  <a:pt x="0" y="0"/>
                </a:moveTo>
                <a:lnTo>
                  <a:pt x="2562581" y="0"/>
                </a:lnTo>
                <a:lnTo>
                  <a:pt x="2562581" y="2478715"/>
                </a:lnTo>
                <a:lnTo>
                  <a:pt x="0" y="24787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0">
            <a:off x="6771878" y="7832124"/>
            <a:ext cx="1982972" cy="2478715"/>
          </a:xfrm>
          <a:custGeom>
            <a:avLst/>
            <a:gdLst/>
            <a:ahLst/>
            <a:cxnLst/>
            <a:rect r="r" b="b" t="t" l="l"/>
            <a:pathLst>
              <a:path h="2478715" w="1982972">
                <a:moveTo>
                  <a:pt x="0" y="0"/>
                </a:moveTo>
                <a:lnTo>
                  <a:pt x="1982972" y="0"/>
                </a:lnTo>
                <a:lnTo>
                  <a:pt x="1982972" y="2478715"/>
                </a:lnTo>
                <a:lnTo>
                  <a:pt x="0" y="247871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9" id="29"/>
          <p:cNvSpPr/>
          <p:nvPr/>
        </p:nvSpPr>
        <p:spPr>
          <a:xfrm flipH="false" flipV="false" rot="0">
            <a:off x="9208917" y="7832124"/>
            <a:ext cx="2581995" cy="2478715"/>
          </a:xfrm>
          <a:custGeom>
            <a:avLst/>
            <a:gdLst/>
            <a:ahLst/>
            <a:cxnLst/>
            <a:rect r="r" b="b" t="t" l="l"/>
            <a:pathLst>
              <a:path h="2478715" w="2581995">
                <a:moveTo>
                  <a:pt x="0" y="0"/>
                </a:moveTo>
                <a:lnTo>
                  <a:pt x="2581995" y="0"/>
                </a:lnTo>
                <a:lnTo>
                  <a:pt x="2581995" y="2478715"/>
                </a:lnTo>
                <a:lnTo>
                  <a:pt x="0" y="247871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30" id="30"/>
          <p:cNvSpPr/>
          <p:nvPr/>
        </p:nvSpPr>
        <p:spPr>
          <a:xfrm flipH="false" flipV="false" rot="0">
            <a:off x="14649621" y="7956752"/>
            <a:ext cx="2680637" cy="2354087"/>
          </a:xfrm>
          <a:custGeom>
            <a:avLst/>
            <a:gdLst/>
            <a:ahLst/>
            <a:cxnLst/>
            <a:rect r="r" b="b" t="t" l="l"/>
            <a:pathLst>
              <a:path h="2354087" w="2680637">
                <a:moveTo>
                  <a:pt x="0" y="0"/>
                </a:moveTo>
                <a:lnTo>
                  <a:pt x="2680637" y="0"/>
                </a:lnTo>
                <a:lnTo>
                  <a:pt x="2680637" y="2354087"/>
                </a:lnTo>
                <a:lnTo>
                  <a:pt x="0" y="235408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31" id="31"/>
          <p:cNvGrpSpPr/>
          <p:nvPr/>
        </p:nvGrpSpPr>
        <p:grpSpPr>
          <a:xfrm rot="0">
            <a:off x="912642" y="2436198"/>
            <a:ext cx="16462716" cy="4819221"/>
            <a:chOff x="0" y="0"/>
            <a:chExt cx="4335859" cy="1269260"/>
          </a:xfrm>
        </p:grpSpPr>
        <p:sp>
          <p:nvSpPr>
            <p:cNvPr name="Freeform 32" id="32"/>
            <p:cNvSpPr/>
            <p:nvPr/>
          </p:nvSpPr>
          <p:spPr>
            <a:xfrm flipH="false" flipV="false" rot="0">
              <a:off x="0" y="0"/>
              <a:ext cx="4335859" cy="1269260"/>
            </a:xfrm>
            <a:custGeom>
              <a:avLst/>
              <a:gdLst/>
              <a:ahLst/>
              <a:cxnLst/>
              <a:rect r="r" b="b" t="t" l="l"/>
              <a:pathLst>
                <a:path h="1269260" w="4335859">
                  <a:moveTo>
                    <a:pt x="0" y="0"/>
                  </a:moveTo>
                  <a:lnTo>
                    <a:pt x="4335859" y="0"/>
                  </a:lnTo>
                  <a:lnTo>
                    <a:pt x="4335859" y="1269260"/>
                  </a:lnTo>
                  <a:lnTo>
                    <a:pt x="0" y="1269260"/>
                  </a:lnTo>
                  <a:close/>
                </a:path>
              </a:pathLst>
            </a:custGeom>
            <a:solidFill>
              <a:srgbClr val="FFBC6C">
                <a:alpha val="23922"/>
              </a:srgbClr>
            </a:solidFill>
          </p:spPr>
        </p:sp>
        <p:sp>
          <p:nvSpPr>
            <p:cNvPr name="TextBox 33" id="33"/>
            <p:cNvSpPr txBox="true"/>
            <p:nvPr/>
          </p:nvSpPr>
          <p:spPr>
            <a:xfrm>
              <a:off x="0" y="-47625"/>
              <a:ext cx="4335859" cy="1316885"/>
            </a:xfrm>
            <a:prstGeom prst="rect">
              <a:avLst/>
            </a:prstGeom>
          </p:spPr>
          <p:txBody>
            <a:bodyPr anchor="ctr" rtlCol="false" tIns="50800" lIns="50800" bIns="50800" rIns="50800"/>
            <a:lstStyle/>
            <a:p>
              <a:pPr algn="ctr">
                <a:lnSpc>
                  <a:spcPts val="2659"/>
                </a:lnSpc>
              </a:pPr>
            </a:p>
          </p:txBody>
        </p:sp>
      </p:grpSp>
      <p:sp>
        <p:nvSpPr>
          <p:cNvPr name="TextBox 34" id="34"/>
          <p:cNvSpPr txBox="true"/>
          <p:nvPr/>
        </p:nvSpPr>
        <p:spPr>
          <a:xfrm rot="0">
            <a:off x="1545529" y="2718788"/>
            <a:ext cx="13025962" cy="4791701"/>
          </a:xfrm>
          <a:prstGeom prst="rect">
            <a:avLst/>
          </a:prstGeom>
        </p:spPr>
        <p:txBody>
          <a:bodyPr anchor="t" rtlCol="false" tIns="0" lIns="0" bIns="0" rIns="0">
            <a:spAutoFit/>
          </a:bodyPr>
          <a:lstStyle/>
          <a:p>
            <a:pPr algn="just">
              <a:lnSpc>
                <a:spcPts val="3640"/>
              </a:lnSpc>
            </a:pPr>
            <a:r>
              <a:rPr lang="en-US" sz="2600">
                <a:solidFill>
                  <a:srgbClr val="000000"/>
                </a:solidFill>
                <a:latin typeface="Josefin Sans"/>
                <a:ea typeface="Josefin Sans"/>
                <a:cs typeface="Josefin Sans"/>
                <a:sym typeface="Josefin Sans"/>
              </a:rPr>
              <a:t>20 U.S.C. § 1681(a)</a:t>
            </a:r>
          </a:p>
          <a:p>
            <a:pPr algn="just">
              <a:lnSpc>
                <a:spcPts val="3640"/>
              </a:lnSpc>
              <a:spcBef>
                <a:spcPct val="0"/>
              </a:spcBef>
            </a:pPr>
            <a:r>
              <a:rPr lang="en-US" sz="2600">
                <a:solidFill>
                  <a:srgbClr val="000000"/>
                </a:solidFill>
                <a:latin typeface="Josefin Sans"/>
                <a:ea typeface="Josefin Sans"/>
                <a:cs typeface="Josefin Sans"/>
                <a:sym typeface="Josefin Sans"/>
              </a:rPr>
              <a:t>“No person in the United States shall, on the basis of sex, be excluded from participation in, be denied the benefits of, or be subjected to discriminati</a:t>
            </a:r>
            <a:r>
              <a:rPr lang="en-US" sz="2600">
                <a:solidFill>
                  <a:srgbClr val="000000"/>
                </a:solidFill>
                <a:latin typeface="Josefin Sans"/>
                <a:ea typeface="Josefin Sans"/>
                <a:cs typeface="Josefin Sans"/>
                <a:sym typeface="Josefin Sans"/>
              </a:rPr>
              <a:t>on under any education program or activity receiving Federal financial assistance...”</a:t>
            </a:r>
          </a:p>
          <a:p>
            <a:pPr algn="just">
              <a:lnSpc>
                <a:spcPts val="1820"/>
              </a:lnSpc>
              <a:spcBef>
                <a:spcPct val="0"/>
              </a:spcBef>
            </a:pPr>
          </a:p>
          <a:p>
            <a:pPr algn="just">
              <a:lnSpc>
                <a:spcPts val="3640"/>
              </a:lnSpc>
              <a:spcBef>
                <a:spcPct val="0"/>
              </a:spcBef>
            </a:pPr>
            <a:r>
              <a:rPr lang="en-US" sz="2600">
                <a:solidFill>
                  <a:srgbClr val="000000"/>
                </a:solidFill>
                <a:latin typeface="Josefin Sans"/>
                <a:ea typeface="Josefin Sans"/>
                <a:cs typeface="Josefin Sans"/>
                <a:sym typeface="Josefin Sans"/>
              </a:rPr>
              <a:t>The implementing regulations for Title IX are found in:</a:t>
            </a:r>
          </a:p>
          <a:p>
            <a:pPr algn="just">
              <a:lnSpc>
                <a:spcPts val="3640"/>
              </a:lnSpc>
              <a:spcBef>
                <a:spcPct val="0"/>
              </a:spcBef>
            </a:pPr>
            <a:r>
              <a:rPr lang="en-US" sz="2600">
                <a:solidFill>
                  <a:srgbClr val="000000"/>
                </a:solidFill>
                <a:latin typeface="Josefin Sans"/>
                <a:ea typeface="Josefin Sans"/>
                <a:cs typeface="Josefin Sans"/>
                <a:sym typeface="Josefin Sans"/>
              </a:rPr>
              <a:t>34 CFR Part 106</a:t>
            </a:r>
          </a:p>
          <a:p>
            <a:pPr algn="just">
              <a:lnSpc>
                <a:spcPts val="3640"/>
              </a:lnSpc>
              <a:spcBef>
                <a:spcPct val="0"/>
              </a:spcBef>
            </a:pPr>
            <a:r>
              <a:rPr lang="en-US" sz="2600">
                <a:solidFill>
                  <a:srgbClr val="000000"/>
                </a:solidFill>
                <a:latin typeface="Josefin Sans"/>
                <a:ea typeface="Josefin Sans"/>
                <a:cs typeface="Josefin Sans"/>
                <a:sym typeface="Josefin Sans"/>
              </a:rPr>
              <a:t>This part of the Code of Federal Regulations (CFR) outlines how Title IX is to be enforced by federal agencies, including definitions, procedures for complaints, and specific provisions related to areas like athletics, admissions, and sexual harassment</a:t>
            </a:r>
          </a:p>
          <a:p>
            <a:pPr algn="just">
              <a:lnSpc>
                <a:spcPts val="3640"/>
              </a:lnSpc>
              <a:spcBef>
                <a:spcPct val="0"/>
              </a:spcBef>
            </a:pPr>
          </a:p>
        </p:txBody>
      </p:sp>
      <p:sp>
        <p:nvSpPr>
          <p:cNvPr name="TextBox 35" id="35"/>
          <p:cNvSpPr txBox="true"/>
          <p:nvPr/>
        </p:nvSpPr>
        <p:spPr>
          <a:xfrm rot="0">
            <a:off x="8280653" y="187670"/>
            <a:ext cx="8803700" cy="1962778"/>
          </a:xfrm>
          <a:prstGeom prst="rect">
            <a:avLst/>
          </a:prstGeom>
        </p:spPr>
        <p:txBody>
          <a:bodyPr anchor="t" rtlCol="false" tIns="0" lIns="0" bIns="0" rIns="0">
            <a:spAutoFit/>
          </a:bodyPr>
          <a:lstStyle/>
          <a:p>
            <a:pPr algn="ctr">
              <a:lnSpc>
                <a:spcPts val="7840"/>
              </a:lnSpc>
            </a:pPr>
            <a:r>
              <a:rPr lang="en-US" sz="5600">
                <a:solidFill>
                  <a:srgbClr val="000000"/>
                </a:solidFill>
                <a:latin typeface="Josefin Sans"/>
                <a:ea typeface="Josefin Sans"/>
                <a:cs typeface="Josefin Sans"/>
                <a:sym typeface="Josefin Sans"/>
              </a:rPr>
              <a:t>What is the specific code of federal regulations?</a:t>
            </a:r>
          </a:p>
        </p:txBody>
      </p:sp>
      <p:sp>
        <p:nvSpPr>
          <p:cNvPr name="TextBox 36" id="36"/>
          <p:cNvSpPr txBox="true"/>
          <p:nvPr/>
        </p:nvSpPr>
        <p:spPr>
          <a:xfrm rot="0">
            <a:off x="515811" y="495633"/>
            <a:ext cx="6482337" cy="1038225"/>
          </a:xfrm>
          <a:prstGeom prst="rect">
            <a:avLst/>
          </a:prstGeom>
        </p:spPr>
        <p:txBody>
          <a:bodyPr anchor="t" rtlCol="false" tIns="0" lIns="0" bIns="0" rIns="0">
            <a:spAutoFit/>
          </a:bodyPr>
          <a:lstStyle/>
          <a:p>
            <a:pPr algn="l">
              <a:lnSpc>
                <a:spcPts val="8400"/>
              </a:lnSpc>
            </a:pPr>
            <a:r>
              <a:rPr lang="en-US" sz="6000">
                <a:solidFill>
                  <a:srgbClr val="000000"/>
                </a:solidFill>
                <a:latin typeface="Satisfy"/>
                <a:ea typeface="Satisfy"/>
                <a:cs typeface="Satisfy"/>
                <a:sym typeface="Satisfy"/>
              </a:rPr>
              <a:t>Question 1</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090C6"/>
        </a:solidFill>
      </p:bgPr>
    </p:bg>
    <p:spTree>
      <p:nvGrpSpPr>
        <p:cNvPr id="1" name=""/>
        <p:cNvGrpSpPr/>
        <p:nvPr/>
      </p:nvGrpSpPr>
      <p:grpSpPr>
        <a:xfrm>
          <a:off x="0" y="0"/>
          <a:ext cx="0" cy="0"/>
          <a:chOff x="0" y="0"/>
          <a:chExt cx="0" cy="0"/>
        </a:xfrm>
      </p:grpSpPr>
      <p:sp>
        <p:nvSpPr>
          <p:cNvPr name="Freeform 2" id="2"/>
          <p:cNvSpPr/>
          <p:nvPr/>
        </p:nvSpPr>
        <p:spPr>
          <a:xfrm flipH="false" flipV="false" rot="0">
            <a:off x="10599850" y="808460"/>
            <a:ext cx="5587755" cy="5587755"/>
          </a:xfrm>
          <a:custGeom>
            <a:avLst/>
            <a:gdLst/>
            <a:ahLst/>
            <a:cxnLst/>
            <a:rect r="r" b="b" t="t" l="l"/>
            <a:pathLst>
              <a:path h="5587755" w="5587755">
                <a:moveTo>
                  <a:pt x="0" y="0"/>
                </a:moveTo>
                <a:lnTo>
                  <a:pt x="5587755" y="0"/>
                </a:lnTo>
                <a:lnTo>
                  <a:pt x="5587755" y="5587755"/>
                </a:lnTo>
                <a:lnTo>
                  <a:pt x="0" y="55877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pic>
        <p:nvPicPr>
          <p:cNvPr name="Picture 3" id="3"/>
          <p:cNvPicPr>
            <a:picLocks noChangeAspect="true"/>
          </p:cNvPicPr>
          <p:nvPr/>
        </p:nvPicPr>
        <p:blipFill>
          <a:blip r:embed="rId4"/>
          <a:srcRect l="0" t="0" r="0" b="0"/>
          <a:stretch>
            <a:fillRect/>
          </a:stretch>
        </p:blipFill>
        <p:spPr>
          <a:xfrm flipH="false" flipV="false" rot="0">
            <a:off x="8322650" y="1435139"/>
            <a:ext cx="3034078" cy="4334397"/>
          </a:xfrm>
          <a:prstGeom prst="rect">
            <a:avLst/>
          </a:prstGeom>
        </p:spPr>
      </p:pic>
      <p:sp>
        <p:nvSpPr>
          <p:cNvPr name="Freeform 4" id="4"/>
          <p:cNvSpPr/>
          <p:nvPr/>
        </p:nvSpPr>
        <p:spPr>
          <a:xfrm flipH="false" flipV="false" rot="-601509">
            <a:off x="-941944" y="1192200"/>
            <a:ext cx="2075530" cy="2247129"/>
          </a:xfrm>
          <a:custGeom>
            <a:avLst/>
            <a:gdLst/>
            <a:ahLst/>
            <a:cxnLst/>
            <a:rect r="r" b="b" t="t" l="l"/>
            <a:pathLst>
              <a:path h="2247129" w="2075530">
                <a:moveTo>
                  <a:pt x="0" y="0"/>
                </a:moveTo>
                <a:lnTo>
                  <a:pt x="2075530" y="0"/>
                </a:lnTo>
                <a:lnTo>
                  <a:pt x="2075530" y="2247128"/>
                </a:lnTo>
                <a:lnTo>
                  <a:pt x="0" y="22471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p:nvPr/>
        </p:nvGrpSpPr>
        <p:grpSpPr>
          <a:xfrm rot="0">
            <a:off x="587996" y="6762876"/>
            <a:ext cx="7889882" cy="3086100"/>
            <a:chOff x="0" y="0"/>
            <a:chExt cx="2077994" cy="812800"/>
          </a:xfrm>
        </p:grpSpPr>
        <p:sp>
          <p:nvSpPr>
            <p:cNvPr name="Freeform 6" id="6"/>
            <p:cNvSpPr/>
            <p:nvPr/>
          </p:nvSpPr>
          <p:spPr>
            <a:xfrm flipH="false" flipV="false" rot="0">
              <a:off x="0" y="0"/>
              <a:ext cx="2077994" cy="812800"/>
            </a:xfrm>
            <a:custGeom>
              <a:avLst/>
              <a:gdLst/>
              <a:ahLst/>
              <a:cxnLst/>
              <a:rect r="r" b="b" t="t" l="l"/>
              <a:pathLst>
                <a:path h="812800" w="2077994">
                  <a:moveTo>
                    <a:pt x="0" y="0"/>
                  </a:moveTo>
                  <a:lnTo>
                    <a:pt x="2077994" y="0"/>
                  </a:lnTo>
                  <a:lnTo>
                    <a:pt x="2077994" y="812800"/>
                  </a:lnTo>
                  <a:lnTo>
                    <a:pt x="0" y="812800"/>
                  </a:lnTo>
                  <a:close/>
                </a:path>
              </a:pathLst>
            </a:custGeom>
            <a:solidFill>
              <a:srgbClr val="C7EDE6">
                <a:alpha val="42745"/>
              </a:srgbClr>
            </a:solidFill>
          </p:spPr>
        </p:sp>
        <p:sp>
          <p:nvSpPr>
            <p:cNvPr name="TextBox 7" id="7"/>
            <p:cNvSpPr txBox="true"/>
            <p:nvPr/>
          </p:nvSpPr>
          <p:spPr>
            <a:xfrm>
              <a:off x="0" y="-38100"/>
              <a:ext cx="2077994" cy="85090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1028700" y="6934200"/>
            <a:ext cx="6789125" cy="3257550"/>
          </a:xfrm>
          <a:prstGeom prst="rect">
            <a:avLst/>
          </a:prstGeom>
        </p:spPr>
        <p:txBody>
          <a:bodyPr anchor="t" rtlCol="false" tIns="0" lIns="0" bIns="0" rIns="0">
            <a:spAutoFit/>
          </a:bodyPr>
          <a:lstStyle/>
          <a:p>
            <a:pPr algn="l">
              <a:lnSpc>
                <a:spcPts val="3749"/>
              </a:lnSpc>
            </a:pPr>
            <a:r>
              <a:rPr lang="en-US" sz="2499" b="true">
                <a:solidFill>
                  <a:srgbClr val="FFFFFF"/>
                </a:solidFill>
                <a:latin typeface="Stinger Bold"/>
                <a:ea typeface="Stinger Bold"/>
                <a:cs typeface="Stinger Bold"/>
                <a:sym typeface="Stinger Bold"/>
              </a:rPr>
              <a:t>What Is the Code of Federal Regulations?</a:t>
            </a:r>
          </a:p>
          <a:p>
            <a:pPr algn="l">
              <a:lnSpc>
                <a:spcPts val="3749"/>
              </a:lnSpc>
            </a:pPr>
            <a:r>
              <a:rPr lang="en-US" sz="2499">
                <a:solidFill>
                  <a:srgbClr val="FFFFFF"/>
                </a:solidFill>
                <a:latin typeface="Stinger"/>
                <a:ea typeface="Stinger"/>
                <a:cs typeface="Stinger"/>
                <a:sym typeface="Stinger"/>
              </a:rPr>
              <a:t>The Code of Federal Regulations (CFR) is like a big rulebook for how federal laws are carried out in real life. It’s made up of all the official rules created by U.S. government agencies to explain and enforce laws passed by Congress.</a:t>
            </a:r>
          </a:p>
          <a:p>
            <a:pPr algn="l">
              <a:lnSpc>
                <a:spcPts val="3749"/>
              </a:lnSpc>
            </a:pPr>
          </a:p>
        </p:txBody>
      </p:sp>
      <p:grpSp>
        <p:nvGrpSpPr>
          <p:cNvPr name="Group 9" id="9"/>
          <p:cNvGrpSpPr/>
          <p:nvPr/>
        </p:nvGrpSpPr>
        <p:grpSpPr>
          <a:xfrm rot="0">
            <a:off x="9000738" y="6522035"/>
            <a:ext cx="7889882" cy="3465346"/>
            <a:chOff x="0" y="0"/>
            <a:chExt cx="2077994" cy="912684"/>
          </a:xfrm>
        </p:grpSpPr>
        <p:sp>
          <p:nvSpPr>
            <p:cNvPr name="Freeform 10" id="10"/>
            <p:cNvSpPr/>
            <p:nvPr/>
          </p:nvSpPr>
          <p:spPr>
            <a:xfrm flipH="false" flipV="false" rot="0">
              <a:off x="0" y="0"/>
              <a:ext cx="2077994" cy="912684"/>
            </a:xfrm>
            <a:custGeom>
              <a:avLst/>
              <a:gdLst/>
              <a:ahLst/>
              <a:cxnLst/>
              <a:rect r="r" b="b" t="t" l="l"/>
              <a:pathLst>
                <a:path h="912684" w="2077994">
                  <a:moveTo>
                    <a:pt x="0" y="0"/>
                  </a:moveTo>
                  <a:lnTo>
                    <a:pt x="2077994" y="0"/>
                  </a:lnTo>
                  <a:lnTo>
                    <a:pt x="2077994" y="912684"/>
                  </a:lnTo>
                  <a:lnTo>
                    <a:pt x="0" y="912684"/>
                  </a:lnTo>
                  <a:close/>
                </a:path>
              </a:pathLst>
            </a:custGeom>
            <a:solidFill>
              <a:srgbClr val="C7EDE6">
                <a:alpha val="42745"/>
              </a:srgbClr>
            </a:solidFill>
          </p:spPr>
        </p:sp>
        <p:sp>
          <p:nvSpPr>
            <p:cNvPr name="TextBox 11" id="11"/>
            <p:cNvSpPr txBox="true"/>
            <p:nvPr/>
          </p:nvSpPr>
          <p:spPr>
            <a:xfrm>
              <a:off x="0" y="-38100"/>
              <a:ext cx="2077994" cy="950784"/>
            </a:xfrm>
            <a:prstGeom prst="rect">
              <a:avLst/>
            </a:prstGeom>
          </p:spPr>
          <p:txBody>
            <a:bodyPr anchor="ctr" rtlCol="false" tIns="50800" lIns="50800" bIns="50800" rIns="50800"/>
            <a:lstStyle/>
            <a:p>
              <a:pPr algn="ctr">
                <a:lnSpc>
                  <a:spcPts val="2659"/>
                </a:lnSpc>
              </a:pPr>
            </a:p>
          </p:txBody>
        </p:sp>
      </p:grpSp>
      <p:sp>
        <p:nvSpPr>
          <p:cNvPr name="TextBox 12" id="12"/>
          <p:cNvSpPr txBox="true"/>
          <p:nvPr/>
        </p:nvSpPr>
        <p:spPr>
          <a:xfrm rot="0">
            <a:off x="9049189" y="6562725"/>
            <a:ext cx="6789125" cy="3724275"/>
          </a:xfrm>
          <a:prstGeom prst="rect">
            <a:avLst/>
          </a:prstGeom>
        </p:spPr>
        <p:txBody>
          <a:bodyPr anchor="t" rtlCol="false" tIns="0" lIns="0" bIns="0" rIns="0">
            <a:spAutoFit/>
          </a:bodyPr>
          <a:lstStyle/>
          <a:p>
            <a:pPr algn="l">
              <a:lnSpc>
                <a:spcPts val="3749"/>
              </a:lnSpc>
            </a:pPr>
            <a:r>
              <a:rPr lang="en-US" sz="2499" b="true">
                <a:solidFill>
                  <a:srgbClr val="FFFFFF"/>
                </a:solidFill>
                <a:latin typeface="Stinger Bold"/>
                <a:ea typeface="Stinger Bold"/>
                <a:cs typeface="Stinger Bold"/>
                <a:sym typeface="Stinger Bold"/>
              </a:rPr>
              <a:t>Think of It Like This:</a:t>
            </a:r>
          </a:p>
          <a:p>
            <a:pPr algn="l" marL="539749" indent="-269875" lvl="1">
              <a:lnSpc>
                <a:spcPts val="3749"/>
              </a:lnSpc>
              <a:buFont typeface="Arial"/>
              <a:buChar char="•"/>
            </a:pPr>
            <a:r>
              <a:rPr lang="en-US" sz="2499">
                <a:solidFill>
                  <a:srgbClr val="FFFFFF"/>
                </a:solidFill>
                <a:latin typeface="Stinger"/>
                <a:ea typeface="Stinger"/>
                <a:cs typeface="Stinger"/>
                <a:sym typeface="Stinger"/>
              </a:rPr>
              <a:t>Congress makes the laws (like saying “schools must be safe”).</a:t>
            </a:r>
          </a:p>
          <a:p>
            <a:pPr algn="l" marL="539749" indent="-269875" lvl="1">
              <a:lnSpc>
                <a:spcPts val="3749"/>
              </a:lnSpc>
              <a:buFont typeface="Arial"/>
              <a:buChar char="•"/>
            </a:pPr>
            <a:r>
              <a:rPr lang="en-US" sz="2499">
                <a:solidFill>
                  <a:srgbClr val="FFFFFF"/>
                </a:solidFill>
                <a:latin typeface="Stinger"/>
                <a:ea typeface="Stinger"/>
                <a:cs typeface="Stinger"/>
                <a:sym typeface="Stinger"/>
              </a:rPr>
              <a:t>Federal agencies write the rules to explain how to follow those laws (like saying “schools must have emergency exits and safety drills”).</a:t>
            </a:r>
          </a:p>
          <a:p>
            <a:pPr algn="l" marL="539749" indent="-269875" lvl="1">
              <a:lnSpc>
                <a:spcPts val="3749"/>
              </a:lnSpc>
              <a:buFont typeface="Arial"/>
              <a:buChar char="•"/>
            </a:pPr>
            <a:r>
              <a:rPr lang="en-US" sz="2499">
                <a:solidFill>
                  <a:srgbClr val="FFFFFF"/>
                </a:solidFill>
                <a:latin typeface="Stinger"/>
                <a:ea typeface="Stinger"/>
                <a:cs typeface="Stinger"/>
                <a:sym typeface="Stinger"/>
              </a:rPr>
              <a:t>Those rules are published in the CFR.</a:t>
            </a:r>
          </a:p>
          <a:p>
            <a:pPr algn="l">
              <a:lnSpc>
                <a:spcPts val="3749"/>
              </a:lnSpc>
            </a:pPr>
          </a:p>
        </p:txBody>
      </p:sp>
      <p:pic>
        <p:nvPicPr>
          <p:cNvPr name="Picture 13" id="13"/>
          <p:cNvPicPr>
            <a:picLocks noChangeAspect="true"/>
          </p:cNvPicPr>
          <p:nvPr/>
        </p:nvPicPr>
        <p:blipFill>
          <a:blip r:embed="rId7"/>
          <a:srcRect l="0" t="0" r="0" b="0"/>
          <a:stretch>
            <a:fillRect/>
          </a:stretch>
        </p:blipFill>
        <p:spPr>
          <a:xfrm flipH="false" flipV="false" rot="0">
            <a:off x="11762784" y="808460"/>
            <a:ext cx="4627541" cy="6211465"/>
          </a:xfrm>
          <a:prstGeom prst="rect">
            <a:avLst/>
          </a:prstGeom>
        </p:spPr>
      </p:pic>
      <p:sp>
        <p:nvSpPr>
          <p:cNvPr name="Freeform 14" id="14"/>
          <p:cNvSpPr/>
          <p:nvPr/>
        </p:nvSpPr>
        <p:spPr>
          <a:xfrm flipH="false" flipV="false" rot="0">
            <a:off x="15933125" y="8139112"/>
            <a:ext cx="3419728" cy="3419728"/>
          </a:xfrm>
          <a:custGeom>
            <a:avLst/>
            <a:gdLst/>
            <a:ahLst/>
            <a:cxnLst/>
            <a:rect r="r" b="b" t="t" l="l"/>
            <a:pathLst>
              <a:path h="3419728" w="3419728">
                <a:moveTo>
                  <a:pt x="0" y="0"/>
                </a:moveTo>
                <a:lnTo>
                  <a:pt x="3419728" y="0"/>
                </a:lnTo>
                <a:lnTo>
                  <a:pt x="3419728" y="3419728"/>
                </a:lnTo>
                <a:lnTo>
                  <a:pt x="0" y="341972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3351834" y="-498857"/>
            <a:ext cx="4465990" cy="2614634"/>
          </a:xfrm>
          <a:custGeom>
            <a:avLst/>
            <a:gdLst/>
            <a:ahLst/>
            <a:cxnLst/>
            <a:rect r="r" b="b" t="t" l="l"/>
            <a:pathLst>
              <a:path h="2614634" w="4465990">
                <a:moveTo>
                  <a:pt x="0" y="0"/>
                </a:moveTo>
                <a:lnTo>
                  <a:pt x="4465991" y="0"/>
                </a:lnTo>
                <a:lnTo>
                  <a:pt x="4465991" y="2614634"/>
                </a:lnTo>
                <a:lnTo>
                  <a:pt x="0" y="2614634"/>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17056558" y="123081"/>
            <a:ext cx="2462883" cy="1992696"/>
          </a:xfrm>
          <a:custGeom>
            <a:avLst/>
            <a:gdLst/>
            <a:ahLst/>
            <a:cxnLst/>
            <a:rect r="r" b="b" t="t" l="l"/>
            <a:pathLst>
              <a:path h="1992696" w="2462883">
                <a:moveTo>
                  <a:pt x="0" y="0"/>
                </a:moveTo>
                <a:lnTo>
                  <a:pt x="2462884" y="0"/>
                </a:lnTo>
                <a:lnTo>
                  <a:pt x="2462884" y="1992696"/>
                </a:lnTo>
                <a:lnTo>
                  <a:pt x="0" y="199269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7" id="17"/>
          <p:cNvGrpSpPr/>
          <p:nvPr/>
        </p:nvGrpSpPr>
        <p:grpSpPr>
          <a:xfrm rot="0">
            <a:off x="16890620" y="3914193"/>
            <a:ext cx="165938" cy="165938"/>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11057905" y="774828"/>
            <a:ext cx="253872" cy="253872"/>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2" id="2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10891967" y="6230277"/>
            <a:ext cx="165938" cy="165938"/>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2180107" y="2115777"/>
            <a:ext cx="304953" cy="304953"/>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9" id="29"/>
          <p:cNvGrpSpPr/>
          <p:nvPr/>
        </p:nvGrpSpPr>
        <p:grpSpPr>
          <a:xfrm rot="0">
            <a:off x="7734856" y="9433164"/>
            <a:ext cx="165938" cy="165938"/>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TextBox 32" id="32"/>
          <p:cNvSpPr txBox="true"/>
          <p:nvPr/>
        </p:nvSpPr>
        <p:spPr>
          <a:xfrm rot="0">
            <a:off x="907062" y="3408102"/>
            <a:ext cx="6730694" cy="1033781"/>
          </a:xfrm>
          <a:prstGeom prst="rect">
            <a:avLst/>
          </a:prstGeom>
        </p:spPr>
        <p:txBody>
          <a:bodyPr anchor="t" rtlCol="false" tIns="0" lIns="0" bIns="0" rIns="0">
            <a:spAutoFit/>
          </a:bodyPr>
          <a:lstStyle/>
          <a:p>
            <a:pPr algn="l">
              <a:lnSpc>
                <a:spcPts val="7760"/>
              </a:lnSpc>
            </a:pPr>
            <a:r>
              <a:rPr lang="en-US" sz="8000">
                <a:solidFill>
                  <a:srgbClr val="FFEED4"/>
                </a:solidFill>
                <a:latin typeface="Bagel Fat One"/>
                <a:ea typeface="Bagel Fat One"/>
                <a:cs typeface="Bagel Fat One"/>
                <a:sym typeface="Bagel Fat One"/>
              </a:rPr>
              <a:t>WAIT, WHAT?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1028700" y="5467528"/>
            <a:ext cx="2507456" cy="4819472"/>
            <a:chOff x="0" y="0"/>
            <a:chExt cx="635000" cy="1220506"/>
          </a:xfrm>
        </p:grpSpPr>
        <p:sp>
          <p:nvSpPr>
            <p:cNvPr name="Freeform 4" id="4"/>
            <p:cNvSpPr/>
            <p:nvPr/>
          </p:nvSpPr>
          <p:spPr>
            <a:xfrm flipH="false" flipV="false" rot="0">
              <a:off x="0" y="0"/>
              <a:ext cx="635000" cy="1220506"/>
            </a:xfrm>
            <a:custGeom>
              <a:avLst/>
              <a:gdLst/>
              <a:ahLst/>
              <a:cxnLst/>
              <a:rect r="r" b="b" t="t" l="l"/>
              <a:pathLst>
                <a:path h="1220506" w="635000">
                  <a:moveTo>
                    <a:pt x="635000" y="0"/>
                  </a:moveTo>
                  <a:lnTo>
                    <a:pt x="635000" y="1106206"/>
                  </a:lnTo>
                  <a:lnTo>
                    <a:pt x="317500" y="1220506"/>
                  </a:lnTo>
                  <a:lnTo>
                    <a:pt x="0" y="1106206"/>
                  </a:lnTo>
                  <a:lnTo>
                    <a:pt x="0" y="0"/>
                  </a:lnTo>
                  <a:lnTo>
                    <a:pt x="635000" y="0"/>
                  </a:lnTo>
                  <a:close/>
                </a:path>
              </a:pathLst>
            </a:custGeom>
            <a:solidFill>
              <a:srgbClr val="18738C"/>
            </a:solidFill>
          </p:spPr>
        </p:sp>
        <p:sp>
          <p:nvSpPr>
            <p:cNvPr name="TextBox 5" id="5"/>
            <p:cNvSpPr txBox="true"/>
            <p:nvPr/>
          </p:nvSpPr>
          <p:spPr>
            <a:xfrm>
              <a:off x="0" y="-47625"/>
              <a:ext cx="635000" cy="1153831"/>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3769668" y="5467528"/>
            <a:ext cx="2507456" cy="4819472"/>
            <a:chOff x="0" y="0"/>
            <a:chExt cx="635000" cy="1220506"/>
          </a:xfrm>
        </p:grpSpPr>
        <p:sp>
          <p:nvSpPr>
            <p:cNvPr name="Freeform 7" id="7"/>
            <p:cNvSpPr/>
            <p:nvPr/>
          </p:nvSpPr>
          <p:spPr>
            <a:xfrm flipH="false" flipV="false" rot="0">
              <a:off x="0" y="0"/>
              <a:ext cx="635000" cy="1220506"/>
            </a:xfrm>
            <a:custGeom>
              <a:avLst/>
              <a:gdLst/>
              <a:ahLst/>
              <a:cxnLst/>
              <a:rect r="r" b="b" t="t" l="l"/>
              <a:pathLst>
                <a:path h="1220506" w="635000">
                  <a:moveTo>
                    <a:pt x="635000" y="0"/>
                  </a:moveTo>
                  <a:lnTo>
                    <a:pt x="635000" y="1106206"/>
                  </a:lnTo>
                  <a:lnTo>
                    <a:pt x="317500" y="1220506"/>
                  </a:lnTo>
                  <a:lnTo>
                    <a:pt x="0" y="1106206"/>
                  </a:lnTo>
                  <a:lnTo>
                    <a:pt x="0" y="0"/>
                  </a:lnTo>
                  <a:lnTo>
                    <a:pt x="635000" y="0"/>
                  </a:lnTo>
                  <a:close/>
                </a:path>
              </a:pathLst>
            </a:custGeom>
            <a:solidFill>
              <a:srgbClr val="44A796"/>
            </a:solidFill>
          </p:spPr>
        </p:sp>
        <p:sp>
          <p:nvSpPr>
            <p:cNvPr name="TextBox 8" id="8"/>
            <p:cNvSpPr txBox="true"/>
            <p:nvPr/>
          </p:nvSpPr>
          <p:spPr>
            <a:xfrm>
              <a:off x="0" y="-47625"/>
              <a:ext cx="635000" cy="1153831"/>
            </a:xfrm>
            <a:prstGeom prst="rect">
              <a:avLst/>
            </a:prstGeom>
          </p:spPr>
          <p:txBody>
            <a:bodyPr anchor="ctr" rtlCol="false" tIns="50800" lIns="50800" bIns="50800" rIns="50800"/>
            <a:lstStyle/>
            <a:p>
              <a:pPr algn="ctr">
                <a:lnSpc>
                  <a:spcPts val="2659"/>
                </a:lnSpc>
              </a:pPr>
            </a:p>
          </p:txBody>
        </p:sp>
      </p:grpSp>
      <p:sp>
        <p:nvSpPr>
          <p:cNvPr name="AutoShape 9" id="9"/>
          <p:cNvSpPr/>
          <p:nvPr/>
        </p:nvSpPr>
        <p:spPr>
          <a:xfrm flipV="true">
            <a:off x="1910399" y="3728124"/>
            <a:ext cx="14320620" cy="0"/>
          </a:xfrm>
          <a:prstGeom prst="line">
            <a:avLst/>
          </a:prstGeom>
          <a:ln cap="flat" w="28575">
            <a:solidFill>
              <a:srgbClr val="000000"/>
            </a:solidFill>
            <a:prstDash val="solid"/>
            <a:headEnd type="none" len="sm" w="sm"/>
            <a:tailEnd type="none" len="sm" w="sm"/>
          </a:ln>
        </p:spPr>
      </p:sp>
      <p:sp>
        <p:nvSpPr>
          <p:cNvPr name="AutoShape 10" id="10"/>
          <p:cNvSpPr/>
          <p:nvPr/>
        </p:nvSpPr>
        <p:spPr>
          <a:xfrm flipV="true">
            <a:off x="2282428" y="4091508"/>
            <a:ext cx="0" cy="638135"/>
          </a:xfrm>
          <a:prstGeom prst="line">
            <a:avLst/>
          </a:prstGeom>
          <a:ln cap="flat" w="38100">
            <a:solidFill>
              <a:srgbClr val="18738C"/>
            </a:solidFill>
            <a:prstDash val="sysDot"/>
            <a:headEnd type="none" len="sm" w="sm"/>
            <a:tailEnd type="none" len="sm" w="sm"/>
          </a:ln>
        </p:spPr>
      </p:sp>
      <p:sp>
        <p:nvSpPr>
          <p:cNvPr name="AutoShape 11" id="11"/>
          <p:cNvSpPr/>
          <p:nvPr/>
        </p:nvSpPr>
        <p:spPr>
          <a:xfrm flipV="true">
            <a:off x="5023396" y="4091508"/>
            <a:ext cx="0" cy="638135"/>
          </a:xfrm>
          <a:prstGeom prst="line">
            <a:avLst/>
          </a:prstGeom>
          <a:ln cap="flat" w="38100">
            <a:solidFill>
              <a:srgbClr val="44A796"/>
            </a:solidFill>
            <a:prstDash val="sysDot"/>
            <a:headEnd type="none" len="sm" w="sm"/>
            <a:tailEnd type="none" len="sm" w="sm"/>
          </a:ln>
        </p:spPr>
      </p:sp>
      <p:grpSp>
        <p:nvGrpSpPr>
          <p:cNvPr name="Group 12" id="12"/>
          <p:cNvGrpSpPr/>
          <p:nvPr/>
        </p:nvGrpSpPr>
        <p:grpSpPr>
          <a:xfrm rot="0">
            <a:off x="1904971" y="3336594"/>
            <a:ext cx="754914" cy="754914"/>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738C"/>
            </a:solidFill>
            <a:ln cap="sq">
              <a:noFill/>
              <a:prstDash val="solid"/>
              <a:miter/>
            </a:ln>
          </p:spPr>
        </p:sp>
        <p:sp>
          <p:nvSpPr>
            <p:cNvPr name="TextBox 14" id="14"/>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4645939" y="3336594"/>
            <a:ext cx="754914" cy="754914"/>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4A796"/>
            </a:solidFill>
            <a:ln cap="sq">
              <a:noFill/>
              <a:prstDash val="solid"/>
              <a:miter/>
            </a:ln>
          </p:spPr>
        </p:sp>
        <p:sp>
          <p:nvSpPr>
            <p:cNvPr name="TextBox 17" id="17"/>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18" id="18"/>
          <p:cNvSpPr/>
          <p:nvPr/>
        </p:nvSpPr>
        <p:spPr>
          <a:xfrm flipH="false" flipV="false" rot="0">
            <a:off x="1308753" y="4624222"/>
            <a:ext cx="1947350" cy="1947350"/>
          </a:xfrm>
          <a:custGeom>
            <a:avLst/>
            <a:gdLst/>
            <a:ahLst/>
            <a:cxnLst/>
            <a:rect r="r" b="b" t="t" l="l"/>
            <a:pathLst>
              <a:path h="1947350" w="1947350">
                <a:moveTo>
                  <a:pt x="0" y="0"/>
                </a:moveTo>
                <a:lnTo>
                  <a:pt x="1947350" y="0"/>
                </a:lnTo>
                <a:lnTo>
                  <a:pt x="1947350" y="1947350"/>
                </a:lnTo>
                <a:lnTo>
                  <a:pt x="0" y="1947350"/>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
        <p:nvSpPr>
          <p:cNvPr name="Freeform 19" id="19"/>
          <p:cNvSpPr/>
          <p:nvPr/>
        </p:nvSpPr>
        <p:spPr>
          <a:xfrm flipH="false" flipV="false" rot="0">
            <a:off x="4049721" y="4624222"/>
            <a:ext cx="1947350" cy="1947350"/>
          </a:xfrm>
          <a:custGeom>
            <a:avLst/>
            <a:gdLst/>
            <a:ahLst/>
            <a:cxnLst/>
            <a:rect r="r" b="b" t="t" l="l"/>
            <a:pathLst>
              <a:path h="1947350" w="1947350">
                <a:moveTo>
                  <a:pt x="0" y="0"/>
                </a:moveTo>
                <a:lnTo>
                  <a:pt x="1947350" y="0"/>
                </a:lnTo>
                <a:lnTo>
                  <a:pt x="1947350" y="1947350"/>
                </a:lnTo>
                <a:lnTo>
                  <a:pt x="0" y="1947350"/>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grpSp>
        <p:nvGrpSpPr>
          <p:cNvPr name="Group 20" id="20"/>
          <p:cNvGrpSpPr/>
          <p:nvPr/>
        </p:nvGrpSpPr>
        <p:grpSpPr>
          <a:xfrm rot="0">
            <a:off x="1544543" y="4729643"/>
            <a:ext cx="1475770" cy="147577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738C"/>
            </a:solidFill>
            <a:ln w="133350" cap="sq">
              <a:solidFill>
                <a:srgbClr val="F6F6F6"/>
              </a:solidFill>
              <a:prstDash val="solid"/>
              <a:miter/>
            </a:ln>
          </p:spPr>
        </p:sp>
        <p:sp>
          <p:nvSpPr>
            <p:cNvPr name="TextBox 22" id="22"/>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4285511" y="4729643"/>
            <a:ext cx="1475770" cy="1475770"/>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4A796"/>
            </a:solidFill>
            <a:ln w="133350" cap="sq">
              <a:solidFill>
                <a:srgbClr val="F6F6F6"/>
              </a:solidFill>
              <a:prstDash val="solid"/>
              <a:miter/>
            </a:ln>
          </p:spPr>
        </p:sp>
        <p:sp>
          <p:nvSpPr>
            <p:cNvPr name="TextBox 25" id="2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6510635" y="5467528"/>
            <a:ext cx="2507456" cy="4819472"/>
            <a:chOff x="0" y="0"/>
            <a:chExt cx="635000" cy="1220506"/>
          </a:xfrm>
        </p:grpSpPr>
        <p:sp>
          <p:nvSpPr>
            <p:cNvPr name="Freeform 27" id="27"/>
            <p:cNvSpPr/>
            <p:nvPr/>
          </p:nvSpPr>
          <p:spPr>
            <a:xfrm flipH="false" flipV="false" rot="0">
              <a:off x="0" y="0"/>
              <a:ext cx="635000" cy="1220506"/>
            </a:xfrm>
            <a:custGeom>
              <a:avLst/>
              <a:gdLst/>
              <a:ahLst/>
              <a:cxnLst/>
              <a:rect r="r" b="b" t="t" l="l"/>
              <a:pathLst>
                <a:path h="1220506" w="635000">
                  <a:moveTo>
                    <a:pt x="635000" y="0"/>
                  </a:moveTo>
                  <a:lnTo>
                    <a:pt x="635000" y="1106206"/>
                  </a:lnTo>
                  <a:lnTo>
                    <a:pt x="317500" y="1220506"/>
                  </a:lnTo>
                  <a:lnTo>
                    <a:pt x="0" y="1106206"/>
                  </a:lnTo>
                  <a:lnTo>
                    <a:pt x="0" y="0"/>
                  </a:lnTo>
                  <a:lnTo>
                    <a:pt x="635000" y="0"/>
                  </a:lnTo>
                  <a:close/>
                </a:path>
              </a:pathLst>
            </a:custGeom>
            <a:solidFill>
              <a:srgbClr val="9CC147"/>
            </a:solidFill>
          </p:spPr>
        </p:sp>
        <p:sp>
          <p:nvSpPr>
            <p:cNvPr name="TextBox 28" id="28"/>
            <p:cNvSpPr txBox="true"/>
            <p:nvPr/>
          </p:nvSpPr>
          <p:spPr>
            <a:xfrm>
              <a:off x="0" y="-47625"/>
              <a:ext cx="635000" cy="1153831"/>
            </a:xfrm>
            <a:prstGeom prst="rect">
              <a:avLst/>
            </a:prstGeom>
          </p:spPr>
          <p:txBody>
            <a:bodyPr anchor="ctr" rtlCol="false" tIns="50800" lIns="50800" bIns="50800" rIns="50800"/>
            <a:lstStyle/>
            <a:p>
              <a:pPr algn="ctr">
                <a:lnSpc>
                  <a:spcPts val="2659"/>
                </a:lnSpc>
              </a:pPr>
            </a:p>
          </p:txBody>
        </p:sp>
      </p:grpSp>
      <p:sp>
        <p:nvSpPr>
          <p:cNvPr name="AutoShape 29" id="29"/>
          <p:cNvSpPr/>
          <p:nvPr/>
        </p:nvSpPr>
        <p:spPr>
          <a:xfrm flipV="true">
            <a:off x="7764363" y="4091508"/>
            <a:ext cx="0" cy="638135"/>
          </a:xfrm>
          <a:prstGeom prst="line">
            <a:avLst/>
          </a:prstGeom>
          <a:ln cap="flat" w="38100">
            <a:solidFill>
              <a:srgbClr val="9CC147"/>
            </a:solidFill>
            <a:prstDash val="sysDot"/>
            <a:headEnd type="none" len="sm" w="sm"/>
            <a:tailEnd type="none" len="sm" w="sm"/>
          </a:ln>
        </p:spPr>
      </p:sp>
      <p:grpSp>
        <p:nvGrpSpPr>
          <p:cNvPr name="Group 30" id="30"/>
          <p:cNvGrpSpPr/>
          <p:nvPr/>
        </p:nvGrpSpPr>
        <p:grpSpPr>
          <a:xfrm rot="0">
            <a:off x="7381479" y="3336594"/>
            <a:ext cx="754914" cy="754914"/>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C147"/>
            </a:solidFill>
            <a:ln cap="sq">
              <a:noFill/>
              <a:prstDash val="solid"/>
              <a:miter/>
            </a:ln>
          </p:spPr>
        </p:sp>
        <p:sp>
          <p:nvSpPr>
            <p:cNvPr name="TextBox 32" id="32"/>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33" id="33"/>
          <p:cNvSpPr/>
          <p:nvPr/>
        </p:nvSpPr>
        <p:spPr>
          <a:xfrm flipH="false" flipV="false" rot="0">
            <a:off x="6790688" y="4624222"/>
            <a:ext cx="1947350" cy="1947350"/>
          </a:xfrm>
          <a:custGeom>
            <a:avLst/>
            <a:gdLst/>
            <a:ahLst/>
            <a:cxnLst/>
            <a:rect r="r" b="b" t="t" l="l"/>
            <a:pathLst>
              <a:path h="1947350" w="1947350">
                <a:moveTo>
                  <a:pt x="0" y="0"/>
                </a:moveTo>
                <a:lnTo>
                  <a:pt x="1947350" y="0"/>
                </a:lnTo>
                <a:lnTo>
                  <a:pt x="1947350" y="1947350"/>
                </a:lnTo>
                <a:lnTo>
                  <a:pt x="0" y="1947350"/>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grpSp>
        <p:nvGrpSpPr>
          <p:cNvPr name="Group 34" id="34"/>
          <p:cNvGrpSpPr/>
          <p:nvPr/>
        </p:nvGrpSpPr>
        <p:grpSpPr>
          <a:xfrm rot="0">
            <a:off x="7026478" y="4729643"/>
            <a:ext cx="1475770" cy="1475770"/>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CC147"/>
            </a:solidFill>
            <a:ln w="133350" cap="sq">
              <a:solidFill>
                <a:srgbClr val="F6F6F6"/>
              </a:solidFill>
              <a:prstDash val="solid"/>
              <a:miter/>
            </a:ln>
          </p:spPr>
        </p:sp>
        <p:sp>
          <p:nvSpPr>
            <p:cNvPr name="TextBox 36" id="36"/>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37" id="37"/>
          <p:cNvGrpSpPr/>
          <p:nvPr/>
        </p:nvGrpSpPr>
        <p:grpSpPr>
          <a:xfrm rot="0">
            <a:off x="9251603" y="5467528"/>
            <a:ext cx="2507456" cy="4819472"/>
            <a:chOff x="0" y="0"/>
            <a:chExt cx="635000" cy="1220506"/>
          </a:xfrm>
        </p:grpSpPr>
        <p:sp>
          <p:nvSpPr>
            <p:cNvPr name="Freeform 38" id="38"/>
            <p:cNvSpPr/>
            <p:nvPr/>
          </p:nvSpPr>
          <p:spPr>
            <a:xfrm flipH="false" flipV="false" rot="0">
              <a:off x="0" y="0"/>
              <a:ext cx="635000" cy="1220506"/>
            </a:xfrm>
            <a:custGeom>
              <a:avLst/>
              <a:gdLst/>
              <a:ahLst/>
              <a:cxnLst/>
              <a:rect r="r" b="b" t="t" l="l"/>
              <a:pathLst>
                <a:path h="1220506" w="635000">
                  <a:moveTo>
                    <a:pt x="635000" y="0"/>
                  </a:moveTo>
                  <a:lnTo>
                    <a:pt x="635000" y="1106206"/>
                  </a:lnTo>
                  <a:lnTo>
                    <a:pt x="317500" y="1220506"/>
                  </a:lnTo>
                  <a:lnTo>
                    <a:pt x="0" y="1106206"/>
                  </a:lnTo>
                  <a:lnTo>
                    <a:pt x="0" y="0"/>
                  </a:lnTo>
                  <a:lnTo>
                    <a:pt x="635000" y="0"/>
                  </a:lnTo>
                  <a:close/>
                </a:path>
              </a:pathLst>
            </a:custGeom>
            <a:solidFill>
              <a:srgbClr val="18738C"/>
            </a:solidFill>
          </p:spPr>
        </p:sp>
        <p:sp>
          <p:nvSpPr>
            <p:cNvPr name="TextBox 39" id="39"/>
            <p:cNvSpPr txBox="true"/>
            <p:nvPr/>
          </p:nvSpPr>
          <p:spPr>
            <a:xfrm>
              <a:off x="0" y="-47625"/>
              <a:ext cx="635000" cy="1153831"/>
            </a:xfrm>
            <a:prstGeom prst="rect">
              <a:avLst/>
            </a:prstGeom>
          </p:spPr>
          <p:txBody>
            <a:bodyPr anchor="ctr" rtlCol="false" tIns="50800" lIns="50800" bIns="50800" rIns="50800"/>
            <a:lstStyle/>
            <a:p>
              <a:pPr algn="ctr">
                <a:lnSpc>
                  <a:spcPts val="2659"/>
                </a:lnSpc>
              </a:pPr>
            </a:p>
          </p:txBody>
        </p:sp>
      </p:grpSp>
      <p:sp>
        <p:nvSpPr>
          <p:cNvPr name="AutoShape 40" id="40"/>
          <p:cNvSpPr/>
          <p:nvPr/>
        </p:nvSpPr>
        <p:spPr>
          <a:xfrm flipV="true">
            <a:off x="10505331" y="4091508"/>
            <a:ext cx="0" cy="638135"/>
          </a:xfrm>
          <a:prstGeom prst="line">
            <a:avLst/>
          </a:prstGeom>
          <a:ln cap="flat" w="38100">
            <a:solidFill>
              <a:srgbClr val="18738C"/>
            </a:solidFill>
            <a:prstDash val="sysDot"/>
            <a:headEnd type="none" len="sm" w="sm"/>
            <a:tailEnd type="none" len="sm" w="sm"/>
          </a:ln>
        </p:spPr>
      </p:sp>
      <p:sp>
        <p:nvSpPr>
          <p:cNvPr name="Freeform 41" id="41"/>
          <p:cNvSpPr/>
          <p:nvPr/>
        </p:nvSpPr>
        <p:spPr>
          <a:xfrm flipH="false" flipV="false" rot="0">
            <a:off x="9531656" y="4624222"/>
            <a:ext cx="1947350" cy="1947350"/>
          </a:xfrm>
          <a:custGeom>
            <a:avLst/>
            <a:gdLst/>
            <a:ahLst/>
            <a:cxnLst/>
            <a:rect r="r" b="b" t="t" l="l"/>
            <a:pathLst>
              <a:path h="1947350" w="1947350">
                <a:moveTo>
                  <a:pt x="0" y="0"/>
                </a:moveTo>
                <a:lnTo>
                  <a:pt x="1947350" y="0"/>
                </a:lnTo>
                <a:lnTo>
                  <a:pt x="1947350" y="1947350"/>
                </a:lnTo>
                <a:lnTo>
                  <a:pt x="0" y="1947350"/>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grpSp>
        <p:nvGrpSpPr>
          <p:cNvPr name="Group 42" id="42"/>
          <p:cNvGrpSpPr/>
          <p:nvPr/>
        </p:nvGrpSpPr>
        <p:grpSpPr>
          <a:xfrm rot="0">
            <a:off x="10117018" y="3336594"/>
            <a:ext cx="754914" cy="754914"/>
            <a:chOff x="0" y="0"/>
            <a:chExt cx="812800" cy="812800"/>
          </a:xfrm>
        </p:grpSpPr>
        <p:sp>
          <p:nvSpPr>
            <p:cNvPr name="Freeform 43" id="4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738C"/>
            </a:solidFill>
            <a:ln cap="sq">
              <a:noFill/>
              <a:prstDash val="solid"/>
              <a:miter/>
            </a:ln>
          </p:spPr>
        </p:sp>
        <p:sp>
          <p:nvSpPr>
            <p:cNvPr name="TextBox 44" id="44"/>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45" id="45"/>
          <p:cNvGrpSpPr/>
          <p:nvPr/>
        </p:nvGrpSpPr>
        <p:grpSpPr>
          <a:xfrm rot="0">
            <a:off x="9767446" y="4729643"/>
            <a:ext cx="1475770" cy="1475770"/>
            <a:chOff x="0" y="0"/>
            <a:chExt cx="812800" cy="812800"/>
          </a:xfrm>
        </p:grpSpPr>
        <p:sp>
          <p:nvSpPr>
            <p:cNvPr name="Freeform 46" id="4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8738C"/>
            </a:solidFill>
            <a:ln w="133350" cap="sq">
              <a:solidFill>
                <a:srgbClr val="F6F6F6"/>
              </a:solidFill>
              <a:prstDash val="solid"/>
              <a:miter/>
            </a:ln>
          </p:spPr>
        </p:sp>
        <p:sp>
          <p:nvSpPr>
            <p:cNvPr name="TextBox 47" id="47"/>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48" id="48"/>
          <p:cNvGrpSpPr/>
          <p:nvPr/>
        </p:nvGrpSpPr>
        <p:grpSpPr>
          <a:xfrm rot="0">
            <a:off x="11992570" y="5467528"/>
            <a:ext cx="2507456" cy="4819472"/>
            <a:chOff x="0" y="0"/>
            <a:chExt cx="635000" cy="1220506"/>
          </a:xfrm>
        </p:grpSpPr>
        <p:sp>
          <p:nvSpPr>
            <p:cNvPr name="Freeform 49" id="49"/>
            <p:cNvSpPr/>
            <p:nvPr/>
          </p:nvSpPr>
          <p:spPr>
            <a:xfrm flipH="false" flipV="false" rot="0">
              <a:off x="0" y="0"/>
              <a:ext cx="635000" cy="1220506"/>
            </a:xfrm>
            <a:custGeom>
              <a:avLst/>
              <a:gdLst/>
              <a:ahLst/>
              <a:cxnLst/>
              <a:rect r="r" b="b" t="t" l="l"/>
              <a:pathLst>
                <a:path h="1220506" w="635000">
                  <a:moveTo>
                    <a:pt x="635000" y="0"/>
                  </a:moveTo>
                  <a:lnTo>
                    <a:pt x="635000" y="1106206"/>
                  </a:lnTo>
                  <a:lnTo>
                    <a:pt x="317500" y="1220506"/>
                  </a:lnTo>
                  <a:lnTo>
                    <a:pt x="0" y="1106206"/>
                  </a:lnTo>
                  <a:lnTo>
                    <a:pt x="0" y="0"/>
                  </a:lnTo>
                  <a:lnTo>
                    <a:pt x="635000" y="0"/>
                  </a:lnTo>
                  <a:close/>
                </a:path>
              </a:pathLst>
            </a:custGeom>
            <a:solidFill>
              <a:srgbClr val="DD8033"/>
            </a:solidFill>
          </p:spPr>
        </p:sp>
        <p:sp>
          <p:nvSpPr>
            <p:cNvPr name="TextBox 50" id="50"/>
            <p:cNvSpPr txBox="true"/>
            <p:nvPr/>
          </p:nvSpPr>
          <p:spPr>
            <a:xfrm>
              <a:off x="0" y="-47625"/>
              <a:ext cx="635000" cy="1153831"/>
            </a:xfrm>
            <a:prstGeom prst="rect">
              <a:avLst/>
            </a:prstGeom>
          </p:spPr>
          <p:txBody>
            <a:bodyPr anchor="ctr" rtlCol="false" tIns="50800" lIns="50800" bIns="50800" rIns="50800"/>
            <a:lstStyle/>
            <a:p>
              <a:pPr algn="ctr">
                <a:lnSpc>
                  <a:spcPts val="2659"/>
                </a:lnSpc>
              </a:pPr>
            </a:p>
          </p:txBody>
        </p:sp>
      </p:grpSp>
      <p:sp>
        <p:nvSpPr>
          <p:cNvPr name="Freeform 51" id="51"/>
          <p:cNvSpPr/>
          <p:nvPr/>
        </p:nvSpPr>
        <p:spPr>
          <a:xfrm flipH="false" flipV="false" rot="0">
            <a:off x="12272623" y="4624222"/>
            <a:ext cx="1947350" cy="1947350"/>
          </a:xfrm>
          <a:custGeom>
            <a:avLst/>
            <a:gdLst/>
            <a:ahLst/>
            <a:cxnLst/>
            <a:rect r="r" b="b" t="t" l="l"/>
            <a:pathLst>
              <a:path h="1947350" w="1947350">
                <a:moveTo>
                  <a:pt x="0" y="0"/>
                </a:moveTo>
                <a:lnTo>
                  <a:pt x="1947350" y="0"/>
                </a:lnTo>
                <a:lnTo>
                  <a:pt x="1947350" y="1947350"/>
                </a:lnTo>
                <a:lnTo>
                  <a:pt x="0" y="1947350"/>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
        <p:nvSpPr>
          <p:cNvPr name="AutoShape 52" id="52"/>
          <p:cNvSpPr/>
          <p:nvPr/>
        </p:nvSpPr>
        <p:spPr>
          <a:xfrm flipV="true">
            <a:off x="13246298" y="4091508"/>
            <a:ext cx="0" cy="638135"/>
          </a:xfrm>
          <a:prstGeom prst="line">
            <a:avLst/>
          </a:prstGeom>
          <a:ln cap="flat" w="38100">
            <a:solidFill>
              <a:srgbClr val="DD8033"/>
            </a:solidFill>
            <a:prstDash val="sysDot"/>
            <a:headEnd type="none" len="sm" w="sm"/>
            <a:tailEnd type="none" len="sm" w="sm"/>
          </a:ln>
        </p:spPr>
      </p:sp>
      <p:grpSp>
        <p:nvGrpSpPr>
          <p:cNvPr name="Group 53" id="53"/>
          <p:cNvGrpSpPr/>
          <p:nvPr/>
        </p:nvGrpSpPr>
        <p:grpSpPr>
          <a:xfrm rot="0">
            <a:off x="12852558" y="3336594"/>
            <a:ext cx="754914" cy="754914"/>
            <a:chOff x="0" y="0"/>
            <a:chExt cx="812800" cy="812800"/>
          </a:xfrm>
        </p:grpSpPr>
        <p:sp>
          <p:nvSpPr>
            <p:cNvPr name="Freeform 54" id="5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033"/>
            </a:solidFill>
            <a:ln cap="sq">
              <a:noFill/>
              <a:prstDash val="solid"/>
              <a:miter/>
            </a:ln>
          </p:spPr>
        </p:sp>
        <p:sp>
          <p:nvSpPr>
            <p:cNvPr name="TextBox 55" id="5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56" id="56"/>
          <p:cNvGrpSpPr/>
          <p:nvPr/>
        </p:nvGrpSpPr>
        <p:grpSpPr>
          <a:xfrm rot="0">
            <a:off x="12508414" y="4729643"/>
            <a:ext cx="1475770" cy="1475770"/>
            <a:chOff x="0" y="0"/>
            <a:chExt cx="812800" cy="812800"/>
          </a:xfrm>
        </p:grpSpPr>
        <p:sp>
          <p:nvSpPr>
            <p:cNvPr name="Freeform 57" id="5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D8033"/>
            </a:solidFill>
            <a:ln w="133350" cap="sq">
              <a:solidFill>
                <a:srgbClr val="F6F6F6"/>
              </a:solidFill>
              <a:prstDash val="solid"/>
              <a:miter/>
            </a:ln>
          </p:spPr>
        </p:sp>
        <p:sp>
          <p:nvSpPr>
            <p:cNvPr name="TextBox 58" id="58"/>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59" id="59"/>
          <p:cNvGrpSpPr/>
          <p:nvPr/>
        </p:nvGrpSpPr>
        <p:grpSpPr>
          <a:xfrm rot="0">
            <a:off x="14733538" y="5467528"/>
            <a:ext cx="2507456" cy="4819472"/>
            <a:chOff x="0" y="0"/>
            <a:chExt cx="635000" cy="1220506"/>
          </a:xfrm>
        </p:grpSpPr>
        <p:sp>
          <p:nvSpPr>
            <p:cNvPr name="Freeform 60" id="60"/>
            <p:cNvSpPr/>
            <p:nvPr/>
          </p:nvSpPr>
          <p:spPr>
            <a:xfrm flipH="false" flipV="false" rot="0">
              <a:off x="0" y="0"/>
              <a:ext cx="635000" cy="1220506"/>
            </a:xfrm>
            <a:custGeom>
              <a:avLst/>
              <a:gdLst/>
              <a:ahLst/>
              <a:cxnLst/>
              <a:rect r="r" b="b" t="t" l="l"/>
              <a:pathLst>
                <a:path h="1220506" w="635000">
                  <a:moveTo>
                    <a:pt x="635000" y="0"/>
                  </a:moveTo>
                  <a:lnTo>
                    <a:pt x="635000" y="1106206"/>
                  </a:lnTo>
                  <a:lnTo>
                    <a:pt x="317500" y="1220506"/>
                  </a:lnTo>
                  <a:lnTo>
                    <a:pt x="0" y="1106206"/>
                  </a:lnTo>
                  <a:lnTo>
                    <a:pt x="0" y="0"/>
                  </a:lnTo>
                  <a:lnTo>
                    <a:pt x="635000" y="0"/>
                  </a:lnTo>
                  <a:close/>
                </a:path>
              </a:pathLst>
            </a:custGeom>
            <a:solidFill>
              <a:srgbClr val="D9514B"/>
            </a:solidFill>
          </p:spPr>
        </p:sp>
        <p:sp>
          <p:nvSpPr>
            <p:cNvPr name="TextBox 61" id="61"/>
            <p:cNvSpPr txBox="true"/>
            <p:nvPr/>
          </p:nvSpPr>
          <p:spPr>
            <a:xfrm>
              <a:off x="0" y="-47625"/>
              <a:ext cx="635000" cy="1153831"/>
            </a:xfrm>
            <a:prstGeom prst="rect">
              <a:avLst/>
            </a:prstGeom>
          </p:spPr>
          <p:txBody>
            <a:bodyPr anchor="ctr" rtlCol="false" tIns="50800" lIns="50800" bIns="50800" rIns="50800"/>
            <a:lstStyle/>
            <a:p>
              <a:pPr algn="ctr">
                <a:lnSpc>
                  <a:spcPts val="2659"/>
                </a:lnSpc>
              </a:pPr>
            </a:p>
          </p:txBody>
        </p:sp>
      </p:grpSp>
      <p:sp>
        <p:nvSpPr>
          <p:cNvPr name="AutoShape 62" id="62"/>
          <p:cNvSpPr/>
          <p:nvPr/>
        </p:nvSpPr>
        <p:spPr>
          <a:xfrm flipV="true">
            <a:off x="15987266" y="4091508"/>
            <a:ext cx="0" cy="638135"/>
          </a:xfrm>
          <a:prstGeom prst="line">
            <a:avLst/>
          </a:prstGeom>
          <a:ln cap="flat" w="38100">
            <a:solidFill>
              <a:srgbClr val="D9514B"/>
            </a:solidFill>
            <a:prstDash val="sysDot"/>
            <a:headEnd type="none" len="sm" w="sm"/>
            <a:tailEnd type="none" len="sm" w="sm"/>
          </a:ln>
        </p:spPr>
      </p:sp>
      <p:grpSp>
        <p:nvGrpSpPr>
          <p:cNvPr name="Group 63" id="63"/>
          <p:cNvGrpSpPr/>
          <p:nvPr/>
        </p:nvGrpSpPr>
        <p:grpSpPr>
          <a:xfrm rot="0">
            <a:off x="15588098" y="3336594"/>
            <a:ext cx="754914" cy="754914"/>
            <a:chOff x="0" y="0"/>
            <a:chExt cx="812800" cy="812800"/>
          </a:xfrm>
        </p:grpSpPr>
        <p:sp>
          <p:nvSpPr>
            <p:cNvPr name="Freeform 64" id="6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514B"/>
            </a:solidFill>
            <a:ln cap="sq">
              <a:noFill/>
              <a:prstDash val="solid"/>
              <a:miter/>
            </a:ln>
          </p:spPr>
        </p:sp>
        <p:sp>
          <p:nvSpPr>
            <p:cNvPr name="TextBox 65" id="6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66" id="66"/>
          <p:cNvSpPr/>
          <p:nvPr/>
        </p:nvSpPr>
        <p:spPr>
          <a:xfrm flipH="false" flipV="false" rot="0">
            <a:off x="15013591" y="4624222"/>
            <a:ext cx="1947350" cy="1947350"/>
          </a:xfrm>
          <a:custGeom>
            <a:avLst/>
            <a:gdLst/>
            <a:ahLst/>
            <a:cxnLst/>
            <a:rect r="r" b="b" t="t" l="l"/>
            <a:pathLst>
              <a:path h="1947350" w="1947350">
                <a:moveTo>
                  <a:pt x="0" y="0"/>
                </a:moveTo>
                <a:lnTo>
                  <a:pt x="1947350" y="0"/>
                </a:lnTo>
                <a:lnTo>
                  <a:pt x="1947350" y="1947350"/>
                </a:lnTo>
                <a:lnTo>
                  <a:pt x="0" y="1947350"/>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grpSp>
        <p:nvGrpSpPr>
          <p:cNvPr name="Group 67" id="67"/>
          <p:cNvGrpSpPr/>
          <p:nvPr/>
        </p:nvGrpSpPr>
        <p:grpSpPr>
          <a:xfrm rot="0">
            <a:off x="15249381" y="4729643"/>
            <a:ext cx="1475770" cy="1475770"/>
            <a:chOff x="0" y="0"/>
            <a:chExt cx="812800" cy="812800"/>
          </a:xfrm>
        </p:grpSpPr>
        <p:sp>
          <p:nvSpPr>
            <p:cNvPr name="Freeform 68" id="6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9514B"/>
            </a:solidFill>
            <a:ln w="133350" cap="sq">
              <a:solidFill>
                <a:srgbClr val="F6F6F6"/>
              </a:solidFill>
              <a:prstDash val="solid"/>
              <a:miter/>
            </a:ln>
          </p:spPr>
        </p:sp>
        <p:sp>
          <p:nvSpPr>
            <p:cNvPr name="TextBox 69" id="69"/>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70" id="70"/>
          <p:cNvSpPr/>
          <p:nvPr/>
        </p:nvSpPr>
        <p:spPr>
          <a:xfrm flipH="false" flipV="false" rot="0">
            <a:off x="14579084" y="-352861"/>
            <a:ext cx="2225124" cy="2108305"/>
          </a:xfrm>
          <a:custGeom>
            <a:avLst/>
            <a:gdLst/>
            <a:ahLst/>
            <a:cxnLst/>
            <a:rect r="r" b="b" t="t" l="l"/>
            <a:pathLst>
              <a:path h="2108305" w="2225124">
                <a:moveTo>
                  <a:pt x="0" y="0"/>
                </a:moveTo>
                <a:lnTo>
                  <a:pt x="2225125" y="0"/>
                </a:lnTo>
                <a:lnTo>
                  <a:pt x="2225125" y="2108305"/>
                </a:lnTo>
                <a:lnTo>
                  <a:pt x="0" y="2108305"/>
                </a:lnTo>
                <a:lnTo>
                  <a:pt x="0" y="0"/>
                </a:lnTo>
                <a:close/>
              </a:path>
            </a:pathLst>
          </a:custGeom>
          <a:blipFill>
            <a:blip r:embed="rId5">
              <a:alphaModFix amt="12000"/>
              <a:extLst>
                <a:ext uri="{96DAC541-7B7A-43D3-8B79-37D633B846F1}">
                  <asvg:svgBlip xmlns:asvg="http://schemas.microsoft.com/office/drawing/2016/SVG/main" r:embed="rId6"/>
                </a:ext>
              </a:extLst>
            </a:blip>
            <a:stretch>
              <a:fillRect l="0" t="0" r="0" b="0"/>
            </a:stretch>
          </a:blipFill>
        </p:spPr>
      </p:sp>
      <p:sp>
        <p:nvSpPr>
          <p:cNvPr name="Freeform 71" id="71"/>
          <p:cNvSpPr/>
          <p:nvPr/>
        </p:nvSpPr>
        <p:spPr>
          <a:xfrm flipH="false" flipV="false" rot="0">
            <a:off x="-998757" y="9425840"/>
            <a:ext cx="2252853" cy="2287160"/>
          </a:xfrm>
          <a:custGeom>
            <a:avLst/>
            <a:gdLst/>
            <a:ahLst/>
            <a:cxnLst/>
            <a:rect r="r" b="b" t="t" l="l"/>
            <a:pathLst>
              <a:path h="2287160" w="2252853">
                <a:moveTo>
                  <a:pt x="0" y="0"/>
                </a:moveTo>
                <a:lnTo>
                  <a:pt x="2252853" y="0"/>
                </a:lnTo>
                <a:lnTo>
                  <a:pt x="2252853" y="2287160"/>
                </a:lnTo>
                <a:lnTo>
                  <a:pt x="0" y="2287160"/>
                </a:lnTo>
                <a:lnTo>
                  <a:pt x="0" y="0"/>
                </a:lnTo>
                <a:close/>
              </a:path>
            </a:pathLst>
          </a:custGeom>
          <a:blipFill>
            <a:blip r:embed="rId7">
              <a:alphaModFix amt="12000"/>
              <a:extLst>
                <a:ext uri="{96DAC541-7B7A-43D3-8B79-37D633B846F1}">
                  <asvg:svgBlip xmlns:asvg="http://schemas.microsoft.com/office/drawing/2016/SVG/main" r:embed="rId8"/>
                </a:ext>
              </a:extLst>
            </a:blip>
            <a:stretch>
              <a:fillRect l="0" t="0" r="0" b="0"/>
            </a:stretch>
          </a:blipFill>
          <a:ln cap="sq">
            <a:noFill/>
            <a:prstDash val="solid"/>
            <a:miter/>
          </a:ln>
        </p:spPr>
      </p:sp>
      <p:sp>
        <p:nvSpPr>
          <p:cNvPr name="TextBox 72" id="72"/>
          <p:cNvSpPr txBox="true"/>
          <p:nvPr/>
        </p:nvSpPr>
        <p:spPr>
          <a:xfrm rot="0">
            <a:off x="1266974" y="923925"/>
            <a:ext cx="15754052" cy="897255"/>
          </a:xfrm>
          <a:prstGeom prst="rect">
            <a:avLst/>
          </a:prstGeom>
        </p:spPr>
        <p:txBody>
          <a:bodyPr anchor="t" rtlCol="false" tIns="0" lIns="0" bIns="0" rIns="0">
            <a:spAutoFit/>
          </a:bodyPr>
          <a:lstStyle/>
          <a:p>
            <a:pPr algn="ctr">
              <a:lnSpc>
                <a:spcPts val="6719"/>
              </a:lnSpc>
            </a:pPr>
            <a:r>
              <a:rPr lang="en-US" sz="4800" b="true">
                <a:solidFill>
                  <a:srgbClr val="000000"/>
                </a:solidFill>
                <a:latin typeface="Helvetica World Bold"/>
                <a:ea typeface="Helvetica World Bold"/>
                <a:cs typeface="Helvetica World Bold"/>
                <a:sym typeface="Helvetica World Bold"/>
              </a:rPr>
              <a:t>OCR Findings in K–12: Why We Must Get Title IX Right</a:t>
            </a:r>
          </a:p>
        </p:txBody>
      </p:sp>
      <p:sp>
        <p:nvSpPr>
          <p:cNvPr name="TextBox 73" id="73"/>
          <p:cNvSpPr txBox="true"/>
          <p:nvPr/>
        </p:nvSpPr>
        <p:spPr>
          <a:xfrm rot="0">
            <a:off x="1075101" y="6995916"/>
            <a:ext cx="2507456" cy="3026409"/>
          </a:xfrm>
          <a:prstGeom prst="rect">
            <a:avLst/>
          </a:prstGeom>
        </p:spPr>
        <p:txBody>
          <a:bodyPr anchor="t" rtlCol="false" tIns="0" lIns="0" bIns="0" rIns="0">
            <a:spAutoFit/>
          </a:bodyPr>
          <a:lstStyle/>
          <a:p>
            <a:pPr algn="l">
              <a:lnSpc>
                <a:spcPts val="2240"/>
              </a:lnSpc>
            </a:pPr>
            <a:r>
              <a:rPr lang="en-US" sz="1600" b="true">
                <a:solidFill>
                  <a:srgbClr val="FFFFFF"/>
                </a:solidFill>
                <a:latin typeface="Canva Sans Bold"/>
                <a:ea typeface="Canva Sans Bold"/>
                <a:cs typeface="Canva Sans Bold"/>
                <a:sym typeface="Canva Sans Bold"/>
              </a:rPr>
              <a:t>Deliberately Indifferent</a:t>
            </a:r>
            <a:r>
              <a:rPr lang="en-US" sz="1600">
                <a:solidFill>
                  <a:srgbClr val="FFFFFF"/>
                </a:solidFill>
                <a:latin typeface="Canva Sans"/>
                <a:ea typeface="Canva Sans"/>
                <a:cs typeface="Canva Sans"/>
                <a:sym typeface="Canva Sans"/>
              </a:rPr>
              <a:t>  No proper investigations or documentation were maintained. Victims were not supported.</a:t>
            </a:r>
          </a:p>
          <a:p>
            <a:pPr algn="l">
              <a:lnSpc>
                <a:spcPts val="2240"/>
              </a:lnSpc>
            </a:pPr>
            <a:r>
              <a:rPr lang="en-US" sz="1600" b="true">
                <a:solidFill>
                  <a:srgbClr val="FFFFFF"/>
                </a:solidFill>
                <a:latin typeface="Canva Sans Bold"/>
                <a:ea typeface="Canva Sans Bold"/>
                <a:cs typeface="Canva Sans Bold"/>
                <a:sym typeface="Canva Sans Bold"/>
              </a:rPr>
              <a:t>Outcome</a:t>
            </a:r>
            <a:r>
              <a:rPr lang="en-US" sz="1600">
                <a:solidFill>
                  <a:srgbClr val="FFFFFF"/>
                </a:solidFill>
                <a:latin typeface="Canva Sans"/>
                <a:ea typeface="Canva Sans"/>
                <a:cs typeface="Canva Sans"/>
                <a:sym typeface="Canva Sans"/>
              </a:rPr>
              <a:t>: A consent decree required training, policy reform, and </a:t>
            </a:r>
            <a:r>
              <a:rPr lang="en-US" sz="1600" b="true">
                <a:solidFill>
                  <a:srgbClr val="FFFFFF"/>
                </a:solidFill>
                <a:latin typeface="Canva Sans Bold"/>
                <a:ea typeface="Canva Sans Bold"/>
                <a:cs typeface="Canva Sans Bold"/>
                <a:sym typeface="Canva Sans Bold"/>
              </a:rPr>
              <a:t>$152,500</a:t>
            </a:r>
            <a:r>
              <a:rPr lang="en-US" sz="1600">
                <a:solidFill>
                  <a:srgbClr val="FFFFFF"/>
                </a:solidFill>
                <a:latin typeface="Canva Sans"/>
                <a:ea typeface="Canva Sans"/>
                <a:cs typeface="Canva Sans"/>
                <a:sym typeface="Canva Sans"/>
              </a:rPr>
              <a:t> in compensation.</a:t>
            </a:r>
          </a:p>
          <a:p>
            <a:pPr algn="l">
              <a:lnSpc>
                <a:spcPts val="2240"/>
              </a:lnSpc>
            </a:pPr>
          </a:p>
        </p:txBody>
      </p:sp>
      <p:sp>
        <p:nvSpPr>
          <p:cNvPr name="TextBox 74" id="74"/>
          <p:cNvSpPr txBox="true"/>
          <p:nvPr/>
        </p:nvSpPr>
        <p:spPr>
          <a:xfrm rot="0">
            <a:off x="3846414" y="7054100"/>
            <a:ext cx="2381315" cy="2750184"/>
          </a:xfrm>
          <a:prstGeom prst="rect">
            <a:avLst/>
          </a:prstGeom>
        </p:spPr>
        <p:txBody>
          <a:bodyPr anchor="t" rtlCol="false" tIns="0" lIns="0" bIns="0" rIns="0">
            <a:spAutoFit/>
          </a:bodyPr>
          <a:lstStyle/>
          <a:p>
            <a:pPr algn="l">
              <a:lnSpc>
                <a:spcPts val="2240"/>
              </a:lnSpc>
            </a:pPr>
            <a:r>
              <a:rPr lang="en-US" sz="1600" b="true">
                <a:solidFill>
                  <a:srgbClr val="FFFFFF"/>
                </a:solidFill>
                <a:latin typeface="Canva Sans Bold"/>
                <a:ea typeface="Canva Sans Bold"/>
                <a:cs typeface="Canva Sans Bold"/>
                <a:sym typeface="Canva Sans Bold"/>
              </a:rPr>
              <a:t>Details:</a:t>
            </a:r>
            <a:r>
              <a:rPr lang="en-US" sz="1600">
                <a:solidFill>
                  <a:srgbClr val="FFFFFF"/>
                </a:solidFill>
                <a:latin typeface="Canva Sans"/>
                <a:ea typeface="Canva Sans"/>
                <a:cs typeface="Canva Sans"/>
                <a:sym typeface="Canva Sans"/>
              </a:rPr>
              <a:t> OCR found missing documentation, lack of supportive measures, and inadequate investigations.</a:t>
            </a:r>
          </a:p>
          <a:p>
            <a:pPr algn="l">
              <a:lnSpc>
                <a:spcPts val="2240"/>
              </a:lnSpc>
            </a:pPr>
            <a:r>
              <a:rPr lang="en-US" sz="1600" b="true">
                <a:solidFill>
                  <a:srgbClr val="FFFFFF"/>
                </a:solidFill>
                <a:latin typeface="Canva Sans Bold"/>
                <a:ea typeface="Canva Sans Bold"/>
                <a:cs typeface="Canva Sans Bold"/>
                <a:sym typeface="Canva Sans Bold"/>
              </a:rPr>
              <a:t>Outcome:</a:t>
            </a:r>
            <a:r>
              <a:rPr lang="en-US" sz="1600">
                <a:solidFill>
                  <a:srgbClr val="FFFFFF"/>
                </a:solidFill>
                <a:latin typeface="Canva Sans"/>
                <a:ea typeface="Canva Sans"/>
                <a:cs typeface="Canva Sans"/>
                <a:sym typeface="Canva Sans"/>
              </a:rPr>
              <a:t> The district </a:t>
            </a:r>
            <a:r>
              <a:rPr lang="en-US" sz="1600" b="true">
                <a:solidFill>
                  <a:srgbClr val="FFFFFF"/>
                </a:solidFill>
                <a:latin typeface="Canva Sans Bold"/>
                <a:ea typeface="Canva Sans Bold"/>
                <a:cs typeface="Canva Sans Bold"/>
                <a:sym typeface="Canva Sans Bold"/>
              </a:rPr>
              <a:t>lost $4 million in federal funding.</a:t>
            </a:r>
          </a:p>
          <a:p>
            <a:pPr algn="l">
              <a:lnSpc>
                <a:spcPts val="2240"/>
              </a:lnSpc>
            </a:pPr>
          </a:p>
        </p:txBody>
      </p:sp>
      <p:sp>
        <p:nvSpPr>
          <p:cNvPr name="TextBox 75" id="75"/>
          <p:cNvSpPr txBox="true"/>
          <p:nvPr/>
        </p:nvSpPr>
        <p:spPr>
          <a:xfrm rot="0">
            <a:off x="1056051" y="6195888"/>
            <a:ext cx="2395604" cy="695325"/>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Rhinebeck Central School District</a:t>
            </a:r>
          </a:p>
        </p:txBody>
      </p:sp>
      <p:sp>
        <p:nvSpPr>
          <p:cNvPr name="TextBox 76" id="76"/>
          <p:cNvSpPr txBox="true"/>
          <p:nvPr/>
        </p:nvSpPr>
        <p:spPr>
          <a:xfrm rot="0">
            <a:off x="1910399" y="3530695"/>
            <a:ext cx="744058" cy="357187"/>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01</a:t>
            </a:r>
          </a:p>
        </p:txBody>
      </p:sp>
      <p:sp>
        <p:nvSpPr>
          <p:cNvPr name="TextBox 77" id="77"/>
          <p:cNvSpPr txBox="true"/>
          <p:nvPr/>
        </p:nvSpPr>
        <p:spPr>
          <a:xfrm rot="0">
            <a:off x="4651367" y="3530695"/>
            <a:ext cx="744058" cy="357187"/>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02</a:t>
            </a:r>
          </a:p>
        </p:txBody>
      </p:sp>
      <p:sp>
        <p:nvSpPr>
          <p:cNvPr name="TextBox 78" id="78"/>
          <p:cNvSpPr txBox="true"/>
          <p:nvPr/>
        </p:nvSpPr>
        <p:spPr>
          <a:xfrm rot="0">
            <a:off x="3769668" y="6220181"/>
            <a:ext cx="2507456" cy="695325"/>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Chicago Public Schools</a:t>
            </a:r>
          </a:p>
        </p:txBody>
      </p:sp>
      <p:sp>
        <p:nvSpPr>
          <p:cNvPr name="TextBox 79" id="79"/>
          <p:cNvSpPr txBox="true"/>
          <p:nvPr/>
        </p:nvSpPr>
        <p:spPr>
          <a:xfrm rot="0">
            <a:off x="6591449" y="7086956"/>
            <a:ext cx="2426643" cy="3026409"/>
          </a:xfrm>
          <a:prstGeom prst="rect">
            <a:avLst/>
          </a:prstGeom>
        </p:spPr>
        <p:txBody>
          <a:bodyPr anchor="t" rtlCol="false" tIns="0" lIns="0" bIns="0" rIns="0">
            <a:spAutoFit/>
          </a:bodyPr>
          <a:lstStyle/>
          <a:p>
            <a:pPr algn="l">
              <a:lnSpc>
                <a:spcPts val="2240"/>
              </a:lnSpc>
            </a:pPr>
            <a:r>
              <a:rPr lang="en-US" sz="1600" b="true">
                <a:solidFill>
                  <a:srgbClr val="FFFFFF"/>
                </a:solidFill>
                <a:latin typeface="Canva Sans Bold"/>
                <a:ea typeface="Canva Sans Bold"/>
                <a:cs typeface="Canva Sans Bold"/>
                <a:sym typeface="Canva Sans Bold"/>
              </a:rPr>
              <a:t>Details</a:t>
            </a:r>
            <a:r>
              <a:rPr lang="en-US" sz="1600">
                <a:solidFill>
                  <a:srgbClr val="FFFFFF"/>
                </a:solidFill>
                <a:latin typeface="Canva Sans"/>
                <a:ea typeface="Canva Sans"/>
                <a:cs typeface="Canva Sans"/>
                <a:sym typeface="Canva Sans"/>
              </a:rPr>
              <a:t>: The district had actual knowledge but did not investigate or take meaningful action.</a:t>
            </a:r>
          </a:p>
          <a:p>
            <a:pPr algn="l">
              <a:lnSpc>
                <a:spcPts val="2240"/>
              </a:lnSpc>
            </a:pPr>
            <a:r>
              <a:rPr lang="en-US" sz="1600" b="true">
                <a:solidFill>
                  <a:srgbClr val="FFFFFF"/>
                </a:solidFill>
                <a:latin typeface="Canva Sans Bold"/>
                <a:ea typeface="Canva Sans Bold"/>
                <a:cs typeface="Canva Sans Bold"/>
                <a:sym typeface="Canva Sans Bold"/>
              </a:rPr>
              <a:t>Legal Standard:</a:t>
            </a:r>
            <a:r>
              <a:rPr lang="en-US" sz="1600">
                <a:solidFill>
                  <a:srgbClr val="FFFFFF"/>
                </a:solidFill>
                <a:latin typeface="Canva Sans"/>
                <a:ea typeface="Canva Sans"/>
                <a:cs typeface="Canva Sans"/>
                <a:sym typeface="Canva Sans"/>
              </a:rPr>
              <a:t> Courts emphasized that schools must respond in ways “reasonably calculated” to stop harassment.</a:t>
            </a:r>
          </a:p>
          <a:p>
            <a:pPr algn="l">
              <a:lnSpc>
                <a:spcPts val="2240"/>
              </a:lnSpc>
            </a:pPr>
          </a:p>
        </p:txBody>
      </p:sp>
      <p:sp>
        <p:nvSpPr>
          <p:cNvPr name="TextBox 80" id="80"/>
          <p:cNvSpPr txBox="true"/>
          <p:nvPr/>
        </p:nvSpPr>
        <p:spPr>
          <a:xfrm rot="0">
            <a:off x="6543824" y="6253038"/>
            <a:ext cx="2469654" cy="695325"/>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Metro Nashville Public Schools</a:t>
            </a:r>
          </a:p>
        </p:txBody>
      </p:sp>
      <p:sp>
        <p:nvSpPr>
          <p:cNvPr name="TextBox 81" id="81"/>
          <p:cNvSpPr txBox="true"/>
          <p:nvPr/>
        </p:nvSpPr>
        <p:spPr>
          <a:xfrm rot="0">
            <a:off x="9380041" y="7125537"/>
            <a:ext cx="2374404" cy="2473959"/>
          </a:xfrm>
          <a:prstGeom prst="rect">
            <a:avLst/>
          </a:prstGeom>
        </p:spPr>
        <p:txBody>
          <a:bodyPr anchor="t" rtlCol="false" tIns="0" lIns="0" bIns="0" rIns="0">
            <a:spAutoFit/>
          </a:bodyPr>
          <a:lstStyle/>
          <a:p>
            <a:pPr algn="l">
              <a:lnSpc>
                <a:spcPts val="2240"/>
              </a:lnSpc>
            </a:pPr>
            <a:r>
              <a:rPr lang="en-US" sz="1600" b="true">
                <a:solidFill>
                  <a:srgbClr val="FFFFFF"/>
                </a:solidFill>
                <a:latin typeface="Canva Sans Bold"/>
                <a:ea typeface="Canva Sans Bold"/>
                <a:cs typeface="Canva Sans Bold"/>
                <a:sym typeface="Canva Sans Bold"/>
              </a:rPr>
              <a:t>Violation</a:t>
            </a:r>
            <a:r>
              <a:rPr lang="en-US" sz="1600">
                <a:solidFill>
                  <a:srgbClr val="FFFFFF"/>
                </a:solidFill>
                <a:latin typeface="Canva Sans"/>
                <a:ea typeface="Canva Sans"/>
                <a:cs typeface="Canva Sans"/>
                <a:sym typeface="Canva Sans"/>
              </a:rPr>
              <a:t>: Missed a compliance deadline related to Title IX transgender policy updates.</a:t>
            </a:r>
          </a:p>
          <a:p>
            <a:pPr algn="l">
              <a:lnSpc>
                <a:spcPts val="2240"/>
              </a:lnSpc>
            </a:pPr>
            <a:r>
              <a:rPr lang="en-US" sz="1600" b="true">
                <a:solidFill>
                  <a:srgbClr val="FFFFFF"/>
                </a:solidFill>
                <a:latin typeface="Canva Sans Bold"/>
                <a:ea typeface="Canva Sans Bold"/>
                <a:cs typeface="Canva Sans Bold"/>
                <a:sym typeface="Canva Sans Bold"/>
              </a:rPr>
              <a:t>Consequence</a:t>
            </a:r>
            <a:r>
              <a:rPr lang="en-US" sz="1600">
                <a:solidFill>
                  <a:srgbClr val="FFFFFF"/>
                </a:solidFill>
                <a:latin typeface="Canva Sans"/>
                <a:ea typeface="Canva Sans"/>
                <a:cs typeface="Canva Sans"/>
                <a:sym typeface="Canva Sans"/>
              </a:rPr>
              <a:t>: Risked losing </a:t>
            </a:r>
            <a:r>
              <a:rPr lang="en-US" sz="1600" b="true">
                <a:solidFill>
                  <a:srgbClr val="FFFFFF"/>
                </a:solidFill>
                <a:latin typeface="Canva Sans Bold"/>
                <a:ea typeface="Canva Sans Bold"/>
                <a:cs typeface="Canva Sans Bold"/>
                <a:sym typeface="Canva Sans Bold"/>
              </a:rPr>
              <a:t>$50 million in federal funding</a:t>
            </a:r>
            <a:r>
              <a:rPr lang="en-US" sz="1600">
                <a:solidFill>
                  <a:srgbClr val="FFFFFF"/>
                </a:solidFill>
                <a:latin typeface="Canva Sans"/>
                <a:ea typeface="Canva Sans"/>
                <a:cs typeface="Canva Sans"/>
                <a:sym typeface="Canva Sans"/>
              </a:rPr>
              <a:t>.</a:t>
            </a:r>
          </a:p>
          <a:p>
            <a:pPr algn="l">
              <a:lnSpc>
                <a:spcPts val="2240"/>
              </a:lnSpc>
            </a:pPr>
          </a:p>
        </p:txBody>
      </p:sp>
      <p:sp>
        <p:nvSpPr>
          <p:cNvPr name="TextBox 82" id="82"/>
          <p:cNvSpPr txBox="true"/>
          <p:nvPr/>
        </p:nvSpPr>
        <p:spPr>
          <a:xfrm rot="0">
            <a:off x="9303841" y="6291619"/>
            <a:ext cx="2450604" cy="695325"/>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New York City Public Schools</a:t>
            </a:r>
          </a:p>
        </p:txBody>
      </p:sp>
      <p:sp>
        <p:nvSpPr>
          <p:cNvPr name="TextBox 83" id="83"/>
          <p:cNvSpPr txBox="true"/>
          <p:nvPr/>
        </p:nvSpPr>
        <p:spPr>
          <a:xfrm rot="0">
            <a:off x="12073384" y="6829228"/>
            <a:ext cx="2426643" cy="3302634"/>
          </a:xfrm>
          <a:prstGeom prst="rect">
            <a:avLst/>
          </a:prstGeom>
        </p:spPr>
        <p:txBody>
          <a:bodyPr anchor="t" rtlCol="false" tIns="0" lIns="0" bIns="0" rIns="0">
            <a:spAutoFit/>
          </a:bodyPr>
          <a:lstStyle/>
          <a:p>
            <a:pPr algn="l">
              <a:lnSpc>
                <a:spcPts val="2240"/>
              </a:lnSpc>
            </a:pPr>
            <a:r>
              <a:rPr lang="en-US" sz="1600" b="true">
                <a:solidFill>
                  <a:srgbClr val="FFFFFF"/>
                </a:solidFill>
                <a:latin typeface="Canva Sans Bold"/>
                <a:ea typeface="Canva Sans Bold"/>
                <a:cs typeface="Canva Sans Bold"/>
                <a:sym typeface="Canva Sans Bold"/>
              </a:rPr>
              <a:t>Key Issue:</a:t>
            </a:r>
            <a:r>
              <a:rPr lang="en-US" sz="1600">
                <a:solidFill>
                  <a:srgbClr val="FFFFFF"/>
                </a:solidFill>
                <a:latin typeface="Canva Sans"/>
                <a:ea typeface="Canva Sans"/>
                <a:cs typeface="Canva Sans"/>
                <a:sym typeface="Canva Sans"/>
              </a:rPr>
              <a:t> Lacked a consistent and trained Title IX response system.</a:t>
            </a:r>
          </a:p>
          <a:p>
            <a:pPr algn="l">
              <a:lnSpc>
                <a:spcPts val="2240"/>
              </a:lnSpc>
            </a:pPr>
            <a:r>
              <a:rPr lang="en-US" sz="1600" b="true">
                <a:solidFill>
                  <a:srgbClr val="FFFFFF"/>
                </a:solidFill>
                <a:latin typeface="Canva Sans Bold"/>
                <a:ea typeface="Canva Sans Bold"/>
                <a:cs typeface="Canva Sans Bold"/>
                <a:sym typeface="Canva Sans Bold"/>
              </a:rPr>
              <a:t>Consequence:</a:t>
            </a:r>
            <a:r>
              <a:rPr lang="en-US" sz="1600">
                <a:solidFill>
                  <a:srgbClr val="FFFFFF"/>
                </a:solidFill>
                <a:latin typeface="Canva Sans"/>
                <a:ea typeface="Canva Sans"/>
                <a:cs typeface="Canva Sans"/>
                <a:sym typeface="Canva Sans"/>
              </a:rPr>
              <a:t> OCR required them to enter a Resolution Agreement, rescind suspensions, issue apologies, and revise its Title IX procedures.</a:t>
            </a:r>
          </a:p>
          <a:p>
            <a:pPr algn="l">
              <a:lnSpc>
                <a:spcPts val="2240"/>
              </a:lnSpc>
            </a:pPr>
          </a:p>
        </p:txBody>
      </p:sp>
      <p:sp>
        <p:nvSpPr>
          <p:cNvPr name="TextBox 84" id="84"/>
          <p:cNvSpPr txBox="true"/>
          <p:nvPr/>
        </p:nvSpPr>
        <p:spPr>
          <a:xfrm rot="0">
            <a:off x="12073384" y="6176838"/>
            <a:ext cx="2426643" cy="695325"/>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Loudoun County Public Schools</a:t>
            </a:r>
          </a:p>
        </p:txBody>
      </p:sp>
      <p:sp>
        <p:nvSpPr>
          <p:cNvPr name="TextBox 85" id="85"/>
          <p:cNvSpPr txBox="true"/>
          <p:nvPr/>
        </p:nvSpPr>
        <p:spPr>
          <a:xfrm rot="0">
            <a:off x="14785777" y="6958369"/>
            <a:ext cx="2473523" cy="3199129"/>
          </a:xfrm>
          <a:prstGeom prst="rect">
            <a:avLst/>
          </a:prstGeom>
        </p:spPr>
        <p:txBody>
          <a:bodyPr anchor="t" rtlCol="false" tIns="0" lIns="0" bIns="0" rIns="0">
            <a:spAutoFit/>
          </a:bodyPr>
          <a:lstStyle/>
          <a:p>
            <a:pPr algn="l">
              <a:lnSpc>
                <a:spcPts val="2100"/>
              </a:lnSpc>
            </a:pPr>
            <a:r>
              <a:rPr lang="en-US" sz="1500" b="true">
                <a:solidFill>
                  <a:srgbClr val="FFFFFF"/>
                </a:solidFill>
                <a:latin typeface="Canva Sans Bold"/>
                <a:ea typeface="Canva Sans Bold"/>
                <a:cs typeface="Canva Sans Bold"/>
                <a:sym typeface="Canva Sans Bold"/>
              </a:rPr>
              <a:t>Details</a:t>
            </a:r>
            <a:r>
              <a:rPr lang="en-US" sz="1500">
                <a:solidFill>
                  <a:srgbClr val="FFFFFF"/>
                </a:solidFill>
                <a:latin typeface="Canva Sans"/>
                <a:ea typeface="Canva Sans"/>
                <a:cs typeface="Canva Sans"/>
                <a:sym typeface="Canva Sans"/>
              </a:rPr>
              <a:t>: Someone was informally handling complaints, it was not publicized, and students were unaware of their rights.</a:t>
            </a:r>
          </a:p>
          <a:p>
            <a:pPr algn="l">
              <a:lnSpc>
                <a:spcPts val="2100"/>
              </a:lnSpc>
            </a:pPr>
            <a:r>
              <a:rPr lang="en-US" sz="1500" b="true">
                <a:solidFill>
                  <a:srgbClr val="FFFFFF"/>
                </a:solidFill>
                <a:latin typeface="Canva Sans Bold"/>
                <a:ea typeface="Canva Sans Bold"/>
                <a:cs typeface="Canva Sans Bold"/>
                <a:sym typeface="Canva Sans Bold"/>
              </a:rPr>
              <a:t>Outcome</a:t>
            </a:r>
            <a:r>
              <a:rPr lang="en-US" sz="1500">
                <a:solidFill>
                  <a:srgbClr val="FFFFFF"/>
                </a:solidFill>
                <a:latin typeface="Canva Sans"/>
                <a:ea typeface="Canva Sans"/>
                <a:cs typeface="Canva Sans"/>
                <a:sym typeface="Canva Sans"/>
              </a:rPr>
              <a:t>: The university entered a resolution agreement requiring documentation, training, and climate assessments.</a:t>
            </a:r>
          </a:p>
          <a:p>
            <a:pPr algn="l">
              <a:lnSpc>
                <a:spcPts val="2240"/>
              </a:lnSpc>
            </a:pPr>
          </a:p>
        </p:txBody>
      </p:sp>
      <p:sp>
        <p:nvSpPr>
          <p:cNvPr name="TextBox 86" id="86"/>
          <p:cNvSpPr txBox="true"/>
          <p:nvPr/>
        </p:nvSpPr>
        <p:spPr>
          <a:xfrm rot="0">
            <a:off x="14785777" y="6253038"/>
            <a:ext cx="2455218" cy="695325"/>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Cedarville University</a:t>
            </a:r>
          </a:p>
        </p:txBody>
      </p:sp>
      <p:sp>
        <p:nvSpPr>
          <p:cNvPr name="TextBox 87" id="87"/>
          <p:cNvSpPr txBox="true"/>
          <p:nvPr/>
        </p:nvSpPr>
        <p:spPr>
          <a:xfrm rot="0">
            <a:off x="7386906" y="3530695"/>
            <a:ext cx="744058" cy="357187"/>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03</a:t>
            </a:r>
          </a:p>
        </p:txBody>
      </p:sp>
      <p:sp>
        <p:nvSpPr>
          <p:cNvPr name="TextBox 88" id="88"/>
          <p:cNvSpPr txBox="true"/>
          <p:nvPr/>
        </p:nvSpPr>
        <p:spPr>
          <a:xfrm rot="0">
            <a:off x="10122446" y="3530695"/>
            <a:ext cx="744058" cy="357187"/>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04</a:t>
            </a:r>
          </a:p>
        </p:txBody>
      </p:sp>
      <p:sp>
        <p:nvSpPr>
          <p:cNvPr name="TextBox 89" id="89"/>
          <p:cNvSpPr txBox="true"/>
          <p:nvPr/>
        </p:nvSpPr>
        <p:spPr>
          <a:xfrm rot="0">
            <a:off x="12857986" y="3530695"/>
            <a:ext cx="744058" cy="357187"/>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05</a:t>
            </a:r>
          </a:p>
        </p:txBody>
      </p:sp>
      <p:sp>
        <p:nvSpPr>
          <p:cNvPr name="TextBox 90" id="90"/>
          <p:cNvSpPr txBox="true"/>
          <p:nvPr/>
        </p:nvSpPr>
        <p:spPr>
          <a:xfrm rot="0">
            <a:off x="15593526" y="3530695"/>
            <a:ext cx="744058" cy="357187"/>
          </a:xfrm>
          <a:prstGeom prst="rect">
            <a:avLst/>
          </a:prstGeom>
        </p:spPr>
        <p:txBody>
          <a:bodyPr anchor="t" rtlCol="false" tIns="0" lIns="0" bIns="0" rIns="0">
            <a:spAutoFit/>
          </a:bodyPr>
          <a:lstStyle/>
          <a:p>
            <a:pPr algn="ctr">
              <a:lnSpc>
                <a:spcPts val="2520"/>
              </a:lnSpc>
            </a:pPr>
            <a:r>
              <a:rPr lang="en-US" sz="2100" b="true">
                <a:solidFill>
                  <a:srgbClr val="FFFFFF"/>
                </a:solidFill>
                <a:latin typeface="Helvetica World Bold"/>
                <a:ea typeface="Helvetica World Bold"/>
                <a:cs typeface="Helvetica World Bold"/>
                <a:sym typeface="Helvetica World Bold"/>
              </a:rPr>
              <a:t>06</a:t>
            </a:r>
          </a:p>
        </p:txBody>
      </p:sp>
      <p:sp>
        <p:nvSpPr>
          <p:cNvPr name="Freeform 91" id="91"/>
          <p:cNvSpPr/>
          <p:nvPr/>
        </p:nvSpPr>
        <p:spPr>
          <a:xfrm flipH="false" flipV="false" rot="0">
            <a:off x="1693636" y="5050221"/>
            <a:ext cx="1177585" cy="834613"/>
          </a:xfrm>
          <a:custGeom>
            <a:avLst/>
            <a:gdLst/>
            <a:ahLst/>
            <a:cxnLst/>
            <a:rect r="r" b="b" t="t" l="l"/>
            <a:pathLst>
              <a:path h="834613" w="1177585">
                <a:moveTo>
                  <a:pt x="0" y="0"/>
                </a:moveTo>
                <a:lnTo>
                  <a:pt x="1177584" y="0"/>
                </a:lnTo>
                <a:lnTo>
                  <a:pt x="1177584" y="834613"/>
                </a:lnTo>
                <a:lnTo>
                  <a:pt x="0" y="83461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2" id="92"/>
          <p:cNvSpPr/>
          <p:nvPr/>
        </p:nvSpPr>
        <p:spPr>
          <a:xfrm flipH="false" flipV="false" rot="0">
            <a:off x="4480581" y="4929668"/>
            <a:ext cx="1085629" cy="1027277"/>
          </a:xfrm>
          <a:custGeom>
            <a:avLst/>
            <a:gdLst/>
            <a:ahLst/>
            <a:cxnLst/>
            <a:rect r="r" b="b" t="t" l="l"/>
            <a:pathLst>
              <a:path h="1027277" w="1085629">
                <a:moveTo>
                  <a:pt x="0" y="0"/>
                </a:moveTo>
                <a:lnTo>
                  <a:pt x="1085629" y="0"/>
                </a:lnTo>
                <a:lnTo>
                  <a:pt x="1085629" y="1027277"/>
                </a:lnTo>
                <a:lnTo>
                  <a:pt x="0" y="102727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93" id="93"/>
          <p:cNvSpPr/>
          <p:nvPr/>
        </p:nvSpPr>
        <p:spPr>
          <a:xfrm flipH="false" flipV="false" rot="0">
            <a:off x="7170143" y="5082068"/>
            <a:ext cx="1177585" cy="834613"/>
          </a:xfrm>
          <a:custGeom>
            <a:avLst/>
            <a:gdLst/>
            <a:ahLst/>
            <a:cxnLst/>
            <a:rect r="r" b="b" t="t" l="l"/>
            <a:pathLst>
              <a:path h="834613" w="1177585">
                <a:moveTo>
                  <a:pt x="0" y="0"/>
                </a:moveTo>
                <a:lnTo>
                  <a:pt x="1177585" y="0"/>
                </a:lnTo>
                <a:lnTo>
                  <a:pt x="1177585" y="834613"/>
                </a:lnTo>
                <a:lnTo>
                  <a:pt x="0" y="834613"/>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4" id="94"/>
          <p:cNvSpPr/>
          <p:nvPr/>
        </p:nvSpPr>
        <p:spPr>
          <a:xfrm flipH="false" flipV="false" rot="0">
            <a:off x="10046791" y="5009895"/>
            <a:ext cx="974077" cy="915265"/>
          </a:xfrm>
          <a:custGeom>
            <a:avLst/>
            <a:gdLst/>
            <a:ahLst/>
            <a:cxnLst/>
            <a:rect r="r" b="b" t="t" l="l"/>
            <a:pathLst>
              <a:path h="915265" w="974077">
                <a:moveTo>
                  <a:pt x="0" y="0"/>
                </a:moveTo>
                <a:lnTo>
                  <a:pt x="974078" y="0"/>
                </a:lnTo>
                <a:lnTo>
                  <a:pt x="974078" y="915266"/>
                </a:lnTo>
                <a:lnTo>
                  <a:pt x="0" y="915266"/>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5" id="95"/>
          <p:cNvSpPr/>
          <p:nvPr/>
        </p:nvSpPr>
        <p:spPr>
          <a:xfrm flipH="false" flipV="false" rot="0">
            <a:off x="12880530" y="5102528"/>
            <a:ext cx="812350" cy="822633"/>
          </a:xfrm>
          <a:custGeom>
            <a:avLst/>
            <a:gdLst/>
            <a:ahLst/>
            <a:cxnLst/>
            <a:rect r="r" b="b" t="t" l="l"/>
            <a:pathLst>
              <a:path h="822633" w="812350">
                <a:moveTo>
                  <a:pt x="0" y="0"/>
                </a:moveTo>
                <a:lnTo>
                  <a:pt x="812350" y="0"/>
                </a:lnTo>
                <a:lnTo>
                  <a:pt x="812350" y="822633"/>
                </a:lnTo>
                <a:lnTo>
                  <a:pt x="0" y="82263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96" id="96"/>
          <p:cNvSpPr/>
          <p:nvPr/>
        </p:nvSpPr>
        <p:spPr>
          <a:xfrm flipH="false" flipV="false" rot="0">
            <a:off x="15504718" y="4907235"/>
            <a:ext cx="965095" cy="1049710"/>
          </a:xfrm>
          <a:custGeom>
            <a:avLst/>
            <a:gdLst/>
            <a:ahLst/>
            <a:cxnLst/>
            <a:rect r="r" b="b" t="t" l="l"/>
            <a:pathLst>
              <a:path h="1049710" w="965095">
                <a:moveTo>
                  <a:pt x="0" y="0"/>
                </a:moveTo>
                <a:lnTo>
                  <a:pt x="965096" y="0"/>
                </a:lnTo>
                <a:lnTo>
                  <a:pt x="965096" y="1049710"/>
                </a:lnTo>
                <a:lnTo>
                  <a:pt x="0" y="1049710"/>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75638" r="0" b="-75638"/>
            </a:stretch>
          </a:blipFill>
        </p:spPr>
      </p:sp>
      <p:sp>
        <p:nvSpPr>
          <p:cNvPr name="AutoShape 3" id="3"/>
          <p:cNvSpPr/>
          <p:nvPr/>
        </p:nvSpPr>
        <p:spPr>
          <a:xfrm flipH="true">
            <a:off x="1788858" y="8440444"/>
            <a:ext cx="0" cy="941896"/>
          </a:xfrm>
          <a:prstGeom prst="line">
            <a:avLst/>
          </a:prstGeom>
          <a:ln cap="flat" w="38100">
            <a:solidFill>
              <a:srgbClr val="000000"/>
            </a:solidFill>
            <a:prstDash val="sysDash"/>
            <a:headEnd type="none" len="sm" w="sm"/>
            <a:tailEnd type="none" len="sm" w="sm"/>
          </a:ln>
        </p:spPr>
      </p:sp>
      <p:sp>
        <p:nvSpPr>
          <p:cNvPr name="AutoShape 4" id="4"/>
          <p:cNvSpPr/>
          <p:nvPr/>
        </p:nvSpPr>
        <p:spPr>
          <a:xfrm>
            <a:off x="4730915" y="8440444"/>
            <a:ext cx="0" cy="941896"/>
          </a:xfrm>
          <a:prstGeom prst="line">
            <a:avLst/>
          </a:prstGeom>
          <a:ln cap="flat" w="38100">
            <a:solidFill>
              <a:srgbClr val="000000"/>
            </a:solidFill>
            <a:prstDash val="sysDash"/>
            <a:headEnd type="none" len="sm" w="sm"/>
            <a:tailEnd type="none" len="sm" w="sm"/>
          </a:ln>
        </p:spPr>
      </p:sp>
      <p:sp>
        <p:nvSpPr>
          <p:cNvPr name="AutoShape 5" id="5"/>
          <p:cNvSpPr/>
          <p:nvPr/>
        </p:nvSpPr>
        <p:spPr>
          <a:xfrm>
            <a:off x="7692022" y="8440444"/>
            <a:ext cx="0" cy="941896"/>
          </a:xfrm>
          <a:prstGeom prst="line">
            <a:avLst/>
          </a:prstGeom>
          <a:ln cap="flat" w="38100">
            <a:solidFill>
              <a:srgbClr val="000000"/>
            </a:solidFill>
            <a:prstDash val="sysDash"/>
            <a:headEnd type="none" len="sm" w="sm"/>
            <a:tailEnd type="none" len="sm" w="sm"/>
          </a:ln>
        </p:spPr>
      </p:sp>
      <p:sp>
        <p:nvSpPr>
          <p:cNvPr name="Freeform 6" id="6"/>
          <p:cNvSpPr/>
          <p:nvPr/>
        </p:nvSpPr>
        <p:spPr>
          <a:xfrm flipH="false" flipV="false" rot="5400000">
            <a:off x="-705643" y="4901858"/>
            <a:ext cx="4989002" cy="2812550"/>
          </a:xfrm>
          <a:custGeom>
            <a:avLst/>
            <a:gdLst/>
            <a:ahLst/>
            <a:cxnLst/>
            <a:rect r="r" b="b" t="t" l="l"/>
            <a:pathLst>
              <a:path h="2812550" w="4989002">
                <a:moveTo>
                  <a:pt x="0" y="0"/>
                </a:moveTo>
                <a:lnTo>
                  <a:pt x="4989002" y="0"/>
                </a:lnTo>
                <a:lnTo>
                  <a:pt x="4989002" y="2812550"/>
                </a:lnTo>
                <a:lnTo>
                  <a:pt x="0" y="281255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a:ln cap="sq">
            <a:noFill/>
            <a:prstDash val="solid"/>
            <a:miter/>
          </a:ln>
        </p:spPr>
      </p:sp>
      <p:sp>
        <p:nvSpPr>
          <p:cNvPr name="Freeform 7" id="7"/>
          <p:cNvSpPr/>
          <p:nvPr/>
        </p:nvSpPr>
        <p:spPr>
          <a:xfrm flipH="false" flipV="false" rot="5400000">
            <a:off x="2236414" y="4901858"/>
            <a:ext cx="4989002" cy="2812550"/>
          </a:xfrm>
          <a:custGeom>
            <a:avLst/>
            <a:gdLst/>
            <a:ahLst/>
            <a:cxnLst/>
            <a:rect r="r" b="b" t="t" l="l"/>
            <a:pathLst>
              <a:path h="2812550" w="4989002">
                <a:moveTo>
                  <a:pt x="0" y="0"/>
                </a:moveTo>
                <a:lnTo>
                  <a:pt x="4989002" y="0"/>
                </a:lnTo>
                <a:lnTo>
                  <a:pt x="4989002" y="2812550"/>
                </a:lnTo>
                <a:lnTo>
                  <a:pt x="0" y="28125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sp>
        <p:nvSpPr>
          <p:cNvPr name="Freeform 8" id="8"/>
          <p:cNvSpPr/>
          <p:nvPr/>
        </p:nvSpPr>
        <p:spPr>
          <a:xfrm flipH="false" flipV="false" rot="0">
            <a:off x="993275" y="2964396"/>
            <a:ext cx="1893215" cy="1893215"/>
          </a:xfrm>
          <a:custGeom>
            <a:avLst/>
            <a:gdLst/>
            <a:ahLst/>
            <a:cxnLst/>
            <a:rect r="r" b="b" t="t" l="l"/>
            <a:pathLst>
              <a:path h="1893215" w="1893215">
                <a:moveTo>
                  <a:pt x="0" y="0"/>
                </a:moveTo>
                <a:lnTo>
                  <a:pt x="1893215" y="0"/>
                </a:lnTo>
                <a:lnTo>
                  <a:pt x="1893215" y="1893215"/>
                </a:lnTo>
                <a:lnTo>
                  <a:pt x="0" y="1893215"/>
                </a:lnTo>
                <a:lnTo>
                  <a:pt x="0" y="0"/>
                </a:lnTo>
                <a:close/>
              </a:path>
            </a:pathLst>
          </a:custGeom>
          <a:blipFill>
            <a:blip r:embed="rId7">
              <a:alphaModFix amt="35000"/>
              <a:extLst>
                <a:ext uri="{96DAC541-7B7A-43D3-8B79-37D633B846F1}">
                  <asvg:svgBlip xmlns:asvg="http://schemas.microsoft.com/office/drawing/2016/SVG/main" r:embed="rId8"/>
                </a:ext>
              </a:extLst>
            </a:blip>
            <a:stretch>
              <a:fillRect l="0" t="0" r="0" b="0"/>
            </a:stretch>
          </a:blipFill>
          <a:ln cap="sq">
            <a:noFill/>
            <a:prstDash val="solid"/>
            <a:miter/>
          </a:ln>
        </p:spPr>
      </p:sp>
      <p:grpSp>
        <p:nvGrpSpPr>
          <p:cNvPr name="Group 9" id="9"/>
          <p:cNvGrpSpPr/>
          <p:nvPr/>
        </p:nvGrpSpPr>
        <p:grpSpPr>
          <a:xfrm rot="0">
            <a:off x="993275" y="2964396"/>
            <a:ext cx="1591166" cy="1591166"/>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F0F40"/>
            </a:solidFill>
            <a:ln w="95250" cap="sq">
              <a:solidFill>
                <a:srgbClr val="FFFFFF"/>
              </a:solidFill>
              <a:prstDash val="solid"/>
              <a:miter/>
            </a:ln>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12" id="12"/>
          <p:cNvSpPr/>
          <p:nvPr/>
        </p:nvSpPr>
        <p:spPr>
          <a:xfrm flipH="false" flipV="false" rot="0">
            <a:off x="3935332" y="2964396"/>
            <a:ext cx="1893570" cy="1893570"/>
          </a:xfrm>
          <a:custGeom>
            <a:avLst/>
            <a:gdLst/>
            <a:ahLst/>
            <a:cxnLst/>
            <a:rect r="r" b="b" t="t" l="l"/>
            <a:pathLst>
              <a:path h="1893570" w="1893570">
                <a:moveTo>
                  <a:pt x="0" y="0"/>
                </a:moveTo>
                <a:lnTo>
                  <a:pt x="1893570" y="0"/>
                </a:lnTo>
                <a:lnTo>
                  <a:pt x="1893570" y="1893570"/>
                </a:lnTo>
                <a:lnTo>
                  <a:pt x="0" y="1893570"/>
                </a:lnTo>
                <a:lnTo>
                  <a:pt x="0" y="0"/>
                </a:lnTo>
                <a:close/>
              </a:path>
            </a:pathLst>
          </a:custGeom>
          <a:blipFill>
            <a:blip r:embed="rId7">
              <a:alphaModFix amt="35000"/>
              <a:extLst>
                <a:ext uri="{96DAC541-7B7A-43D3-8B79-37D633B846F1}">
                  <asvg:svgBlip xmlns:asvg="http://schemas.microsoft.com/office/drawing/2016/SVG/main" r:embed="rId9"/>
                </a:ext>
              </a:extLst>
            </a:blip>
            <a:stretch>
              <a:fillRect l="0" t="0" r="0" b="0"/>
            </a:stretch>
          </a:blipFill>
          <a:ln cap="sq">
            <a:noFill/>
            <a:prstDash val="solid"/>
            <a:miter/>
          </a:ln>
        </p:spPr>
      </p:sp>
      <p:grpSp>
        <p:nvGrpSpPr>
          <p:cNvPr name="Group 13" id="13"/>
          <p:cNvGrpSpPr/>
          <p:nvPr/>
        </p:nvGrpSpPr>
        <p:grpSpPr>
          <a:xfrm rot="0">
            <a:off x="3935332" y="2964396"/>
            <a:ext cx="1591166" cy="1591166"/>
            <a:chOff x="0" y="0"/>
            <a:chExt cx="812800" cy="812800"/>
          </a:xfrm>
        </p:grpSpPr>
        <p:sp>
          <p:nvSpPr>
            <p:cNvPr name="Freeform 14" id="1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031E"/>
            </a:solidFill>
            <a:ln w="95250" cap="sq">
              <a:solidFill>
                <a:srgbClr val="FFFFFF"/>
              </a:solidFill>
              <a:prstDash val="solid"/>
              <a:miter/>
            </a:ln>
          </p:spPr>
        </p:sp>
        <p:sp>
          <p:nvSpPr>
            <p:cNvPr name="TextBox 15" id="1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16" id="16"/>
          <p:cNvSpPr/>
          <p:nvPr/>
        </p:nvSpPr>
        <p:spPr>
          <a:xfrm flipH="false" flipV="false" rot="5400000">
            <a:off x="5178471" y="4901858"/>
            <a:ext cx="4989002" cy="2812550"/>
          </a:xfrm>
          <a:custGeom>
            <a:avLst/>
            <a:gdLst/>
            <a:ahLst/>
            <a:cxnLst/>
            <a:rect r="r" b="b" t="t" l="l"/>
            <a:pathLst>
              <a:path h="2812550" w="4989002">
                <a:moveTo>
                  <a:pt x="0" y="0"/>
                </a:moveTo>
                <a:lnTo>
                  <a:pt x="4989002" y="0"/>
                </a:lnTo>
                <a:lnTo>
                  <a:pt x="4989002" y="2812550"/>
                </a:lnTo>
                <a:lnTo>
                  <a:pt x="0" y="28125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7" id="17"/>
          <p:cNvSpPr/>
          <p:nvPr/>
        </p:nvSpPr>
        <p:spPr>
          <a:xfrm flipH="false" flipV="false" rot="0">
            <a:off x="6877389" y="2964396"/>
            <a:ext cx="1893570" cy="1893570"/>
          </a:xfrm>
          <a:custGeom>
            <a:avLst/>
            <a:gdLst/>
            <a:ahLst/>
            <a:cxnLst/>
            <a:rect r="r" b="b" t="t" l="l"/>
            <a:pathLst>
              <a:path h="1893570" w="1893570">
                <a:moveTo>
                  <a:pt x="0" y="0"/>
                </a:moveTo>
                <a:lnTo>
                  <a:pt x="1893570" y="0"/>
                </a:lnTo>
                <a:lnTo>
                  <a:pt x="1893570" y="1893570"/>
                </a:lnTo>
                <a:lnTo>
                  <a:pt x="0" y="1893570"/>
                </a:lnTo>
                <a:lnTo>
                  <a:pt x="0" y="0"/>
                </a:lnTo>
                <a:close/>
              </a:path>
            </a:pathLst>
          </a:custGeom>
          <a:blipFill>
            <a:blip r:embed="rId7">
              <a:alphaModFix amt="35000"/>
              <a:extLst>
                <a:ext uri="{96DAC541-7B7A-43D3-8B79-37D633B846F1}">
                  <asvg:svgBlip xmlns:asvg="http://schemas.microsoft.com/office/drawing/2016/SVG/main" r:embed="rId12"/>
                </a:ext>
              </a:extLst>
            </a:blip>
            <a:stretch>
              <a:fillRect l="0" t="0" r="0" b="0"/>
            </a:stretch>
          </a:blipFill>
          <a:ln cap="sq">
            <a:noFill/>
            <a:prstDash val="solid"/>
            <a:miter/>
          </a:ln>
        </p:spPr>
      </p:sp>
      <p:grpSp>
        <p:nvGrpSpPr>
          <p:cNvPr name="Group 18" id="18"/>
          <p:cNvGrpSpPr/>
          <p:nvPr/>
        </p:nvGrpSpPr>
        <p:grpSpPr>
          <a:xfrm rot="0">
            <a:off x="6877389" y="2964396"/>
            <a:ext cx="1591166" cy="1591166"/>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a:ln w="95250" cap="sq">
              <a:solidFill>
                <a:srgbClr val="FFFFFF"/>
              </a:solidFill>
              <a:prstDash val="solid"/>
              <a:miter/>
            </a:ln>
          </p:spPr>
        </p:sp>
        <p:sp>
          <p:nvSpPr>
            <p:cNvPr name="TextBox 20" id="20"/>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AutoShape 21" id="21"/>
          <p:cNvSpPr/>
          <p:nvPr/>
        </p:nvSpPr>
        <p:spPr>
          <a:xfrm>
            <a:off x="10624553" y="8440444"/>
            <a:ext cx="0" cy="941896"/>
          </a:xfrm>
          <a:prstGeom prst="line">
            <a:avLst/>
          </a:prstGeom>
          <a:ln cap="flat" w="38100">
            <a:solidFill>
              <a:srgbClr val="000000"/>
            </a:solidFill>
            <a:prstDash val="sysDash"/>
            <a:headEnd type="none" len="sm" w="sm"/>
            <a:tailEnd type="none" len="sm" w="sm"/>
          </a:ln>
        </p:spPr>
      </p:sp>
      <p:sp>
        <p:nvSpPr>
          <p:cNvPr name="Freeform 22" id="22"/>
          <p:cNvSpPr/>
          <p:nvPr/>
        </p:nvSpPr>
        <p:spPr>
          <a:xfrm flipH="false" flipV="false" rot="5400000">
            <a:off x="8120527" y="4901858"/>
            <a:ext cx="4989002" cy="2812550"/>
          </a:xfrm>
          <a:custGeom>
            <a:avLst/>
            <a:gdLst/>
            <a:ahLst/>
            <a:cxnLst/>
            <a:rect r="r" b="b" t="t" l="l"/>
            <a:pathLst>
              <a:path h="2812550" w="4989002">
                <a:moveTo>
                  <a:pt x="0" y="0"/>
                </a:moveTo>
                <a:lnTo>
                  <a:pt x="4989002" y="0"/>
                </a:lnTo>
                <a:lnTo>
                  <a:pt x="4989002" y="2812550"/>
                </a:lnTo>
                <a:lnTo>
                  <a:pt x="0" y="281255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23" id="23"/>
          <p:cNvSpPr/>
          <p:nvPr/>
        </p:nvSpPr>
        <p:spPr>
          <a:xfrm flipH="false" flipV="false" rot="0">
            <a:off x="9819445" y="2964396"/>
            <a:ext cx="1893570" cy="1893570"/>
          </a:xfrm>
          <a:custGeom>
            <a:avLst/>
            <a:gdLst/>
            <a:ahLst/>
            <a:cxnLst/>
            <a:rect r="r" b="b" t="t" l="l"/>
            <a:pathLst>
              <a:path h="1893570" w="1893570">
                <a:moveTo>
                  <a:pt x="0" y="0"/>
                </a:moveTo>
                <a:lnTo>
                  <a:pt x="1893570" y="0"/>
                </a:lnTo>
                <a:lnTo>
                  <a:pt x="1893570" y="1893570"/>
                </a:lnTo>
                <a:lnTo>
                  <a:pt x="0" y="1893570"/>
                </a:lnTo>
                <a:lnTo>
                  <a:pt x="0" y="0"/>
                </a:lnTo>
                <a:close/>
              </a:path>
            </a:pathLst>
          </a:custGeom>
          <a:blipFill>
            <a:blip r:embed="rId7">
              <a:alphaModFix amt="35000"/>
              <a:extLst>
                <a:ext uri="{96DAC541-7B7A-43D3-8B79-37D633B846F1}">
                  <asvg:svgBlip xmlns:asvg="http://schemas.microsoft.com/office/drawing/2016/SVG/main" r:embed="rId15"/>
                </a:ext>
              </a:extLst>
            </a:blip>
            <a:stretch>
              <a:fillRect l="0" t="0" r="0" b="0"/>
            </a:stretch>
          </a:blipFill>
          <a:ln cap="sq">
            <a:noFill/>
            <a:prstDash val="solid"/>
            <a:miter/>
          </a:ln>
        </p:spPr>
      </p:sp>
      <p:grpSp>
        <p:nvGrpSpPr>
          <p:cNvPr name="Group 24" id="24"/>
          <p:cNvGrpSpPr/>
          <p:nvPr/>
        </p:nvGrpSpPr>
        <p:grpSpPr>
          <a:xfrm rot="0">
            <a:off x="9819445" y="2964396"/>
            <a:ext cx="1591166" cy="1591166"/>
            <a:chOff x="0" y="0"/>
            <a:chExt cx="812800" cy="812800"/>
          </a:xfrm>
        </p:grpSpPr>
        <p:sp>
          <p:nvSpPr>
            <p:cNvPr name="Freeform 25" id="2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a:ln w="95250" cap="sq">
              <a:solidFill>
                <a:srgbClr val="FFFFFF"/>
              </a:solidFill>
              <a:prstDash val="solid"/>
              <a:miter/>
            </a:ln>
          </p:spPr>
        </p:sp>
        <p:sp>
          <p:nvSpPr>
            <p:cNvPr name="TextBox 26" id="26"/>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AutoShape 27" id="27"/>
          <p:cNvSpPr/>
          <p:nvPr/>
        </p:nvSpPr>
        <p:spPr>
          <a:xfrm>
            <a:off x="13576135" y="8440444"/>
            <a:ext cx="0" cy="941896"/>
          </a:xfrm>
          <a:prstGeom prst="line">
            <a:avLst/>
          </a:prstGeom>
          <a:ln cap="flat" w="38100">
            <a:solidFill>
              <a:srgbClr val="000000"/>
            </a:solidFill>
            <a:prstDash val="sysDash"/>
            <a:headEnd type="none" len="sm" w="sm"/>
            <a:tailEnd type="none" len="sm" w="sm"/>
          </a:ln>
        </p:spPr>
      </p:sp>
      <p:sp>
        <p:nvSpPr>
          <p:cNvPr name="Freeform 28" id="28"/>
          <p:cNvSpPr/>
          <p:nvPr/>
        </p:nvSpPr>
        <p:spPr>
          <a:xfrm flipH="false" flipV="false" rot="5400000">
            <a:off x="11062584" y="4901858"/>
            <a:ext cx="4989002" cy="2812550"/>
          </a:xfrm>
          <a:custGeom>
            <a:avLst/>
            <a:gdLst/>
            <a:ahLst/>
            <a:cxnLst/>
            <a:rect r="r" b="b" t="t" l="l"/>
            <a:pathLst>
              <a:path h="2812550" w="4989002">
                <a:moveTo>
                  <a:pt x="0" y="0"/>
                </a:moveTo>
                <a:lnTo>
                  <a:pt x="4989002" y="0"/>
                </a:lnTo>
                <a:lnTo>
                  <a:pt x="4989002" y="2812550"/>
                </a:lnTo>
                <a:lnTo>
                  <a:pt x="0" y="281255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a:ln cap="sq">
            <a:noFill/>
            <a:prstDash val="solid"/>
            <a:miter/>
          </a:ln>
        </p:spPr>
      </p:sp>
      <p:sp>
        <p:nvSpPr>
          <p:cNvPr name="Freeform 29" id="29"/>
          <p:cNvSpPr/>
          <p:nvPr/>
        </p:nvSpPr>
        <p:spPr>
          <a:xfrm flipH="false" flipV="false" rot="0">
            <a:off x="12761502" y="2964396"/>
            <a:ext cx="1893570" cy="1893570"/>
          </a:xfrm>
          <a:custGeom>
            <a:avLst/>
            <a:gdLst/>
            <a:ahLst/>
            <a:cxnLst/>
            <a:rect r="r" b="b" t="t" l="l"/>
            <a:pathLst>
              <a:path h="1893570" w="1893570">
                <a:moveTo>
                  <a:pt x="0" y="0"/>
                </a:moveTo>
                <a:lnTo>
                  <a:pt x="1893570" y="0"/>
                </a:lnTo>
                <a:lnTo>
                  <a:pt x="1893570" y="1893570"/>
                </a:lnTo>
                <a:lnTo>
                  <a:pt x="0" y="1893570"/>
                </a:lnTo>
                <a:lnTo>
                  <a:pt x="0" y="0"/>
                </a:lnTo>
                <a:close/>
              </a:path>
            </a:pathLst>
          </a:custGeom>
          <a:blipFill>
            <a:blip r:embed="rId7">
              <a:alphaModFix amt="35000"/>
              <a:extLst>
                <a:ext uri="{96DAC541-7B7A-43D3-8B79-37D633B846F1}">
                  <asvg:svgBlip xmlns:asvg="http://schemas.microsoft.com/office/drawing/2016/SVG/main" r:embed="rId18"/>
                </a:ext>
              </a:extLst>
            </a:blip>
            <a:stretch>
              <a:fillRect l="0" t="0" r="0" b="0"/>
            </a:stretch>
          </a:blipFill>
          <a:ln cap="sq">
            <a:noFill/>
            <a:prstDash val="solid"/>
            <a:miter/>
          </a:ln>
        </p:spPr>
      </p:sp>
      <p:grpSp>
        <p:nvGrpSpPr>
          <p:cNvPr name="Group 30" id="30"/>
          <p:cNvGrpSpPr/>
          <p:nvPr/>
        </p:nvGrpSpPr>
        <p:grpSpPr>
          <a:xfrm rot="0">
            <a:off x="12761502" y="2964396"/>
            <a:ext cx="1591166" cy="1591166"/>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F4C5C"/>
            </a:solidFill>
            <a:ln w="95250" cap="sq">
              <a:solidFill>
                <a:srgbClr val="FFFFFF"/>
              </a:solidFill>
              <a:prstDash val="solid"/>
              <a:miter/>
            </a:ln>
          </p:spPr>
        </p:sp>
        <p:sp>
          <p:nvSpPr>
            <p:cNvPr name="TextBox 32" id="32"/>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AutoShape 33" id="33"/>
          <p:cNvSpPr/>
          <p:nvPr/>
        </p:nvSpPr>
        <p:spPr>
          <a:xfrm>
            <a:off x="16506410" y="8440444"/>
            <a:ext cx="0" cy="941896"/>
          </a:xfrm>
          <a:prstGeom prst="line">
            <a:avLst/>
          </a:prstGeom>
          <a:ln cap="flat" w="38100">
            <a:solidFill>
              <a:srgbClr val="000000"/>
            </a:solidFill>
            <a:prstDash val="sysDash"/>
            <a:headEnd type="none" len="sm" w="sm"/>
            <a:tailEnd type="none" len="sm" w="sm"/>
          </a:ln>
        </p:spPr>
      </p:sp>
      <p:sp>
        <p:nvSpPr>
          <p:cNvPr name="Freeform 34" id="34"/>
          <p:cNvSpPr/>
          <p:nvPr/>
        </p:nvSpPr>
        <p:spPr>
          <a:xfrm flipH="false" flipV="false" rot="5400000">
            <a:off x="14004641" y="4901858"/>
            <a:ext cx="4989002" cy="2812550"/>
          </a:xfrm>
          <a:custGeom>
            <a:avLst/>
            <a:gdLst/>
            <a:ahLst/>
            <a:cxnLst/>
            <a:rect r="r" b="b" t="t" l="l"/>
            <a:pathLst>
              <a:path h="2812550" w="4989002">
                <a:moveTo>
                  <a:pt x="0" y="0"/>
                </a:moveTo>
                <a:lnTo>
                  <a:pt x="4989002" y="0"/>
                </a:lnTo>
                <a:lnTo>
                  <a:pt x="4989002" y="2812550"/>
                </a:lnTo>
                <a:lnTo>
                  <a:pt x="0" y="2812550"/>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35" id="35"/>
          <p:cNvSpPr/>
          <p:nvPr/>
        </p:nvSpPr>
        <p:spPr>
          <a:xfrm flipH="false" flipV="false" rot="0">
            <a:off x="15703559" y="2964396"/>
            <a:ext cx="1893570" cy="1893570"/>
          </a:xfrm>
          <a:custGeom>
            <a:avLst/>
            <a:gdLst/>
            <a:ahLst/>
            <a:cxnLst/>
            <a:rect r="r" b="b" t="t" l="l"/>
            <a:pathLst>
              <a:path h="1893570" w="1893570">
                <a:moveTo>
                  <a:pt x="0" y="0"/>
                </a:moveTo>
                <a:lnTo>
                  <a:pt x="1893570" y="0"/>
                </a:lnTo>
                <a:lnTo>
                  <a:pt x="1893570" y="1893570"/>
                </a:lnTo>
                <a:lnTo>
                  <a:pt x="0" y="1893570"/>
                </a:lnTo>
                <a:lnTo>
                  <a:pt x="0" y="0"/>
                </a:lnTo>
                <a:close/>
              </a:path>
            </a:pathLst>
          </a:custGeom>
          <a:blipFill>
            <a:blip r:embed="rId7">
              <a:alphaModFix amt="35000"/>
              <a:extLst>
                <a:ext uri="{96DAC541-7B7A-43D3-8B79-37D633B846F1}">
                  <asvg:svgBlip xmlns:asvg="http://schemas.microsoft.com/office/drawing/2016/SVG/main" r:embed="rId18"/>
                </a:ext>
              </a:extLst>
            </a:blip>
            <a:stretch>
              <a:fillRect l="0" t="0" r="0" b="0"/>
            </a:stretch>
          </a:blipFill>
          <a:ln cap="sq">
            <a:noFill/>
            <a:prstDash val="solid"/>
            <a:miter/>
          </a:ln>
        </p:spPr>
      </p:sp>
      <p:grpSp>
        <p:nvGrpSpPr>
          <p:cNvPr name="Group 36" id="36"/>
          <p:cNvGrpSpPr/>
          <p:nvPr/>
        </p:nvGrpSpPr>
        <p:grpSpPr>
          <a:xfrm rot="0">
            <a:off x="15703559" y="2964396"/>
            <a:ext cx="1591166" cy="1591166"/>
            <a:chOff x="0" y="0"/>
            <a:chExt cx="812800" cy="812800"/>
          </a:xfrm>
        </p:grpSpPr>
        <p:sp>
          <p:nvSpPr>
            <p:cNvPr name="Freeform 37" id="3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54F52"/>
            </a:solidFill>
            <a:ln w="95250" cap="sq">
              <a:solidFill>
                <a:srgbClr val="FFFFFF"/>
              </a:solidFill>
              <a:prstDash val="solid"/>
              <a:miter/>
            </a:ln>
          </p:spPr>
        </p:sp>
        <p:sp>
          <p:nvSpPr>
            <p:cNvPr name="TextBox 38" id="38"/>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AutoShape 39" id="39"/>
          <p:cNvSpPr/>
          <p:nvPr/>
        </p:nvSpPr>
        <p:spPr>
          <a:xfrm>
            <a:off x="1788858" y="9369372"/>
            <a:ext cx="14710283" cy="0"/>
          </a:xfrm>
          <a:prstGeom prst="line">
            <a:avLst/>
          </a:prstGeom>
          <a:ln cap="flat" w="38100">
            <a:solidFill>
              <a:srgbClr val="000000"/>
            </a:solidFill>
            <a:prstDash val="sysDash"/>
            <a:headEnd type="none" len="sm" w="sm"/>
            <a:tailEnd type="none" len="sm" w="sm"/>
          </a:ln>
        </p:spPr>
      </p:sp>
      <p:grpSp>
        <p:nvGrpSpPr>
          <p:cNvPr name="Group 40" id="40"/>
          <p:cNvGrpSpPr/>
          <p:nvPr/>
        </p:nvGrpSpPr>
        <p:grpSpPr>
          <a:xfrm rot="0">
            <a:off x="1622171" y="9202684"/>
            <a:ext cx="333375" cy="333375"/>
            <a:chOff x="0" y="0"/>
            <a:chExt cx="812800" cy="812800"/>
          </a:xfrm>
        </p:grpSpPr>
        <p:sp>
          <p:nvSpPr>
            <p:cNvPr name="Freeform 41" id="4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F0F40"/>
            </a:solidFill>
            <a:ln w="47625" cap="sq">
              <a:solidFill>
                <a:srgbClr val="FFFFFF"/>
              </a:solidFill>
              <a:prstDash val="solid"/>
              <a:miter/>
            </a:ln>
          </p:spPr>
        </p:sp>
        <p:sp>
          <p:nvSpPr>
            <p:cNvPr name="TextBox 42" id="42"/>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43" id="43"/>
          <p:cNvGrpSpPr/>
          <p:nvPr/>
        </p:nvGrpSpPr>
        <p:grpSpPr>
          <a:xfrm rot="0">
            <a:off x="4564227" y="9202684"/>
            <a:ext cx="333375" cy="333375"/>
            <a:chOff x="0" y="0"/>
            <a:chExt cx="812800" cy="812800"/>
          </a:xfrm>
        </p:grpSpPr>
        <p:sp>
          <p:nvSpPr>
            <p:cNvPr name="Freeform 44" id="4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031E"/>
            </a:solidFill>
            <a:ln w="47625" cap="sq">
              <a:solidFill>
                <a:srgbClr val="FFFFFF"/>
              </a:solidFill>
              <a:prstDash val="solid"/>
              <a:miter/>
            </a:ln>
          </p:spPr>
        </p:sp>
        <p:sp>
          <p:nvSpPr>
            <p:cNvPr name="TextBox 45" id="4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46" id="46"/>
          <p:cNvGrpSpPr/>
          <p:nvPr/>
        </p:nvGrpSpPr>
        <p:grpSpPr>
          <a:xfrm rot="0">
            <a:off x="7506284" y="9202684"/>
            <a:ext cx="333375" cy="333375"/>
            <a:chOff x="0" y="0"/>
            <a:chExt cx="812800" cy="812800"/>
          </a:xfrm>
        </p:grpSpPr>
        <p:sp>
          <p:nvSpPr>
            <p:cNvPr name="Freeform 47" id="4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B8B24"/>
            </a:solidFill>
            <a:ln w="47625" cap="sq">
              <a:solidFill>
                <a:srgbClr val="FFFFFF"/>
              </a:solidFill>
              <a:prstDash val="solid"/>
              <a:miter/>
            </a:ln>
          </p:spPr>
        </p:sp>
        <p:sp>
          <p:nvSpPr>
            <p:cNvPr name="TextBox 48" id="48"/>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49" id="49"/>
          <p:cNvGrpSpPr/>
          <p:nvPr/>
        </p:nvGrpSpPr>
        <p:grpSpPr>
          <a:xfrm rot="0">
            <a:off x="10449509" y="9202684"/>
            <a:ext cx="333375" cy="333375"/>
            <a:chOff x="0" y="0"/>
            <a:chExt cx="812800" cy="812800"/>
          </a:xfrm>
        </p:grpSpPr>
        <p:sp>
          <p:nvSpPr>
            <p:cNvPr name="Freeform 50" id="5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36414"/>
            </a:solidFill>
            <a:ln w="47625" cap="sq">
              <a:solidFill>
                <a:srgbClr val="FFFFFF"/>
              </a:solidFill>
              <a:prstDash val="solid"/>
              <a:miter/>
            </a:ln>
          </p:spPr>
        </p:sp>
        <p:sp>
          <p:nvSpPr>
            <p:cNvPr name="TextBox 51" id="51"/>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52" id="52"/>
          <p:cNvGrpSpPr/>
          <p:nvPr/>
        </p:nvGrpSpPr>
        <p:grpSpPr>
          <a:xfrm rot="0">
            <a:off x="13390398" y="9202684"/>
            <a:ext cx="333375" cy="333375"/>
            <a:chOff x="0" y="0"/>
            <a:chExt cx="812800" cy="812800"/>
          </a:xfrm>
        </p:grpSpPr>
        <p:sp>
          <p:nvSpPr>
            <p:cNvPr name="Freeform 53" id="5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F4C5C"/>
            </a:solidFill>
            <a:ln w="47625" cap="sq">
              <a:solidFill>
                <a:srgbClr val="FFFFFF"/>
              </a:solidFill>
              <a:prstDash val="solid"/>
              <a:miter/>
            </a:ln>
          </p:spPr>
        </p:sp>
        <p:sp>
          <p:nvSpPr>
            <p:cNvPr name="TextBox 54" id="54"/>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55" id="55"/>
          <p:cNvGrpSpPr/>
          <p:nvPr/>
        </p:nvGrpSpPr>
        <p:grpSpPr>
          <a:xfrm rot="0">
            <a:off x="16332454" y="9202684"/>
            <a:ext cx="333375" cy="333375"/>
            <a:chOff x="0" y="0"/>
            <a:chExt cx="812800" cy="812800"/>
          </a:xfrm>
        </p:grpSpPr>
        <p:sp>
          <p:nvSpPr>
            <p:cNvPr name="Freeform 56" id="5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54F52"/>
            </a:solidFill>
            <a:ln w="47625" cap="sq">
              <a:solidFill>
                <a:srgbClr val="FFFFFF"/>
              </a:solidFill>
              <a:prstDash val="solid"/>
              <a:miter/>
            </a:ln>
          </p:spPr>
        </p:sp>
        <p:sp>
          <p:nvSpPr>
            <p:cNvPr name="TextBox 57" id="57"/>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sp>
        <p:nvSpPr>
          <p:cNvPr name="Freeform 58" id="58"/>
          <p:cNvSpPr/>
          <p:nvPr/>
        </p:nvSpPr>
        <p:spPr>
          <a:xfrm flipH="false" flipV="false" rot="-2280946">
            <a:off x="17210166" y="-1183542"/>
            <a:ext cx="1815626" cy="2910824"/>
          </a:xfrm>
          <a:custGeom>
            <a:avLst/>
            <a:gdLst/>
            <a:ahLst/>
            <a:cxnLst/>
            <a:rect r="r" b="b" t="t" l="l"/>
            <a:pathLst>
              <a:path h="2910824" w="1815626">
                <a:moveTo>
                  <a:pt x="0" y="0"/>
                </a:moveTo>
                <a:lnTo>
                  <a:pt x="1815626" y="0"/>
                </a:lnTo>
                <a:lnTo>
                  <a:pt x="1815626" y="2910824"/>
                </a:lnTo>
                <a:lnTo>
                  <a:pt x="0" y="2910824"/>
                </a:lnTo>
                <a:lnTo>
                  <a:pt x="0" y="0"/>
                </a:lnTo>
                <a:close/>
              </a:path>
            </a:pathLst>
          </a:custGeom>
          <a:blipFill>
            <a:blip r:embed="rId21">
              <a:alphaModFix amt="19999"/>
              <a:extLst>
                <a:ext uri="{96DAC541-7B7A-43D3-8B79-37D633B846F1}">
                  <asvg:svgBlip xmlns:asvg="http://schemas.microsoft.com/office/drawing/2016/SVG/main" r:embed="rId22"/>
                </a:ext>
              </a:extLst>
            </a:blip>
            <a:stretch>
              <a:fillRect l="0" t="0" r="0" b="0"/>
            </a:stretch>
          </a:blipFill>
        </p:spPr>
      </p:sp>
      <p:sp>
        <p:nvSpPr>
          <p:cNvPr name="Freeform 59" id="59"/>
          <p:cNvSpPr/>
          <p:nvPr/>
        </p:nvSpPr>
        <p:spPr>
          <a:xfrm flipH="false" flipV="false" rot="4545510">
            <a:off x="-1029252" y="-1113662"/>
            <a:ext cx="2058505" cy="2122170"/>
          </a:xfrm>
          <a:custGeom>
            <a:avLst/>
            <a:gdLst/>
            <a:ahLst/>
            <a:cxnLst/>
            <a:rect r="r" b="b" t="t" l="l"/>
            <a:pathLst>
              <a:path h="2122170" w="2058505">
                <a:moveTo>
                  <a:pt x="0" y="0"/>
                </a:moveTo>
                <a:lnTo>
                  <a:pt x="2058504" y="0"/>
                </a:lnTo>
                <a:lnTo>
                  <a:pt x="2058504" y="2122170"/>
                </a:lnTo>
                <a:lnTo>
                  <a:pt x="0" y="2122170"/>
                </a:lnTo>
                <a:lnTo>
                  <a:pt x="0" y="0"/>
                </a:lnTo>
                <a:close/>
              </a:path>
            </a:pathLst>
          </a:custGeom>
          <a:blipFill>
            <a:blip r:embed="rId23">
              <a:alphaModFix amt="19999"/>
              <a:extLst>
                <a:ext uri="{96DAC541-7B7A-43D3-8B79-37D633B846F1}">
                  <asvg:svgBlip xmlns:asvg="http://schemas.microsoft.com/office/drawing/2016/SVG/main" r:embed="rId24"/>
                </a:ext>
              </a:extLst>
            </a:blip>
            <a:stretch>
              <a:fillRect l="0" t="0" r="0" b="0"/>
            </a:stretch>
          </a:blipFill>
          <a:ln cap="sq">
            <a:noFill/>
            <a:prstDash val="solid"/>
            <a:miter/>
          </a:ln>
        </p:spPr>
      </p:sp>
      <p:sp>
        <p:nvSpPr>
          <p:cNvPr name="Freeform 60" id="60"/>
          <p:cNvSpPr/>
          <p:nvPr/>
        </p:nvSpPr>
        <p:spPr>
          <a:xfrm flipH="false" flipV="false" rot="0">
            <a:off x="1302813" y="3236048"/>
            <a:ext cx="974077" cy="915265"/>
          </a:xfrm>
          <a:custGeom>
            <a:avLst/>
            <a:gdLst/>
            <a:ahLst/>
            <a:cxnLst/>
            <a:rect r="r" b="b" t="t" l="l"/>
            <a:pathLst>
              <a:path h="915265" w="974077">
                <a:moveTo>
                  <a:pt x="0" y="0"/>
                </a:moveTo>
                <a:lnTo>
                  <a:pt x="974077" y="0"/>
                </a:lnTo>
                <a:lnTo>
                  <a:pt x="974077" y="915265"/>
                </a:lnTo>
                <a:lnTo>
                  <a:pt x="0" y="915265"/>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Freeform 61" id="61"/>
          <p:cNvSpPr/>
          <p:nvPr/>
        </p:nvSpPr>
        <p:spPr>
          <a:xfrm flipH="false" flipV="false" rot="0">
            <a:off x="4188100" y="3205549"/>
            <a:ext cx="1085629" cy="1027277"/>
          </a:xfrm>
          <a:custGeom>
            <a:avLst/>
            <a:gdLst/>
            <a:ahLst/>
            <a:cxnLst/>
            <a:rect r="r" b="b" t="t" l="l"/>
            <a:pathLst>
              <a:path h="1027277" w="1085629">
                <a:moveTo>
                  <a:pt x="0" y="0"/>
                </a:moveTo>
                <a:lnTo>
                  <a:pt x="1085630" y="0"/>
                </a:lnTo>
                <a:lnTo>
                  <a:pt x="1085630" y="1027277"/>
                </a:lnTo>
                <a:lnTo>
                  <a:pt x="0" y="1027277"/>
                </a:lnTo>
                <a:lnTo>
                  <a:pt x="0" y="0"/>
                </a:lnTo>
                <a:close/>
              </a:path>
            </a:pathLst>
          </a:custGeom>
          <a:blipFill>
            <a:blip r:embed="rId27">
              <a:extLst>
                <a:ext uri="{96DAC541-7B7A-43D3-8B79-37D633B846F1}">
                  <asvg:svgBlip xmlns:asvg="http://schemas.microsoft.com/office/drawing/2016/SVG/main" r:embed="rId28"/>
                </a:ext>
              </a:extLst>
            </a:blip>
            <a:stretch>
              <a:fillRect l="0" t="0" r="0" b="0"/>
            </a:stretch>
          </a:blipFill>
        </p:spPr>
      </p:sp>
      <p:sp>
        <p:nvSpPr>
          <p:cNvPr name="Freeform 62" id="62"/>
          <p:cNvSpPr/>
          <p:nvPr/>
        </p:nvSpPr>
        <p:spPr>
          <a:xfrm flipH="false" flipV="false" rot="0">
            <a:off x="7209474" y="3205549"/>
            <a:ext cx="965095" cy="1049710"/>
          </a:xfrm>
          <a:custGeom>
            <a:avLst/>
            <a:gdLst/>
            <a:ahLst/>
            <a:cxnLst/>
            <a:rect r="r" b="b" t="t" l="l"/>
            <a:pathLst>
              <a:path h="1049710" w="965095">
                <a:moveTo>
                  <a:pt x="0" y="0"/>
                </a:moveTo>
                <a:lnTo>
                  <a:pt x="965095" y="0"/>
                </a:lnTo>
                <a:lnTo>
                  <a:pt x="965095" y="1049710"/>
                </a:lnTo>
                <a:lnTo>
                  <a:pt x="0" y="1049710"/>
                </a:lnTo>
                <a:lnTo>
                  <a:pt x="0" y="0"/>
                </a:lnTo>
                <a:close/>
              </a:path>
            </a:pathLst>
          </a:custGeom>
          <a:blipFill>
            <a:blip r:embed="rId29">
              <a:extLst>
                <a:ext uri="{96DAC541-7B7A-43D3-8B79-37D633B846F1}">
                  <asvg:svgBlip xmlns:asvg="http://schemas.microsoft.com/office/drawing/2016/SVG/main" r:embed="rId30"/>
                </a:ext>
              </a:extLst>
            </a:blip>
            <a:stretch>
              <a:fillRect l="0" t="0" r="0" b="0"/>
            </a:stretch>
          </a:blipFill>
        </p:spPr>
      </p:sp>
      <p:sp>
        <p:nvSpPr>
          <p:cNvPr name="Freeform 63" id="63"/>
          <p:cNvSpPr/>
          <p:nvPr/>
        </p:nvSpPr>
        <p:spPr>
          <a:xfrm flipH="false" flipV="false" rot="0">
            <a:off x="13011903" y="3396326"/>
            <a:ext cx="1177585" cy="834613"/>
          </a:xfrm>
          <a:custGeom>
            <a:avLst/>
            <a:gdLst/>
            <a:ahLst/>
            <a:cxnLst/>
            <a:rect r="r" b="b" t="t" l="l"/>
            <a:pathLst>
              <a:path h="834613" w="1177585">
                <a:moveTo>
                  <a:pt x="0" y="0"/>
                </a:moveTo>
                <a:lnTo>
                  <a:pt x="1177585" y="0"/>
                </a:lnTo>
                <a:lnTo>
                  <a:pt x="1177585" y="834613"/>
                </a:lnTo>
                <a:lnTo>
                  <a:pt x="0" y="834613"/>
                </a:lnTo>
                <a:lnTo>
                  <a:pt x="0" y="0"/>
                </a:lnTo>
                <a:close/>
              </a:path>
            </a:pathLst>
          </a:custGeom>
          <a:blipFill>
            <a:blip r:embed="rId31">
              <a:extLst>
                <a:ext uri="{96DAC541-7B7A-43D3-8B79-37D633B846F1}">
                  <asvg:svgBlip xmlns:asvg="http://schemas.microsoft.com/office/drawing/2016/SVG/main" r:embed="rId32"/>
                </a:ext>
              </a:extLst>
            </a:blip>
            <a:stretch>
              <a:fillRect l="0" t="0" r="0" b="0"/>
            </a:stretch>
          </a:blipFill>
        </p:spPr>
      </p:sp>
      <p:sp>
        <p:nvSpPr>
          <p:cNvPr name="Freeform 64" id="64"/>
          <p:cNvSpPr/>
          <p:nvPr/>
        </p:nvSpPr>
        <p:spPr>
          <a:xfrm flipH="false" flipV="false" rot="0">
            <a:off x="10126997" y="3396326"/>
            <a:ext cx="1026440" cy="987948"/>
          </a:xfrm>
          <a:custGeom>
            <a:avLst/>
            <a:gdLst/>
            <a:ahLst/>
            <a:cxnLst/>
            <a:rect r="r" b="b" t="t" l="l"/>
            <a:pathLst>
              <a:path h="987948" w="1026440">
                <a:moveTo>
                  <a:pt x="0" y="0"/>
                </a:moveTo>
                <a:lnTo>
                  <a:pt x="1026439" y="0"/>
                </a:lnTo>
                <a:lnTo>
                  <a:pt x="1026439" y="987948"/>
                </a:lnTo>
                <a:lnTo>
                  <a:pt x="0" y="987948"/>
                </a:lnTo>
                <a:lnTo>
                  <a:pt x="0" y="0"/>
                </a:lnTo>
                <a:close/>
              </a:path>
            </a:pathLst>
          </a:custGeom>
          <a:blipFill>
            <a:blip r:embed="rId33">
              <a:extLst>
                <a:ext uri="{96DAC541-7B7A-43D3-8B79-37D633B846F1}">
                  <asvg:svgBlip xmlns:asvg="http://schemas.microsoft.com/office/drawing/2016/SVG/main" r:embed="rId34"/>
                </a:ext>
              </a:extLst>
            </a:blip>
            <a:stretch>
              <a:fillRect l="0" t="0" r="0" b="0"/>
            </a:stretch>
          </a:blipFill>
        </p:spPr>
      </p:sp>
      <p:sp>
        <p:nvSpPr>
          <p:cNvPr name="Freeform 65" id="65"/>
          <p:cNvSpPr/>
          <p:nvPr/>
        </p:nvSpPr>
        <p:spPr>
          <a:xfrm flipH="false" flipV="false" rot="0">
            <a:off x="16100235" y="3319088"/>
            <a:ext cx="812350" cy="822633"/>
          </a:xfrm>
          <a:custGeom>
            <a:avLst/>
            <a:gdLst/>
            <a:ahLst/>
            <a:cxnLst/>
            <a:rect r="r" b="b" t="t" l="l"/>
            <a:pathLst>
              <a:path h="822633" w="812350">
                <a:moveTo>
                  <a:pt x="0" y="0"/>
                </a:moveTo>
                <a:lnTo>
                  <a:pt x="812350" y="0"/>
                </a:lnTo>
                <a:lnTo>
                  <a:pt x="812350" y="822633"/>
                </a:lnTo>
                <a:lnTo>
                  <a:pt x="0" y="822633"/>
                </a:lnTo>
                <a:lnTo>
                  <a:pt x="0" y="0"/>
                </a:lnTo>
                <a:close/>
              </a:path>
            </a:pathLst>
          </a:custGeom>
          <a:blipFill>
            <a:blip r:embed="rId35">
              <a:extLst>
                <a:ext uri="{96DAC541-7B7A-43D3-8B79-37D633B846F1}">
                  <asvg:svgBlip xmlns:asvg="http://schemas.microsoft.com/office/drawing/2016/SVG/main" r:embed="rId36"/>
                </a:ext>
              </a:extLst>
            </a:blip>
            <a:stretch>
              <a:fillRect l="0" t="0" r="0" b="0"/>
            </a:stretch>
          </a:blipFill>
        </p:spPr>
      </p:sp>
      <p:sp>
        <p:nvSpPr>
          <p:cNvPr name="TextBox 66" id="66"/>
          <p:cNvSpPr txBox="true"/>
          <p:nvPr/>
        </p:nvSpPr>
        <p:spPr>
          <a:xfrm rot="0">
            <a:off x="3221006" y="293586"/>
            <a:ext cx="11871861" cy="1464945"/>
          </a:xfrm>
          <a:prstGeom prst="rect">
            <a:avLst/>
          </a:prstGeom>
        </p:spPr>
        <p:txBody>
          <a:bodyPr anchor="t" rtlCol="false" tIns="0" lIns="0" bIns="0" rIns="0">
            <a:spAutoFit/>
          </a:bodyPr>
          <a:lstStyle/>
          <a:p>
            <a:pPr algn="ctr">
              <a:lnSpc>
                <a:spcPts val="5880"/>
              </a:lnSpc>
            </a:pPr>
            <a:r>
              <a:rPr lang="en-US" b="true" sz="4200">
                <a:solidFill>
                  <a:srgbClr val="000000"/>
                </a:solidFill>
                <a:latin typeface="Roboto Bold"/>
                <a:ea typeface="Roboto Bold"/>
                <a:cs typeface="Roboto Bold"/>
                <a:sym typeface="Roboto Bold"/>
              </a:rPr>
              <a:t>OCR ON THE DOORSTEP: HOW TITLE IX VIOLATIONS TRIGGER INVESTIGATIONS</a:t>
            </a:r>
          </a:p>
        </p:txBody>
      </p:sp>
      <p:sp>
        <p:nvSpPr>
          <p:cNvPr name="TextBox 67" id="67"/>
          <p:cNvSpPr txBox="true"/>
          <p:nvPr/>
        </p:nvSpPr>
        <p:spPr>
          <a:xfrm rot="0">
            <a:off x="695561" y="4803545"/>
            <a:ext cx="2186596" cy="371475"/>
          </a:xfrm>
          <a:prstGeom prst="rect">
            <a:avLst/>
          </a:prstGeom>
        </p:spPr>
        <p:txBody>
          <a:bodyPr anchor="t" rtlCol="false" tIns="0" lIns="0" bIns="0" rIns="0">
            <a:spAutoFit/>
          </a:bodyPr>
          <a:lstStyle/>
          <a:p>
            <a:pPr algn="ctr">
              <a:lnSpc>
                <a:spcPts val="2879"/>
              </a:lnSpc>
            </a:pPr>
            <a:r>
              <a:rPr lang="en-US" sz="2400" b="true">
                <a:solidFill>
                  <a:srgbClr val="000000"/>
                </a:solidFill>
                <a:latin typeface="Roboto Bold"/>
                <a:ea typeface="Roboto Bold"/>
                <a:cs typeface="Roboto Bold"/>
                <a:sym typeface="Roboto Bold"/>
              </a:rPr>
              <a:t>Deadlines</a:t>
            </a:r>
          </a:p>
        </p:txBody>
      </p:sp>
      <p:sp>
        <p:nvSpPr>
          <p:cNvPr name="TextBox 68" id="68"/>
          <p:cNvSpPr txBox="true"/>
          <p:nvPr/>
        </p:nvSpPr>
        <p:spPr>
          <a:xfrm rot="0">
            <a:off x="3637617" y="4803545"/>
            <a:ext cx="2186596" cy="371475"/>
          </a:xfrm>
          <a:prstGeom prst="rect">
            <a:avLst/>
          </a:prstGeom>
        </p:spPr>
        <p:txBody>
          <a:bodyPr anchor="t" rtlCol="false" tIns="0" lIns="0" bIns="0" rIns="0">
            <a:spAutoFit/>
          </a:bodyPr>
          <a:lstStyle/>
          <a:p>
            <a:pPr algn="ctr">
              <a:lnSpc>
                <a:spcPts val="2879"/>
              </a:lnSpc>
            </a:pPr>
            <a:r>
              <a:rPr lang="en-US" sz="2400" b="true">
                <a:solidFill>
                  <a:srgbClr val="000000"/>
                </a:solidFill>
                <a:latin typeface="Roboto Bold"/>
                <a:ea typeface="Roboto Bold"/>
                <a:cs typeface="Roboto Bold"/>
                <a:sym typeface="Roboto Bold"/>
              </a:rPr>
              <a:t>Documentation</a:t>
            </a:r>
          </a:p>
        </p:txBody>
      </p:sp>
      <p:sp>
        <p:nvSpPr>
          <p:cNvPr name="TextBox 69" id="69"/>
          <p:cNvSpPr txBox="true"/>
          <p:nvPr/>
        </p:nvSpPr>
        <p:spPr>
          <a:xfrm rot="0">
            <a:off x="794505" y="5679845"/>
            <a:ext cx="1988706" cy="944880"/>
          </a:xfrm>
          <a:prstGeom prst="rect">
            <a:avLst/>
          </a:prstGeom>
        </p:spPr>
        <p:txBody>
          <a:bodyPr anchor="t" rtlCol="false" tIns="0" lIns="0" bIns="0" rIns="0">
            <a:spAutoFit/>
          </a:bodyPr>
          <a:lstStyle/>
          <a:p>
            <a:pPr algn="ctr">
              <a:lnSpc>
                <a:spcPts val="2520"/>
              </a:lnSpc>
            </a:pPr>
            <a:r>
              <a:rPr lang="en-US" sz="1800">
                <a:solidFill>
                  <a:srgbClr val="000000">
                    <a:alpha val="74902"/>
                  </a:srgbClr>
                </a:solidFill>
                <a:latin typeface="Roboto"/>
                <a:ea typeface="Roboto"/>
                <a:cs typeface="Roboto"/>
                <a:sym typeface="Roboto"/>
              </a:rPr>
              <a:t>Missing a compliance deadline</a:t>
            </a:r>
          </a:p>
        </p:txBody>
      </p:sp>
      <p:sp>
        <p:nvSpPr>
          <p:cNvPr name="TextBox 70" id="70"/>
          <p:cNvSpPr txBox="true"/>
          <p:nvPr/>
        </p:nvSpPr>
        <p:spPr>
          <a:xfrm rot="0">
            <a:off x="3736562" y="5632220"/>
            <a:ext cx="1988706" cy="1259205"/>
          </a:xfrm>
          <a:prstGeom prst="rect">
            <a:avLst/>
          </a:prstGeom>
        </p:spPr>
        <p:txBody>
          <a:bodyPr anchor="t" rtlCol="false" tIns="0" lIns="0" bIns="0" rIns="0">
            <a:spAutoFit/>
          </a:bodyPr>
          <a:lstStyle/>
          <a:p>
            <a:pPr algn="ctr">
              <a:lnSpc>
                <a:spcPts val="2520"/>
              </a:lnSpc>
            </a:pPr>
            <a:r>
              <a:rPr lang="en-US" sz="1800">
                <a:solidFill>
                  <a:srgbClr val="000000">
                    <a:alpha val="74902"/>
                  </a:srgbClr>
                </a:solidFill>
                <a:latin typeface="Roboto"/>
                <a:ea typeface="Roboto"/>
                <a:cs typeface="Roboto"/>
                <a:sym typeface="Roboto"/>
              </a:rPr>
              <a:t>No documentation of a fair process. No documentation of consent.</a:t>
            </a:r>
          </a:p>
        </p:txBody>
      </p:sp>
      <p:sp>
        <p:nvSpPr>
          <p:cNvPr name="TextBox 71" id="71"/>
          <p:cNvSpPr txBox="true"/>
          <p:nvPr/>
        </p:nvSpPr>
        <p:spPr>
          <a:xfrm rot="0">
            <a:off x="6537879" y="4803545"/>
            <a:ext cx="2186596" cy="371475"/>
          </a:xfrm>
          <a:prstGeom prst="rect">
            <a:avLst/>
          </a:prstGeom>
        </p:spPr>
        <p:txBody>
          <a:bodyPr anchor="t" rtlCol="false" tIns="0" lIns="0" bIns="0" rIns="0">
            <a:spAutoFit/>
          </a:bodyPr>
          <a:lstStyle/>
          <a:p>
            <a:pPr algn="ctr">
              <a:lnSpc>
                <a:spcPts val="2879"/>
              </a:lnSpc>
            </a:pPr>
            <a:r>
              <a:rPr lang="en-US" sz="2400" b="true">
                <a:solidFill>
                  <a:srgbClr val="000000"/>
                </a:solidFill>
                <a:latin typeface="Roboto Bold"/>
                <a:ea typeface="Roboto Bold"/>
                <a:cs typeface="Roboto Bold"/>
                <a:sym typeface="Roboto Bold"/>
              </a:rPr>
              <a:t>Designation</a:t>
            </a:r>
          </a:p>
        </p:txBody>
      </p:sp>
      <p:sp>
        <p:nvSpPr>
          <p:cNvPr name="TextBox 72" id="72"/>
          <p:cNvSpPr txBox="true"/>
          <p:nvPr/>
        </p:nvSpPr>
        <p:spPr>
          <a:xfrm rot="0">
            <a:off x="6678619" y="5708420"/>
            <a:ext cx="1988706" cy="1259205"/>
          </a:xfrm>
          <a:prstGeom prst="rect">
            <a:avLst/>
          </a:prstGeom>
        </p:spPr>
        <p:txBody>
          <a:bodyPr anchor="t" rtlCol="false" tIns="0" lIns="0" bIns="0" rIns="0">
            <a:spAutoFit/>
          </a:bodyPr>
          <a:lstStyle/>
          <a:p>
            <a:pPr algn="ctr">
              <a:lnSpc>
                <a:spcPts val="2520"/>
              </a:lnSpc>
            </a:pPr>
            <a:r>
              <a:rPr lang="en-US" sz="1800">
                <a:solidFill>
                  <a:srgbClr val="000000">
                    <a:alpha val="74902"/>
                  </a:srgbClr>
                </a:solidFill>
                <a:latin typeface="Roboto"/>
                <a:ea typeface="Roboto"/>
                <a:cs typeface="Roboto"/>
                <a:sym typeface="Roboto"/>
              </a:rPr>
              <a:t>F</a:t>
            </a:r>
            <a:r>
              <a:rPr lang="en-US" sz="1800">
                <a:solidFill>
                  <a:srgbClr val="000000">
                    <a:alpha val="74902"/>
                  </a:srgbClr>
                </a:solidFill>
                <a:latin typeface="Roboto"/>
                <a:ea typeface="Roboto"/>
                <a:cs typeface="Roboto"/>
                <a:sym typeface="Roboto"/>
              </a:rPr>
              <a:t>ailure to designate and/or publicize a Title IX Coordinator</a:t>
            </a:r>
          </a:p>
        </p:txBody>
      </p:sp>
      <p:sp>
        <p:nvSpPr>
          <p:cNvPr name="TextBox 73" id="73"/>
          <p:cNvSpPr txBox="true"/>
          <p:nvPr/>
        </p:nvSpPr>
        <p:spPr>
          <a:xfrm rot="0">
            <a:off x="9521731" y="4803545"/>
            <a:ext cx="2186596" cy="371475"/>
          </a:xfrm>
          <a:prstGeom prst="rect">
            <a:avLst/>
          </a:prstGeom>
        </p:spPr>
        <p:txBody>
          <a:bodyPr anchor="t" rtlCol="false" tIns="0" lIns="0" bIns="0" rIns="0">
            <a:spAutoFit/>
          </a:bodyPr>
          <a:lstStyle/>
          <a:p>
            <a:pPr algn="ctr">
              <a:lnSpc>
                <a:spcPts val="2879"/>
              </a:lnSpc>
            </a:pPr>
            <a:r>
              <a:rPr lang="en-US" sz="2400" b="true">
                <a:solidFill>
                  <a:srgbClr val="000000"/>
                </a:solidFill>
                <a:latin typeface="Roboto Bold"/>
                <a:ea typeface="Roboto Bold"/>
                <a:cs typeface="Roboto Bold"/>
                <a:sym typeface="Roboto Bold"/>
              </a:rPr>
              <a:t>Definitions</a:t>
            </a:r>
          </a:p>
        </p:txBody>
      </p:sp>
      <p:sp>
        <p:nvSpPr>
          <p:cNvPr name="TextBox 74" id="74"/>
          <p:cNvSpPr txBox="true"/>
          <p:nvPr/>
        </p:nvSpPr>
        <p:spPr>
          <a:xfrm rot="0">
            <a:off x="9620675" y="5708420"/>
            <a:ext cx="1988706" cy="944880"/>
          </a:xfrm>
          <a:prstGeom prst="rect">
            <a:avLst/>
          </a:prstGeom>
        </p:spPr>
        <p:txBody>
          <a:bodyPr anchor="t" rtlCol="false" tIns="0" lIns="0" bIns="0" rIns="0">
            <a:spAutoFit/>
          </a:bodyPr>
          <a:lstStyle/>
          <a:p>
            <a:pPr algn="ctr">
              <a:lnSpc>
                <a:spcPts val="2520"/>
              </a:lnSpc>
            </a:pPr>
            <a:r>
              <a:rPr lang="en-US" sz="1800">
                <a:solidFill>
                  <a:srgbClr val="000000">
                    <a:alpha val="74902"/>
                  </a:srgbClr>
                </a:solidFill>
                <a:latin typeface="Roboto"/>
                <a:ea typeface="Roboto"/>
                <a:cs typeface="Roboto"/>
                <a:sym typeface="Roboto"/>
              </a:rPr>
              <a:t>Misunderstanding what constitutes a possible violation</a:t>
            </a:r>
          </a:p>
        </p:txBody>
      </p:sp>
      <p:sp>
        <p:nvSpPr>
          <p:cNvPr name="TextBox 75" id="75"/>
          <p:cNvSpPr txBox="true"/>
          <p:nvPr/>
        </p:nvSpPr>
        <p:spPr>
          <a:xfrm rot="0">
            <a:off x="12463787" y="4803545"/>
            <a:ext cx="2186596" cy="733425"/>
          </a:xfrm>
          <a:prstGeom prst="rect">
            <a:avLst/>
          </a:prstGeom>
        </p:spPr>
        <p:txBody>
          <a:bodyPr anchor="t" rtlCol="false" tIns="0" lIns="0" bIns="0" rIns="0">
            <a:spAutoFit/>
          </a:bodyPr>
          <a:lstStyle/>
          <a:p>
            <a:pPr algn="ctr">
              <a:lnSpc>
                <a:spcPts val="2879"/>
              </a:lnSpc>
            </a:pPr>
            <a:r>
              <a:rPr lang="en-US" sz="2400" b="true">
                <a:solidFill>
                  <a:srgbClr val="000000"/>
                </a:solidFill>
                <a:latin typeface="Roboto Bold"/>
                <a:ea typeface="Roboto Bold"/>
                <a:cs typeface="Roboto Bold"/>
                <a:sym typeface="Roboto Bold"/>
              </a:rPr>
              <a:t>Deliberate Indifference</a:t>
            </a:r>
          </a:p>
        </p:txBody>
      </p:sp>
      <p:sp>
        <p:nvSpPr>
          <p:cNvPr name="TextBox 76" id="76"/>
          <p:cNvSpPr txBox="true"/>
          <p:nvPr/>
        </p:nvSpPr>
        <p:spPr>
          <a:xfrm rot="0">
            <a:off x="12562732" y="5708420"/>
            <a:ext cx="1988706" cy="1259205"/>
          </a:xfrm>
          <a:prstGeom prst="rect">
            <a:avLst/>
          </a:prstGeom>
        </p:spPr>
        <p:txBody>
          <a:bodyPr anchor="t" rtlCol="false" tIns="0" lIns="0" bIns="0" rIns="0">
            <a:spAutoFit/>
          </a:bodyPr>
          <a:lstStyle/>
          <a:p>
            <a:pPr algn="ctr">
              <a:lnSpc>
                <a:spcPts val="2520"/>
              </a:lnSpc>
            </a:pPr>
            <a:r>
              <a:rPr lang="en-US" sz="1800">
                <a:solidFill>
                  <a:srgbClr val="000000">
                    <a:alpha val="74902"/>
                  </a:srgbClr>
                </a:solidFill>
                <a:latin typeface="Roboto"/>
                <a:ea typeface="Roboto"/>
                <a:cs typeface="Roboto"/>
                <a:sym typeface="Roboto"/>
              </a:rPr>
              <a:t>Failing to act on known or reported misconduct - actual knowledge</a:t>
            </a:r>
          </a:p>
        </p:txBody>
      </p:sp>
      <p:sp>
        <p:nvSpPr>
          <p:cNvPr name="TextBox 77" id="77"/>
          <p:cNvSpPr txBox="true"/>
          <p:nvPr/>
        </p:nvSpPr>
        <p:spPr>
          <a:xfrm rot="0">
            <a:off x="15405844" y="4803545"/>
            <a:ext cx="2186596" cy="733425"/>
          </a:xfrm>
          <a:prstGeom prst="rect">
            <a:avLst/>
          </a:prstGeom>
        </p:spPr>
        <p:txBody>
          <a:bodyPr anchor="t" rtlCol="false" tIns="0" lIns="0" bIns="0" rIns="0">
            <a:spAutoFit/>
          </a:bodyPr>
          <a:lstStyle/>
          <a:p>
            <a:pPr algn="ctr">
              <a:lnSpc>
                <a:spcPts val="2879"/>
              </a:lnSpc>
            </a:pPr>
            <a:r>
              <a:rPr lang="en-US" sz="2400" b="true">
                <a:solidFill>
                  <a:srgbClr val="000000"/>
                </a:solidFill>
                <a:latin typeface="Roboto Bold"/>
                <a:ea typeface="Roboto Bold"/>
                <a:cs typeface="Roboto Bold"/>
                <a:sym typeface="Roboto Bold"/>
              </a:rPr>
              <a:t>Professional Development</a:t>
            </a:r>
          </a:p>
        </p:txBody>
      </p:sp>
      <p:sp>
        <p:nvSpPr>
          <p:cNvPr name="TextBox 78" id="78"/>
          <p:cNvSpPr txBox="true"/>
          <p:nvPr/>
        </p:nvSpPr>
        <p:spPr>
          <a:xfrm rot="0">
            <a:off x="15506285" y="6022745"/>
            <a:ext cx="2186596" cy="630555"/>
          </a:xfrm>
          <a:prstGeom prst="rect">
            <a:avLst/>
          </a:prstGeom>
        </p:spPr>
        <p:txBody>
          <a:bodyPr anchor="t" rtlCol="false" tIns="0" lIns="0" bIns="0" rIns="0">
            <a:spAutoFit/>
          </a:bodyPr>
          <a:lstStyle/>
          <a:p>
            <a:pPr algn="ctr">
              <a:lnSpc>
                <a:spcPts val="2520"/>
              </a:lnSpc>
            </a:pPr>
            <a:r>
              <a:rPr lang="en-US" sz="1800">
                <a:solidFill>
                  <a:srgbClr val="000000">
                    <a:alpha val="74902"/>
                  </a:srgbClr>
                </a:solidFill>
                <a:latin typeface="Roboto"/>
                <a:ea typeface="Roboto"/>
                <a:cs typeface="Roboto"/>
                <a:sym typeface="Roboto"/>
              </a:rPr>
              <a:t>Failure to train employees</a:t>
            </a:r>
          </a:p>
        </p:txBody>
      </p:sp>
      <p:sp>
        <p:nvSpPr>
          <p:cNvPr name="TextBox 79" id="79"/>
          <p:cNvSpPr txBox="true"/>
          <p:nvPr/>
        </p:nvSpPr>
        <p:spPr>
          <a:xfrm rot="0">
            <a:off x="993275" y="2320506"/>
            <a:ext cx="1591166" cy="415290"/>
          </a:xfrm>
          <a:prstGeom prst="rect">
            <a:avLst/>
          </a:prstGeom>
        </p:spPr>
        <p:txBody>
          <a:bodyPr anchor="t" rtlCol="false" tIns="0" lIns="0" bIns="0" rIns="0">
            <a:spAutoFit/>
          </a:bodyPr>
          <a:lstStyle/>
          <a:p>
            <a:pPr algn="ctr">
              <a:lnSpc>
                <a:spcPts val="3359"/>
              </a:lnSpc>
            </a:pPr>
            <a:r>
              <a:rPr lang="en-US" sz="2400">
                <a:solidFill>
                  <a:srgbClr val="000000"/>
                </a:solidFill>
                <a:latin typeface="Roboto"/>
                <a:ea typeface="Roboto"/>
                <a:cs typeface="Roboto"/>
                <a:sym typeface="Roboto"/>
              </a:rPr>
              <a:t>01</a:t>
            </a:r>
          </a:p>
        </p:txBody>
      </p:sp>
      <p:sp>
        <p:nvSpPr>
          <p:cNvPr name="TextBox 80" id="80"/>
          <p:cNvSpPr txBox="true"/>
          <p:nvPr/>
        </p:nvSpPr>
        <p:spPr>
          <a:xfrm rot="0">
            <a:off x="3935332" y="2320506"/>
            <a:ext cx="1591166" cy="415290"/>
          </a:xfrm>
          <a:prstGeom prst="rect">
            <a:avLst/>
          </a:prstGeom>
        </p:spPr>
        <p:txBody>
          <a:bodyPr anchor="t" rtlCol="false" tIns="0" lIns="0" bIns="0" rIns="0">
            <a:spAutoFit/>
          </a:bodyPr>
          <a:lstStyle/>
          <a:p>
            <a:pPr algn="ctr">
              <a:lnSpc>
                <a:spcPts val="3359"/>
              </a:lnSpc>
            </a:pPr>
            <a:r>
              <a:rPr lang="en-US" sz="2400">
                <a:solidFill>
                  <a:srgbClr val="000000"/>
                </a:solidFill>
                <a:latin typeface="Roboto"/>
                <a:ea typeface="Roboto"/>
                <a:cs typeface="Roboto"/>
                <a:sym typeface="Roboto"/>
              </a:rPr>
              <a:t>02</a:t>
            </a:r>
          </a:p>
        </p:txBody>
      </p:sp>
      <p:sp>
        <p:nvSpPr>
          <p:cNvPr name="TextBox 81" id="81"/>
          <p:cNvSpPr txBox="true"/>
          <p:nvPr/>
        </p:nvSpPr>
        <p:spPr>
          <a:xfrm rot="0">
            <a:off x="6877389" y="2320506"/>
            <a:ext cx="1591166" cy="415290"/>
          </a:xfrm>
          <a:prstGeom prst="rect">
            <a:avLst/>
          </a:prstGeom>
        </p:spPr>
        <p:txBody>
          <a:bodyPr anchor="t" rtlCol="false" tIns="0" lIns="0" bIns="0" rIns="0">
            <a:spAutoFit/>
          </a:bodyPr>
          <a:lstStyle/>
          <a:p>
            <a:pPr algn="ctr">
              <a:lnSpc>
                <a:spcPts val="3359"/>
              </a:lnSpc>
            </a:pPr>
            <a:r>
              <a:rPr lang="en-US" sz="2400">
                <a:solidFill>
                  <a:srgbClr val="000000"/>
                </a:solidFill>
                <a:latin typeface="Roboto"/>
                <a:ea typeface="Roboto"/>
                <a:cs typeface="Roboto"/>
                <a:sym typeface="Roboto"/>
              </a:rPr>
              <a:t>03</a:t>
            </a:r>
          </a:p>
        </p:txBody>
      </p:sp>
      <p:sp>
        <p:nvSpPr>
          <p:cNvPr name="TextBox 82" id="82"/>
          <p:cNvSpPr txBox="true"/>
          <p:nvPr/>
        </p:nvSpPr>
        <p:spPr>
          <a:xfrm rot="0">
            <a:off x="9819445" y="2320506"/>
            <a:ext cx="1591166" cy="415290"/>
          </a:xfrm>
          <a:prstGeom prst="rect">
            <a:avLst/>
          </a:prstGeom>
        </p:spPr>
        <p:txBody>
          <a:bodyPr anchor="t" rtlCol="false" tIns="0" lIns="0" bIns="0" rIns="0">
            <a:spAutoFit/>
          </a:bodyPr>
          <a:lstStyle/>
          <a:p>
            <a:pPr algn="ctr">
              <a:lnSpc>
                <a:spcPts val="3359"/>
              </a:lnSpc>
            </a:pPr>
            <a:r>
              <a:rPr lang="en-US" sz="2400">
                <a:solidFill>
                  <a:srgbClr val="000000"/>
                </a:solidFill>
                <a:latin typeface="Roboto"/>
                <a:ea typeface="Roboto"/>
                <a:cs typeface="Roboto"/>
                <a:sym typeface="Roboto"/>
              </a:rPr>
              <a:t>04</a:t>
            </a:r>
          </a:p>
        </p:txBody>
      </p:sp>
      <p:sp>
        <p:nvSpPr>
          <p:cNvPr name="TextBox 83" id="83"/>
          <p:cNvSpPr txBox="true"/>
          <p:nvPr/>
        </p:nvSpPr>
        <p:spPr>
          <a:xfrm rot="0">
            <a:off x="12761502" y="2320506"/>
            <a:ext cx="1591166" cy="415290"/>
          </a:xfrm>
          <a:prstGeom prst="rect">
            <a:avLst/>
          </a:prstGeom>
        </p:spPr>
        <p:txBody>
          <a:bodyPr anchor="t" rtlCol="false" tIns="0" lIns="0" bIns="0" rIns="0">
            <a:spAutoFit/>
          </a:bodyPr>
          <a:lstStyle/>
          <a:p>
            <a:pPr algn="ctr">
              <a:lnSpc>
                <a:spcPts val="3359"/>
              </a:lnSpc>
            </a:pPr>
            <a:r>
              <a:rPr lang="en-US" sz="2400">
                <a:solidFill>
                  <a:srgbClr val="000000"/>
                </a:solidFill>
                <a:latin typeface="Roboto"/>
                <a:ea typeface="Roboto"/>
                <a:cs typeface="Roboto"/>
                <a:sym typeface="Roboto"/>
              </a:rPr>
              <a:t>05</a:t>
            </a:r>
          </a:p>
        </p:txBody>
      </p:sp>
      <p:sp>
        <p:nvSpPr>
          <p:cNvPr name="TextBox 84" id="84"/>
          <p:cNvSpPr txBox="true"/>
          <p:nvPr/>
        </p:nvSpPr>
        <p:spPr>
          <a:xfrm rot="0">
            <a:off x="15703559" y="2320506"/>
            <a:ext cx="1591166" cy="415290"/>
          </a:xfrm>
          <a:prstGeom prst="rect">
            <a:avLst/>
          </a:prstGeom>
        </p:spPr>
        <p:txBody>
          <a:bodyPr anchor="t" rtlCol="false" tIns="0" lIns="0" bIns="0" rIns="0">
            <a:spAutoFit/>
          </a:bodyPr>
          <a:lstStyle/>
          <a:p>
            <a:pPr algn="ctr">
              <a:lnSpc>
                <a:spcPts val="3359"/>
              </a:lnSpc>
            </a:pPr>
            <a:r>
              <a:rPr lang="en-US" sz="2400">
                <a:solidFill>
                  <a:srgbClr val="000000"/>
                </a:solidFill>
                <a:latin typeface="Roboto"/>
                <a:ea typeface="Roboto"/>
                <a:cs typeface="Roboto"/>
                <a:sym typeface="Roboto"/>
              </a:rPr>
              <a:t>06</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F6F6FA"/>
        </a:solidFill>
      </p:bgPr>
    </p:bg>
    <p:spTree>
      <p:nvGrpSpPr>
        <p:cNvPr id="1" name=""/>
        <p:cNvGrpSpPr/>
        <p:nvPr/>
      </p:nvGrpSpPr>
      <p:grpSpPr>
        <a:xfrm>
          <a:off x="0" y="0"/>
          <a:ext cx="0" cy="0"/>
          <a:chOff x="0" y="0"/>
          <a:chExt cx="0" cy="0"/>
        </a:xfrm>
      </p:grpSpPr>
      <p:sp>
        <p:nvSpPr>
          <p:cNvPr name="Freeform 2" id="2"/>
          <p:cNvSpPr/>
          <p:nvPr/>
        </p:nvSpPr>
        <p:spPr>
          <a:xfrm flipH="false" flipV="false" rot="0">
            <a:off x="6269744" y="3169308"/>
            <a:ext cx="5751460" cy="5729892"/>
          </a:xfrm>
          <a:custGeom>
            <a:avLst/>
            <a:gdLst/>
            <a:ahLst/>
            <a:cxnLst/>
            <a:rect r="r" b="b" t="t" l="l"/>
            <a:pathLst>
              <a:path h="5729892" w="5751460">
                <a:moveTo>
                  <a:pt x="0" y="0"/>
                </a:moveTo>
                <a:lnTo>
                  <a:pt x="5751460" y="0"/>
                </a:lnTo>
                <a:lnTo>
                  <a:pt x="5751460" y="5729893"/>
                </a:lnTo>
                <a:lnTo>
                  <a:pt x="0" y="572989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382001" y="3211262"/>
            <a:ext cx="1681183" cy="1681183"/>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04775" cap="sq">
              <a:solidFill>
                <a:srgbClr val="215273"/>
              </a:solidFill>
              <a:prstDash val="solid"/>
              <a:miter/>
            </a:ln>
          </p:spPr>
        </p:sp>
        <p:sp>
          <p:nvSpPr>
            <p:cNvPr name="TextBox 5" id="5"/>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10340021" y="3211262"/>
            <a:ext cx="1681183" cy="1681183"/>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04775" cap="sq">
              <a:solidFill>
                <a:srgbClr val="359D9E"/>
              </a:solidFill>
              <a:prstDash val="solid"/>
              <a:miter/>
            </a:ln>
          </p:spPr>
        </p:sp>
        <p:sp>
          <p:nvSpPr>
            <p:cNvPr name="TextBox 8" id="8"/>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0340021" y="7059575"/>
            <a:ext cx="1681183" cy="1681183"/>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04775" cap="sq">
              <a:solidFill>
                <a:srgbClr val="55C596"/>
              </a:solidFill>
              <a:prstDash val="solid"/>
              <a:miter/>
            </a:ln>
          </p:spPr>
        </p:sp>
        <p:sp>
          <p:nvSpPr>
            <p:cNvPr name="TextBox 11" id="11"/>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6382001" y="7059575"/>
            <a:ext cx="1681183" cy="1681183"/>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104775" cap="sq">
              <a:solidFill>
                <a:srgbClr val="7EE495"/>
              </a:solidFill>
              <a:prstDash val="solid"/>
              <a:miter/>
            </a:ln>
          </p:spPr>
        </p:sp>
        <p:sp>
          <p:nvSpPr>
            <p:cNvPr name="TextBox 14" id="14"/>
            <p:cNvSpPr txBox="true"/>
            <p:nvPr/>
          </p:nvSpPr>
          <p:spPr>
            <a:xfrm>
              <a:off x="76200" y="28575"/>
              <a:ext cx="660400" cy="708025"/>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1977610" y="3572679"/>
            <a:ext cx="3501558" cy="599709"/>
            <a:chOff x="0" y="0"/>
            <a:chExt cx="922221" cy="157948"/>
          </a:xfrm>
        </p:grpSpPr>
        <p:sp>
          <p:nvSpPr>
            <p:cNvPr name="Freeform 16" id="16"/>
            <p:cNvSpPr/>
            <p:nvPr/>
          </p:nvSpPr>
          <p:spPr>
            <a:xfrm flipH="false" flipV="false" rot="0">
              <a:off x="0" y="0"/>
              <a:ext cx="922221" cy="157948"/>
            </a:xfrm>
            <a:custGeom>
              <a:avLst/>
              <a:gdLst/>
              <a:ahLst/>
              <a:cxnLst/>
              <a:rect r="r" b="b" t="t" l="l"/>
              <a:pathLst>
                <a:path h="157948" w="922221">
                  <a:moveTo>
                    <a:pt x="78974" y="0"/>
                  </a:moveTo>
                  <a:lnTo>
                    <a:pt x="843247" y="0"/>
                  </a:lnTo>
                  <a:cubicBezTo>
                    <a:pt x="864192" y="0"/>
                    <a:pt x="884280" y="8320"/>
                    <a:pt x="899090" y="23131"/>
                  </a:cubicBezTo>
                  <a:cubicBezTo>
                    <a:pt x="913901" y="37941"/>
                    <a:pt x="922221" y="58029"/>
                    <a:pt x="922221" y="78974"/>
                  </a:cubicBezTo>
                  <a:lnTo>
                    <a:pt x="922221" y="78974"/>
                  </a:lnTo>
                  <a:cubicBezTo>
                    <a:pt x="922221" y="122590"/>
                    <a:pt x="886863" y="157948"/>
                    <a:pt x="843247" y="157948"/>
                  </a:cubicBezTo>
                  <a:lnTo>
                    <a:pt x="78974" y="157948"/>
                  </a:lnTo>
                  <a:cubicBezTo>
                    <a:pt x="58029" y="157948"/>
                    <a:pt x="37941" y="149628"/>
                    <a:pt x="23131" y="134817"/>
                  </a:cubicBezTo>
                  <a:cubicBezTo>
                    <a:pt x="8320" y="120007"/>
                    <a:pt x="0" y="99919"/>
                    <a:pt x="0" y="78974"/>
                  </a:cubicBezTo>
                  <a:lnTo>
                    <a:pt x="0" y="78974"/>
                  </a:lnTo>
                  <a:cubicBezTo>
                    <a:pt x="0" y="58029"/>
                    <a:pt x="8320" y="37941"/>
                    <a:pt x="23131" y="23131"/>
                  </a:cubicBezTo>
                  <a:cubicBezTo>
                    <a:pt x="37941" y="8320"/>
                    <a:pt x="58029" y="0"/>
                    <a:pt x="78974" y="0"/>
                  </a:cubicBezTo>
                  <a:close/>
                </a:path>
              </a:pathLst>
            </a:custGeom>
            <a:solidFill>
              <a:srgbClr val="215273"/>
            </a:solidFill>
            <a:ln cap="rnd">
              <a:noFill/>
              <a:prstDash val="solid"/>
              <a:round/>
            </a:ln>
          </p:spPr>
        </p:sp>
        <p:sp>
          <p:nvSpPr>
            <p:cNvPr name="TextBox 17" id="17"/>
            <p:cNvSpPr txBox="true"/>
            <p:nvPr/>
          </p:nvSpPr>
          <p:spPr>
            <a:xfrm>
              <a:off x="0" y="-47625"/>
              <a:ext cx="922221" cy="205573"/>
            </a:xfrm>
            <a:prstGeom prst="rect">
              <a:avLst/>
            </a:prstGeom>
          </p:spPr>
          <p:txBody>
            <a:bodyPr anchor="ctr" rtlCol="false" tIns="50800" lIns="50800" bIns="50800" rIns="50800"/>
            <a:lstStyle/>
            <a:p>
              <a:pPr algn="ctr" marL="0" indent="0" lvl="0">
                <a:lnSpc>
                  <a:spcPts val="2940"/>
                </a:lnSpc>
                <a:spcBef>
                  <a:spcPct val="0"/>
                </a:spcBef>
              </a:pPr>
              <a:r>
                <a:rPr lang="en-US" b="true" sz="2100">
                  <a:solidFill>
                    <a:srgbClr val="FFFFFF"/>
                  </a:solidFill>
                  <a:latin typeface="Garet Bold"/>
                  <a:ea typeface="Garet Bold"/>
                  <a:cs typeface="Garet Bold"/>
                  <a:sym typeface="Garet Bold"/>
                </a:rPr>
                <a:t>Additional Findings</a:t>
              </a:r>
            </a:p>
          </p:txBody>
        </p:sp>
      </p:grpSp>
      <p:grpSp>
        <p:nvGrpSpPr>
          <p:cNvPr name="Group 18" id="18"/>
          <p:cNvGrpSpPr/>
          <p:nvPr/>
        </p:nvGrpSpPr>
        <p:grpSpPr>
          <a:xfrm rot="0">
            <a:off x="12808831" y="3572679"/>
            <a:ext cx="3501558" cy="599709"/>
            <a:chOff x="0" y="0"/>
            <a:chExt cx="922221" cy="157948"/>
          </a:xfrm>
        </p:grpSpPr>
        <p:sp>
          <p:nvSpPr>
            <p:cNvPr name="Freeform 19" id="19"/>
            <p:cNvSpPr/>
            <p:nvPr/>
          </p:nvSpPr>
          <p:spPr>
            <a:xfrm flipH="false" flipV="false" rot="0">
              <a:off x="0" y="0"/>
              <a:ext cx="922221" cy="157948"/>
            </a:xfrm>
            <a:custGeom>
              <a:avLst/>
              <a:gdLst/>
              <a:ahLst/>
              <a:cxnLst/>
              <a:rect r="r" b="b" t="t" l="l"/>
              <a:pathLst>
                <a:path h="157948" w="922221">
                  <a:moveTo>
                    <a:pt x="78974" y="0"/>
                  </a:moveTo>
                  <a:lnTo>
                    <a:pt x="843247" y="0"/>
                  </a:lnTo>
                  <a:cubicBezTo>
                    <a:pt x="864192" y="0"/>
                    <a:pt x="884280" y="8320"/>
                    <a:pt x="899090" y="23131"/>
                  </a:cubicBezTo>
                  <a:cubicBezTo>
                    <a:pt x="913901" y="37941"/>
                    <a:pt x="922221" y="58029"/>
                    <a:pt x="922221" y="78974"/>
                  </a:cubicBezTo>
                  <a:lnTo>
                    <a:pt x="922221" y="78974"/>
                  </a:lnTo>
                  <a:cubicBezTo>
                    <a:pt x="922221" y="122590"/>
                    <a:pt x="886863" y="157948"/>
                    <a:pt x="843247" y="157948"/>
                  </a:cubicBezTo>
                  <a:lnTo>
                    <a:pt x="78974" y="157948"/>
                  </a:lnTo>
                  <a:cubicBezTo>
                    <a:pt x="58029" y="157948"/>
                    <a:pt x="37941" y="149628"/>
                    <a:pt x="23131" y="134817"/>
                  </a:cubicBezTo>
                  <a:cubicBezTo>
                    <a:pt x="8320" y="120007"/>
                    <a:pt x="0" y="99919"/>
                    <a:pt x="0" y="78974"/>
                  </a:cubicBezTo>
                  <a:lnTo>
                    <a:pt x="0" y="78974"/>
                  </a:lnTo>
                  <a:cubicBezTo>
                    <a:pt x="0" y="58029"/>
                    <a:pt x="8320" y="37941"/>
                    <a:pt x="23131" y="23131"/>
                  </a:cubicBezTo>
                  <a:cubicBezTo>
                    <a:pt x="37941" y="8320"/>
                    <a:pt x="58029" y="0"/>
                    <a:pt x="78974" y="0"/>
                  </a:cubicBezTo>
                  <a:close/>
                </a:path>
              </a:pathLst>
            </a:custGeom>
            <a:solidFill>
              <a:srgbClr val="359D9E"/>
            </a:solidFill>
            <a:ln cap="rnd">
              <a:noFill/>
              <a:prstDash val="solid"/>
              <a:round/>
            </a:ln>
          </p:spPr>
        </p:sp>
        <p:sp>
          <p:nvSpPr>
            <p:cNvPr name="TextBox 20" id="20"/>
            <p:cNvSpPr txBox="true"/>
            <p:nvPr/>
          </p:nvSpPr>
          <p:spPr>
            <a:xfrm>
              <a:off x="0" y="-47625"/>
              <a:ext cx="922221" cy="205573"/>
            </a:xfrm>
            <a:prstGeom prst="rect">
              <a:avLst/>
            </a:prstGeom>
          </p:spPr>
          <p:txBody>
            <a:bodyPr anchor="ctr" rtlCol="false" tIns="50800" lIns="50800" bIns="50800" rIns="50800"/>
            <a:lstStyle/>
            <a:p>
              <a:pPr algn="ctr" marL="0" indent="0" lvl="0">
                <a:lnSpc>
                  <a:spcPts val="2940"/>
                </a:lnSpc>
                <a:spcBef>
                  <a:spcPct val="0"/>
                </a:spcBef>
              </a:pPr>
              <a:r>
                <a:rPr lang="en-US" b="true" sz="2100">
                  <a:solidFill>
                    <a:srgbClr val="FFFFFF"/>
                  </a:solidFill>
                  <a:latin typeface="Garet Bold"/>
                  <a:ea typeface="Garet Bold"/>
                  <a:cs typeface="Garet Bold"/>
                  <a:sym typeface="Garet Bold"/>
                </a:rPr>
                <a:t>Initial Resolution</a:t>
              </a:r>
            </a:p>
          </p:txBody>
        </p:sp>
      </p:grpSp>
      <p:grpSp>
        <p:nvGrpSpPr>
          <p:cNvPr name="Group 21" id="21"/>
          <p:cNvGrpSpPr/>
          <p:nvPr/>
        </p:nvGrpSpPr>
        <p:grpSpPr>
          <a:xfrm rot="0">
            <a:off x="12808831" y="7765241"/>
            <a:ext cx="3501558" cy="599709"/>
            <a:chOff x="0" y="0"/>
            <a:chExt cx="922221" cy="157948"/>
          </a:xfrm>
        </p:grpSpPr>
        <p:sp>
          <p:nvSpPr>
            <p:cNvPr name="Freeform 22" id="22"/>
            <p:cNvSpPr/>
            <p:nvPr/>
          </p:nvSpPr>
          <p:spPr>
            <a:xfrm flipH="false" flipV="false" rot="0">
              <a:off x="0" y="0"/>
              <a:ext cx="922221" cy="157948"/>
            </a:xfrm>
            <a:custGeom>
              <a:avLst/>
              <a:gdLst/>
              <a:ahLst/>
              <a:cxnLst/>
              <a:rect r="r" b="b" t="t" l="l"/>
              <a:pathLst>
                <a:path h="157948" w="922221">
                  <a:moveTo>
                    <a:pt x="78974" y="0"/>
                  </a:moveTo>
                  <a:lnTo>
                    <a:pt x="843247" y="0"/>
                  </a:lnTo>
                  <a:cubicBezTo>
                    <a:pt x="864192" y="0"/>
                    <a:pt x="884280" y="8320"/>
                    <a:pt x="899090" y="23131"/>
                  </a:cubicBezTo>
                  <a:cubicBezTo>
                    <a:pt x="913901" y="37941"/>
                    <a:pt x="922221" y="58029"/>
                    <a:pt x="922221" y="78974"/>
                  </a:cubicBezTo>
                  <a:lnTo>
                    <a:pt x="922221" y="78974"/>
                  </a:lnTo>
                  <a:cubicBezTo>
                    <a:pt x="922221" y="122590"/>
                    <a:pt x="886863" y="157948"/>
                    <a:pt x="843247" y="157948"/>
                  </a:cubicBezTo>
                  <a:lnTo>
                    <a:pt x="78974" y="157948"/>
                  </a:lnTo>
                  <a:cubicBezTo>
                    <a:pt x="58029" y="157948"/>
                    <a:pt x="37941" y="149628"/>
                    <a:pt x="23131" y="134817"/>
                  </a:cubicBezTo>
                  <a:cubicBezTo>
                    <a:pt x="8320" y="120007"/>
                    <a:pt x="0" y="99919"/>
                    <a:pt x="0" y="78974"/>
                  </a:cubicBezTo>
                  <a:lnTo>
                    <a:pt x="0" y="78974"/>
                  </a:lnTo>
                  <a:cubicBezTo>
                    <a:pt x="0" y="58029"/>
                    <a:pt x="8320" y="37941"/>
                    <a:pt x="23131" y="23131"/>
                  </a:cubicBezTo>
                  <a:cubicBezTo>
                    <a:pt x="37941" y="8320"/>
                    <a:pt x="58029" y="0"/>
                    <a:pt x="78974" y="0"/>
                  </a:cubicBezTo>
                  <a:close/>
                </a:path>
              </a:pathLst>
            </a:custGeom>
            <a:solidFill>
              <a:srgbClr val="55C596"/>
            </a:solidFill>
            <a:ln cap="rnd">
              <a:noFill/>
              <a:prstDash val="solid"/>
              <a:round/>
            </a:ln>
          </p:spPr>
        </p:sp>
        <p:sp>
          <p:nvSpPr>
            <p:cNvPr name="TextBox 23" id="23"/>
            <p:cNvSpPr txBox="true"/>
            <p:nvPr/>
          </p:nvSpPr>
          <p:spPr>
            <a:xfrm>
              <a:off x="0" y="-47625"/>
              <a:ext cx="922221" cy="205573"/>
            </a:xfrm>
            <a:prstGeom prst="rect">
              <a:avLst/>
            </a:prstGeom>
          </p:spPr>
          <p:txBody>
            <a:bodyPr anchor="ctr" rtlCol="false" tIns="50800" lIns="50800" bIns="50800" rIns="50800"/>
            <a:lstStyle/>
            <a:p>
              <a:pPr algn="ctr" marL="0" indent="0" lvl="0">
                <a:lnSpc>
                  <a:spcPts val="2940"/>
                </a:lnSpc>
                <a:spcBef>
                  <a:spcPct val="0"/>
                </a:spcBef>
              </a:pPr>
              <a:r>
                <a:rPr lang="en-US" b="true" sz="2100">
                  <a:solidFill>
                    <a:srgbClr val="FFFFFF"/>
                  </a:solidFill>
                  <a:latin typeface="Garet Bold"/>
                  <a:ea typeface="Garet Bold"/>
                  <a:cs typeface="Garet Bold"/>
                  <a:sym typeface="Garet Bold"/>
                </a:rPr>
                <a:t>Funding Freeze</a:t>
              </a:r>
            </a:p>
          </p:txBody>
        </p:sp>
      </p:grpSp>
      <p:sp>
        <p:nvSpPr>
          <p:cNvPr name="Freeform 24" id="24"/>
          <p:cNvSpPr/>
          <p:nvPr/>
        </p:nvSpPr>
        <p:spPr>
          <a:xfrm flipH="false" flipV="false" rot="0">
            <a:off x="6806892" y="7484466"/>
            <a:ext cx="831401" cy="831401"/>
          </a:xfrm>
          <a:custGeom>
            <a:avLst/>
            <a:gdLst/>
            <a:ahLst/>
            <a:cxnLst/>
            <a:rect r="r" b="b" t="t" l="l"/>
            <a:pathLst>
              <a:path h="831401" w="831401">
                <a:moveTo>
                  <a:pt x="0" y="0"/>
                </a:moveTo>
                <a:lnTo>
                  <a:pt x="831401" y="0"/>
                </a:lnTo>
                <a:lnTo>
                  <a:pt x="831401" y="831401"/>
                </a:lnTo>
                <a:lnTo>
                  <a:pt x="0" y="83140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25" id="25"/>
          <p:cNvSpPr/>
          <p:nvPr/>
        </p:nvSpPr>
        <p:spPr>
          <a:xfrm flipH="false" flipV="false" rot="0">
            <a:off x="6730692" y="3504426"/>
            <a:ext cx="1104519" cy="1094855"/>
          </a:xfrm>
          <a:custGeom>
            <a:avLst/>
            <a:gdLst/>
            <a:ahLst/>
            <a:cxnLst/>
            <a:rect r="r" b="b" t="t" l="l"/>
            <a:pathLst>
              <a:path h="1094855" w="1104519">
                <a:moveTo>
                  <a:pt x="0" y="0"/>
                </a:moveTo>
                <a:lnTo>
                  <a:pt x="1104519" y="0"/>
                </a:lnTo>
                <a:lnTo>
                  <a:pt x="1104519" y="1094855"/>
                </a:lnTo>
                <a:lnTo>
                  <a:pt x="0" y="10948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26" id="26"/>
          <p:cNvSpPr/>
          <p:nvPr/>
        </p:nvSpPr>
        <p:spPr>
          <a:xfrm flipH="false" flipV="false" rot="0">
            <a:off x="10764912" y="3557720"/>
            <a:ext cx="988266" cy="988266"/>
          </a:xfrm>
          <a:custGeom>
            <a:avLst/>
            <a:gdLst/>
            <a:ahLst/>
            <a:cxnLst/>
            <a:rect r="r" b="b" t="t" l="l"/>
            <a:pathLst>
              <a:path h="988266" w="988266">
                <a:moveTo>
                  <a:pt x="0" y="0"/>
                </a:moveTo>
                <a:lnTo>
                  <a:pt x="988266" y="0"/>
                </a:lnTo>
                <a:lnTo>
                  <a:pt x="988266" y="988266"/>
                </a:lnTo>
                <a:lnTo>
                  <a:pt x="0" y="98826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7" id="27"/>
          <p:cNvSpPr/>
          <p:nvPr/>
        </p:nvSpPr>
        <p:spPr>
          <a:xfrm flipH="false" flipV="false" rot="0">
            <a:off x="10649259" y="7368813"/>
            <a:ext cx="1062707" cy="1062707"/>
          </a:xfrm>
          <a:custGeom>
            <a:avLst/>
            <a:gdLst/>
            <a:ahLst/>
            <a:cxnLst/>
            <a:rect r="r" b="b" t="t" l="l"/>
            <a:pathLst>
              <a:path h="1062707" w="1062707">
                <a:moveTo>
                  <a:pt x="0" y="0"/>
                </a:moveTo>
                <a:lnTo>
                  <a:pt x="1062707" y="0"/>
                </a:lnTo>
                <a:lnTo>
                  <a:pt x="1062707" y="1062708"/>
                </a:lnTo>
                <a:lnTo>
                  <a:pt x="0" y="106270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8" id="28"/>
          <p:cNvSpPr txBox="true"/>
          <p:nvPr/>
        </p:nvSpPr>
        <p:spPr>
          <a:xfrm rot="0">
            <a:off x="3385401" y="952500"/>
            <a:ext cx="11517198" cy="752476"/>
          </a:xfrm>
          <a:prstGeom prst="rect">
            <a:avLst/>
          </a:prstGeom>
        </p:spPr>
        <p:txBody>
          <a:bodyPr anchor="t" rtlCol="false" tIns="0" lIns="0" bIns="0" rIns="0">
            <a:spAutoFit/>
          </a:bodyPr>
          <a:lstStyle/>
          <a:p>
            <a:pPr algn="ctr">
              <a:lnSpc>
                <a:spcPts val="6299"/>
              </a:lnSpc>
              <a:spcBef>
                <a:spcPct val="0"/>
              </a:spcBef>
            </a:pPr>
            <a:r>
              <a:rPr lang="en-US" b="true" sz="4499">
                <a:solidFill>
                  <a:srgbClr val="000000"/>
                </a:solidFill>
                <a:latin typeface="Garet Bold"/>
                <a:ea typeface="Garet Bold"/>
                <a:cs typeface="Garet Bold"/>
                <a:sym typeface="Garet Bold"/>
              </a:rPr>
              <a:t>Lessons from Yakima</a:t>
            </a:r>
          </a:p>
        </p:txBody>
      </p:sp>
      <p:sp>
        <p:nvSpPr>
          <p:cNvPr name="TextBox 29" id="29"/>
          <p:cNvSpPr txBox="true"/>
          <p:nvPr/>
        </p:nvSpPr>
        <p:spPr>
          <a:xfrm rot="0">
            <a:off x="3385401" y="1869721"/>
            <a:ext cx="11517198" cy="737235"/>
          </a:xfrm>
          <a:prstGeom prst="rect">
            <a:avLst/>
          </a:prstGeom>
        </p:spPr>
        <p:txBody>
          <a:bodyPr anchor="t" rtlCol="false" tIns="0" lIns="0" bIns="0" rIns="0">
            <a:spAutoFit/>
          </a:bodyPr>
          <a:lstStyle/>
          <a:p>
            <a:pPr algn="ctr">
              <a:lnSpc>
                <a:spcPts val="2940"/>
              </a:lnSpc>
              <a:spcBef>
                <a:spcPct val="0"/>
              </a:spcBef>
            </a:pPr>
            <a:r>
              <a:rPr lang="en-US" b="true" sz="2100">
                <a:solidFill>
                  <a:srgbClr val="484853"/>
                </a:solidFill>
                <a:latin typeface="Garet Bold"/>
                <a:ea typeface="Garet Bold"/>
                <a:cs typeface="Garet Bold"/>
                <a:sym typeface="Garet Bold"/>
              </a:rPr>
              <a:t>Initial Focus:</a:t>
            </a:r>
            <a:r>
              <a:rPr lang="en-US" sz="2100">
                <a:solidFill>
                  <a:srgbClr val="484853"/>
                </a:solidFill>
                <a:latin typeface="Garet"/>
                <a:ea typeface="Garet"/>
                <a:cs typeface="Garet"/>
                <a:sym typeface="Garet"/>
              </a:rPr>
              <a:t> OCR began a complian</a:t>
            </a:r>
            <a:r>
              <a:rPr lang="en-US" sz="2100">
                <a:solidFill>
                  <a:srgbClr val="484853"/>
                </a:solidFill>
                <a:latin typeface="Garet"/>
                <a:ea typeface="Garet"/>
                <a:cs typeface="Garet"/>
                <a:sym typeface="Garet"/>
              </a:rPr>
              <a:t>ce review to examine how Yakima handled harassment based on race, color, national origin, sex, and disability.</a:t>
            </a:r>
          </a:p>
        </p:txBody>
      </p:sp>
      <p:sp>
        <p:nvSpPr>
          <p:cNvPr name="TextBox 30" id="30"/>
          <p:cNvSpPr txBox="true"/>
          <p:nvPr/>
        </p:nvSpPr>
        <p:spPr>
          <a:xfrm rot="0">
            <a:off x="2253459" y="4395930"/>
            <a:ext cx="2949862" cy="4674235"/>
          </a:xfrm>
          <a:prstGeom prst="rect">
            <a:avLst/>
          </a:prstGeom>
        </p:spPr>
        <p:txBody>
          <a:bodyPr anchor="t" rtlCol="false" tIns="0" lIns="0" bIns="0" rIns="0">
            <a:spAutoFit/>
          </a:bodyPr>
          <a:lstStyle/>
          <a:p>
            <a:pPr algn="l" marL="345439" indent="-172720" lvl="1">
              <a:lnSpc>
                <a:spcPts val="2239"/>
              </a:lnSpc>
              <a:buFont typeface="Arial"/>
              <a:buChar char="•"/>
            </a:pPr>
            <a:r>
              <a:rPr lang="en-US" sz="1599">
                <a:solidFill>
                  <a:srgbClr val="484853"/>
                </a:solidFill>
                <a:latin typeface="Garet"/>
                <a:ea typeface="Garet"/>
                <a:cs typeface="Garet"/>
                <a:sym typeface="Garet"/>
              </a:rPr>
              <a:t>No designated or trained Title IX Coordinator.</a:t>
            </a:r>
          </a:p>
          <a:p>
            <a:pPr algn="l" marL="345439" indent="-172720" lvl="1">
              <a:lnSpc>
                <a:spcPts val="2239"/>
              </a:lnSpc>
              <a:spcBef>
                <a:spcPct val="0"/>
              </a:spcBef>
              <a:buFont typeface="Arial"/>
              <a:buChar char="•"/>
            </a:pPr>
            <a:r>
              <a:rPr lang="en-US" sz="1599">
                <a:solidFill>
                  <a:srgbClr val="484853"/>
                </a:solidFill>
                <a:latin typeface="Garet"/>
                <a:ea typeface="Garet"/>
                <a:cs typeface="Garet"/>
                <a:sym typeface="Garet"/>
              </a:rPr>
              <a:t>Lack of grievance procedures for Title IX, Section 504, and Ti</a:t>
            </a:r>
            <a:r>
              <a:rPr lang="en-US" sz="1599" strike="noStrike" u="none">
                <a:solidFill>
                  <a:srgbClr val="484853"/>
                </a:solidFill>
                <a:latin typeface="Garet"/>
                <a:ea typeface="Garet"/>
                <a:cs typeface="Garet"/>
                <a:sym typeface="Garet"/>
              </a:rPr>
              <a:t>tle II.</a:t>
            </a:r>
          </a:p>
          <a:p>
            <a:pPr algn="l" marL="345439" indent="-172720" lvl="1">
              <a:lnSpc>
                <a:spcPts val="2239"/>
              </a:lnSpc>
              <a:spcBef>
                <a:spcPct val="0"/>
              </a:spcBef>
              <a:buFont typeface="Arial"/>
              <a:buChar char="•"/>
            </a:pPr>
            <a:r>
              <a:rPr lang="en-US" sz="1599" strike="noStrike" u="none">
                <a:solidFill>
                  <a:srgbClr val="484853"/>
                </a:solidFill>
                <a:latin typeface="Garet"/>
                <a:ea typeface="Garet"/>
                <a:cs typeface="Garet"/>
                <a:sym typeface="Garet"/>
              </a:rPr>
              <a:t>Failure to provide nondiscrimination notices.</a:t>
            </a:r>
          </a:p>
          <a:p>
            <a:pPr algn="l" marL="345439" indent="-172720" lvl="1">
              <a:lnSpc>
                <a:spcPts val="2239"/>
              </a:lnSpc>
              <a:spcBef>
                <a:spcPct val="0"/>
              </a:spcBef>
              <a:buFont typeface="Arial"/>
              <a:buChar char="•"/>
            </a:pPr>
            <a:r>
              <a:rPr lang="en-US" sz="1599" strike="noStrike" u="none">
                <a:solidFill>
                  <a:srgbClr val="484853"/>
                </a:solidFill>
                <a:latin typeface="Garet"/>
                <a:ea typeface="Garet"/>
                <a:cs typeface="Garet"/>
                <a:sym typeface="Garet"/>
              </a:rPr>
              <a:t>Inadequate training for staff and students.</a:t>
            </a:r>
          </a:p>
          <a:p>
            <a:pPr algn="l" marL="345439" indent="-172720" lvl="1">
              <a:lnSpc>
                <a:spcPts val="2239"/>
              </a:lnSpc>
              <a:spcBef>
                <a:spcPct val="0"/>
              </a:spcBef>
              <a:buFont typeface="Arial"/>
              <a:buChar char="•"/>
            </a:pPr>
            <a:r>
              <a:rPr lang="en-US" sz="1599" strike="noStrike" u="none">
                <a:solidFill>
                  <a:srgbClr val="484853"/>
                </a:solidFill>
                <a:latin typeface="Garet"/>
                <a:ea typeface="Garet"/>
                <a:cs typeface="Garet"/>
                <a:sym typeface="Garet"/>
              </a:rPr>
              <a:t>Poor recordkeeping and tracking of harassment incidents.</a:t>
            </a:r>
          </a:p>
          <a:p>
            <a:pPr algn="l" marL="345439" indent="-172720" lvl="1">
              <a:lnSpc>
                <a:spcPts val="2239"/>
              </a:lnSpc>
              <a:spcBef>
                <a:spcPct val="0"/>
              </a:spcBef>
              <a:buFont typeface="Arial"/>
              <a:buChar char="•"/>
            </a:pPr>
            <a:r>
              <a:rPr lang="en-US" sz="1599" strike="noStrike" u="none">
                <a:solidFill>
                  <a:srgbClr val="484853"/>
                </a:solidFill>
                <a:latin typeface="Garet"/>
                <a:ea typeface="Garet"/>
                <a:cs typeface="Garet"/>
                <a:sym typeface="Garet"/>
              </a:rPr>
              <a:t>No system-wide climate checks or task force to address harassment.</a:t>
            </a:r>
          </a:p>
          <a:p>
            <a:pPr algn="l" marL="0" indent="0" lvl="0">
              <a:lnSpc>
                <a:spcPts val="2239"/>
              </a:lnSpc>
              <a:spcBef>
                <a:spcPct val="0"/>
              </a:spcBef>
            </a:pPr>
          </a:p>
        </p:txBody>
      </p:sp>
      <p:sp>
        <p:nvSpPr>
          <p:cNvPr name="TextBox 31" id="31"/>
          <p:cNvSpPr txBox="true"/>
          <p:nvPr/>
        </p:nvSpPr>
        <p:spPr>
          <a:xfrm rot="0">
            <a:off x="13099198" y="4395930"/>
            <a:ext cx="2920825" cy="3016885"/>
          </a:xfrm>
          <a:prstGeom prst="rect">
            <a:avLst/>
          </a:prstGeom>
        </p:spPr>
        <p:txBody>
          <a:bodyPr anchor="t" rtlCol="false" tIns="0" lIns="0" bIns="0" rIns="0">
            <a:spAutoFit/>
          </a:bodyPr>
          <a:lstStyle/>
          <a:p>
            <a:pPr algn="l" marL="345439" indent="-172720" lvl="1">
              <a:lnSpc>
                <a:spcPts val="2239"/>
              </a:lnSpc>
              <a:buFont typeface="Arial"/>
              <a:buChar char="•"/>
            </a:pPr>
            <a:r>
              <a:rPr lang="en-US" sz="1599">
                <a:solidFill>
                  <a:srgbClr val="484853"/>
                </a:solidFill>
                <a:latin typeface="Garet"/>
                <a:ea typeface="Garet"/>
                <a:cs typeface="Garet"/>
                <a:sym typeface="Garet"/>
              </a:rPr>
              <a:t>No direct fines were issued as a result of the OCR investigation.</a:t>
            </a:r>
          </a:p>
          <a:p>
            <a:pPr algn="l" marL="345439" indent="-172720" lvl="1">
              <a:lnSpc>
                <a:spcPts val="2239"/>
              </a:lnSpc>
              <a:buFont typeface="Arial"/>
              <a:buChar char="•"/>
            </a:pPr>
            <a:r>
              <a:rPr lang="en-US" sz="1599">
                <a:solidFill>
                  <a:srgbClr val="484853"/>
                </a:solidFill>
                <a:latin typeface="Garet"/>
                <a:ea typeface="Garet"/>
                <a:cs typeface="Garet"/>
                <a:sym typeface="Garet"/>
              </a:rPr>
              <a:t>However, </a:t>
            </a:r>
            <a:r>
              <a:rPr lang="en-US" sz="1599" strike="noStrike" u="none">
                <a:solidFill>
                  <a:srgbClr val="484853"/>
                </a:solidFill>
                <a:latin typeface="Garet"/>
                <a:ea typeface="Garet"/>
                <a:cs typeface="Garet"/>
                <a:sym typeface="Garet"/>
              </a:rPr>
              <a:t>the district was required to:</a:t>
            </a:r>
          </a:p>
          <a:p>
            <a:pPr algn="l" marL="345439" indent="-172720" lvl="1">
              <a:lnSpc>
                <a:spcPts val="2239"/>
              </a:lnSpc>
              <a:buFont typeface="Arial"/>
              <a:buChar char="•"/>
            </a:pPr>
            <a:r>
              <a:rPr lang="en-US" sz="1599" strike="noStrike" u="none">
                <a:solidFill>
                  <a:srgbClr val="484853"/>
                </a:solidFill>
                <a:latin typeface="Garet"/>
                <a:ea typeface="Garet"/>
                <a:cs typeface="Garet"/>
                <a:sym typeface="Garet"/>
              </a:rPr>
              <a:t> Enter into a Resolution Agreement.</a:t>
            </a:r>
          </a:p>
          <a:p>
            <a:pPr algn="l" marL="345439" indent="-172720" lvl="1">
              <a:lnSpc>
                <a:spcPts val="2239"/>
              </a:lnSpc>
              <a:buFont typeface="Arial"/>
              <a:buChar char="•"/>
            </a:pPr>
            <a:r>
              <a:rPr lang="en-US" sz="1599" strike="noStrike" u="none">
                <a:solidFill>
                  <a:srgbClr val="484853"/>
                </a:solidFill>
                <a:latin typeface="Garet"/>
                <a:ea typeface="Garet"/>
                <a:cs typeface="Garet"/>
                <a:sym typeface="Garet"/>
              </a:rPr>
              <a:t>Implement district-wide reforms.</a:t>
            </a:r>
          </a:p>
          <a:p>
            <a:pPr algn="l" marL="345439" indent="-172720" lvl="1">
              <a:lnSpc>
                <a:spcPts val="2239"/>
              </a:lnSpc>
              <a:buFont typeface="Arial"/>
              <a:buChar char="•"/>
            </a:pPr>
            <a:r>
              <a:rPr lang="en-US" sz="1599" strike="noStrike" u="none">
                <a:solidFill>
                  <a:srgbClr val="484853"/>
                </a:solidFill>
                <a:latin typeface="Garet"/>
                <a:ea typeface="Garet"/>
                <a:cs typeface="Garet"/>
                <a:sym typeface="Garet"/>
              </a:rPr>
              <a:t>Submit to ongoing federal monitoring.</a:t>
            </a:r>
          </a:p>
        </p:txBody>
      </p:sp>
      <p:sp>
        <p:nvSpPr>
          <p:cNvPr name="TextBox 32" id="32"/>
          <p:cNvSpPr txBox="true"/>
          <p:nvPr/>
        </p:nvSpPr>
        <p:spPr>
          <a:xfrm rot="0">
            <a:off x="13099198" y="8588491"/>
            <a:ext cx="4160102" cy="1359535"/>
          </a:xfrm>
          <a:prstGeom prst="rect">
            <a:avLst/>
          </a:prstGeom>
        </p:spPr>
        <p:txBody>
          <a:bodyPr anchor="t" rtlCol="false" tIns="0" lIns="0" bIns="0" rIns="0">
            <a:spAutoFit/>
          </a:bodyPr>
          <a:lstStyle/>
          <a:p>
            <a:pPr algn="l" marL="0" indent="0" lvl="0">
              <a:lnSpc>
                <a:spcPts val="2239"/>
              </a:lnSpc>
              <a:spcBef>
                <a:spcPct val="0"/>
              </a:spcBef>
            </a:pPr>
            <a:r>
              <a:rPr lang="en-US" sz="1599">
                <a:solidFill>
                  <a:srgbClr val="484853"/>
                </a:solidFill>
                <a:latin typeface="Garet"/>
                <a:ea typeface="Garet"/>
                <a:cs typeface="Garet"/>
                <a:sym typeface="Garet"/>
              </a:rPr>
              <a:t>Separately, Yakima faced a $3.7 million federal funding freeze in 2025 due</a:t>
            </a:r>
            <a:r>
              <a:rPr lang="en-US" sz="1599" strike="noStrike" u="none">
                <a:solidFill>
                  <a:srgbClr val="484853"/>
                </a:solidFill>
                <a:latin typeface="Garet"/>
                <a:ea typeface="Garet"/>
                <a:cs typeface="Garet"/>
                <a:sym typeface="Garet"/>
              </a:rPr>
              <a:t> to broader compliance and budgetary issues, though this was not directly tied to the OCR case.</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0623"/>
            <a:ext cx="18288000" cy="10266377"/>
          </a:xfrm>
          <a:custGeom>
            <a:avLst/>
            <a:gdLst/>
            <a:ahLst/>
            <a:cxnLst/>
            <a:rect r="r" b="b" t="t" l="l"/>
            <a:pathLst>
              <a:path h="10266377" w="18288000">
                <a:moveTo>
                  <a:pt x="0" y="0"/>
                </a:moveTo>
                <a:lnTo>
                  <a:pt x="18288000" y="0"/>
                </a:lnTo>
                <a:lnTo>
                  <a:pt x="18288000" y="10266377"/>
                </a:lnTo>
                <a:lnTo>
                  <a:pt x="0" y="10266377"/>
                </a:lnTo>
                <a:lnTo>
                  <a:pt x="0" y="0"/>
                </a:lnTo>
                <a:close/>
              </a:path>
            </a:pathLst>
          </a:custGeom>
          <a:blipFill>
            <a:blip r:embed="rId2"/>
            <a:stretch>
              <a:fillRect l="0" t="-5667" r="0" b="-5667"/>
            </a:stretch>
          </a:blipFill>
        </p:spPr>
      </p:sp>
      <p:sp>
        <p:nvSpPr>
          <p:cNvPr name="Freeform 3" id="3"/>
          <p:cNvSpPr/>
          <p:nvPr/>
        </p:nvSpPr>
        <p:spPr>
          <a:xfrm flipH="false" flipV="false" rot="0">
            <a:off x="-731116" y="5977608"/>
            <a:ext cx="13710461" cy="8106310"/>
          </a:xfrm>
          <a:custGeom>
            <a:avLst/>
            <a:gdLst/>
            <a:ahLst/>
            <a:cxnLst/>
            <a:rect r="r" b="b" t="t" l="l"/>
            <a:pathLst>
              <a:path h="8106310" w="13710461">
                <a:moveTo>
                  <a:pt x="0" y="0"/>
                </a:moveTo>
                <a:lnTo>
                  <a:pt x="13710461" y="0"/>
                </a:lnTo>
                <a:lnTo>
                  <a:pt x="13710461" y="8106310"/>
                </a:lnTo>
                <a:lnTo>
                  <a:pt x="0" y="8106310"/>
                </a:lnTo>
                <a:lnTo>
                  <a:pt x="0" y="0"/>
                </a:lnTo>
                <a:close/>
              </a:path>
            </a:pathLst>
          </a:custGeom>
          <a:blipFill>
            <a:blip r:embed="rId3"/>
            <a:stretch>
              <a:fillRect l="0" t="0" r="0" b="0"/>
            </a:stretch>
          </a:blipFill>
        </p:spPr>
      </p:sp>
      <p:sp>
        <p:nvSpPr>
          <p:cNvPr name="Freeform 4" id="4"/>
          <p:cNvSpPr/>
          <p:nvPr/>
        </p:nvSpPr>
        <p:spPr>
          <a:xfrm flipH="true" flipV="false" rot="0">
            <a:off x="6124114" y="5977608"/>
            <a:ext cx="12825762" cy="7583232"/>
          </a:xfrm>
          <a:custGeom>
            <a:avLst/>
            <a:gdLst/>
            <a:ahLst/>
            <a:cxnLst/>
            <a:rect r="r" b="b" t="t" l="l"/>
            <a:pathLst>
              <a:path h="7583232" w="12825762">
                <a:moveTo>
                  <a:pt x="12825762" y="0"/>
                </a:moveTo>
                <a:lnTo>
                  <a:pt x="0" y="0"/>
                </a:lnTo>
                <a:lnTo>
                  <a:pt x="0" y="7583232"/>
                </a:lnTo>
                <a:lnTo>
                  <a:pt x="12825762" y="7583232"/>
                </a:lnTo>
                <a:lnTo>
                  <a:pt x="12825762" y="0"/>
                </a:lnTo>
                <a:close/>
              </a:path>
            </a:pathLst>
          </a:custGeom>
          <a:blipFill>
            <a:blip r:embed="rId3"/>
            <a:stretch>
              <a:fillRect l="0" t="0" r="0" b="0"/>
            </a:stretch>
          </a:blipFill>
        </p:spPr>
      </p:sp>
      <p:grpSp>
        <p:nvGrpSpPr>
          <p:cNvPr name="Group 5" id="5"/>
          <p:cNvGrpSpPr/>
          <p:nvPr/>
        </p:nvGrpSpPr>
        <p:grpSpPr>
          <a:xfrm rot="0">
            <a:off x="1716571" y="1384307"/>
            <a:ext cx="14854858" cy="5757840"/>
            <a:chOff x="0" y="0"/>
            <a:chExt cx="3912391" cy="1516468"/>
          </a:xfrm>
        </p:grpSpPr>
        <p:sp>
          <p:nvSpPr>
            <p:cNvPr name="Freeform 6" id="6"/>
            <p:cNvSpPr/>
            <p:nvPr/>
          </p:nvSpPr>
          <p:spPr>
            <a:xfrm flipH="false" flipV="false" rot="0">
              <a:off x="0" y="0"/>
              <a:ext cx="3912391" cy="1516468"/>
            </a:xfrm>
            <a:custGeom>
              <a:avLst/>
              <a:gdLst/>
              <a:ahLst/>
              <a:cxnLst/>
              <a:rect r="r" b="b" t="t" l="l"/>
              <a:pathLst>
                <a:path h="1516468" w="3912391">
                  <a:moveTo>
                    <a:pt x="26580" y="0"/>
                  </a:moveTo>
                  <a:lnTo>
                    <a:pt x="3885811" y="0"/>
                  </a:lnTo>
                  <a:cubicBezTo>
                    <a:pt x="3900491" y="0"/>
                    <a:pt x="3912391" y="11900"/>
                    <a:pt x="3912391" y="26580"/>
                  </a:cubicBezTo>
                  <a:lnTo>
                    <a:pt x="3912391" y="1489889"/>
                  </a:lnTo>
                  <a:cubicBezTo>
                    <a:pt x="3912391" y="1504568"/>
                    <a:pt x="3900491" y="1516468"/>
                    <a:pt x="3885811" y="1516468"/>
                  </a:cubicBezTo>
                  <a:lnTo>
                    <a:pt x="26580" y="1516468"/>
                  </a:lnTo>
                  <a:cubicBezTo>
                    <a:pt x="11900" y="1516468"/>
                    <a:pt x="0" y="1504568"/>
                    <a:pt x="0" y="1489889"/>
                  </a:cubicBezTo>
                  <a:lnTo>
                    <a:pt x="0" y="26580"/>
                  </a:lnTo>
                  <a:cubicBezTo>
                    <a:pt x="0" y="11900"/>
                    <a:pt x="11900" y="0"/>
                    <a:pt x="26580" y="0"/>
                  </a:cubicBezTo>
                  <a:close/>
                </a:path>
              </a:pathLst>
            </a:custGeom>
            <a:solidFill>
              <a:srgbClr val="FFFFFF"/>
            </a:solidFill>
            <a:ln w="57150" cap="rnd">
              <a:solidFill>
                <a:srgbClr val="000000"/>
              </a:solidFill>
              <a:prstDash val="lgDash"/>
              <a:round/>
            </a:ln>
          </p:spPr>
        </p:sp>
        <p:sp>
          <p:nvSpPr>
            <p:cNvPr name="TextBox 7" id="7"/>
            <p:cNvSpPr txBox="true"/>
            <p:nvPr/>
          </p:nvSpPr>
          <p:spPr>
            <a:xfrm>
              <a:off x="0" y="-38100"/>
              <a:ext cx="3912391" cy="155456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2896493" y="3360431"/>
            <a:ext cx="12808130" cy="1863725"/>
          </a:xfrm>
          <a:prstGeom prst="rect">
            <a:avLst/>
          </a:prstGeom>
        </p:spPr>
        <p:txBody>
          <a:bodyPr anchor="t" rtlCol="false" tIns="0" lIns="0" bIns="0" rIns="0">
            <a:spAutoFit/>
          </a:bodyPr>
          <a:lstStyle/>
          <a:p>
            <a:pPr algn="ctr">
              <a:lnSpc>
                <a:spcPts val="4900"/>
              </a:lnSpc>
              <a:spcBef>
                <a:spcPct val="0"/>
              </a:spcBef>
            </a:pPr>
            <a:r>
              <a:rPr lang="en-US" sz="3500">
                <a:solidFill>
                  <a:srgbClr val="000000"/>
                </a:solidFill>
                <a:latin typeface="Sawarabi Mincho"/>
                <a:ea typeface="Sawarabi Mincho"/>
                <a:cs typeface="Sawarabi Mincho"/>
                <a:sym typeface="Sawarabi Mincho"/>
              </a:rPr>
              <a:t>"Every hero has an origin story—so does Title IX. Let’s rewind the tape and uncover the major power-ups and quiet evolutions that have shaped it over the years."</a:t>
            </a:r>
          </a:p>
        </p:txBody>
      </p:sp>
      <p:sp>
        <p:nvSpPr>
          <p:cNvPr name="TextBox 9" id="9"/>
          <p:cNvSpPr txBox="true"/>
          <p:nvPr/>
        </p:nvSpPr>
        <p:spPr>
          <a:xfrm rot="0">
            <a:off x="5814981" y="1683303"/>
            <a:ext cx="9693348" cy="1543050"/>
          </a:xfrm>
          <a:prstGeom prst="rect">
            <a:avLst/>
          </a:prstGeom>
        </p:spPr>
        <p:txBody>
          <a:bodyPr anchor="t" rtlCol="false" tIns="0" lIns="0" bIns="0" rIns="0">
            <a:spAutoFit/>
          </a:bodyPr>
          <a:lstStyle/>
          <a:p>
            <a:pPr algn="ctr">
              <a:lnSpc>
                <a:spcPts val="12599"/>
              </a:lnSpc>
              <a:spcBef>
                <a:spcPct val="0"/>
              </a:spcBef>
            </a:pPr>
            <a:r>
              <a:rPr lang="en-US" sz="9000">
                <a:solidFill>
                  <a:srgbClr val="000000"/>
                </a:solidFill>
                <a:latin typeface="Negrita Pro"/>
                <a:ea typeface="Negrita Pro"/>
                <a:cs typeface="Negrita Pro"/>
                <a:sym typeface="Negrita Pro"/>
              </a:rPr>
              <a:t>Status of Title IX</a:t>
            </a:r>
          </a:p>
        </p:txBody>
      </p:sp>
      <p:sp>
        <p:nvSpPr>
          <p:cNvPr name="Freeform 10" id="10"/>
          <p:cNvSpPr/>
          <p:nvPr/>
        </p:nvSpPr>
        <p:spPr>
          <a:xfrm flipH="false" flipV="false" rot="0">
            <a:off x="2755202" y="5629583"/>
            <a:ext cx="11215020" cy="7976683"/>
          </a:xfrm>
          <a:custGeom>
            <a:avLst/>
            <a:gdLst/>
            <a:ahLst/>
            <a:cxnLst/>
            <a:rect r="r" b="b" t="t" l="l"/>
            <a:pathLst>
              <a:path h="7976683" w="11215020">
                <a:moveTo>
                  <a:pt x="0" y="0"/>
                </a:moveTo>
                <a:lnTo>
                  <a:pt x="11215020" y="0"/>
                </a:lnTo>
                <a:lnTo>
                  <a:pt x="11215020" y="7976683"/>
                </a:lnTo>
                <a:lnTo>
                  <a:pt x="0" y="7976683"/>
                </a:lnTo>
                <a:lnTo>
                  <a:pt x="0" y="0"/>
                </a:lnTo>
                <a:close/>
              </a:path>
            </a:pathLst>
          </a:custGeom>
          <a:blipFill>
            <a:blip r:embed="rId4"/>
            <a:stretch>
              <a:fillRect l="0" t="0" r="0" b="0"/>
            </a:stretch>
          </a:blipFill>
        </p:spPr>
      </p:sp>
      <p:grpSp>
        <p:nvGrpSpPr>
          <p:cNvPr name="Group 11" id="11"/>
          <p:cNvGrpSpPr/>
          <p:nvPr/>
        </p:nvGrpSpPr>
        <p:grpSpPr>
          <a:xfrm rot="0">
            <a:off x="8183059" y="5490856"/>
            <a:ext cx="4227366" cy="1615923"/>
            <a:chOff x="0" y="0"/>
            <a:chExt cx="5636488" cy="2154564"/>
          </a:xfrm>
        </p:grpSpPr>
        <p:sp>
          <p:nvSpPr>
            <p:cNvPr name="TextBox 12" id="12"/>
            <p:cNvSpPr txBox="true"/>
            <p:nvPr/>
          </p:nvSpPr>
          <p:spPr>
            <a:xfrm rot="0">
              <a:off x="0" y="133350"/>
              <a:ext cx="5636488" cy="627467"/>
            </a:xfrm>
            <a:prstGeom prst="rect">
              <a:avLst/>
            </a:prstGeom>
          </p:spPr>
          <p:txBody>
            <a:bodyPr anchor="t" rtlCol="false" tIns="0" lIns="0" bIns="0" rIns="0">
              <a:spAutoFit/>
            </a:bodyPr>
            <a:lstStyle/>
            <a:p>
              <a:pPr algn="ctr">
                <a:lnSpc>
                  <a:spcPts val="3011"/>
                </a:lnSpc>
                <a:spcBef>
                  <a:spcPct val="0"/>
                </a:spcBef>
              </a:pPr>
              <a:r>
                <a:rPr lang="en-US" b="true" sz="3764">
                  <a:solidFill>
                    <a:srgbClr val="020C45"/>
                  </a:solidFill>
                  <a:latin typeface="HK Modular"/>
                  <a:ea typeface="HK Modular"/>
                  <a:cs typeface="HK Modular"/>
                  <a:sym typeface="HK Modular"/>
                </a:rPr>
                <a:t>DEFENDER</a:t>
              </a:r>
            </a:p>
          </p:txBody>
        </p:sp>
        <p:sp>
          <p:nvSpPr>
            <p:cNvPr name="TextBox 13" id="13"/>
            <p:cNvSpPr txBox="true"/>
            <p:nvPr/>
          </p:nvSpPr>
          <p:spPr>
            <a:xfrm rot="0">
              <a:off x="0" y="1033137"/>
              <a:ext cx="5636488" cy="1121426"/>
            </a:xfrm>
            <a:prstGeom prst="rect">
              <a:avLst/>
            </a:prstGeom>
          </p:spPr>
          <p:txBody>
            <a:bodyPr anchor="t" rtlCol="false" tIns="0" lIns="0" bIns="0" rIns="0">
              <a:spAutoFit/>
            </a:bodyPr>
            <a:lstStyle/>
            <a:p>
              <a:pPr algn="ctr">
                <a:lnSpc>
                  <a:spcPts val="5415"/>
                </a:lnSpc>
                <a:spcBef>
                  <a:spcPct val="0"/>
                </a:spcBef>
              </a:pPr>
              <a:r>
                <a:rPr lang="en-US" b="true" sz="6769">
                  <a:solidFill>
                    <a:srgbClr val="1F80FF"/>
                  </a:solidFill>
                  <a:latin typeface="HK Modular"/>
                  <a:ea typeface="HK Modular"/>
                  <a:cs typeface="HK Modular"/>
                  <a:sym typeface="HK Modular"/>
                </a:rPr>
                <a:t>IX</a:t>
              </a:r>
            </a:p>
          </p:txBody>
        </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2B46BD"/>
        </a:solidFill>
      </p:bgPr>
    </p:bg>
    <p:spTree>
      <p:nvGrpSpPr>
        <p:cNvPr id="1" name=""/>
        <p:cNvGrpSpPr/>
        <p:nvPr/>
      </p:nvGrpSpPr>
      <p:grpSpPr>
        <a:xfrm>
          <a:off x="0" y="0"/>
          <a:ext cx="0" cy="0"/>
          <a:chOff x="0" y="0"/>
          <a:chExt cx="0" cy="0"/>
        </a:xfrm>
      </p:grpSpPr>
      <p:grpSp>
        <p:nvGrpSpPr>
          <p:cNvPr name="Group 2" id="2"/>
          <p:cNvGrpSpPr/>
          <p:nvPr/>
        </p:nvGrpSpPr>
        <p:grpSpPr>
          <a:xfrm rot="0">
            <a:off x="1611291" y="6146940"/>
            <a:ext cx="2145772" cy="3279760"/>
            <a:chOff x="0" y="0"/>
            <a:chExt cx="931643" cy="1423994"/>
          </a:xfrm>
        </p:grpSpPr>
        <p:sp>
          <p:nvSpPr>
            <p:cNvPr name="Freeform 3" id="3"/>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4" id="4"/>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5" id="5"/>
          <p:cNvGrpSpPr/>
          <p:nvPr/>
        </p:nvGrpSpPr>
        <p:grpSpPr>
          <a:xfrm rot="-10800000">
            <a:off x="3020647" y="860300"/>
            <a:ext cx="2145772" cy="3279760"/>
            <a:chOff x="0" y="0"/>
            <a:chExt cx="931643" cy="1423994"/>
          </a:xfrm>
        </p:grpSpPr>
        <p:sp>
          <p:nvSpPr>
            <p:cNvPr name="Freeform 6" id="6"/>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7" id="7"/>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8" id="8"/>
          <p:cNvGrpSpPr/>
          <p:nvPr/>
        </p:nvGrpSpPr>
        <p:grpSpPr>
          <a:xfrm rot="-10800000">
            <a:off x="6265507" y="860300"/>
            <a:ext cx="2145772" cy="3279760"/>
            <a:chOff x="0" y="0"/>
            <a:chExt cx="931643" cy="1423994"/>
          </a:xfrm>
        </p:grpSpPr>
        <p:sp>
          <p:nvSpPr>
            <p:cNvPr name="Freeform 9" id="9"/>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10" id="10"/>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11" id="11"/>
          <p:cNvGrpSpPr/>
          <p:nvPr/>
        </p:nvGrpSpPr>
        <p:grpSpPr>
          <a:xfrm rot="0">
            <a:off x="4641776" y="6146940"/>
            <a:ext cx="2145772" cy="3279760"/>
            <a:chOff x="0" y="0"/>
            <a:chExt cx="931643" cy="1423994"/>
          </a:xfrm>
        </p:grpSpPr>
        <p:sp>
          <p:nvSpPr>
            <p:cNvPr name="Freeform 12" id="12"/>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13" id="13"/>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sp>
        <p:nvSpPr>
          <p:cNvPr name="Freeform 14" id="14"/>
          <p:cNvSpPr/>
          <p:nvPr/>
        </p:nvSpPr>
        <p:spPr>
          <a:xfrm flipH="false" flipV="false" rot="0">
            <a:off x="813037" y="4739234"/>
            <a:ext cx="16446263" cy="956420"/>
          </a:xfrm>
          <a:custGeom>
            <a:avLst/>
            <a:gdLst/>
            <a:ahLst/>
            <a:cxnLst/>
            <a:rect r="r" b="b" t="t" l="l"/>
            <a:pathLst>
              <a:path h="956420" w="16446263">
                <a:moveTo>
                  <a:pt x="0" y="0"/>
                </a:moveTo>
                <a:lnTo>
                  <a:pt x="16446263" y="0"/>
                </a:lnTo>
                <a:lnTo>
                  <a:pt x="16446263" y="956420"/>
                </a:lnTo>
                <a:lnTo>
                  <a:pt x="0" y="95642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5" id="15"/>
          <p:cNvGrpSpPr/>
          <p:nvPr/>
        </p:nvGrpSpPr>
        <p:grpSpPr>
          <a:xfrm rot="5400000">
            <a:off x="1890503" y="5382934"/>
            <a:ext cx="1587349" cy="625440"/>
            <a:chOff x="0" y="0"/>
            <a:chExt cx="1031432" cy="406400"/>
          </a:xfrm>
        </p:grpSpPr>
        <p:sp>
          <p:nvSpPr>
            <p:cNvPr name="Freeform 16" id="16"/>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17" id="17"/>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18" id="18"/>
          <p:cNvGrpSpPr/>
          <p:nvPr/>
        </p:nvGrpSpPr>
        <p:grpSpPr>
          <a:xfrm rot="-5400000">
            <a:off x="3299858" y="4278626"/>
            <a:ext cx="1587349" cy="625440"/>
            <a:chOff x="0" y="0"/>
            <a:chExt cx="1031432" cy="406400"/>
          </a:xfrm>
        </p:grpSpPr>
        <p:sp>
          <p:nvSpPr>
            <p:cNvPr name="Freeform 19" id="19"/>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20" id="20"/>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21" id="21"/>
          <p:cNvGrpSpPr/>
          <p:nvPr/>
        </p:nvGrpSpPr>
        <p:grpSpPr>
          <a:xfrm rot="-5400000">
            <a:off x="6544719" y="4278626"/>
            <a:ext cx="1587349" cy="625440"/>
            <a:chOff x="0" y="0"/>
            <a:chExt cx="1031432" cy="406400"/>
          </a:xfrm>
        </p:grpSpPr>
        <p:sp>
          <p:nvSpPr>
            <p:cNvPr name="Freeform 22" id="22"/>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23" id="23"/>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24" id="24"/>
          <p:cNvGrpSpPr/>
          <p:nvPr/>
        </p:nvGrpSpPr>
        <p:grpSpPr>
          <a:xfrm rot="5400000">
            <a:off x="4920988" y="5382934"/>
            <a:ext cx="1587349" cy="625440"/>
            <a:chOff x="0" y="0"/>
            <a:chExt cx="1031432" cy="406400"/>
          </a:xfrm>
        </p:grpSpPr>
        <p:sp>
          <p:nvSpPr>
            <p:cNvPr name="Freeform 25" id="25"/>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26" id="26"/>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27" id="27"/>
          <p:cNvGrpSpPr/>
          <p:nvPr/>
        </p:nvGrpSpPr>
        <p:grpSpPr>
          <a:xfrm rot="5400000">
            <a:off x="2347707" y="5816389"/>
            <a:ext cx="672939" cy="672939"/>
            <a:chOff x="0" y="0"/>
            <a:chExt cx="406400" cy="406400"/>
          </a:xfrm>
        </p:grpSpPr>
        <p:sp>
          <p:nvSpPr>
            <p:cNvPr name="Freeform 28" id="28"/>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29" id="29"/>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30" id="30"/>
          <p:cNvGrpSpPr/>
          <p:nvPr/>
        </p:nvGrpSpPr>
        <p:grpSpPr>
          <a:xfrm rot="-5400000">
            <a:off x="3757063" y="3797672"/>
            <a:ext cx="672939" cy="672939"/>
            <a:chOff x="0" y="0"/>
            <a:chExt cx="406400" cy="406400"/>
          </a:xfrm>
        </p:grpSpPr>
        <p:sp>
          <p:nvSpPr>
            <p:cNvPr name="Freeform 31" id="31"/>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32" id="32"/>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33" id="33"/>
          <p:cNvGrpSpPr/>
          <p:nvPr/>
        </p:nvGrpSpPr>
        <p:grpSpPr>
          <a:xfrm rot="-5400000">
            <a:off x="7001923" y="3797672"/>
            <a:ext cx="672939" cy="672939"/>
            <a:chOff x="0" y="0"/>
            <a:chExt cx="406400" cy="406400"/>
          </a:xfrm>
        </p:grpSpPr>
        <p:sp>
          <p:nvSpPr>
            <p:cNvPr name="Freeform 34" id="34"/>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35" id="35"/>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36" id="36"/>
          <p:cNvGrpSpPr/>
          <p:nvPr/>
        </p:nvGrpSpPr>
        <p:grpSpPr>
          <a:xfrm rot="5400000">
            <a:off x="5378192" y="5816389"/>
            <a:ext cx="672939" cy="672939"/>
            <a:chOff x="0" y="0"/>
            <a:chExt cx="406400" cy="406400"/>
          </a:xfrm>
        </p:grpSpPr>
        <p:sp>
          <p:nvSpPr>
            <p:cNvPr name="Freeform 37" id="37"/>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38" id="38"/>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39" id="39"/>
          <p:cNvGrpSpPr/>
          <p:nvPr/>
        </p:nvGrpSpPr>
        <p:grpSpPr>
          <a:xfrm rot="0">
            <a:off x="7963282" y="6146940"/>
            <a:ext cx="2145772" cy="3279760"/>
            <a:chOff x="0" y="0"/>
            <a:chExt cx="931643" cy="1423994"/>
          </a:xfrm>
        </p:grpSpPr>
        <p:sp>
          <p:nvSpPr>
            <p:cNvPr name="Freeform 40" id="40"/>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41" id="41"/>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42" id="42"/>
          <p:cNvGrpSpPr/>
          <p:nvPr/>
        </p:nvGrpSpPr>
        <p:grpSpPr>
          <a:xfrm rot="5400000">
            <a:off x="8242494" y="5382934"/>
            <a:ext cx="1587349" cy="625440"/>
            <a:chOff x="0" y="0"/>
            <a:chExt cx="1031432" cy="406400"/>
          </a:xfrm>
        </p:grpSpPr>
        <p:sp>
          <p:nvSpPr>
            <p:cNvPr name="Freeform 43" id="43"/>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44" id="44"/>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45" id="45"/>
          <p:cNvGrpSpPr/>
          <p:nvPr/>
        </p:nvGrpSpPr>
        <p:grpSpPr>
          <a:xfrm rot="5400000">
            <a:off x="8699699" y="5816389"/>
            <a:ext cx="672939" cy="672939"/>
            <a:chOff x="0" y="0"/>
            <a:chExt cx="406400" cy="406400"/>
          </a:xfrm>
        </p:grpSpPr>
        <p:sp>
          <p:nvSpPr>
            <p:cNvPr name="Freeform 46" id="46"/>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47" id="47"/>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48" id="48"/>
          <p:cNvGrpSpPr/>
          <p:nvPr/>
        </p:nvGrpSpPr>
        <p:grpSpPr>
          <a:xfrm rot="0">
            <a:off x="11280630" y="6146940"/>
            <a:ext cx="2145772" cy="3279760"/>
            <a:chOff x="0" y="0"/>
            <a:chExt cx="931643" cy="1423994"/>
          </a:xfrm>
        </p:grpSpPr>
        <p:sp>
          <p:nvSpPr>
            <p:cNvPr name="Freeform 49" id="49"/>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50" id="50"/>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51" id="51"/>
          <p:cNvGrpSpPr/>
          <p:nvPr/>
        </p:nvGrpSpPr>
        <p:grpSpPr>
          <a:xfrm rot="5400000">
            <a:off x="11559841" y="5382934"/>
            <a:ext cx="1587349" cy="625440"/>
            <a:chOff x="0" y="0"/>
            <a:chExt cx="1031432" cy="406400"/>
          </a:xfrm>
        </p:grpSpPr>
        <p:sp>
          <p:nvSpPr>
            <p:cNvPr name="Freeform 52" id="52"/>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53" id="53"/>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54" id="54"/>
          <p:cNvGrpSpPr/>
          <p:nvPr/>
        </p:nvGrpSpPr>
        <p:grpSpPr>
          <a:xfrm rot="5400000">
            <a:off x="12017046" y="5816389"/>
            <a:ext cx="672939" cy="672939"/>
            <a:chOff x="0" y="0"/>
            <a:chExt cx="406400" cy="406400"/>
          </a:xfrm>
        </p:grpSpPr>
        <p:sp>
          <p:nvSpPr>
            <p:cNvPr name="Freeform 55" id="55"/>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56" id="56"/>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57" id="57"/>
          <p:cNvGrpSpPr/>
          <p:nvPr/>
        </p:nvGrpSpPr>
        <p:grpSpPr>
          <a:xfrm rot="0">
            <a:off x="14463515" y="6025409"/>
            <a:ext cx="2145772" cy="3279760"/>
            <a:chOff x="0" y="0"/>
            <a:chExt cx="931643" cy="1423994"/>
          </a:xfrm>
        </p:grpSpPr>
        <p:sp>
          <p:nvSpPr>
            <p:cNvPr name="Freeform 58" id="58"/>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59" id="59"/>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60" id="60"/>
          <p:cNvGrpSpPr/>
          <p:nvPr/>
        </p:nvGrpSpPr>
        <p:grpSpPr>
          <a:xfrm rot="5400000">
            <a:off x="14742726" y="5261403"/>
            <a:ext cx="1587349" cy="625440"/>
            <a:chOff x="0" y="0"/>
            <a:chExt cx="1031432" cy="406400"/>
          </a:xfrm>
        </p:grpSpPr>
        <p:sp>
          <p:nvSpPr>
            <p:cNvPr name="Freeform 61" id="61"/>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62" id="62"/>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63" id="63"/>
          <p:cNvGrpSpPr/>
          <p:nvPr/>
        </p:nvGrpSpPr>
        <p:grpSpPr>
          <a:xfrm rot="5400000">
            <a:off x="15199931" y="5694858"/>
            <a:ext cx="672939" cy="672939"/>
            <a:chOff x="0" y="0"/>
            <a:chExt cx="406400" cy="406400"/>
          </a:xfrm>
        </p:grpSpPr>
        <p:sp>
          <p:nvSpPr>
            <p:cNvPr name="Freeform 64" id="64"/>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65" id="65"/>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66" id="66"/>
          <p:cNvGrpSpPr/>
          <p:nvPr/>
        </p:nvGrpSpPr>
        <p:grpSpPr>
          <a:xfrm rot="-10800000">
            <a:off x="9621956" y="860300"/>
            <a:ext cx="2145772" cy="3279760"/>
            <a:chOff x="0" y="0"/>
            <a:chExt cx="931643" cy="1423994"/>
          </a:xfrm>
        </p:grpSpPr>
        <p:sp>
          <p:nvSpPr>
            <p:cNvPr name="Freeform 67" id="67"/>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68" id="68"/>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69" id="69"/>
          <p:cNvGrpSpPr/>
          <p:nvPr/>
        </p:nvGrpSpPr>
        <p:grpSpPr>
          <a:xfrm rot="-5400000">
            <a:off x="9901168" y="4278626"/>
            <a:ext cx="1587349" cy="625440"/>
            <a:chOff x="0" y="0"/>
            <a:chExt cx="1031432" cy="406400"/>
          </a:xfrm>
        </p:grpSpPr>
        <p:sp>
          <p:nvSpPr>
            <p:cNvPr name="Freeform 70" id="70"/>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71" id="71"/>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72" id="72"/>
          <p:cNvGrpSpPr/>
          <p:nvPr/>
        </p:nvGrpSpPr>
        <p:grpSpPr>
          <a:xfrm rot="-5400000">
            <a:off x="10358372" y="3797672"/>
            <a:ext cx="672939" cy="672939"/>
            <a:chOff x="0" y="0"/>
            <a:chExt cx="406400" cy="406400"/>
          </a:xfrm>
        </p:grpSpPr>
        <p:sp>
          <p:nvSpPr>
            <p:cNvPr name="Freeform 73" id="73"/>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74" id="74"/>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75" id="75"/>
          <p:cNvGrpSpPr/>
          <p:nvPr/>
        </p:nvGrpSpPr>
        <p:grpSpPr>
          <a:xfrm rot="-10800000">
            <a:off x="12872072" y="860300"/>
            <a:ext cx="2145772" cy="3279760"/>
            <a:chOff x="0" y="0"/>
            <a:chExt cx="931643" cy="1423994"/>
          </a:xfrm>
        </p:grpSpPr>
        <p:sp>
          <p:nvSpPr>
            <p:cNvPr name="Freeform 76" id="76"/>
            <p:cNvSpPr/>
            <p:nvPr/>
          </p:nvSpPr>
          <p:spPr>
            <a:xfrm flipH="false" flipV="false" rot="0">
              <a:off x="0" y="0"/>
              <a:ext cx="931643" cy="1423994"/>
            </a:xfrm>
            <a:custGeom>
              <a:avLst/>
              <a:gdLst/>
              <a:ahLst/>
              <a:cxnLst/>
              <a:rect r="r" b="b" t="t" l="l"/>
              <a:pathLst>
                <a:path h="1423994" w="931643">
                  <a:moveTo>
                    <a:pt x="184007" y="0"/>
                  </a:moveTo>
                  <a:lnTo>
                    <a:pt x="747636" y="0"/>
                  </a:lnTo>
                  <a:cubicBezTo>
                    <a:pt x="849260" y="0"/>
                    <a:pt x="931643" y="82383"/>
                    <a:pt x="931643" y="184007"/>
                  </a:cubicBezTo>
                  <a:lnTo>
                    <a:pt x="931643" y="1239987"/>
                  </a:lnTo>
                  <a:cubicBezTo>
                    <a:pt x="931643" y="1341611"/>
                    <a:pt x="849260" y="1423994"/>
                    <a:pt x="747636" y="1423994"/>
                  </a:cubicBezTo>
                  <a:lnTo>
                    <a:pt x="184007" y="1423994"/>
                  </a:lnTo>
                  <a:cubicBezTo>
                    <a:pt x="82383" y="1423994"/>
                    <a:pt x="0" y="1341611"/>
                    <a:pt x="0" y="1239987"/>
                  </a:cubicBezTo>
                  <a:lnTo>
                    <a:pt x="0" y="184007"/>
                  </a:lnTo>
                  <a:cubicBezTo>
                    <a:pt x="0" y="82383"/>
                    <a:pt x="82383" y="0"/>
                    <a:pt x="184007" y="0"/>
                  </a:cubicBezTo>
                  <a:close/>
                </a:path>
              </a:pathLst>
            </a:custGeom>
            <a:solidFill>
              <a:srgbClr val="FFFFFF"/>
            </a:solidFill>
            <a:ln cap="rnd">
              <a:noFill/>
              <a:prstDash val="solid"/>
              <a:round/>
            </a:ln>
          </p:spPr>
        </p:sp>
        <p:sp>
          <p:nvSpPr>
            <p:cNvPr name="TextBox 77" id="77"/>
            <p:cNvSpPr txBox="true"/>
            <p:nvPr/>
          </p:nvSpPr>
          <p:spPr>
            <a:xfrm>
              <a:off x="0" y="-28575"/>
              <a:ext cx="931643" cy="1452569"/>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78" id="78"/>
          <p:cNvGrpSpPr/>
          <p:nvPr/>
        </p:nvGrpSpPr>
        <p:grpSpPr>
          <a:xfrm rot="-5400000">
            <a:off x="13151284" y="4278626"/>
            <a:ext cx="1587349" cy="625440"/>
            <a:chOff x="0" y="0"/>
            <a:chExt cx="1031432" cy="406400"/>
          </a:xfrm>
        </p:grpSpPr>
        <p:sp>
          <p:nvSpPr>
            <p:cNvPr name="Freeform 79" id="79"/>
            <p:cNvSpPr/>
            <p:nvPr/>
          </p:nvSpPr>
          <p:spPr>
            <a:xfrm flipH="false" flipV="false" rot="0">
              <a:off x="18182" y="0"/>
              <a:ext cx="995068" cy="406400"/>
            </a:xfrm>
            <a:custGeom>
              <a:avLst/>
              <a:gdLst/>
              <a:ahLst/>
              <a:cxnLst/>
              <a:rect r="r" b="b" t="t" l="l"/>
              <a:pathLst>
                <a:path h="406400" w="995068">
                  <a:moveTo>
                    <a:pt x="766155" y="0"/>
                  </a:moveTo>
                  <a:lnTo>
                    <a:pt x="228913" y="0"/>
                  </a:lnTo>
                  <a:cubicBezTo>
                    <a:pt x="200808" y="0"/>
                    <a:pt x="173853" y="11165"/>
                    <a:pt x="153979" y="31039"/>
                  </a:cubicBezTo>
                  <a:lnTo>
                    <a:pt x="12857" y="172161"/>
                  </a:lnTo>
                  <a:cubicBezTo>
                    <a:pt x="4625" y="180393"/>
                    <a:pt x="0" y="191558"/>
                    <a:pt x="0" y="203200"/>
                  </a:cubicBezTo>
                  <a:cubicBezTo>
                    <a:pt x="0" y="214842"/>
                    <a:pt x="4625" y="226007"/>
                    <a:pt x="12857" y="234239"/>
                  </a:cubicBezTo>
                  <a:lnTo>
                    <a:pt x="153979" y="375361"/>
                  </a:lnTo>
                  <a:cubicBezTo>
                    <a:pt x="173853" y="395235"/>
                    <a:pt x="200808" y="406400"/>
                    <a:pt x="228913" y="406400"/>
                  </a:cubicBezTo>
                  <a:lnTo>
                    <a:pt x="766155" y="406400"/>
                  </a:lnTo>
                  <a:cubicBezTo>
                    <a:pt x="794261" y="406400"/>
                    <a:pt x="821215" y="395235"/>
                    <a:pt x="841089" y="375361"/>
                  </a:cubicBezTo>
                  <a:lnTo>
                    <a:pt x="982211" y="234239"/>
                  </a:lnTo>
                  <a:cubicBezTo>
                    <a:pt x="990443" y="226007"/>
                    <a:pt x="995068" y="214842"/>
                    <a:pt x="995068" y="203200"/>
                  </a:cubicBezTo>
                  <a:cubicBezTo>
                    <a:pt x="995068" y="191558"/>
                    <a:pt x="990443" y="180393"/>
                    <a:pt x="982211" y="172161"/>
                  </a:cubicBezTo>
                  <a:lnTo>
                    <a:pt x="841089" y="31039"/>
                  </a:lnTo>
                  <a:cubicBezTo>
                    <a:pt x="821215" y="11165"/>
                    <a:pt x="794261" y="0"/>
                    <a:pt x="766155" y="0"/>
                  </a:cubicBezTo>
                  <a:close/>
                </a:path>
              </a:pathLst>
            </a:custGeom>
            <a:solidFill>
              <a:srgbClr val="EDD947"/>
            </a:solidFill>
            <a:ln cap="sq">
              <a:noFill/>
              <a:prstDash val="solid"/>
              <a:miter/>
            </a:ln>
          </p:spPr>
        </p:sp>
        <p:sp>
          <p:nvSpPr>
            <p:cNvPr name="TextBox 80" id="80"/>
            <p:cNvSpPr txBox="true"/>
            <p:nvPr/>
          </p:nvSpPr>
          <p:spPr>
            <a:xfrm>
              <a:off x="152400" y="-28575"/>
              <a:ext cx="726632" cy="434975"/>
            </a:xfrm>
            <a:prstGeom prst="rect">
              <a:avLst/>
            </a:prstGeom>
          </p:spPr>
          <p:txBody>
            <a:bodyPr anchor="ctr" rtlCol="false" tIns="50800" lIns="50800" bIns="50800" rIns="50800"/>
            <a:lstStyle/>
            <a:p>
              <a:pPr algn="ctr" marL="0" indent="0" lvl="0">
                <a:lnSpc>
                  <a:spcPts val="1960"/>
                </a:lnSpc>
                <a:spcBef>
                  <a:spcPct val="0"/>
                </a:spcBef>
              </a:pPr>
            </a:p>
          </p:txBody>
        </p:sp>
      </p:grpSp>
      <p:grpSp>
        <p:nvGrpSpPr>
          <p:cNvPr name="Group 81" id="81"/>
          <p:cNvGrpSpPr/>
          <p:nvPr/>
        </p:nvGrpSpPr>
        <p:grpSpPr>
          <a:xfrm rot="-5400000">
            <a:off x="13608489" y="3797672"/>
            <a:ext cx="672939" cy="672939"/>
            <a:chOff x="0" y="0"/>
            <a:chExt cx="406400" cy="406400"/>
          </a:xfrm>
        </p:grpSpPr>
        <p:sp>
          <p:nvSpPr>
            <p:cNvPr name="Freeform 82" id="82"/>
            <p:cNvSpPr/>
            <p:nvPr/>
          </p:nvSpPr>
          <p:spPr>
            <a:xfrm flipH="false" flipV="false" rot="0">
              <a:off x="0" y="0"/>
              <a:ext cx="406400" cy="406400"/>
            </a:xfrm>
            <a:custGeom>
              <a:avLst/>
              <a:gdLst/>
              <a:ahLst/>
              <a:cxnLst/>
              <a:rect r="r" b="b" t="t" l="l"/>
              <a:pathLst>
                <a:path h="406400" w="406400">
                  <a:moveTo>
                    <a:pt x="203200" y="0"/>
                  </a:moveTo>
                  <a:cubicBezTo>
                    <a:pt x="315424" y="0"/>
                    <a:pt x="406400" y="90976"/>
                    <a:pt x="406400" y="203200"/>
                  </a:cubicBezTo>
                  <a:cubicBezTo>
                    <a:pt x="406400" y="315424"/>
                    <a:pt x="315424" y="406400"/>
                    <a:pt x="203200" y="406400"/>
                  </a:cubicBezTo>
                  <a:lnTo>
                    <a:pt x="203200" y="406400"/>
                  </a:lnTo>
                  <a:cubicBezTo>
                    <a:pt x="90976" y="406400"/>
                    <a:pt x="0" y="315424"/>
                    <a:pt x="0" y="203200"/>
                  </a:cubicBezTo>
                  <a:cubicBezTo>
                    <a:pt x="0" y="90976"/>
                    <a:pt x="90976" y="0"/>
                    <a:pt x="203200" y="0"/>
                  </a:cubicBezTo>
                  <a:close/>
                </a:path>
              </a:pathLst>
            </a:custGeom>
            <a:solidFill>
              <a:srgbClr val="C42217"/>
            </a:solidFill>
            <a:ln cap="sq">
              <a:noFill/>
              <a:prstDash val="solid"/>
              <a:miter/>
            </a:ln>
          </p:spPr>
        </p:sp>
        <p:sp>
          <p:nvSpPr>
            <p:cNvPr name="TextBox 83" id="83"/>
            <p:cNvSpPr txBox="true"/>
            <p:nvPr/>
          </p:nvSpPr>
          <p:spPr>
            <a:xfrm>
              <a:off x="0" y="-28575"/>
              <a:ext cx="406400" cy="434975"/>
            </a:xfrm>
            <a:prstGeom prst="rect">
              <a:avLst/>
            </a:prstGeom>
          </p:spPr>
          <p:txBody>
            <a:bodyPr anchor="ctr" rtlCol="false" tIns="50800" lIns="50800" bIns="50800" rIns="50800"/>
            <a:lstStyle/>
            <a:p>
              <a:pPr algn="ctr" marL="0" indent="0" lvl="0">
                <a:lnSpc>
                  <a:spcPts val="1960"/>
                </a:lnSpc>
                <a:spcBef>
                  <a:spcPct val="0"/>
                </a:spcBef>
              </a:pPr>
            </a:p>
          </p:txBody>
        </p:sp>
      </p:grpSp>
      <p:sp>
        <p:nvSpPr>
          <p:cNvPr name="Freeform 84" id="84"/>
          <p:cNvSpPr/>
          <p:nvPr/>
        </p:nvSpPr>
        <p:spPr>
          <a:xfrm flipH="false" flipV="false" rot="0">
            <a:off x="14093880" y="7299773"/>
            <a:ext cx="2692545" cy="1339541"/>
          </a:xfrm>
          <a:custGeom>
            <a:avLst/>
            <a:gdLst/>
            <a:ahLst/>
            <a:cxnLst/>
            <a:rect r="r" b="b" t="t" l="l"/>
            <a:pathLst>
              <a:path h="1339541" w="2692545">
                <a:moveTo>
                  <a:pt x="0" y="0"/>
                </a:moveTo>
                <a:lnTo>
                  <a:pt x="2692546" y="0"/>
                </a:lnTo>
                <a:lnTo>
                  <a:pt x="2692546" y="1339541"/>
                </a:lnTo>
                <a:lnTo>
                  <a:pt x="0" y="13395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5" id="85"/>
          <p:cNvSpPr txBox="true"/>
          <p:nvPr/>
        </p:nvSpPr>
        <p:spPr>
          <a:xfrm rot="0">
            <a:off x="2535255" y="5895590"/>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1</a:t>
            </a:r>
          </a:p>
        </p:txBody>
      </p:sp>
      <p:sp>
        <p:nvSpPr>
          <p:cNvPr name="TextBox 86" id="86"/>
          <p:cNvSpPr txBox="true"/>
          <p:nvPr/>
        </p:nvSpPr>
        <p:spPr>
          <a:xfrm rot="0">
            <a:off x="3893234" y="3876761"/>
            <a:ext cx="400598" cy="523278"/>
          </a:xfrm>
          <a:prstGeom prst="rect">
            <a:avLst/>
          </a:prstGeom>
        </p:spPr>
        <p:txBody>
          <a:bodyPr anchor="t" rtlCol="false" tIns="0" lIns="0" bIns="0" rIns="0">
            <a:spAutoFit/>
          </a:bodyPr>
          <a:lstStyle/>
          <a:p>
            <a:pPr algn="ctr" marL="0" indent="0" lvl="0">
              <a:lnSpc>
                <a:spcPts val="4147"/>
              </a:lnSpc>
              <a:spcBef>
                <a:spcPct val="0"/>
              </a:spcBef>
            </a:pPr>
            <a:r>
              <a:rPr lang="en-US" sz="3515">
                <a:solidFill>
                  <a:srgbClr val="FFFFFF"/>
                </a:solidFill>
                <a:latin typeface="Varela Round"/>
                <a:ea typeface="Varela Round"/>
                <a:cs typeface="Varela Round"/>
                <a:sym typeface="Varela Round"/>
              </a:rPr>
              <a:t>2</a:t>
            </a:r>
          </a:p>
        </p:txBody>
      </p:sp>
      <p:sp>
        <p:nvSpPr>
          <p:cNvPr name="TextBox 87" id="87"/>
          <p:cNvSpPr txBox="true"/>
          <p:nvPr/>
        </p:nvSpPr>
        <p:spPr>
          <a:xfrm rot="0">
            <a:off x="7189471" y="3876873"/>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4</a:t>
            </a:r>
          </a:p>
        </p:txBody>
      </p:sp>
      <p:sp>
        <p:nvSpPr>
          <p:cNvPr name="TextBox 88" id="88"/>
          <p:cNvSpPr txBox="true"/>
          <p:nvPr/>
        </p:nvSpPr>
        <p:spPr>
          <a:xfrm rot="0">
            <a:off x="5565740" y="5895590"/>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3</a:t>
            </a:r>
          </a:p>
        </p:txBody>
      </p:sp>
      <p:sp>
        <p:nvSpPr>
          <p:cNvPr name="TextBox 89" id="89"/>
          <p:cNvSpPr txBox="true"/>
          <p:nvPr/>
        </p:nvSpPr>
        <p:spPr>
          <a:xfrm rot="0">
            <a:off x="8887246" y="5895590"/>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5</a:t>
            </a:r>
          </a:p>
        </p:txBody>
      </p:sp>
      <p:sp>
        <p:nvSpPr>
          <p:cNvPr name="TextBox 90" id="90"/>
          <p:cNvSpPr txBox="true"/>
          <p:nvPr/>
        </p:nvSpPr>
        <p:spPr>
          <a:xfrm rot="0">
            <a:off x="12204593" y="5895590"/>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7</a:t>
            </a:r>
          </a:p>
        </p:txBody>
      </p:sp>
      <p:sp>
        <p:nvSpPr>
          <p:cNvPr name="TextBox 91" id="91"/>
          <p:cNvSpPr txBox="true"/>
          <p:nvPr/>
        </p:nvSpPr>
        <p:spPr>
          <a:xfrm rot="0">
            <a:off x="15387478" y="5774059"/>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9</a:t>
            </a:r>
          </a:p>
        </p:txBody>
      </p:sp>
      <p:sp>
        <p:nvSpPr>
          <p:cNvPr name="TextBox 92" id="92"/>
          <p:cNvSpPr txBox="true"/>
          <p:nvPr/>
        </p:nvSpPr>
        <p:spPr>
          <a:xfrm rot="0">
            <a:off x="10545920" y="3876873"/>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6</a:t>
            </a:r>
          </a:p>
        </p:txBody>
      </p:sp>
      <p:sp>
        <p:nvSpPr>
          <p:cNvPr name="TextBox 93" id="93"/>
          <p:cNvSpPr txBox="true"/>
          <p:nvPr/>
        </p:nvSpPr>
        <p:spPr>
          <a:xfrm rot="0">
            <a:off x="13796036" y="3876873"/>
            <a:ext cx="297845" cy="523167"/>
          </a:xfrm>
          <a:prstGeom prst="rect">
            <a:avLst/>
          </a:prstGeom>
        </p:spPr>
        <p:txBody>
          <a:bodyPr anchor="t" rtlCol="false" tIns="0" lIns="0" bIns="0" rIns="0">
            <a:spAutoFit/>
          </a:bodyPr>
          <a:lstStyle/>
          <a:p>
            <a:pPr algn="ctr" marL="0" indent="0" lvl="0">
              <a:lnSpc>
                <a:spcPts val="4095"/>
              </a:lnSpc>
              <a:spcBef>
                <a:spcPct val="0"/>
              </a:spcBef>
            </a:pPr>
            <a:r>
              <a:rPr lang="en-US" sz="3471">
                <a:solidFill>
                  <a:srgbClr val="FFFFFF"/>
                </a:solidFill>
                <a:latin typeface="Varela Round"/>
                <a:ea typeface="Varela Round"/>
                <a:cs typeface="Varela Round"/>
                <a:sym typeface="Varela Round"/>
              </a:rPr>
              <a:t>8</a:t>
            </a:r>
          </a:p>
        </p:txBody>
      </p:sp>
      <p:sp>
        <p:nvSpPr>
          <p:cNvPr name="TextBox 94" id="94"/>
          <p:cNvSpPr txBox="true"/>
          <p:nvPr/>
        </p:nvSpPr>
        <p:spPr>
          <a:xfrm rot="0">
            <a:off x="1766885" y="7185473"/>
            <a:ext cx="1834584" cy="5276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Th</a:t>
            </a:r>
            <a:r>
              <a:rPr lang="en-US" sz="1295">
                <a:solidFill>
                  <a:srgbClr val="2B46BD"/>
                </a:solidFill>
                <a:latin typeface="Varela Round"/>
                <a:ea typeface="Varela Round"/>
                <a:cs typeface="Varela Round"/>
                <a:sym typeface="Varela Round"/>
              </a:rPr>
              <a:t>e Law - Title IX is signed into law.</a:t>
            </a:r>
          </a:p>
        </p:txBody>
      </p:sp>
      <p:sp>
        <p:nvSpPr>
          <p:cNvPr name="TextBox 95" id="95"/>
          <p:cNvSpPr txBox="true"/>
          <p:nvPr/>
        </p:nvSpPr>
        <p:spPr>
          <a:xfrm rot="0">
            <a:off x="3054163" y="1601728"/>
            <a:ext cx="2021589" cy="21278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Discrimin</a:t>
            </a:r>
            <a:r>
              <a:rPr lang="en-US" sz="1295">
                <a:solidFill>
                  <a:srgbClr val="2B46BD"/>
                </a:solidFill>
                <a:latin typeface="Varela Round"/>
                <a:ea typeface="Varela Round"/>
                <a:cs typeface="Varela Round"/>
                <a:sym typeface="Varela Round"/>
              </a:rPr>
              <a:t>ation in Athletics - Regulations first issued by Department of Health, Education and Welfare to address discrimination in athletics. Did not address sexual harassment.</a:t>
            </a:r>
          </a:p>
        </p:txBody>
      </p:sp>
      <p:sp>
        <p:nvSpPr>
          <p:cNvPr name="TextBox 96" id="96"/>
          <p:cNvSpPr txBox="true"/>
          <p:nvPr/>
        </p:nvSpPr>
        <p:spPr>
          <a:xfrm rot="0">
            <a:off x="6265507" y="1384066"/>
            <a:ext cx="2145772" cy="23945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D</a:t>
            </a:r>
            <a:r>
              <a:rPr lang="en-US" sz="1295">
                <a:solidFill>
                  <a:srgbClr val="2B46BD"/>
                </a:solidFill>
                <a:latin typeface="Varela Round"/>
                <a:ea typeface="Varela Round"/>
                <a:cs typeface="Varela Round"/>
                <a:sym typeface="Varela Round"/>
              </a:rPr>
              <a:t>avis v. Monroe County Board of Education – Supreme court ruled that schools can be held liable for student-on-student harassment under Title IX if the harassment is severe, pervasive, and objectively offensive.</a:t>
            </a:r>
          </a:p>
        </p:txBody>
      </p:sp>
      <p:sp>
        <p:nvSpPr>
          <p:cNvPr name="TextBox 97" id="97"/>
          <p:cNvSpPr txBox="true"/>
          <p:nvPr/>
        </p:nvSpPr>
        <p:spPr>
          <a:xfrm rot="0">
            <a:off x="1842432" y="6756028"/>
            <a:ext cx="1683490"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1972</a:t>
            </a:r>
          </a:p>
        </p:txBody>
      </p:sp>
      <p:sp>
        <p:nvSpPr>
          <p:cNvPr name="TextBox 98" id="98"/>
          <p:cNvSpPr txBox="true"/>
          <p:nvPr/>
        </p:nvSpPr>
        <p:spPr>
          <a:xfrm rot="0">
            <a:off x="3251787" y="1326097"/>
            <a:ext cx="1683490"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1975</a:t>
            </a:r>
          </a:p>
        </p:txBody>
      </p:sp>
      <p:sp>
        <p:nvSpPr>
          <p:cNvPr name="TextBox 99" id="99"/>
          <p:cNvSpPr txBox="true"/>
          <p:nvPr/>
        </p:nvSpPr>
        <p:spPr>
          <a:xfrm rot="0">
            <a:off x="6496648" y="1039527"/>
            <a:ext cx="1683490"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1999</a:t>
            </a:r>
          </a:p>
        </p:txBody>
      </p:sp>
      <p:sp>
        <p:nvSpPr>
          <p:cNvPr name="TextBox 100" id="100"/>
          <p:cNvSpPr txBox="true"/>
          <p:nvPr/>
        </p:nvSpPr>
        <p:spPr>
          <a:xfrm rot="0">
            <a:off x="4782523" y="6780723"/>
            <a:ext cx="1906097"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1997</a:t>
            </a:r>
          </a:p>
        </p:txBody>
      </p:sp>
      <p:sp>
        <p:nvSpPr>
          <p:cNvPr name="TextBox 101" id="101"/>
          <p:cNvSpPr txBox="true"/>
          <p:nvPr/>
        </p:nvSpPr>
        <p:spPr>
          <a:xfrm rot="0">
            <a:off x="8080767" y="7210167"/>
            <a:ext cx="1910803" cy="18611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Th</a:t>
            </a:r>
            <a:r>
              <a:rPr lang="en-US" sz="1295">
                <a:solidFill>
                  <a:srgbClr val="2B46BD"/>
                </a:solidFill>
                <a:latin typeface="Varela Round"/>
                <a:ea typeface="Varela Round"/>
                <a:cs typeface="Varela Round"/>
                <a:sym typeface="Varela Round"/>
              </a:rPr>
              <a:t>e new regulations are the first time the Department has addressed sexual harassment as a form of sex discrimination via regulations.</a:t>
            </a:r>
          </a:p>
        </p:txBody>
      </p:sp>
      <p:sp>
        <p:nvSpPr>
          <p:cNvPr name="TextBox 102" id="102"/>
          <p:cNvSpPr txBox="true"/>
          <p:nvPr/>
        </p:nvSpPr>
        <p:spPr>
          <a:xfrm rot="0">
            <a:off x="11521704" y="7208753"/>
            <a:ext cx="1663623" cy="21278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A federal judg</a:t>
            </a:r>
            <a:r>
              <a:rPr lang="en-US" sz="1295">
                <a:solidFill>
                  <a:srgbClr val="2B46BD"/>
                </a:solidFill>
                <a:latin typeface="Varela Round"/>
                <a:ea typeface="Varela Round"/>
                <a:cs typeface="Varela Round"/>
                <a:sym typeface="Varela Round"/>
              </a:rPr>
              <a:t>e in Kentucky struck down changes made to Title IX by the Biden administration ruling that the new regulations violate the Constitution. </a:t>
            </a:r>
          </a:p>
        </p:txBody>
      </p:sp>
      <p:sp>
        <p:nvSpPr>
          <p:cNvPr name="TextBox 103" id="103"/>
          <p:cNvSpPr txBox="true"/>
          <p:nvPr/>
        </p:nvSpPr>
        <p:spPr>
          <a:xfrm rot="0">
            <a:off x="8159452" y="6780723"/>
            <a:ext cx="1753433"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2020</a:t>
            </a:r>
          </a:p>
        </p:txBody>
      </p:sp>
      <p:sp>
        <p:nvSpPr>
          <p:cNvPr name="TextBox 104" id="104"/>
          <p:cNvSpPr txBox="true"/>
          <p:nvPr/>
        </p:nvSpPr>
        <p:spPr>
          <a:xfrm rot="0">
            <a:off x="11467871" y="6756028"/>
            <a:ext cx="1771289"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Jan 9, 2025</a:t>
            </a:r>
          </a:p>
        </p:txBody>
      </p:sp>
      <p:sp>
        <p:nvSpPr>
          <p:cNvPr name="TextBox 105" id="105"/>
          <p:cNvSpPr txBox="true"/>
          <p:nvPr/>
        </p:nvSpPr>
        <p:spPr>
          <a:xfrm rot="0">
            <a:off x="14650756" y="6756028"/>
            <a:ext cx="1771289"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Coming Soon</a:t>
            </a:r>
          </a:p>
        </p:txBody>
      </p:sp>
      <p:sp>
        <p:nvSpPr>
          <p:cNvPr name="TextBox 106" id="106"/>
          <p:cNvSpPr txBox="true"/>
          <p:nvPr/>
        </p:nvSpPr>
        <p:spPr>
          <a:xfrm rot="0">
            <a:off x="9699753" y="1325503"/>
            <a:ext cx="1990178" cy="23945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The U.</a:t>
            </a:r>
            <a:r>
              <a:rPr lang="en-US" sz="1295">
                <a:solidFill>
                  <a:srgbClr val="2B46BD"/>
                </a:solidFill>
                <a:latin typeface="Varela Round"/>
                <a:ea typeface="Varela Round"/>
                <a:cs typeface="Varela Round"/>
                <a:sym typeface="Varela Round"/>
              </a:rPr>
              <a:t>S. Department of Education releases final Title IX regulations -LGBTQ+ students and a broader definition of sexual harassment.  Several injunctions are filed by states - including Georgia</a:t>
            </a:r>
          </a:p>
        </p:txBody>
      </p:sp>
      <p:sp>
        <p:nvSpPr>
          <p:cNvPr name="TextBox 107" id="107"/>
          <p:cNvSpPr txBox="true"/>
          <p:nvPr/>
        </p:nvSpPr>
        <p:spPr>
          <a:xfrm rot="0">
            <a:off x="9853097" y="1030002"/>
            <a:ext cx="1683490"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2024</a:t>
            </a:r>
          </a:p>
        </p:txBody>
      </p:sp>
      <p:sp>
        <p:nvSpPr>
          <p:cNvPr name="TextBox 108" id="108"/>
          <p:cNvSpPr txBox="true"/>
          <p:nvPr/>
        </p:nvSpPr>
        <p:spPr>
          <a:xfrm rot="0">
            <a:off x="13025028" y="1755541"/>
            <a:ext cx="1834584" cy="13277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U</a:t>
            </a:r>
            <a:r>
              <a:rPr lang="en-US" sz="1295">
                <a:solidFill>
                  <a:srgbClr val="2B46BD"/>
                </a:solidFill>
                <a:latin typeface="Varela Round"/>
                <a:ea typeface="Varela Round"/>
                <a:cs typeface="Varela Round"/>
                <a:sym typeface="Varela Round"/>
              </a:rPr>
              <a:t>SDE announced that it will enforce the Trump Administration’s 2020 Title IX Rule</a:t>
            </a:r>
          </a:p>
        </p:txBody>
      </p:sp>
      <p:sp>
        <p:nvSpPr>
          <p:cNvPr name="TextBox 109" id="109"/>
          <p:cNvSpPr txBox="true"/>
          <p:nvPr/>
        </p:nvSpPr>
        <p:spPr>
          <a:xfrm rot="0">
            <a:off x="13100575" y="1326097"/>
            <a:ext cx="1683490" cy="277044"/>
          </a:xfrm>
          <a:prstGeom prst="rect">
            <a:avLst/>
          </a:prstGeom>
        </p:spPr>
        <p:txBody>
          <a:bodyPr anchor="t" rtlCol="false" tIns="0" lIns="0" bIns="0" rIns="0">
            <a:spAutoFit/>
          </a:bodyPr>
          <a:lstStyle/>
          <a:p>
            <a:pPr algn="ctr" marL="0" indent="0" lvl="0">
              <a:lnSpc>
                <a:spcPts val="2296"/>
              </a:lnSpc>
            </a:pPr>
            <a:r>
              <a:rPr lang="en-US" sz="1794">
                <a:solidFill>
                  <a:srgbClr val="2B46BD"/>
                </a:solidFill>
                <a:latin typeface="Varela Round"/>
                <a:ea typeface="Varela Round"/>
                <a:cs typeface="Varela Round"/>
                <a:sym typeface="Varela Round"/>
              </a:rPr>
              <a:t>Jan 31, 2025</a:t>
            </a:r>
          </a:p>
        </p:txBody>
      </p:sp>
      <p:sp>
        <p:nvSpPr>
          <p:cNvPr name="TextBox 110" id="110"/>
          <p:cNvSpPr txBox="true"/>
          <p:nvPr/>
        </p:nvSpPr>
        <p:spPr>
          <a:xfrm rot="0">
            <a:off x="4733852" y="7057767"/>
            <a:ext cx="1943555" cy="2127856"/>
          </a:xfrm>
          <a:prstGeom prst="rect">
            <a:avLst/>
          </a:prstGeom>
        </p:spPr>
        <p:txBody>
          <a:bodyPr anchor="t" rtlCol="false" tIns="0" lIns="0" bIns="0" rIns="0">
            <a:spAutoFit/>
          </a:bodyPr>
          <a:lstStyle/>
          <a:p>
            <a:pPr algn="ctr">
              <a:lnSpc>
                <a:spcPts val="2125"/>
              </a:lnSpc>
            </a:pPr>
            <a:r>
              <a:rPr lang="en-US" sz="1295">
                <a:solidFill>
                  <a:srgbClr val="2B46BD"/>
                </a:solidFill>
                <a:latin typeface="Varela Round"/>
                <a:ea typeface="Varela Round"/>
                <a:cs typeface="Varela Round"/>
                <a:sym typeface="Varela Round"/>
              </a:rPr>
              <a:t>De</a:t>
            </a:r>
            <a:r>
              <a:rPr lang="en-US" sz="1295">
                <a:solidFill>
                  <a:srgbClr val="2B46BD"/>
                </a:solidFill>
                <a:latin typeface="Varela Round"/>
                <a:ea typeface="Varela Round"/>
                <a:cs typeface="Varela Round"/>
                <a:sym typeface="Varela Round"/>
              </a:rPr>
              <a:t>ar Colleague Letters - From 1997-2017 the Department of Education addressed the topic through a series of guidance documents - "Dear Colleague Letters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357143"/>
          </a:xfrm>
          <a:custGeom>
            <a:avLst/>
            <a:gdLst/>
            <a:ahLst/>
            <a:cxnLst/>
            <a:rect r="r" b="b" t="t" l="l"/>
            <a:pathLst>
              <a:path h="10357143" w="18288000">
                <a:moveTo>
                  <a:pt x="0" y="0"/>
                </a:moveTo>
                <a:lnTo>
                  <a:pt x="18288000" y="0"/>
                </a:lnTo>
                <a:lnTo>
                  <a:pt x="18288000" y="10357143"/>
                </a:lnTo>
                <a:lnTo>
                  <a:pt x="0" y="10357143"/>
                </a:lnTo>
                <a:lnTo>
                  <a:pt x="0" y="0"/>
                </a:lnTo>
                <a:close/>
              </a:path>
            </a:pathLst>
          </a:custGeom>
          <a:blipFill>
            <a:blip r:embed="rId2"/>
            <a:stretch>
              <a:fillRect l="0" t="-5179" r="0" b="-5179"/>
            </a:stretch>
          </a:blipFill>
        </p:spPr>
      </p:sp>
      <p:sp>
        <p:nvSpPr>
          <p:cNvPr name="Freeform 3" id="3"/>
          <p:cNvSpPr/>
          <p:nvPr/>
        </p:nvSpPr>
        <p:spPr>
          <a:xfrm flipH="false" flipV="false" rot="0">
            <a:off x="-731116" y="5977608"/>
            <a:ext cx="13710461" cy="8106310"/>
          </a:xfrm>
          <a:custGeom>
            <a:avLst/>
            <a:gdLst/>
            <a:ahLst/>
            <a:cxnLst/>
            <a:rect r="r" b="b" t="t" l="l"/>
            <a:pathLst>
              <a:path h="8106310" w="13710461">
                <a:moveTo>
                  <a:pt x="0" y="0"/>
                </a:moveTo>
                <a:lnTo>
                  <a:pt x="13710461" y="0"/>
                </a:lnTo>
                <a:lnTo>
                  <a:pt x="13710461" y="8106310"/>
                </a:lnTo>
                <a:lnTo>
                  <a:pt x="0" y="8106310"/>
                </a:lnTo>
                <a:lnTo>
                  <a:pt x="0" y="0"/>
                </a:lnTo>
                <a:close/>
              </a:path>
            </a:pathLst>
          </a:custGeom>
          <a:blipFill>
            <a:blip r:embed="rId3"/>
            <a:stretch>
              <a:fillRect l="0" t="0" r="0" b="0"/>
            </a:stretch>
          </a:blipFill>
        </p:spPr>
      </p:sp>
      <p:sp>
        <p:nvSpPr>
          <p:cNvPr name="Freeform 4" id="4"/>
          <p:cNvSpPr/>
          <p:nvPr/>
        </p:nvSpPr>
        <p:spPr>
          <a:xfrm flipH="true" flipV="false" rot="0">
            <a:off x="6124114" y="5977608"/>
            <a:ext cx="12825762" cy="7583232"/>
          </a:xfrm>
          <a:custGeom>
            <a:avLst/>
            <a:gdLst/>
            <a:ahLst/>
            <a:cxnLst/>
            <a:rect r="r" b="b" t="t" l="l"/>
            <a:pathLst>
              <a:path h="7583232" w="12825762">
                <a:moveTo>
                  <a:pt x="12825762" y="0"/>
                </a:moveTo>
                <a:lnTo>
                  <a:pt x="0" y="0"/>
                </a:lnTo>
                <a:lnTo>
                  <a:pt x="0" y="7583232"/>
                </a:lnTo>
                <a:lnTo>
                  <a:pt x="12825762" y="7583232"/>
                </a:lnTo>
                <a:lnTo>
                  <a:pt x="12825762" y="0"/>
                </a:lnTo>
                <a:close/>
              </a:path>
            </a:pathLst>
          </a:custGeom>
          <a:blipFill>
            <a:blip r:embed="rId3"/>
            <a:stretch>
              <a:fillRect l="0" t="0" r="0" b="0"/>
            </a:stretch>
          </a:blipFill>
        </p:spPr>
      </p:sp>
      <p:grpSp>
        <p:nvGrpSpPr>
          <p:cNvPr name="Group 5" id="5"/>
          <p:cNvGrpSpPr/>
          <p:nvPr/>
        </p:nvGrpSpPr>
        <p:grpSpPr>
          <a:xfrm rot="0">
            <a:off x="1716571" y="1384307"/>
            <a:ext cx="14854858" cy="5757840"/>
            <a:chOff x="0" y="0"/>
            <a:chExt cx="3912391" cy="1516468"/>
          </a:xfrm>
        </p:grpSpPr>
        <p:sp>
          <p:nvSpPr>
            <p:cNvPr name="Freeform 6" id="6"/>
            <p:cNvSpPr/>
            <p:nvPr/>
          </p:nvSpPr>
          <p:spPr>
            <a:xfrm flipH="false" flipV="false" rot="0">
              <a:off x="0" y="0"/>
              <a:ext cx="3912391" cy="1516468"/>
            </a:xfrm>
            <a:custGeom>
              <a:avLst/>
              <a:gdLst/>
              <a:ahLst/>
              <a:cxnLst/>
              <a:rect r="r" b="b" t="t" l="l"/>
              <a:pathLst>
                <a:path h="1516468" w="3912391">
                  <a:moveTo>
                    <a:pt x="26580" y="0"/>
                  </a:moveTo>
                  <a:lnTo>
                    <a:pt x="3885811" y="0"/>
                  </a:lnTo>
                  <a:cubicBezTo>
                    <a:pt x="3900491" y="0"/>
                    <a:pt x="3912391" y="11900"/>
                    <a:pt x="3912391" y="26580"/>
                  </a:cubicBezTo>
                  <a:lnTo>
                    <a:pt x="3912391" y="1489889"/>
                  </a:lnTo>
                  <a:cubicBezTo>
                    <a:pt x="3912391" y="1504568"/>
                    <a:pt x="3900491" y="1516468"/>
                    <a:pt x="3885811" y="1516468"/>
                  </a:cubicBezTo>
                  <a:lnTo>
                    <a:pt x="26580" y="1516468"/>
                  </a:lnTo>
                  <a:cubicBezTo>
                    <a:pt x="11900" y="1516468"/>
                    <a:pt x="0" y="1504568"/>
                    <a:pt x="0" y="1489889"/>
                  </a:cubicBezTo>
                  <a:lnTo>
                    <a:pt x="0" y="26580"/>
                  </a:lnTo>
                  <a:cubicBezTo>
                    <a:pt x="0" y="11900"/>
                    <a:pt x="11900" y="0"/>
                    <a:pt x="26580" y="0"/>
                  </a:cubicBezTo>
                  <a:close/>
                </a:path>
              </a:pathLst>
            </a:custGeom>
            <a:solidFill>
              <a:srgbClr val="FFFFFF"/>
            </a:solidFill>
            <a:ln w="57150" cap="rnd">
              <a:solidFill>
                <a:srgbClr val="000000"/>
              </a:solidFill>
              <a:prstDash val="lgDash"/>
              <a:round/>
            </a:ln>
          </p:spPr>
        </p:sp>
        <p:sp>
          <p:nvSpPr>
            <p:cNvPr name="TextBox 7" id="7"/>
            <p:cNvSpPr txBox="true"/>
            <p:nvPr/>
          </p:nvSpPr>
          <p:spPr>
            <a:xfrm>
              <a:off x="0" y="-38100"/>
              <a:ext cx="3912391" cy="1554568"/>
            </a:xfrm>
            <a:prstGeom prst="rect">
              <a:avLst/>
            </a:prstGeom>
          </p:spPr>
          <p:txBody>
            <a:bodyPr anchor="ctr" rtlCol="false" tIns="50800" lIns="50800" bIns="50800" rIns="50800"/>
            <a:lstStyle/>
            <a:p>
              <a:pPr algn="ctr">
                <a:lnSpc>
                  <a:spcPts val="2659"/>
                </a:lnSpc>
                <a:spcBef>
                  <a:spcPct val="0"/>
                </a:spcBef>
              </a:pPr>
            </a:p>
          </p:txBody>
        </p:sp>
      </p:grpSp>
      <p:sp>
        <p:nvSpPr>
          <p:cNvPr name="Freeform 8" id="8">
            <a:extLst>
              <a:ext uri="{C183D7F6-B498-43B3-948B-1728B52AA6E4}">
                <adec:decorative xmlns:adec="http://schemas.microsoft.com/office/drawing/2017/decorative" val="1"/>
              </a:ext>
            </a:extLst>
          </p:cNvPr>
          <p:cNvSpPr/>
          <p:nvPr/>
        </p:nvSpPr>
        <p:spPr>
          <a:xfrm flipH="false" flipV="false" rot="0">
            <a:off x="2606051" y="3145155"/>
            <a:ext cx="316295" cy="316295"/>
          </a:xfrm>
          <a:custGeom>
            <a:avLst/>
            <a:gdLst/>
            <a:ahLst/>
            <a:cxnLst/>
            <a:rect r="r" b="b" t="t" l="l"/>
            <a:pathLst>
              <a:path h="316295" w="316295">
                <a:moveTo>
                  <a:pt x="0" y="0"/>
                </a:moveTo>
                <a:lnTo>
                  <a:pt x="316295" y="0"/>
                </a:lnTo>
                <a:lnTo>
                  <a:pt x="316295" y="316295"/>
                </a:lnTo>
                <a:lnTo>
                  <a:pt x="0" y="31629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3107989" y="3068955"/>
            <a:ext cx="12072021" cy="1912620"/>
          </a:xfrm>
          <a:prstGeom prst="rect">
            <a:avLst/>
          </a:prstGeom>
        </p:spPr>
        <p:txBody>
          <a:bodyPr anchor="t" rtlCol="false" tIns="0" lIns="0" bIns="0" rIns="0">
            <a:spAutoFit/>
          </a:bodyPr>
          <a:lstStyle/>
          <a:p>
            <a:pPr algn="just">
              <a:lnSpc>
                <a:spcPts val="3779"/>
              </a:lnSpc>
              <a:spcBef>
                <a:spcPct val="0"/>
              </a:spcBef>
            </a:pPr>
            <a:r>
              <a:rPr lang="en-US" sz="2700">
                <a:solidFill>
                  <a:srgbClr val="000000"/>
                </a:solidFill>
                <a:latin typeface="Sawarabi Mincho"/>
                <a:ea typeface="Sawarabi Mincho"/>
                <a:cs typeface="Sawarabi Mincho"/>
                <a:sym typeface="Sawarabi Mincho"/>
              </a:rPr>
              <a:t>Eve</a:t>
            </a:r>
            <a:r>
              <a:rPr lang="en-US" sz="2700">
                <a:solidFill>
                  <a:srgbClr val="000000"/>
                </a:solidFill>
                <a:latin typeface="Sawarabi Mincho"/>
                <a:ea typeface="Sawarabi Mincho"/>
                <a:cs typeface="Sawarabi Mincho"/>
                <a:sym typeface="Sawarabi Mincho"/>
              </a:rPr>
              <a:t>ry hero needs to speak the language of justice. Knowing the key terms under Title IX isn’t just about definitions—it’s about understanding your powers, your responsibilities, and how to spot trouble when it shows up. </a:t>
            </a:r>
          </a:p>
        </p:txBody>
      </p:sp>
      <p:sp>
        <p:nvSpPr>
          <p:cNvPr name="Freeform 10" id="10">
            <a:extLst>
              <a:ext uri="{C183D7F6-B498-43B3-948B-1728B52AA6E4}">
                <adec:decorative xmlns:adec="http://schemas.microsoft.com/office/drawing/2017/decorative" val="1"/>
              </a:ext>
            </a:extLst>
          </p:cNvPr>
          <p:cNvSpPr/>
          <p:nvPr/>
        </p:nvSpPr>
        <p:spPr>
          <a:xfrm flipH="false" flipV="false" rot="0">
            <a:off x="2606051" y="5178572"/>
            <a:ext cx="316295" cy="316295"/>
          </a:xfrm>
          <a:custGeom>
            <a:avLst/>
            <a:gdLst/>
            <a:ahLst/>
            <a:cxnLst/>
            <a:rect r="r" b="b" t="t" l="l"/>
            <a:pathLst>
              <a:path h="316295" w="316295">
                <a:moveTo>
                  <a:pt x="0" y="0"/>
                </a:moveTo>
                <a:lnTo>
                  <a:pt x="316295" y="0"/>
                </a:lnTo>
                <a:lnTo>
                  <a:pt x="316295" y="316294"/>
                </a:lnTo>
                <a:lnTo>
                  <a:pt x="0" y="31629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1" id="11"/>
          <p:cNvSpPr txBox="true"/>
          <p:nvPr/>
        </p:nvSpPr>
        <p:spPr>
          <a:xfrm rot="0">
            <a:off x="3107989" y="5102372"/>
            <a:ext cx="12072021" cy="1436370"/>
          </a:xfrm>
          <a:prstGeom prst="rect">
            <a:avLst/>
          </a:prstGeom>
        </p:spPr>
        <p:txBody>
          <a:bodyPr anchor="t" rtlCol="false" tIns="0" lIns="0" bIns="0" rIns="0">
            <a:spAutoFit/>
          </a:bodyPr>
          <a:lstStyle/>
          <a:p>
            <a:pPr algn="just">
              <a:lnSpc>
                <a:spcPts val="3779"/>
              </a:lnSpc>
              <a:spcBef>
                <a:spcPct val="0"/>
              </a:spcBef>
            </a:pPr>
            <a:r>
              <a:rPr lang="en-US" sz="2700">
                <a:solidFill>
                  <a:srgbClr val="000000"/>
                </a:solidFill>
                <a:latin typeface="Sawarabi Mincho"/>
                <a:ea typeface="Sawarabi Mincho"/>
                <a:cs typeface="Sawarabi Mincho"/>
                <a:sym typeface="Sawarabi Mincho"/>
              </a:rPr>
              <a:t>When w</a:t>
            </a:r>
            <a:r>
              <a:rPr lang="en-US" sz="2700">
                <a:solidFill>
                  <a:srgbClr val="000000"/>
                </a:solidFill>
                <a:latin typeface="Sawarabi Mincho"/>
                <a:ea typeface="Sawarabi Mincho"/>
                <a:cs typeface="Sawarabi Mincho"/>
                <a:sym typeface="Sawarabi Mincho"/>
              </a:rPr>
              <a:t>e understand the language, we can take action, protect others, and make sure our schools are safe for everyone. Definitions aren’t just words—they’re the tools in every hero’s utility belt.</a:t>
            </a:r>
          </a:p>
        </p:txBody>
      </p:sp>
      <p:sp>
        <p:nvSpPr>
          <p:cNvPr name="TextBox 12" id="12"/>
          <p:cNvSpPr txBox="true"/>
          <p:nvPr/>
        </p:nvSpPr>
        <p:spPr>
          <a:xfrm rot="0">
            <a:off x="5785746" y="112449"/>
            <a:ext cx="10117633" cy="1543050"/>
          </a:xfrm>
          <a:prstGeom prst="rect">
            <a:avLst/>
          </a:prstGeom>
        </p:spPr>
        <p:txBody>
          <a:bodyPr anchor="t" rtlCol="false" tIns="0" lIns="0" bIns="0" rIns="0">
            <a:spAutoFit/>
          </a:bodyPr>
          <a:lstStyle/>
          <a:p>
            <a:pPr algn="ctr">
              <a:lnSpc>
                <a:spcPts val="12599"/>
              </a:lnSpc>
              <a:spcBef>
                <a:spcPct val="0"/>
              </a:spcBef>
            </a:pPr>
            <a:r>
              <a:rPr lang="en-US" sz="9000">
                <a:solidFill>
                  <a:srgbClr val="000000"/>
                </a:solidFill>
                <a:latin typeface="Negrita Pro"/>
                <a:ea typeface="Negrita Pro"/>
                <a:cs typeface="Negrita Pro"/>
                <a:sym typeface="Negrita Pro"/>
              </a:rPr>
              <a:t>KNOW YOUR CODE</a:t>
            </a:r>
          </a:p>
        </p:txBody>
      </p:sp>
      <p:sp>
        <p:nvSpPr>
          <p:cNvPr name="TextBox 13" id="13"/>
          <p:cNvSpPr txBox="true"/>
          <p:nvPr/>
        </p:nvSpPr>
        <p:spPr>
          <a:xfrm rot="0">
            <a:off x="6453796" y="1439516"/>
            <a:ext cx="10117633" cy="1045200"/>
          </a:xfrm>
          <a:prstGeom prst="rect">
            <a:avLst/>
          </a:prstGeom>
        </p:spPr>
        <p:txBody>
          <a:bodyPr anchor="t" rtlCol="false" tIns="0" lIns="0" bIns="0" rIns="0">
            <a:spAutoFit/>
          </a:bodyPr>
          <a:lstStyle/>
          <a:p>
            <a:pPr algn="ctr">
              <a:lnSpc>
                <a:spcPts val="8540"/>
              </a:lnSpc>
              <a:spcBef>
                <a:spcPct val="0"/>
              </a:spcBef>
            </a:pPr>
            <a:r>
              <a:rPr lang="en-US" sz="6100">
                <a:solidFill>
                  <a:srgbClr val="000000"/>
                </a:solidFill>
                <a:latin typeface="Negrita Pro"/>
                <a:ea typeface="Negrita Pro"/>
                <a:cs typeface="Negrita Pro"/>
                <a:sym typeface="Negrita Pro"/>
              </a:rPr>
              <a:t>THE TITLE IX GLOSSARY</a:t>
            </a:r>
          </a:p>
        </p:txBody>
      </p:sp>
      <p:sp>
        <p:nvSpPr>
          <p:cNvPr name="Freeform 14" id="14"/>
          <p:cNvSpPr/>
          <p:nvPr/>
        </p:nvSpPr>
        <p:spPr>
          <a:xfrm flipH="false" flipV="false" rot="0">
            <a:off x="8498742" y="6606202"/>
            <a:ext cx="11215020" cy="7976683"/>
          </a:xfrm>
          <a:custGeom>
            <a:avLst/>
            <a:gdLst/>
            <a:ahLst/>
            <a:cxnLst/>
            <a:rect r="r" b="b" t="t" l="l"/>
            <a:pathLst>
              <a:path h="7976683" w="11215020">
                <a:moveTo>
                  <a:pt x="0" y="0"/>
                </a:moveTo>
                <a:lnTo>
                  <a:pt x="11215020" y="0"/>
                </a:lnTo>
                <a:lnTo>
                  <a:pt x="11215020" y="7976683"/>
                </a:lnTo>
                <a:lnTo>
                  <a:pt x="0" y="7976683"/>
                </a:lnTo>
                <a:lnTo>
                  <a:pt x="0" y="0"/>
                </a:lnTo>
                <a:close/>
              </a:path>
            </a:pathLst>
          </a:custGeom>
          <a:blipFill>
            <a:blip r:embed="rId6"/>
            <a:stretch>
              <a:fillRect l="0" t="0" r="0" b="0"/>
            </a:stretch>
          </a:blipFill>
        </p:spPr>
      </p:sp>
      <p:grpSp>
        <p:nvGrpSpPr>
          <p:cNvPr name="Group 15" id="15"/>
          <p:cNvGrpSpPr/>
          <p:nvPr/>
        </p:nvGrpSpPr>
        <p:grpSpPr>
          <a:xfrm rot="0">
            <a:off x="13926599" y="6467475"/>
            <a:ext cx="4227366" cy="1615923"/>
            <a:chOff x="0" y="0"/>
            <a:chExt cx="5636488" cy="2154564"/>
          </a:xfrm>
        </p:grpSpPr>
        <p:sp>
          <p:nvSpPr>
            <p:cNvPr name="TextBox 16" id="16"/>
            <p:cNvSpPr txBox="true"/>
            <p:nvPr/>
          </p:nvSpPr>
          <p:spPr>
            <a:xfrm rot="0">
              <a:off x="0" y="133350"/>
              <a:ext cx="5636488" cy="627467"/>
            </a:xfrm>
            <a:prstGeom prst="rect">
              <a:avLst/>
            </a:prstGeom>
          </p:spPr>
          <p:txBody>
            <a:bodyPr anchor="t" rtlCol="false" tIns="0" lIns="0" bIns="0" rIns="0">
              <a:spAutoFit/>
            </a:bodyPr>
            <a:lstStyle/>
            <a:p>
              <a:pPr algn="ctr">
                <a:lnSpc>
                  <a:spcPts val="3011"/>
                </a:lnSpc>
                <a:spcBef>
                  <a:spcPct val="0"/>
                </a:spcBef>
              </a:pPr>
              <a:r>
                <a:rPr lang="en-US" b="true" sz="3764">
                  <a:solidFill>
                    <a:srgbClr val="020C45"/>
                  </a:solidFill>
                  <a:latin typeface="HK Modular"/>
                  <a:ea typeface="HK Modular"/>
                  <a:cs typeface="HK Modular"/>
                  <a:sym typeface="HK Modular"/>
                </a:rPr>
                <a:t>DEFENDER</a:t>
              </a:r>
            </a:p>
          </p:txBody>
        </p:sp>
        <p:sp>
          <p:nvSpPr>
            <p:cNvPr name="TextBox 17" id="17"/>
            <p:cNvSpPr txBox="true"/>
            <p:nvPr/>
          </p:nvSpPr>
          <p:spPr>
            <a:xfrm rot="0">
              <a:off x="0" y="1033137"/>
              <a:ext cx="5636488" cy="1121426"/>
            </a:xfrm>
            <a:prstGeom prst="rect">
              <a:avLst/>
            </a:prstGeom>
          </p:spPr>
          <p:txBody>
            <a:bodyPr anchor="t" rtlCol="false" tIns="0" lIns="0" bIns="0" rIns="0">
              <a:spAutoFit/>
            </a:bodyPr>
            <a:lstStyle/>
            <a:p>
              <a:pPr algn="ctr">
                <a:lnSpc>
                  <a:spcPts val="5415"/>
                </a:lnSpc>
                <a:spcBef>
                  <a:spcPct val="0"/>
                </a:spcBef>
              </a:pPr>
              <a:r>
                <a:rPr lang="en-US" b="true" sz="6769">
                  <a:solidFill>
                    <a:srgbClr val="1F80FF"/>
                  </a:solidFill>
                  <a:latin typeface="HK Modular"/>
                  <a:ea typeface="HK Modular"/>
                  <a:cs typeface="HK Modular"/>
                  <a:sym typeface="HK Modular"/>
                </a:rPr>
                <a:t>IX</a:t>
              </a:r>
            </a:p>
          </p:txBody>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2B70E4"/>
        </a:solidFill>
      </p:bgPr>
    </p:bg>
    <p:spTree>
      <p:nvGrpSpPr>
        <p:cNvPr id="1" name=""/>
        <p:cNvGrpSpPr/>
        <p:nvPr/>
      </p:nvGrpSpPr>
      <p:grpSpPr>
        <a:xfrm>
          <a:off x="0" y="0"/>
          <a:ext cx="0" cy="0"/>
          <a:chOff x="0" y="0"/>
          <a:chExt cx="0" cy="0"/>
        </a:xfrm>
      </p:grpSpPr>
      <p:grpSp>
        <p:nvGrpSpPr>
          <p:cNvPr name="Group 2" id="2"/>
          <p:cNvGrpSpPr/>
          <p:nvPr/>
        </p:nvGrpSpPr>
        <p:grpSpPr>
          <a:xfrm rot="0">
            <a:off x="1251323" y="4081971"/>
            <a:ext cx="4477299" cy="1308678"/>
            <a:chOff x="0" y="0"/>
            <a:chExt cx="1766231" cy="516255"/>
          </a:xfrm>
        </p:grpSpPr>
        <p:sp>
          <p:nvSpPr>
            <p:cNvPr name="Freeform 3" id="3"/>
            <p:cNvSpPr/>
            <p:nvPr/>
          </p:nvSpPr>
          <p:spPr>
            <a:xfrm flipH="false" flipV="false" rot="0">
              <a:off x="0" y="0"/>
              <a:ext cx="1766231" cy="516255"/>
            </a:xfrm>
            <a:custGeom>
              <a:avLst/>
              <a:gdLst/>
              <a:ahLst/>
              <a:cxnLst/>
              <a:rect r="r" b="b" t="t" l="l"/>
              <a:pathLst>
                <a:path h="516255" w="1766231">
                  <a:moveTo>
                    <a:pt x="34583" y="0"/>
                  </a:moveTo>
                  <a:lnTo>
                    <a:pt x="1731648" y="0"/>
                  </a:lnTo>
                  <a:cubicBezTo>
                    <a:pt x="1740820" y="0"/>
                    <a:pt x="1749616" y="3644"/>
                    <a:pt x="1756102" y="10129"/>
                  </a:cubicBezTo>
                  <a:cubicBezTo>
                    <a:pt x="1762587" y="16615"/>
                    <a:pt x="1766231" y="25411"/>
                    <a:pt x="1766231" y="34583"/>
                  </a:cubicBezTo>
                  <a:lnTo>
                    <a:pt x="1766231" y="481672"/>
                  </a:lnTo>
                  <a:cubicBezTo>
                    <a:pt x="1766231" y="490844"/>
                    <a:pt x="1762587" y="499640"/>
                    <a:pt x="1756102" y="506126"/>
                  </a:cubicBezTo>
                  <a:cubicBezTo>
                    <a:pt x="1749616" y="512611"/>
                    <a:pt x="1740820" y="516255"/>
                    <a:pt x="1731648" y="516255"/>
                  </a:cubicBezTo>
                  <a:lnTo>
                    <a:pt x="34583" y="516255"/>
                  </a:lnTo>
                  <a:cubicBezTo>
                    <a:pt x="25411" y="516255"/>
                    <a:pt x="16615" y="512611"/>
                    <a:pt x="10129" y="506126"/>
                  </a:cubicBezTo>
                  <a:cubicBezTo>
                    <a:pt x="3644" y="499640"/>
                    <a:pt x="0" y="490844"/>
                    <a:pt x="0" y="481672"/>
                  </a:cubicBezTo>
                  <a:lnTo>
                    <a:pt x="0" y="34583"/>
                  </a:lnTo>
                  <a:cubicBezTo>
                    <a:pt x="0" y="25411"/>
                    <a:pt x="3644" y="16615"/>
                    <a:pt x="10129" y="10129"/>
                  </a:cubicBezTo>
                  <a:cubicBezTo>
                    <a:pt x="16615" y="3644"/>
                    <a:pt x="25411" y="0"/>
                    <a:pt x="34583" y="0"/>
                  </a:cubicBezTo>
                  <a:close/>
                </a:path>
              </a:pathLst>
            </a:custGeom>
            <a:solidFill>
              <a:srgbClr val="FFFFFF"/>
            </a:solidFill>
            <a:ln w="38100" cap="sq">
              <a:solidFill>
                <a:srgbClr val="280687"/>
              </a:solidFill>
              <a:prstDash val="solid"/>
              <a:miter/>
            </a:ln>
          </p:spPr>
        </p:sp>
        <p:sp>
          <p:nvSpPr>
            <p:cNvPr name="TextBox 4" id="4"/>
            <p:cNvSpPr txBox="true"/>
            <p:nvPr/>
          </p:nvSpPr>
          <p:spPr>
            <a:xfrm>
              <a:off x="0" y="-28575"/>
              <a:ext cx="1766231" cy="544830"/>
            </a:xfrm>
            <a:prstGeom prst="rect">
              <a:avLst/>
            </a:prstGeom>
          </p:spPr>
          <p:txBody>
            <a:bodyPr anchor="ctr" rtlCol="false" tIns="50800" lIns="50800" bIns="50800" rIns="50800"/>
            <a:lstStyle/>
            <a:p>
              <a:pPr algn="ctr">
                <a:lnSpc>
                  <a:spcPts val="2288"/>
                </a:lnSpc>
              </a:pPr>
            </a:p>
          </p:txBody>
        </p:sp>
      </p:grpSp>
      <p:sp>
        <p:nvSpPr>
          <p:cNvPr name="AutoShape 5" id="5"/>
          <p:cNvSpPr/>
          <p:nvPr/>
        </p:nvSpPr>
        <p:spPr>
          <a:xfrm flipV="true">
            <a:off x="9537031" y="5157162"/>
            <a:ext cx="0" cy="1106604"/>
          </a:xfrm>
          <a:prstGeom prst="line">
            <a:avLst/>
          </a:prstGeom>
          <a:ln cap="flat" w="38100">
            <a:solidFill>
              <a:srgbClr val="FFD034"/>
            </a:solidFill>
            <a:prstDash val="solid"/>
            <a:headEnd type="none" len="sm" w="sm"/>
            <a:tailEnd type="none" len="sm" w="sm"/>
          </a:ln>
        </p:spPr>
      </p:sp>
      <p:grpSp>
        <p:nvGrpSpPr>
          <p:cNvPr name="Group 6" id="6"/>
          <p:cNvGrpSpPr/>
          <p:nvPr/>
        </p:nvGrpSpPr>
        <p:grpSpPr>
          <a:xfrm rot="0">
            <a:off x="7395831" y="4081971"/>
            <a:ext cx="4477299" cy="1308678"/>
            <a:chOff x="0" y="0"/>
            <a:chExt cx="1766231" cy="516255"/>
          </a:xfrm>
        </p:grpSpPr>
        <p:sp>
          <p:nvSpPr>
            <p:cNvPr name="Freeform 7" id="7"/>
            <p:cNvSpPr/>
            <p:nvPr/>
          </p:nvSpPr>
          <p:spPr>
            <a:xfrm flipH="false" flipV="false" rot="0">
              <a:off x="0" y="0"/>
              <a:ext cx="1766231" cy="516255"/>
            </a:xfrm>
            <a:custGeom>
              <a:avLst/>
              <a:gdLst/>
              <a:ahLst/>
              <a:cxnLst/>
              <a:rect r="r" b="b" t="t" l="l"/>
              <a:pathLst>
                <a:path h="516255" w="1766231">
                  <a:moveTo>
                    <a:pt x="34583" y="0"/>
                  </a:moveTo>
                  <a:lnTo>
                    <a:pt x="1731648" y="0"/>
                  </a:lnTo>
                  <a:cubicBezTo>
                    <a:pt x="1740820" y="0"/>
                    <a:pt x="1749616" y="3644"/>
                    <a:pt x="1756102" y="10129"/>
                  </a:cubicBezTo>
                  <a:cubicBezTo>
                    <a:pt x="1762587" y="16615"/>
                    <a:pt x="1766231" y="25411"/>
                    <a:pt x="1766231" y="34583"/>
                  </a:cubicBezTo>
                  <a:lnTo>
                    <a:pt x="1766231" y="481672"/>
                  </a:lnTo>
                  <a:cubicBezTo>
                    <a:pt x="1766231" y="490844"/>
                    <a:pt x="1762587" y="499640"/>
                    <a:pt x="1756102" y="506126"/>
                  </a:cubicBezTo>
                  <a:cubicBezTo>
                    <a:pt x="1749616" y="512611"/>
                    <a:pt x="1740820" y="516255"/>
                    <a:pt x="1731648" y="516255"/>
                  </a:cubicBezTo>
                  <a:lnTo>
                    <a:pt x="34583" y="516255"/>
                  </a:lnTo>
                  <a:cubicBezTo>
                    <a:pt x="25411" y="516255"/>
                    <a:pt x="16615" y="512611"/>
                    <a:pt x="10129" y="506126"/>
                  </a:cubicBezTo>
                  <a:cubicBezTo>
                    <a:pt x="3644" y="499640"/>
                    <a:pt x="0" y="490844"/>
                    <a:pt x="0" y="481672"/>
                  </a:cubicBezTo>
                  <a:lnTo>
                    <a:pt x="0" y="34583"/>
                  </a:lnTo>
                  <a:cubicBezTo>
                    <a:pt x="0" y="25411"/>
                    <a:pt x="3644" y="16615"/>
                    <a:pt x="10129" y="10129"/>
                  </a:cubicBezTo>
                  <a:cubicBezTo>
                    <a:pt x="16615" y="3644"/>
                    <a:pt x="25411" y="0"/>
                    <a:pt x="34583" y="0"/>
                  </a:cubicBezTo>
                  <a:close/>
                </a:path>
              </a:pathLst>
            </a:custGeom>
            <a:solidFill>
              <a:srgbClr val="FFFFFF"/>
            </a:solidFill>
            <a:ln w="38100" cap="sq">
              <a:solidFill>
                <a:srgbClr val="280687"/>
              </a:solidFill>
              <a:prstDash val="solid"/>
              <a:miter/>
            </a:ln>
          </p:spPr>
        </p:sp>
        <p:sp>
          <p:nvSpPr>
            <p:cNvPr name="TextBox 8" id="8"/>
            <p:cNvSpPr txBox="true"/>
            <p:nvPr/>
          </p:nvSpPr>
          <p:spPr>
            <a:xfrm>
              <a:off x="0" y="-28575"/>
              <a:ext cx="1766231" cy="544830"/>
            </a:xfrm>
            <a:prstGeom prst="rect">
              <a:avLst/>
            </a:prstGeom>
          </p:spPr>
          <p:txBody>
            <a:bodyPr anchor="ctr" rtlCol="false" tIns="50800" lIns="50800" bIns="50800" rIns="50800"/>
            <a:lstStyle/>
            <a:p>
              <a:pPr algn="ctr">
                <a:lnSpc>
                  <a:spcPts val="2288"/>
                </a:lnSpc>
              </a:pPr>
            </a:p>
          </p:txBody>
        </p:sp>
      </p:grpSp>
      <p:sp>
        <p:nvSpPr>
          <p:cNvPr name="AutoShape 9" id="9"/>
          <p:cNvSpPr/>
          <p:nvPr/>
        </p:nvSpPr>
        <p:spPr>
          <a:xfrm flipH="true">
            <a:off x="13352820" y="2118398"/>
            <a:ext cx="2568277" cy="0"/>
          </a:xfrm>
          <a:prstGeom prst="line">
            <a:avLst/>
          </a:prstGeom>
          <a:ln cap="flat" w="38100">
            <a:solidFill>
              <a:srgbClr val="FFD034"/>
            </a:solidFill>
            <a:prstDash val="solid"/>
            <a:headEnd type="none" len="sm" w="sm"/>
            <a:tailEnd type="none" len="sm" w="sm"/>
          </a:ln>
        </p:spPr>
      </p:sp>
      <p:sp>
        <p:nvSpPr>
          <p:cNvPr name="AutoShape 10" id="10"/>
          <p:cNvSpPr/>
          <p:nvPr/>
        </p:nvSpPr>
        <p:spPr>
          <a:xfrm>
            <a:off x="3124322" y="2137448"/>
            <a:ext cx="6492240" cy="0"/>
          </a:xfrm>
          <a:prstGeom prst="line">
            <a:avLst/>
          </a:prstGeom>
          <a:ln cap="flat" w="38100">
            <a:solidFill>
              <a:srgbClr val="FFD034"/>
            </a:solidFill>
            <a:prstDash val="solid"/>
            <a:headEnd type="none" len="sm" w="sm"/>
            <a:tailEnd type="none" len="sm" w="sm"/>
          </a:ln>
        </p:spPr>
      </p:sp>
      <p:grpSp>
        <p:nvGrpSpPr>
          <p:cNvPr name="Group 11" id="11"/>
          <p:cNvGrpSpPr/>
          <p:nvPr/>
        </p:nvGrpSpPr>
        <p:grpSpPr>
          <a:xfrm rot="0">
            <a:off x="5196297" y="1073941"/>
            <a:ext cx="8356549" cy="1892183"/>
            <a:chOff x="0" y="0"/>
            <a:chExt cx="3296540" cy="746439"/>
          </a:xfrm>
        </p:grpSpPr>
        <p:sp>
          <p:nvSpPr>
            <p:cNvPr name="Freeform 12" id="12"/>
            <p:cNvSpPr/>
            <p:nvPr/>
          </p:nvSpPr>
          <p:spPr>
            <a:xfrm flipH="false" flipV="false" rot="0">
              <a:off x="0" y="0"/>
              <a:ext cx="3296539" cy="746439"/>
            </a:xfrm>
            <a:custGeom>
              <a:avLst/>
              <a:gdLst/>
              <a:ahLst/>
              <a:cxnLst/>
              <a:rect r="r" b="b" t="t" l="l"/>
              <a:pathLst>
                <a:path h="746439" w="3296539">
                  <a:moveTo>
                    <a:pt x="18529" y="0"/>
                  </a:moveTo>
                  <a:lnTo>
                    <a:pt x="3278010" y="0"/>
                  </a:lnTo>
                  <a:cubicBezTo>
                    <a:pt x="3282925" y="0"/>
                    <a:pt x="3287638" y="1952"/>
                    <a:pt x="3291112" y="5427"/>
                  </a:cubicBezTo>
                  <a:cubicBezTo>
                    <a:pt x="3294587" y="8902"/>
                    <a:pt x="3296539" y="13615"/>
                    <a:pt x="3296539" y="18529"/>
                  </a:cubicBezTo>
                  <a:lnTo>
                    <a:pt x="3296539" y="727910"/>
                  </a:lnTo>
                  <a:cubicBezTo>
                    <a:pt x="3296539" y="732824"/>
                    <a:pt x="3294587" y="737537"/>
                    <a:pt x="3291112" y="741012"/>
                  </a:cubicBezTo>
                  <a:cubicBezTo>
                    <a:pt x="3287638" y="744487"/>
                    <a:pt x="3282925" y="746439"/>
                    <a:pt x="3278010" y="746439"/>
                  </a:cubicBezTo>
                  <a:lnTo>
                    <a:pt x="18529" y="746439"/>
                  </a:lnTo>
                  <a:cubicBezTo>
                    <a:pt x="13615" y="746439"/>
                    <a:pt x="8902" y="744487"/>
                    <a:pt x="5427" y="741012"/>
                  </a:cubicBezTo>
                  <a:cubicBezTo>
                    <a:pt x="1952" y="737537"/>
                    <a:pt x="0" y="732824"/>
                    <a:pt x="0" y="727910"/>
                  </a:cubicBezTo>
                  <a:lnTo>
                    <a:pt x="0" y="18529"/>
                  </a:lnTo>
                  <a:cubicBezTo>
                    <a:pt x="0" y="13615"/>
                    <a:pt x="1952" y="8902"/>
                    <a:pt x="5427" y="5427"/>
                  </a:cubicBezTo>
                  <a:cubicBezTo>
                    <a:pt x="8902" y="1952"/>
                    <a:pt x="13615" y="0"/>
                    <a:pt x="18529" y="0"/>
                  </a:cubicBezTo>
                  <a:close/>
                </a:path>
              </a:pathLst>
            </a:custGeom>
            <a:solidFill>
              <a:srgbClr val="FFFFFF"/>
            </a:solidFill>
            <a:ln w="38100" cap="sq">
              <a:solidFill>
                <a:srgbClr val="280687"/>
              </a:solidFill>
              <a:prstDash val="solid"/>
              <a:miter/>
            </a:ln>
          </p:spPr>
        </p:sp>
        <p:sp>
          <p:nvSpPr>
            <p:cNvPr name="TextBox 13" id="13"/>
            <p:cNvSpPr txBox="true"/>
            <p:nvPr/>
          </p:nvSpPr>
          <p:spPr>
            <a:xfrm>
              <a:off x="0" y="-28575"/>
              <a:ext cx="3296540" cy="775014"/>
            </a:xfrm>
            <a:prstGeom prst="rect">
              <a:avLst/>
            </a:prstGeom>
          </p:spPr>
          <p:txBody>
            <a:bodyPr anchor="ctr" rtlCol="false" tIns="50800" lIns="50800" bIns="50800" rIns="50800"/>
            <a:lstStyle/>
            <a:p>
              <a:pPr algn="ctr">
                <a:lnSpc>
                  <a:spcPts val="2288"/>
                </a:lnSpc>
              </a:pPr>
            </a:p>
          </p:txBody>
        </p:sp>
      </p:grpSp>
      <p:sp>
        <p:nvSpPr>
          <p:cNvPr name="AutoShape 14" id="14"/>
          <p:cNvSpPr/>
          <p:nvPr/>
        </p:nvSpPr>
        <p:spPr>
          <a:xfrm flipV="true">
            <a:off x="1777795" y="5389321"/>
            <a:ext cx="1346526" cy="874444"/>
          </a:xfrm>
          <a:prstGeom prst="line">
            <a:avLst/>
          </a:prstGeom>
          <a:ln cap="flat" w="28575">
            <a:solidFill>
              <a:srgbClr val="FFD034"/>
            </a:solidFill>
            <a:prstDash val="solid"/>
            <a:headEnd type="none" len="sm" w="sm"/>
            <a:tailEnd type="none" len="sm" w="sm"/>
          </a:ln>
        </p:spPr>
      </p:sp>
      <p:sp>
        <p:nvSpPr>
          <p:cNvPr name="AutoShape 15" id="15"/>
          <p:cNvSpPr/>
          <p:nvPr/>
        </p:nvSpPr>
        <p:spPr>
          <a:xfrm>
            <a:off x="3139323" y="5389321"/>
            <a:ext cx="1346526" cy="874444"/>
          </a:xfrm>
          <a:prstGeom prst="line">
            <a:avLst/>
          </a:prstGeom>
          <a:ln cap="flat" w="28575">
            <a:solidFill>
              <a:srgbClr val="FFD034"/>
            </a:solidFill>
            <a:prstDash val="solid"/>
            <a:headEnd type="none" len="sm" w="sm"/>
            <a:tailEnd type="none" len="sm" w="sm"/>
          </a:ln>
        </p:spPr>
      </p:sp>
      <p:sp>
        <p:nvSpPr>
          <p:cNvPr name="AutoShape 16" id="16"/>
          <p:cNvSpPr/>
          <p:nvPr/>
        </p:nvSpPr>
        <p:spPr>
          <a:xfrm flipV="true">
            <a:off x="15941811" y="4565177"/>
            <a:ext cx="0" cy="1967616"/>
          </a:xfrm>
          <a:prstGeom prst="line">
            <a:avLst/>
          </a:prstGeom>
          <a:ln cap="flat" w="38100">
            <a:solidFill>
              <a:srgbClr val="FFD034"/>
            </a:solidFill>
            <a:prstDash val="solid"/>
            <a:headEnd type="none" len="sm" w="sm"/>
            <a:tailEnd type="none" len="sm" w="sm"/>
          </a:ln>
        </p:spPr>
      </p:sp>
      <p:grpSp>
        <p:nvGrpSpPr>
          <p:cNvPr name="Group 17" id="17"/>
          <p:cNvGrpSpPr/>
          <p:nvPr/>
        </p:nvGrpSpPr>
        <p:grpSpPr>
          <a:xfrm rot="0">
            <a:off x="13679348" y="4081971"/>
            <a:ext cx="4477299" cy="1308678"/>
            <a:chOff x="0" y="0"/>
            <a:chExt cx="1766231" cy="516255"/>
          </a:xfrm>
        </p:grpSpPr>
        <p:sp>
          <p:nvSpPr>
            <p:cNvPr name="Freeform 18" id="18"/>
            <p:cNvSpPr/>
            <p:nvPr/>
          </p:nvSpPr>
          <p:spPr>
            <a:xfrm flipH="false" flipV="false" rot="0">
              <a:off x="0" y="0"/>
              <a:ext cx="1766231" cy="516255"/>
            </a:xfrm>
            <a:custGeom>
              <a:avLst/>
              <a:gdLst/>
              <a:ahLst/>
              <a:cxnLst/>
              <a:rect r="r" b="b" t="t" l="l"/>
              <a:pathLst>
                <a:path h="516255" w="1766231">
                  <a:moveTo>
                    <a:pt x="34583" y="0"/>
                  </a:moveTo>
                  <a:lnTo>
                    <a:pt x="1731648" y="0"/>
                  </a:lnTo>
                  <a:cubicBezTo>
                    <a:pt x="1740820" y="0"/>
                    <a:pt x="1749616" y="3644"/>
                    <a:pt x="1756102" y="10129"/>
                  </a:cubicBezTo>
                  <a:cubicBezTo>
                    <a:pt x="1762587" y="16615"/>
                    <a:pt x="1766231" y="25411"/>
                    <a:pt x="1766231" y="34583"/>
                  </a:cubicBezTo>
                  <a:lnTo>
                    <a:pt x="1766231" y="481672"/>
                  </a:lnTo>
                  <a:cubicBezTo>
                    <a:pt x="1766231" y="490844"/>
                    <a:pt x="1762587" y="499640"/>
                    <a:pt x="1756102" y="506126"/>
                  </a:cubicBezTo>
                  <a:cubicBezTo>
                    <a:pt x="1749616" y="512611"/>
                    <a:pt x="1740820" y="516255"/>
                    <a:pt x="1731648" y="516255"/>
                  </a:cubicBezTo>
                  <a:lnTo>
                    <a:pt x="34583" y="516255"/>
                  </a:lnTo>
                  <a:cubicBezTo>
                    <a:pt x="25411" y="516255"/>
                    <a:pt x="16615" y="512611"/>
                    <a:pt x="10129" y="506126"/>
                  </a:cubicBezTo>
                  <a:cubicBezTo>
                    <a:pt x="3644" y="499640"/>
                    <a:pt x="0" y="490844"/>
                    <a:pt x="0" y="481672"/>
                  </a:cubicBezTo>
                  <a:lnTo>
                    <a:pt x="0" y="34583"/>
                  </a:lnTo>
                  <a:cubicBezTo>
                    <a:pt x="0" y="25411"/>
                    <a:pt x="3644" y="16615"/>
                    <a:pt x="10129" y="10129"/>
                  </a:cubicBezTo>
                  <a:cubicBezTo>
                    <a:pt x="16615" y="3644"/>
                    <a:pt x="25411" y="0"/>
                    <a:pt x="34583" y="0"/>
                  </a:cubicBezTo>
                  <a:close/>
                </a:path>
              </a:pathLst>
            </a:custGeom>
            <a:solidFill>
              <a:srgbClr val="FFFFFF"/>
            </a:solidFill>
            <a:ln w="38100" cap="sq">
              <a:solidFill>
                <a:srgbClr val="280687"/>
              </a:solidFill>
              <a:prstDash val="solid"/>
              <a:miter/>
            </a:ln>
          </p:spPr>
        </p:sp>
        <p:sp>
          <p:nvSpPr>
            <p:cNvPr name="TextBox 19" id="19"/>
            <p:cNvSpPr txBox="true"/>
            <p:nvPr/>
          </p:nvSpPr>
          <p:spPr>
            <a:xfrm>
              <a:off x="0" y="-28575"/>
              <a:ext cx="1766231" cy="544830"/>
            </a:xfrm>
            <a:prstGeom prst="rect">
              <a:avLst/>
            </a:prstGeom>
          </p:spPr>
          <p:txBody>
            <a:bodyPr anchor="ctr" rtlCol="false" tIns="50800" lIns="50800" bIns="50800" rIns="50800"/>
            <a:lstStyle/>
            <a:p>
              <a:pPr algn="r">
                <a:lnSpc>
                  <a:spcPts val="2288"/>
                </a:lnSpc>
              </a:pPr>
            </a:p>
          </p:txBody>
        </p:sp>
      </p:grpSp>
      <p:sp>
        <p:nvSpPr>
          <p:cNvPr name="AutoShape 20" id="20"/>
          <p:cNvSpPr/>
          <p:nvPr/>
        </p:nvSpPr>
        <p:spPr>
          <a:xfrm flipH="true" flipV="true">
            <a:off x="3136650" y="2118398"/>
            <a:ext cx="0" cy="1977352"/>
          </a:xfrm>
          <a:prstGeom prst="line">
            <a:avLst/>
          </a:prstGeom>
          <a:ln cap="flat" w="38100">
            <a:solidFill>
              <a:srgbClr val="FFD034"/>
            </a:solidFill>
            <a:prstDash val="solid"/>
            <a:headEnd type="none" len="sm" w="sm"/>
            <a:tailEnd type="none" len="sm" w="sm"/>
          </a:ln>
        </p:spPr>
      </p:sp>
      <p:sp>
        <p:nvSpPr>
          <p:cNvPr name="AutoShape 21" id="21"/>
          <p:cNvSpPr/>
          <p:nvPr/>
        </p:nvSpPr>
        <p:spPr>
          <a:xfrm flipV="true">
            <a:off x="12323838" y="7612031"/>
            <a:ext cx="0" cy="1967616"/>
          </a:xfrm>
          <a:prstGeom prst="line">
            <a:avLst/>
          </a:prstGeom>
          <a:ln cap="flat" w="38100">
            <a:solidFill>
              <a:srgbClr val="FFD034"/>
            </a:solidFill>
            <a:prstDash val="solid"/>
            <a:headEnd type="none" len="sm" w="sm"/>
            <a:tailEnd type="none" len="sm" w="sm"/>
          </a:ln>
        </p:spPr>
      </p:sp>
      <p:sp>
        <p:nvSpPr>
          <p:cNvPr name="AutoShape 22" id="22"/>
          <p:cNvSpPr/>
          <p:nvPr/>
        </p:nvSpPr>
        <p:spPr>
          <a:xfrm flipV="true">
            <a:off x="9556081" y="2966123"/>
            <a:ext cx="0" cy="1106604"/>
          </a:xfrm>
          <a:prstGeom prst="line">
            <a:avLst/>
          </a:prstGeom>
          <a:ln cap="flat" w="38100">
            <a:solidFill>
              <a:srgbClr val="FFD034"/>
            </a:solidFill>
            <a:prstDash val="solid"/>
            <a:headEnd type="none" len="sm" w="sm"/>
            <a:tailEnd type="none" len="sm" w="sm"/>
          </a:ln>
        </p:spPr>
      </p:sp>
      <p:grpSp>
        <p:nvGrpSpPr>
          <p:cNvPr name="Group 23" id="23"/>
          <p:cNvGrpSpPr/>
          <p:nvPr/>
        </p:nvGrpSpPr>
        <p:grpSpPr>
          <a:xfrm rot="0">
            <a:off x="558689" y="6478769"/>
            <a:ext cx="2441960" cy="3189074"/>
            <a:chOff x="0" y="0"/>
            <a:chExt cx="963319" cy="1258044"/>
          </a:xfrm>
        </p:grpSpPr>
        <p:sp>
          <p:nvSpPr>
            <p:cNvPr name="Freeform 24" id="24"/>
            <p:cNvSpPr/>
            <p:nvPr/>
          </p:nvSpPr>
          <p:spPr>
            <a:xfrm flipH="false" flipV="false" rot="0">
              <a:off x="0" y="0"/>
              <a:ext cx="963319" cy="1258044"/>
            </a:xfrm>
            <a:custGeom>
              <a:avLst/>
              <a:gdLst/>
              <a:ahLst/>
              <a:cxnLst/>
              <a:rect r="r" b="b" t="t" l="l"/>
              <a:pathLst>
                <a:path h="1258044" w="963319">
                  <a:moveTo>
                    <a:pt x="63407" y="0"/>
                  </a:moveTo>
                  <a:lnTo>
                    <a:pt x="899911" y="0"/>
                  </a:lnTo>
                  <a:cubicBezTo>
                    <a:pt x="916728" y="0"/>
                    <a:pt x="932856" y="6680"/>
                    <a:pt x="944747" y="18572"/>
                  </a:cubicBezTo>
                  <a:cubicBezTo>
                    <a:pt x="956638" y="30463"/>
                    <a:pt x="963319" y="46591"/>
                    <a:pt x="963319" y="63407"/>
                  </a:cubicBezTo>
                  <a:lnTo>
                    <a:pt x="963319" y="1194637"/>
                  </a:lnTo>
                  <a:cubicBezTo>
                    <a:pt x="963319" y="1211453"/>
                    <a:pt x="956638" y="1227581"/>
                    <a:pt x="944747" y="1239473"/>
                  </a:cubicBezTo>
                  <a:cubicBezTo>
                    <a:pt x="932856" y="1251364"/>
                    <a:pt x="916728" y="1258044"/>
                    <a:pt x="899911" y="1258044"/>
                  </a:cubicBezTo>
                  <a:lnTo>
                    <a:pt x="63407" y="1258044"/>
                  </a:lnTo>
                  <a:cubicBezTo>
                    <a:pt x="46591" y="1258044"/>
                    <a:pt x="30463" y="1251364"/>
                    <a:pt x="18572" y="1239473"/>
                  </a:cubicBezTo>
                  <a:cubicBezTo>
                    <a:pt x="6680" y="1227581"/>
                    <a:pt x="0" y="1211453"/>
                    <a:pt x="0" y="1194637"/>
                  </a:cubicBezTo>
                  <a:lnTo>
                    <a:pt x="0" y="63407"/>
                  </a:lnTo>
                  <a:cubicBezTo>
                    <a:pt x="0" y="46591"/>
                    <a:pt x="6680" y="30463"/>
                    <a:pt x="18572" y="18572"/>
                  </a:cubicBezTo>
                  <a:cubicBezTo>
                    <a:pt x="30463" y="6680"/>
                    <a:pt x="46591" y="0"/>
                    <a:pt x="63407" y="0"/>
                  </a:cubicBezTo>
                  <a:close/>
                </a:path>
              </a:pathLst>
            </a:custGeom>
            <a:solidFill>
              <a:srgbClr val="FFFFFF"/>
            </a:solidFill>
            <a:ln w="38100" cap="sq">
              <a:solidFill>
                <a:srgbClr val="280687"/>
              </a:solidFill>
              <a:prstDash val="solid"/>
              <a:miter/>
            </a:ln>
          </p:spPr>
        </p:sp>
        <p:sp>
          <p:nvSpPr>
            <p:cNvPr name="TextBox 25" id="25"/>
            <p:cNvSpPr txBox="true"/>
            <p:nvPr/>
          </p:nvSpPr>
          <p:spPr>
            <a:xfrm>
              <a:off x="0" y="-28575"/>
              <a:ext cx="963319" cy="1286619"/>
            </a:xfrm>
            <a:prstGeom prst="rect">
              <a:avLst/>
            </a:prstGeom>
          </p:spPr>
          <p:txBody>
            <a:bodyPr anchor="ctr" rtlCol="false" tIns="50800" lIns="50800" bIns="50800" rIns="50800"/>
            <a:lstStyle/>
            <a:p>
              <a:pPr algn="ctr">
                <a:lnSpc>
                  <a:spcPts val="2288"/>
                </a:lnSpc>
              </a:pPr>
            </a:p>
          </p:txBody>
        </p:sp>
      </p:grpSp>
      <p:grpSp>
        <p:nvGrpSpPr>
          <p:cNvPr name="Group 26" id="26"/>
          <p:cNvGrpSpPr/>
          <p:nvPr/>
        </p:nvGrpSpPr>
        <p:grpSpPr>
          <a:xfrm rot="0">
            <a:off x="5886083" y="6478769"/>
            <a:ext cx="2441960" cy="3189074"/>
            <a:chOff x="0" y="0"/>
            <a:chExt cx="963319" cy="1258044"/>
          </a:xfrm>
        </p:grpSpPr>
        <p:sp>
          <p:nvSpPr>
            <p:cNvPr name="Freeform 27" id="27"/>
            <p:cNvSpPr/>
            <p:nvPr/>
          </p:nvSpPr>
          <p:spPr>
            <a:xfrm flipH="false" flipV="false" rot="0">
              <a:off x="0" y="0"/>
              <a:ext cx="963319" cy="1258044"/>
            </a:xfrm>
            <a:custGeom>
              <a:avLst/>
              <a:gdLst/>
              <a:ahLst/>
              <a:cxnLst/>
              <a:rect r="r" b="b" t="t" l="l"/>
              <a:pathLst>
                <a:path h="1258044" w="963319">
                  <a:moveTo>
                    <a:pt x="63407" y="0"/>
                  </a:moveTo>
                  <a:lnTo>
                    <a:pt x="899911" y="0"/>
                  </a:lnTo>
                  <a:cubicBezTo>
                    <a:pt x="916728" y="0"/>
                    <a:pt x="932856" y="6680"/>
                    <a:pt x="944747" y="18572"/>
                  </a:cubicBezTo>
                  <a:cubicBezTo>
                    <a:pt x="956638" y="30463"/>
                    <a:pt x="963319" y="46591"/>
                    <a:pt x="963319" y="63407"/>
                  </a:cubicBezTo>
                  <a:lnTo>
                    <a:pt x="963319" y="1194637"/>
                  </a:lnTo>
                  <a:cubicBezTo>
                    <a:pt x="963319" y="1211453"/>
                    <a:pt x="956638" y="1227581"/>
                    <a:pt x="944747" y="1239473"/>
                  </a:cubicBezTo>
                  <a:cubicBezTo>
                    <a:pt x="932856" y="1251364"/>
                    <a:pt x="916728" y="1258044"/>
                    <a:pt x="899911" y="1258044"/>
                  </a:cubicBezTo>
                  <a:lnTo>
                    <a:pt x="63407" y="1258044"/>
                  </a:lnTo>
                  <a:cubicBezTo>
                    <a:pt x="46591" y="1258044"/>
                    <a:pt x="30463" y="1251364"/>
                    <a:pt x="18572" y="1239473"/>
                  </a:cubicBezTo>
                  <a:cubicBezTo>
                    <a:pt x="6680" y="1227581"/>
                    <a:pt x="0" y="1211453"/>
                    <a:pt x="0" y="1194637"/>
                  </a:cubicBezTo>
                  <a:lnTo>
                    <a:pt x="0" y="63407"/>
                  </a:lnTo>
                  <a:cubicBezTo>
                    <a:pt x="0" y="46591"/>
                    <a:pt x="6680" y="30463"/>
                    <a:pt x="18572" y="18572"/>
                  </a:cubicBezTo>
                  <a:cubicBezTo>
                    <a:pt x="30463" y="6680"/>
                    <a:pt x="46591" y="0"/>
                    <a:pt x="63407" y="0"/>
                  </a:cubicBezTo>
                  <a:close/>
                </a:path>
              </a:pathLst>
            </a:custGeom>
            <a:solidFill>
              <a:srgbClr val="FFFFFF"/>
            </a:solidFill>
            <a:ln w="38100" cap="sq">
              <a:solidFill>
                <a:srgbClr val="280687"/>
              </a:solidFill>
              <a:prstDash val="solid"/>
              <a:miter/>
            </a:ln>
          </p:spPr>
        </p:sp>
        <p:sp>
          <p:nvSpPr>
            <p:cNvPr name="TextBox 28" id="28"/>
            <p:cNvSpPr txBox="true"/>
            <p:nvPr/>
          </p:nvSpPr>
          <p:spPr>
            <a:xfrm>
              <a:off x="0" y="-28575"/>
              <a:ext cx="963319" cy="1286619"/>
            </a:xfrm>
            <a:prstGeom prst="rect">
              <a:avLst/>
            </a:prstGeom>
          </p:spPr>
          <p:txBody>
            <a:bodyPr anchor="ctr" rtlCol="false" tIns="50800" lIns="50800" bIns="50800" rIns="50800"/>
            <a:lstStyle/>
            <a:p>
              <a:pPr algn="ctr">
                <a:lnSpc>
                  <a:spcPts val="2288"/>
                </a:lnSpc>
              </a:pPr>
            </a:p>
          </p:txBody>
        </p:sp>
      </p:grpSp>
      <p:grpSp>
        <p:nvGrpSpPr>
          <p:cNvPr name="Group 29" id="29"/>
          <p:cNvGrpSpPr/>
          <p:nvPr/>
        </p:nvGrpSpPr>
        <p:grpSpPr>
          <a:xfrm rot="0">
            <a:off x="3129798" y="6478769"/>
            <a:ext cx="2441960" cy="3189074"/>
            <a:chOff x="0" y="0"/>
            <a:chExt cx="963319" cy="1258044"/>
          </a:xfrm>
        </p:grpSpPr>
        <p:sp>
          <p:nvSpPr>
            <p:cNvPr name="Freeform 30" id="30"/>
            <p:cNvSpPr/>
            <p:nvPr/>
          </p:nvSpPr>
          <p:spPr>
            <a:xfrm flipH="false" flipV="false" rot="0">
              <a:off x="0" y="0"/>
              <a:ext cx="963319" cy="1258044"/>
            </a:xfrm>
            <a:custGeom>
              <a:avLst/>
              <a:gdLst/>
              <a:ahLst/>
              <a:cxnLst/>
              <a:rect r="r" b="b" t="t" l="l"/>
              <a:pathLst>
                <a:path h="1258044" w="963319">
                  <a:moveTo>
                    <a:pt x="63407" y="0"/>
                  </a:moveTo>
                  <a:lnTo>
                    <a:pt x="899911" y="0"/>
                  </a:lnTo>
                  <a:cubicBezTo>
                    <a:pt x="916728" y="0"/>
                    <a:pt x="932856" y="6680"/>
                    <a:pt x="944747" y="18572"/>
                  </a:cubicBezTo>
                  <a:cubicBezTo>
                    <a:pt x="956638" y="30463"/>
                    <a:pt x="963319" y="46591"/>
                    <a:pt x="963319" y="63407"/>
                  </a:cubicBezTo>
                  <a:lnTo>
                    <a:pt x="963319" y="1194637"/>
                  </a:lnTo>
                  <a:cubicBezTo>
                    <a:pt x="963319" y="1211453"/>
                    <a:pt x="956638" y="1227581"/>
                    <a:pt x="944747" y="1239473"/>
                  </a:cubicBezTo>
                  <a:cubicBezTo>
                    <a:pt x="932856" y="1251364"/>
                    <a:pt x="916728" y="1258044"/>
                    <a:pt x="899911" y="1258044"/>
                  </a:cubicBezTo>
                  <a:lnTo>
                    <a:pt x="63407" y="1258044"/>
                  </a:lnTo>
                  <a:cubicBezTo>
                    <a:pt x="46591" y="1258044"/>
                    <a:pt x="30463" y="1251364"/>
                    <a:pt x="18572" y="1239473"/>
                  </a:cubicBezTo>
                  <a:cubicBezTo>
                    <a:pt x="6680" y="1227581"/>
                    <a:pt x="0" y="1211453"/>
                    <a:pt x="0" y="1194637"/>
                  </a:cubicBezTo>
                  <a:lnTo>
                    <a:pt x="0" y="63407"/>
                  </a:lnTo>
                  <a:cubicBezTo>
                    <a:pt x="0" y="46591"/>
                    <a:pt x="6680" y="30463"/>
                    <a:pt x="18572" y="18572"/>
                  </a:cubicBezTo>
                  <a:cubicBezTo>
                    <a:pt x="30463" y="6680"/>
                    <a:pt x="46591" y="0"/>
                    <a:pt x="63407" y="0"/>
                  </a:cubicBezTo>
                  <a:close/>
                </a:path>
              </a:pathLst>
            </a:custGeom>
            <a:solidFill>
              <a:srgbClr val="FFFFFF"/>
            </a:solidFill>
            <a:ln w="38100" cap="sq">
              <a:solidFill>
                <a:srgbClr val="280687"/>
              </a:solidFill>
              <a:prstDash val="solid"/>
              <a:miter/>
            </a:ln>
          </p:spPr>
        </p:sp>
        <p:sp>
          <p:nvSpPr>
            <p:cNvPr name="TextBox 31" id="31"/>
            <p:cNvSpPr txBox="true"/>
            <p:nvPr/>
          </p:nvSpPr>
          <p:spPr>
            <a:xfrm>
              <a:off x="0" y="-28575"/>
              <a:ext cx="963319" cy="1286619"/>
            </a:xfrm>
            <a:prstGeom prst="rect">
              <a:avLst/>
            </a:prstGeom>
          </p:spPr>
          <p:txBody>
            <a:bodyPr anchor="ctr" rtlCol="false" tIns="50800" lIns="50800" bIns="50800" rIns="50800"/>
            <a:lstStyle/>
            <a:p>
              <a:pPr algn="ctr">
                <a:lnSpc>
                  <a:spcPts val="2288"/>
                </a:lnSpc>
              </a:pPr>
            </a:p>
          </p:txBody>
        </p:sp>
      </p:grpSp>
      <p:grpSp>
        <p:nvGrpSpPr>
          <p:cNvPr name="Group 32" id="32"/>
          <p:cNvGrpSpPr/>
          <p:nvPr/>
        </p:nvGrpSpPr>
        <p:grpSpPr>
          <a:xfrm rot="0">
            <a:off x="8498973" y="6478769"/>
            <a:ext cx="2441960" cy="3189074"/>
            <a:chOff x="0" y="0"/>
            <a:chExt cx="963319" cy="1258044"/>
          </a:xfrm>
        </p:grpSpPr>
        <p:sp>
          <p:nvSpPr>
            <p:cNvPr name="Freeform 33" id="33"/>
            <p:cNvSpPr/>
            <p:nvPr/>
          </p:nvSpPr>
          <p:spPr>
            <a:xfrm flipH="false" flipV="false" rot="0">
              <a:off x="0" y="0"/>
              <a:ext cx="963319" cy="1258044"/>
            </a:xfrm>
            <a:custGeom>
              <a:avLst/>
              <a:gdLst/>
              <a:ahLst/>
              <a:cxnLst/>
              <a:rect r="r" b="b" t="t" l="l"/>
              <a:pathLst>
                <a:path h="1258044" w="963319">
                  <a:moveTo>
                    <a:pt x="63407" y="0"/>
                  </a:moveTo>
                  <a:lnTo>
                    <a:pt x="899911" y="0"/>
                  </a:lnTo>
                  <a:cubicBezTo>
                    <a:pt x="916728" y="0"/>
                    <a:pt x="932856" y="6680"/>
                    <a:pt x="944747" y="18572"/>
                  </a:cubicBezTo>
                  <a:cubicBezTo>
                    <a:pt x="956638" y="30463"/>
                    <a:pt x="963319" y="46591"/>
                    <a:pt x="963319" y="63407"/>
                  </a:cubicBezTo>
                  <a:lnTo>
                    <a:pt x="963319" y="1194637"/>
                  </a:lnTo>
                  <a:cubicBezTo>
                    <a:pt x="963319" y="1211453"/>
                    <a:pt x="956638" y="1227581"/>
                    <a:pt x="944747" y="1239473"/>
                  </a:cubicBezTo>
                  <a:cubicBezTo>
                    <a:pt x="932856" y="1251364"/>
                    <a:pt x="916728" y="1258044"/>
                    <a:pt x="899911" y="1258044"/>
                  </a:cubicBezTo>
                  <a:lnTo>
                    <a:pt x="63407" y="1258044"/>
                  </a:lnTo>
                  <a:cubicBezTo>
                    <a:pt x="46591" y="1258044"/>
                    <a:pt x="30463" y="1251364"/>
                    <a:pt x="18572" y="1239473"/>
                  </a:cubicBezTo>
                  <a:cubicBezTo>
                    <a:pt x="6680" y="1227581"/>
                    <a:pt x="0" y="1211453"/>
                    <a:pt x="0" y="1194637"/>
                  </a:cubicBezTo>
                  <a:lnTo>
                    <a:pt x="0" y="63407"/>
                  </a:lnTo>
                  <a:cubicBezTo>
                    <a:pt x="0" y="46591"/>
                    <a:pt x="6680" y="30463"/>
                    <a:pt x="18572" y="18572"/>
                  </a:cubicBezTo>
                  <a:cubicBezTo>
                    <a:pt x="30463" y="6680"/>
                    <a:pt x="46591" y="0"/>
                    <a:pt x="63407" y="0"/>
                  </a:cubicBezTo>
                  <a:close/>
                </a:path>
              </a:pathLst>
            </a:custGeom>
            <a:solidFill>
              <a:srgbClr val="FFFFFF"/>
            </a:solidFill>
            <a:ln w="38100" cap="sq">
              <a:solidFill>
                <a:srgbClr val="280687"/>
              </a:solidFill>
              <a:prstDash val="solid"/>
              <a:miter/>
            </a:ln>
          </p:spPr>
        </p:sp>
        <p:sp>
          <p:nvSpPr>
            <p:cNvPr name="TextBox 34" id="34"/>
            <p:cNvSpPr txBox="true"/>
            <p:nvPr/>
          </p:nvSpPr>
          <p:spPr>
            <a:xfrm>
              <a:off x="0" y="-28575"/>
              <a:ext cx="963319" cy="1286619"/>
            </a:xfrm>
            <a:prstGeom prst="rect">
              <a:avLst/>
            </a:prstGeom>
          </p:spPr>
          <p:txBody>
            <a:bodyPr anchor="ctr" rtlCol="false" tIns="50800" lIns="50800" bIns="50800" rIns="50800"/>
            <a:lstStyle/>
            <a:p>
              <a:pPr algn="ctr">
                <a:lnSpc>
                  <a:spcPts val="2288"/>
                </a:lnSpc>
              </a:pPr>
            </a:p>
          </p:txBody>
        </p:sp>
      </p:grpSp>
      <p:sp>
        <p:nvSpPr>
          <p:cNvPr name="Freeform 35" id="35"/>
          <p:cNvSpPr/>
          <p:nvPr/>
        </p:nvSpPr>
        <p:spPr>
          <a:xfrm flipH="false" flipV="false" rot="0">
            <a:off x="558689" y="6170194"/>
            <a:ext cx="2441960" cy="617150"/>
          </a:xfrm>
          <a:custGeom>
            <a:avLst/>
            <a:gdLst/>
            <a:ahLst/>
            <a:cxnLst/>
            <a:rect r="r" b="b" t="t" l="l"/>
            <a:pathLst>
              <a:path h="617150" w="2441960">
                <a:moveTo>
                  <a:pt x="0" y="0"/>
                </a:moveTo>
                <a:lnTo>
                  <a:pt x="2441960" y="0"/>
                </a:lnTo>
                <a:lnTo>
                  <a:pt x="2441960" y="617150"/>
                </a:lnTo>
                <a:lnTo>
                  <a:pt x="0" y="6171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6" id="36"/>
          <p:cNvSpPr/>
          <p:nvPr/>
        </p:nvSpPr>
        <p:spPr>
          <a:xfrm flipH="false" flipV="false" rot="0">
            <a:off x="5886083" y="6170194"/>
            <a:ext cx="2441960" cy="617150"/>
          </a:xfrm>
          <a:custGeom>
            <a:avLst/>
            <a:gdLst/>
            <a:ahLst/>
            <a:cxnLst/>
            <a:rect r="r" b="b" t="t" l="l"/>
            <a:pathLst>
              <a:path h="617150" w="2441960">
                <a:moveTo>
                  <a:pt x="0" y="0"/>
                </a:moveTo>
                <a:lnTo>
                  <a:pt x="2441960" y="0"/>
                </a:lnTo>
                <a:lnTo>
                  <a:pt x="2441960" y="617150"/>
                </a:lnTo>
                <a:lnTo>
                  <a:pt x="0" y="6171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7" id="37"/>
          <p:cNvSpPr/>
          <p:nvPr/>
        </p:nvSpPr>
        <p:spPr>
          <a:xfrm flipH="false" flipV="false" rot="0">
            <a:off x="3129798" y="6170194"/>
            <a:ext cx="2441960" cy="617150"/>
          </a:xfrm>
          <a:custGeom>
            <a:avLst/>
            <a:gdLst/>
            <a:ahLst/>
            <a:cxnLst/>
            <a:rect r="r" b="b" t="t" l="l"/>
            <a:pathLst>
              <a:path h="617150" w="2441960">
                <a:moveTo>
                  <a:pt x="0" y="0"/>
                </a:moveTo>
                <a:lnTo>
                  <a:pt x="2441960" y="0"/>
                </a:lnTo>
                <a:lnTo>
                  <a:pt x="2441960" y="617150"/>
                </a:lnTo>
                <a:lnTo>
                  <a:pt x="0" y="61715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8" id="38"/>
          <p:cNvSpPr/>
          <p:nvPr/>
        </p:nvSpPr>
        <p:spPr>
          <a:xfrm flipH="false" flipV="false" rot="0">
            <a:off x="8498973" y="6170194"/>
            <a:ext cx="2441960" cy="617150"/>
          </a:xfrm>
          <a:custGeom>
            <a:avLst/>
            <a:gdLst/>
            <a:ahLst/>
            <a:cxnLst/>
            <a:rect r="r" b="b" t="t" l="l"/>
            <a:pathLst>
              <a:path h="617150" w="2441960">
                <a:moveTo>
                  <a:pt x="0" y="0"/>
                </a:moveTo>
                <a:lnTo>
                  <a:pt x="2441960" y="0"/>
                </a:lnTo>
                <a:lnTo>
                  <a:pt x="2441960" y="617150"/>
                </a:lnTo>
                <a:lnTo>
                  <a:pt x="0" y="6171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39" id="39"/>
          <p:cNvGrpSpPr/>
          <p:nvPr/>
        </p:nvGrpSpPr>
        <p:grpSpPr>
          <a:xfrm rot="0">
            <a:off x="11121908" y="6478769"/>
            <a:ext cx="2441960" cy="1130880"/>
            <a:chOff x="0" y="0"/>
            <a:chExt cx="963319" cy="446116"/>
          </a:xfrm>
        </p:grpSpPr>
        <p:sp>
          <p:nvSpPr>
            <p:cNvPr name="Freeform 40" id="40"/>
            <p:cNvSpPr/>
            <p:nvPr/>
          </p:nvSpPr>
          <p:spPr>
            <a:xfrm flipH="false" flipV="false" rot="0">
              <a:off x="0" y="0"/>
              <a:ext cx="963319" cy="446116"/>
            </a:xfrm>
            <a:custGeom>
              <a:avLst/>
              <a:gdLst/>
              <a:ahLst/>
              <a:cxnLst/>
              <a:rect r="r" b="b" t="t" l="l"/>
              <a:pathLst>
                <a:path h="446116" w="963319">
                  <a:moveTo>
                    <a:pt x="63407" y="0"/>
                  </a:moveTo>
                  <a:lnTo>
                    <a:pt x="899911" y="0"/>
                  </a:lnTo>
                  <a:cubicBezTo>
                    <a:pt x="916728" y="0"/>
                    <a:pt x="932856" y="6680"/>
                    <a:pt x="944747" y="18572"/>
                  </a:cubicBezTo>
                  <a:cubicBezTo>
                    <a:pt x="956638" y="30463"/>
                    <a:pt x="963319" y="46591"/>
                    <a:pt x="963319" y="63407"/>
                  </a:cubicBezTo>
                  <a:lnTo>
                    <a:pt x="963319" y="382709"/>
                  </a:lnTo>
                  <a:cubicBezTo>
                    <a:pt x="963319" y="399525"/>
                    <a:pt x="956638" y="415653"/>
                    <a:pt x="944747" y="427545"/>
                  </a:cubicBezTo>
                  <a:cubicBezTo>
                    <a:pt x="932856" y="439436"/>
                    <a:pt x="916728" y="446116"/>
                    <a:pt x="899911" y="446116"/>
                  </a:cubicBezTo>
                  <a:lnTo>
                    <a:pt x="63407" y="446116"/>
                  </a:lnTo>
                  <a:cubicBezTo>
                    <a:pt x="46591" y="446116"/>
                    <a:pt x="30463" y="439436"/>
                    <a:pt x="18572" y="427545"/>
                  </a:cubicBezTo>
                  <a:cubicBezTo>
                    <a:pt x="6680" y="415653"/>
                    <a:pt x="0" y="399525"/>
                    <a:pt x="0" y="382709"/>
                  </a:cubicBezTo>
                  <a:lnTo>
                    <a:pt x="0" y="63407"/>
                  </a:lnTo>
                  <a:cubicBezTo>
                    <a:pt x="0" y="46591"/>
                    <a:pt x="6680" y="30463"/>
                    <a:pt x="18572" y="18572"/>
                  </a:cubicBezTo>
                  <a:cubicBezTo>
                    <a:pt x="30463" y="6680"/>
                    <a:pt x="46591" y="0"/>
                    <a:pt x="63407" y="0"/>
                  </a:cubicBezTo>
                  <a:close/>
                </a:path>
              </a:pathLst>
            </a:custGeom>
            <a:solidFill>
              <a:srgbClr val="FFFFFF"/>
            </a:solidFill>
            <a:ln w="38100" cap="sq">
              <a:solidFill>
                <a:srgbClr val="280687"/>
              </a:solidFill>
              <a:prstDash val="solid"/>
              <a:miter/>
            </a:ln>
          </p:spPr>
        </p:sp>
        <p:sp>
          <p:nvSpPr>
            <p:cNvPr name="TextBox 41" id="41"/>
            <p:cNvSpPr txBox="true"/>
            <p:nvPr/>
          </p:nvSpPr>
          <p:spPr>
            <a:xfrm>
              <a:off x="0" y="-28575"/>
              <a:ext cx="963319" cy="474691"/>
            </a:xfrm>
            <a:prstGeom prst="rect">
              <a:avLst/>
            </a:prstGeom>
          </p:spPr>
          <p:txBody>
            <a:bodyPr anchor="ctr" rtlCol="false" tIns="50800" lIns="50800" bIns="50800" rIns="50800"/>
            <a:lstStyle/>
            <a:p>
              <a:pPr algn="ctr">
                <a:lnSpc>
                  <a:spcPts val="2288"/>
                </a:lnSpc>
              </a:pPr>
            </a:p>
          </p:txBody>
        </p:sp>
      </p:grpSp>
      <p:grpSp>
        <p:nvGrpSpPr>
          <p:cNvPr name="Group 42" id="42"/>
          <p:cNvGrpSpPr/>
          <p:nvPr/>
        </p:nvGrpSpPr>
        <p:grpSpPr>
          <a:xfrm rot="0">
            <a:off x="14701780" y="6478769"/>
            <a:ext cx="2441960" cy="3189074"/>
            <a:chOff x="0" y="0"/>
            <a:chExt cx="963319" cy="1258044"/>
          </a:xfrm>
        </p:grpSpPr>
        <p:sp>
          <p:nvSpPr>
            <p:cNvPr name="Freeform 43" id="43"/>
            <p:cNvSpPr/>
            <p:nvPr/>
          </p:nvSpPr>
          <p:spPr>
            <a:xfrm flipH="false" flipV="false" rot="0">
              <a:off x="0" y="0"/>
              <a:ext cx="963319" cy="1258044"/>
            </a:xfrm>
            <a:custGeom>
              <a:avLst/>
              <a:gdLst/>
              <a:ahLst/>
              <a:cxnLst/>
              <a:rect r="r" b="b" t="t" l="l"/>
              <a:pathLst>
                <a:path h="1258044" w="963319">
                  <a:moveTo>
                    <a:pt x="63407" y="0"/>
                  </a:moveTo>
                  <a:lnTo>
                    <a:pt x="899911" y="0"/>
                  </a:lnTo>
                  <a:cubicBezTo>
                    <a:pt x="916728" y="0"/>
                    <a:pt x="932856" y="6680"/>
                    <a:pt x="944747" y="18572"/>
                  </a:cubicBezTo>
                  <a:cubicBezTo>
                    <a:pt x="956638" y="30463"/>
                    <a:pt x="963319" y="46591"/>
                    <a:pt x="963319" y="63407"/>
                  </a:cubicBezTo>
                  <a:lnTo>
                    <a:pt x="963319" y="1194637"/>
                  </a:lnTo>
                  <a:cubicBezTo>
                    <a:pt x="963319" y="1211453"/>
                    <a:pt x="956638" y="1227581"/>
                    <a:pt x="944747" y="1239473"/>
                  </a:cubicBezTo>
                  <a:cubicBezTo>
                    <a:pt x="932856" y="1251364"/>
                    <a:pt x="916728" y="1258044"/>
                    <a:pt x="899911" y="1258044"/>
                  </a:cubicBezTo>
                  <a:lnTo>
                    <a:pt x="63407" y="1258044"/>
                  </a:lnTo>
                  <a:cubicBezTo>
                    <a:pt x="46591" y="1258044"/>
                    <a:pt x="30463" y="1251364"/>
                    <a:pt x="18572" y="1239473"/>
                  </a:cubicBezTo>
                  <a:cubicBezTo>
                    <a:pt x="6680" y="1227581"/>
                    <a:pt x="0" y="1211453"/>
                    <a:pt x="0" y="1194637"/>
                  </a:cubicBezTo>
                  <a:lnTo>
                    <a:pt x="0" y="63407"/>
                  </a:lnTo>
                  <a:cubicBezTo>
                    <a:pt x="0" y="46591"/>
                    <a:pt x="6680" y="30463"/>
                    <a:pt x="18572" y="18572"/>
                  </a:cubicBezTo>
                  <a:cubicBezTo>
                    <a:pt x="30463" y="6680"/>
                    <a:pt x="46591" y="0"/>
                    <a:pt x="63407" y="0"/>
                  </a:cubicBezTo>
                  <a:close/>
                </a:path>
              </a:pathLst>
            </a:custGeom>
            <a:solidFill>
              <a:srgbClr val="FFFFFF"/>
            </a:solidFill>
            <a:ln w="38100" cap="sq">
              <a:solidFill>
                <a:srgbClr val="280687"/>
              </a:solidFill>
              <a:prstDash val="solid"/>
              <a:miter/>
            </a:ln>
          </p:spPr>
        </p:sp>
        <p:sp>
          <p:nvSpPr>
            <p:cNvPr name="TextBox 44" id="44"/>
            <p:cNvSpPr txBox="true"/>
            <p:nvPr/>
          </p:nvSpPr>
          <p:spPr>
            <a:xfrm>
              <a:off x="0" y="-28575"/>
              <a:ext cx="963319" cy="1286619"/>
            </a:xfrm>
            <a:prstGeom prst="rect">
              <a:avLst/>
            </a:prstGeom>
          </p:spPr>
          <p:txBody>
            <a:bodyPr anchor="ctr" rtlCol="false" tIns="50800" lIns="50800" bIns="50800" rIns="50800"/>
            <a:lstStyle/>
            <a:p>
              <a:pPr algn="ctr">
                <a:lnSpc>
                  <a:spcPts val="2288"/>
                </a:lnSpc>
              </a:pPr>
            </a:p>
          </p:txBody>
        </p:sp>
      </p:grpSp>
      <p:sp>
        <p:nvSpPr>
          <p:cNvPr name="Freeform 45" id="45"/>
          <p:cNvSpPr/>
          <p:nvPr/>
        </p:nvSpPr>
        <p:spPr>
          <a:xfrm flipH="false" flipV="false" rot="0">
            <a:off x="11121908" y="6170194"/>
            <a:ext cx="2441960" cy="617150"/>
          </a:xfrm>
          <a:custGeom>
            <a:avLst/>
            <a:gdLst/>
            <a:ahLst/>
            <a:cxnLst/>
            <a:rect r="r" b="b" t="t" l="l"/>
            <a:pathLst>
              <a:path h="617150" w="2441960">
                <a:moveTo>
                  <a:pt x="0" y="0"/>
                </a:moveTo>
                <a:lnTo>
                  <a:pt x="2441960" y="0"/>
                </a:lnTo>
                <a:lnTo>
                  <a:pt x="2441960" y="617150"/>
                </a:lnTo>
                <a:lnTo>
                  <a:pt x="0" y="61715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6" id="46"/>
          <p:cNvSpPr/>
          <p:nvPr/>
        </p:nvSpPr>
        <p:spPr>
          <a:xfrm flipH="false" flipV="false" rot="0">
            <a:off x="14701780" y="6170194"/>
            <a:ext cx="2441960" cy="617150"/>
          </a:xfrm>
          <a:custGeom>
            <a:avLst/>
            <a:gdLst/>
            <a:ahLst/>
            <a:cxnLst/>
            <a:rect r="r" b="b" t="t" l="l"/>
            <a:pathLst>
              <a:path h="617150" w="2441960">
                <a:moveTo>
                  <a:pt x="0" y="0"/>
                </a:moveTo>
                <a:lnTo>
                  <a:pt x="2441961" y="0"/>
                </a:lnTo>
                <a:lnTo>
                  <a:pt x="2441961" y="617150"/>
                </a:lnTo>
                <a:lnTo>
                  <a:pt x="0" y="6171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47" id="47"/>
          <p:cNvSpPr txBox="true"/>
          <p:nvPr/>
        </p:nvSpPr>
        <p:spPr>
          <a:xfrm rot="0">
            <a:off x="5732308" y="1400907"/>
            <a:ext cx="7284525" cy="619125"/>
          </a:xfrm>
          <a:prstGeom prst="rect">
            <a:avLst/>
          </a:prstGeom>
        </p:spPr>
        <p:txBody>
          <a:bodyPr anchor="t" rtlCol="false" tIns="0" lIns="0" bIns="0" rIns="0">
            <a:spAutoFit/>
          </a:bodyPr>
          <a:lstStyle/>
          <a:p>
            <a:pPr algn="ctr">
              <a:lnSpc>
                <a:spcPts val="4800"/>
              </a:lnSpc>
            </a:pPr>
            <a:r>
              <a:rPr lang="en-US" sz="4000" spc="-80">
                <a:solidFill>
                  <a:srgbClr val="000000"/>
                </a:solidFill>
                <a:latin typeface="Archivo Black"/>
                <a:ea typeface="Archivo Black"/>
                <a:cs typeface="Archivo Black"/>
                <a:sym typeface="Archivo Black"/>
              </a:rPr>
              <a:t>Title IX</a:t>
            </a:r>
          </a:p>
        </p:txBody>
      </p:sp>
      <p:sp>
        <p:nvSpPr>
          <p:cNvPr name="TextBox 48" id="48"/>
          <p:cNvSpPr txBox="true"/>
          <p:nvPr/>
        </p:nvSpPr>
        <p:spPr>
          <a:xfrm rot="0">
            <a:off x="872211" y="4431510"/>
            <a:ext cx="5235523" cy="552450"/>
          </a:xfrm>
          <a:prstGeom prst="rect">
            <a:avLst/>
          </a:prstGeom>
        </p:spPr>
        <p:txBody>
          <a:bodyPr anchor="t" rtlCol="false" tIns="0" lIns="0" bIns="0" rIns="0">
            <a:spAutoFit/>
          </a:bodyPr>
          <a:lstStyle/>
          <a:p>
            <a:pPr algn="ctr">
              <a:lnSpc>
                <a:spcPts val="4200"/>
              </a:lnSpc>
            </a:pPr>
            <a:r>
              <a:rPr lang="en-US" sz="3500" spc="-70">
                <a:solidFill>
                  <a:srgbClr val="000000"/>
                </a:solidFill>
                <a:latin typeface="Archivo Black"/>
                <a:ea typeface="Archivo Black"/>
                <a:cs typeface="Archivo Black"/>
                <a:sym typeface="Archivo Black"/>
              </a:rPr>
              <a:t>Discrimination</a:t>
            </a:r>
          </a:p>
        </p:txBody>
      </p:sp>
      <p:sp>
        <p:nvSpPr>
          <p:cNvPr name="TextBox 49" id="49"/>
          <p:cNvSpPr txBox="true"/>
          <p:nvPr/>
        </p:nvSpPr>
        <p:spPr>
          <a:xfrm rot="0">
            <a:off x="7530759" y="4441035"/>
            <a:ext cx="4207442" cy="495300"/>
          </a:xfrm>
          <a:prstGeom prst="rect">
            <a:avLst/>
          </a:prstGeom>
        </p:spPr>
        <p:txBody>
          <a:bodyPr anchor="t" rtlCol="false" tIns="0" lIns="0" bIns="0" rIns="0">
            <a:spAutoFit/>
          </a:bodyPr>
          <a:lstStyle/>
          <a:p>
            <a:pPr algn="ctr">
              <a:lnSpc>
                <a:spcPts val="3832"/>
              </a:lnSpc>
            </a:pPr>
            <a:r>
              <a:rPr lang="en-US" sz="3193" spc="-63">
                <a:solidFill>
                  <a:srgbClr val="000000"/>
                </a:solidFill>
                <a:latin typeface="Archivo Black"/>
                <a:ea typeface="Archivo Black"/>
                <a:cs typeface="Archivo Black"/>
                <a:sym typeface="Archivo Black"/>
              </a:rPr>
              <a:t>Sexual Harassment</a:t>
            </a:r>
          </a:p>
        </p:txBody>
      </p:sp>
      <p:sp>
        <p:nvSpPr>
          <p:cNvPr name="TextBox 50" id="50"/>
          <p:cNvSpPr txBox="true"/>
          <p:nvPr/>
        </p:nvSpPr>
        <p:spPr>
          <a:xfrm rot="0">
            <a:off x="14435270" y="4431510"/>
            <a:ext cx="2965456" cy="552450"/>
          </a:xfrm>
          <a:prstGeom prst="rect">
            <a:avLst/>
          </a:prstGeom>
        </p:spPr>
        <p:txBody>
          <a:bodyPr anchor="t" rtlCol="false" tIns="0" lIns="0" bIns="0" rIns="0">
            <a:spAutoFit/>
          </a:bodyPr>
          <a:lstStyle/>
          <a:p>
            <a:pPr algn="r">
              <a:lnSpc>
                <a:spcPts val="4200"/>
              </a:lnSpc>
            </a:pPr>
            <a:r>
              <a:rPr lang="en-US" sz="3500" spc="-70">
                <a:solidFill>
                  <a:srgbClr val="000000"/>
                </a:solidFill>
                <a:latin typeface="Archivo Black"/>
                <a:ea typeface="Archivo Black"/>
                <a:cs typeface="Archivo Black"/>
                <a:sym typeface="Archivo Black"/>
              </a:rPr>
              <a:t>Retaliation</a:t>
            </a:r>
          </a:p>
        </p:txBody>
      </p:sp>
      <p:sp>
        <p:nvSpPr>
          <p:cNvPr name="TextBox 51" id="51"/>
          <p:cNvSpPr txBox="true"/>
          <p:nvPr/>
        </p:nvSpPr>
        <p:spPr>
          <a:xfrm rot="0">
            <a:off x="900900" y="7050056"/>
            <a:ext cx="1895361" cy="466725"/>
          </a:xfrm>
          <a:prstGeom prst="rect">
            <a:avLst/>
          </a:prstGeom>
        </p:spPr>
        <p:txBody>
          <a:bodyPr anchor="t" rtlCol="false" tIns="0" lIns="0" bIns="0" rIns="0">
            <a:spAutoFit/>
          </a:bodyPr>
          <a:lstStyle/>
          <a:p>
            <a:pPr algn="ctr" marL="0" indent="0" lvl="0">
              <a:lnSpc>
                <a:spcPts val="1861"/>
              </a:lnSpc>
              <a:spcBef>
                <a:spcPct val="0"/>
              </a:spcBef>
            </a:pPr>
            <a:r>
              <a:rPr lang="en-US" sz="1551">
                <a:solidFill>
                  <a:srgbClr val="000000"/>
                </a:solidFill>
                <a:latin typeface="Archivo Black"/>
                <a:ea typeface="Archivo Black"/>
                <a:cs typeface="Archivo Black"/>
                <a:sym typeface="Archivo Black"/>
              </a:rPr>
              <a:t>SEX/GENDER DISCRIMINATION</a:t>
            </a:r>
          </a:p>
        </p:txBody>
      </p:sp>
      <p:sp>
        <p:nvSpPr>
          <p:cNvPr name="TextBox 52" id="52"/>
          <p:cNvSpPr txBox="true"/>
          <p:nvPr/>
        </p:nvSpPr>
        <p:spPr>
          <a:xfrm rot="0">
            <a:off x="3474909" y="7050056"/>
            <a:ext cx="1757538" cy="676275"/>
          </a:xfrm>
          <a:prstGeom prst="rect">
            <a:avLst/>
          </a:prstGeom>
        </p:spPr>
        <p:txBody>
          <a:bodyPr anchor="t" rtlCol="false" tIns="0" lIns="0" bIns="0" rIns="0">
            <a:spAutoFit/>
          </a:bodyPr>
          <a:lstStyle/>
          <a:p>
            <a:pPr algn="ctr" marL="0" indent="0" lvl="0">
              <a:lnSpc>
                <a:spcPts val="2640"/>
              </a:lnSpc>
              <a:spcBef>
                <a:spcPct val="0"/>
              </a:spcBef>
            </a:pPr>
            <a:r>
              <a:rPr lang="en-US" sz="2200">
                <a:solidFill>
                  <a:srgbClr val="000000"/>
                </a:solidFill>
                <a:latin typeface="Archivo Black"/>
                <a:ea typeface="Archivo Black"/>
                <a:cs typeface="Archivo Black"/>
                <a:sym typeface="Archivo Black"/>
              </a:rPr>
              <a:t>PROGRAM EQUITY</a:t>
            </a:r>
          </a:p>
        </p:txBody>
      </p:sp>
      <p:sp>
        <p:nvSpPr>
          <p:cNvPr name="TextBox 53" id="53"/>
          <p:cNvSpPr txBox="true"/>
          <p:nvPr/>
        </p:nvSpPr>
        <p:spPr>
          <a:xfrm rot="0">
            <a:off x="872211" y="7935881"/>
            <a:ext cx="1924050" cy="999234"/>
          </a:xfrm>
          <a:prstGeom prst="rect">
            <a:avLst/>
          </a:prstGeom>
        </p:spPr>
        <p:txBody>
          <a:bodyPr anchor="t" rtlCol="false" tIns="0" lIns="0" bIns="0" rIns="0">
            <a:spAutoFit/>
          </a:bodyPr>
          <a:lstStyle/>
          <a:p>
            <a:pPr algn="ctr">
              <a:lnSpc>
                <a:spcPts val="1624"/>
              </a:lnSpc>
              <a:spcBef>
                <a:spcPct val="0"/>
              </a:spcBef>
            </a:pPr>
            <a:r>
              <a:rPr lang="en-US" sz="1160">
                <a:solidFill>
                  <a:srgbClr val="000000"/>
                </a:solidFill>
                <a:latin typeface="Space Mono"/>
                <a:ea typeface="Space Mono"/>
                <a:cs typeface="Space Mono"/>
                <a:sym typeface="Space Mono"/>
              </a:rPr>
              <a:t>Access to courses and programs, employment practices, pregnancy and parental status, etc.</a:t>
            </a:r>
          </a:p>
        </p:txBody>
      </p:sp>
      <p:sp>
        <p:nvSpPr>
          <p:cNvPr name="TextBox 54" id="54"/>
          <p:cNvSpPr txBox="true"/>
          <p:nvPr/>
        </p:nvSpPr>
        <p:spPr>
          <a:xfrm rot="0">
            <a:off x="3446220" y="7935881"/>
            <a:ext cx="1924050" cy="654424"/>
          </a:xfrm>
          <a:prstGeom prst="rect">
            <a:avLst/>
          </a:prstGeom>
        </p:spPr>
        <p:txBody>
          <a:bodyPr anchor="t" rtlCol="false" tIns="0" lIns="0" bIns="0" rIns="0">
            <a:spAutoFit/>
          </a:bodyPr>
          <a:lstStyle/>
          <a:p>
            <a:pPr algn="ctr" marL="0" indent="0" lvl="0">
              <a:lnSpc>
                <a:spcPts val="1729"/>
              </a:lnSpc>
              <a:spcBef>
                <a:spcPct val="0"/>
              </a:spcBef>
            </a:pPr>
            <a:r>
              <a:rPr lang="en-US" sz="1235">
                <a:solidFill>
                  <a:srgbClr val="000000"/>
                </a:solidFill>
                <a:latin typeface="Space Mono"/>
                <a:ea typeface="Space Mono"/>
                <a:cs typeface="Space Mono"/>
                <a:sym typeface="Space Mono"/>
              </a:rPr>
              <a:t>Typically where were we see athletics come into play</a:t>
            </a:r>
          </a:p>
        </p:txBody>
      </p:sp>
      <p:sp>
        <p:nvSpPr>
          <p:cNvPr name="TextBox 55" id="55"/>
          <p:cNvSpPr txBox="true"/>
          <p:nvPr/>
        </p:nvSpPr>
        <p:spPr>
          <a:xfrm rot="0">
            <a:off x="6228294" y="7050056"/>
            <a:ext cx="1757538" cy="257175"/>
          </a:xfrm>
          <a:prstGeom prst="rect">
            <a:avLst/>
          </a:prstGeom>
        </p:spPr>
        <p:txBody>
          <a:bodyPr anchor="t" rtlCol="false" tIns="0" lIns="0" bIns="0" rIns="0">
            <a:spAutoFit/>
          </a:bodyPr>
          <a:lstStyle/>
          <a:p>
            <a:pPr algn="ctr" marL="0" indent="0" lvl="0">
              <a:lnSpc>
                <a:spcPts val="1991"/>
              </a:lnSpc>
              <a:spcBef>
                <a:spcPct val="0"/>
              </a:spcBef>
            </a:pPr>
            <a:r>
              <a:rPr lang="en-US" sz="1659">
                <a:solidFill>
                  <a:srgbClr val="000000"/>
                </a:solidFill>
                <a:latin typeface="Archivo Black"/>
                <a:ea typeface="Archivo Black"/>
                <a:cs typeface="Archivo Black"/>
                <a:sym typeface="Archivo Black"/>
              </a:rPr>
              <a:t>QUID PRO QUO</a:t>
            </a:r>
          </a:p>
        </p:txBody>
      </p:sp>
      <p:sp>
        <p:nvSpPr>
          <p:cNvPr name="TextBox 56" id="56"/>
          <p:cNvSpPr txBox="true"/>
          <p:nvPr/>
        </p:nvSpPr>
        <p:spPr>
          <a:xfrm rot="0">
            <a:off x="8836686" y="7050056"/>
            <a:ext cx="1757538" cy="504825"/>
          </a:xfrm>
          <a:prstGeom prst="rect">
            <a:avLst/>
          </a:prstGeom>
        </p:spPr>
        <p:txBody>
          <a:bodyPr anchor="t" rtlCol="false" tIns="0" lIns="0" bIns="0" rIns="0">
            <a:spAutoFit/>
          </a:bodyPr>
          <a:lstStyle/>
          <a:p>
            <a:pPr algn="ctr">
              <a:lnSpc>
                <a:spcPts val="1975"/>
              </a:lnSpc>
              <a:spcBef>
                <a:spcPct val="0"/>
              </a:spcBef>
            </a:pPr>
            <a:r>
              <a:rPr lang="en-US" sz="1646">
                <a:solidFill>
                  <a:srgbClr val="000000"/>
                </a:solidFill>
                <a:latin typeface="Archivo Black"/>
                <a:ea typeface="Archivo Black"/>
                <a:cs typeface="Archivo Black"/>
                <a:sym typeface="Archivo Black"/>
              </a:rPr>
              <a:t>HOSTILE ENVIRONMENT</a:t>
            </a:r>
          </a:p>
        </p:txBody>
      </p:sp>
      <p:sp>
        <p:nvSpPr>
          <p:cNvPr name="TextBox 57" id="57"/>
          <p:cNvSpPr txBox="true"/>
          <p:nvPr/>
        </p:nvSpPr>
        <p:spPr>
          <a:xfrm rot="0">
            <a:off x="6199605" y="7926356"/>
            <a:ext cx="1924050" cy="266700"/>
          </a:xfrm>
          <a:prstGeom prst="rect">
            <a:avLst/>
          </a:prstGeom>
        </p:spPr>
        <p:txBody>
          <a:bodyPr anchor="t" rtlCol="false" tIns="0" lIns="0" bIns="0" rIns="0">
            <a:spAutoFit/>
          </a:bodyPr>
          <a:lstStyle/>
          <a:p>
            <a:pPr algn="ctr" marL="0" indent="0" lvl="0">
              <a:lnSpc>
                <a:spcPts val="2100"/>
              </a:lnSpc>
              <a:spcBef>
                <a:spcPct val="0"/>
              </a:spcBef>
            </a:pPr>
            <a:r>
              <a:rPr lang="en-US" sz="1500">
                <a:solidFill>
                  <a:srgbClr val="000000"/>
                </a:solidFill>
                <a:latin typeface="Space Mono"/>
                <a:ea typeface="Space Mono"/>
                <a:cs typeface="Space Mono"/>
                <a:sym typeface="Space Mono"/>
              </a:rPr>
              <a:t>This for That</a:t>
            </a:r>
          </a:p>
        </p:txBody>
      </p:sp>
      <p:sp>
        <p:nvSpPr>
          <p:cNvPr name="TextBox 58" id="58"/>
          <p:cNvSpPr txBox="true"/>
          <p:nvPr/>
        </p:nvSpPr>
        <p:spPr>
          <a:xfrm rot="0">
            <a:off x="8807997" y="7935881"/>
            <a:ext cx="1924050" cy="708184"/>
          </a:xfrm>
          <a:prstGeom prst="rect">
            <a:avLst/>
          </a:prstGeom>
        </p:spPr>
        <p:txBody>
          <a:bodyPr anchor="t" rtlCol="false" tIns="0" lIns="0" bIns="0" rIns="0">
            <a:spAutoFit/>
          </a:bodyPr>
          <a:lstStyle/>
          <a:p>
            <a:pPr algn="ctr" marL="0" indent="0" lvl="0">
              <a:lnSpc>
                <a:spcPts val="1916"/>
              </a:lnSpc>
              <a:spcBef>
                <a:spcPct val="0"/>
              </a:spcBef>
            </a:pPr>
            <a:r>
              <a:rPr lang="en-US" sz="1368">
                <a:solidFill>
                  <a:srgbClr val="000000"/>
                </a:solidFill>
                <a:latin typeface="Space Mono"/>
                <a:ea typeface="Space Mono"/>
                <a:cs typeface="Space Mono"/>
                <a:sym typeface="Space Mono"/>
              </a:rPr>
              <a:t>Severe, Pervasive, AND Objectively Offensive</a:t>
            </a:r>
          </a:p>
        </p:txBody>
      </p:sp>
      <p:sp>
        <p:nvSpPr>
          <p:cNvPr name="TextBox 59" id="59"/>
          <p:cNvSpPr txBox="true"/>
          <p:nvPr/>
        </p:nvSpPr>
        <p:spPr>
          <a:xfrm rot="0">
            <a:off x="11464119" y="7050056"/>
            <a:ext cx="1757538" cy="342900"/>
          </a:xfrm>
          <a:prstGeom prst="rect">
            <a:avLst/>
          </a:prstGeom>
        </p:spPr>
        <p:txBody>
          <a:bodyPr anchor="t" rtlCol="false" tIns="0" lIns="0" bIns="0" rIns="0">
            <a:spAutoFit/>
          </a:bodyPr>
          <a:lstStyle/>
          <a:p>
            <a:pPr algn="ctr" marL="0" indent="0" lvl="0">
              <a:lnSpc>
                <a:spcPts val="2640"/>
              </a:lnSpc>
              <a:spcBef>
                <a:spcPct val="0"/>
              </a:spcBef>
            </a:pPr>
            <a:r>
              <a:rPr lang="en-US" sz="2200">
                <a:solidFill>
                  <a:srgbClr val="000000"/>
                </a:solidFill>
                <a:latin typeface="Archivo Black"/>
                <a:ea typeface="Archivo Black"/>
                <a:cs typeface="Archivo Black"/>
                <a:sym typeface="Archivo Black"/>
              </a:rPr>
              <a:t>BIG FOUR</a:t>
            </a:r>
          </a:p>
        </p:txBody>
      </p:sp>
      <p:sp>
        <p:nvSpPr>
          <p:cNvPr name="TextBox 60" id="60"/>
          <p:cNvSpPr txBox="true"/>
          <p:nvPr/>
        </p:nvSpPr>
        <p:spPr>
          <a:xfrm rot="0">
            <a:off x="14962609" y="7178643"/>
            <a:ext cx="1924050" cy="2293519"/>
          </a:xfrm>
          <a:prstGeom prst="rect">
            <a:avLst/>
          </a:prstGeom>
        </p:spPr>
        <p:txBody>
          <a:bodyPr anchor="t" rtlCol="false" tIns="0" lIns="0" bIns="0" rIns="0">
            <a:spAutoFit/>
          </a:bodyPr>
          <a:lstStyle/>
          <a:p>
            <a:pPr algn="ctr" marL="0" indent="0" lvl="0">
              <a:lnSpc>
                <a:spcPts val="1685"/>
              </a:lnSpc>
              <a:spcBef>
                <a:spcPct val="0"/>
              </a:spcBef>
            </a:pPr>
            <a:r>
              <a:rPr lang="en-US" sz="1203">
                <a:solidFill>
                  <a:srgbClr val="000000"/>
                </a:solidFill>
                <a:latin typeface="Space Mono"/>
                <a:ea typeface="Space Mono"/>
                <a:cs typeface="Space Mono"/>
                <a:sym typeface="Space Mono"/>
              </a:rPr>
              <a:t>Any adverse action taken against a person for reporting a Title IX violation, participating/not participating in an investigation, or asserting their rights under Title IX</a:t>
            </a:r>
          </a:p>
        </p:txBody>
      </p:sp>
      <p:grpSp>
        <p:nvGrpSpPr>
          <p:cNvPr name="Group 61" id="61"/>
          <p:cNvGrpSpPr/>
          <p:nvPr/>
        </p:nvGrpSpPr>
        <p:grpSpPr>
          <a:xfrm rot="0">
            <a:off x="11080822" y="7648940"/>
            <a:ext cx="2593764" cy="592931"/>
            <a:chOff x="0" y="0"/>
            <a:chExt cx="1023203" cy="233903"/>
          </a:xfrm>
        </p:grpSpPr>
        <p:sp>
          <p:nvSpPr>
            <p:cNvPr name="Freeform 62" id="62"/>
            <p:cNvSpPr/>
            <p:nvPr/>
          </p:nvSpPr>
          <p:spPr>
            <a:xfrm flipH="false" flipV="false" rot="0">
              <a:off x="0" y="0"/>
              <a:ext cx="1023203" cy="233903"/>
            </a:xfrm>
            <a:custGeom>
              <a:avLst/>
              <a:gdLst/>
              <a:ahLst/>
              <a:cxnLst/>
              <a:rect r="r" b="b" t="t" l="l"/>
              <a:pathLst>
                <a:path h="233903" w="1023203">
                  <a:moveTo>
                    <a:pt x="59696" y="0"/>
                  </a:moveTo>
                  <a:lnTo>
                    <a:pt x="963507" y="0"/>
                  </a:lnTo>
                  <a:cubicBezTo>
                    <a:pt x="996476" y="0"/>
                    <a:pt x="1023203" y="26727"/>
                    <a:pt x="1023203" y="59696"/>
                  </a:cubicBezTo>
                  <a:lnTo>
                    <a:pt x="1023203" y="174207"/>
                  </a:lnTo>
                  <a:cubicBezTo>
                    <a:pt x="1023203" y="207176"/>
                    <a:pt x="996476" y="233903"/>
                    <a:pt x="963507" y="233903"/>
                  </a:cubicBezTo>
                  <a:lnTo>
                    <a:pt x="59696" y="233903"/>
                  </a:lnTo>
                  <a:cubicBezTo>
                    <a:pt x="26727" y="233903"/>
                    <a:pt x="0" y="207176"/>
                    <a:pt x="0" y="174207"/>
                  </a:cubicBezTo>
                  <a:lnTo>
                    <a:pt x="0" y="59696"/>
                  </a:lnTo>
                  <a:cubicBezTo>
                    <a:pt x="0" y="26727"/>
                    <a:pt x="26727" y="0"/>
                    <a:pt x="59696" y="0"/>
                  </a:cubicBezTo>
                  <a:close/>
                </a:path>
              </a:pathLst>
            </a:custGeom>
            <a:solidFill>
              <a:srgbClr val="FFFFFF"/>
            </a:solidFill>
            <a:ln w="38100" cap="sq">
              <a:solidFill>
                <a:srgbClr val="280687"/>
              </a:solidFill>
              <a:prstDash val="solid"/>
              <a:miter/>
            </a:ln>
          </p:spPr>
        </p:sp>
        <p:sp>
          <p:nvSpPr>
            <p:cNvPr name="TextBox 63" id="63"/>
            <p:cNvSpPr txBox="true"/>
            <p:nvPr/>
          </p:nvSpPr>
          <p:spPr>
            <a:xfrm>
              <a:off x="0" y="-28575"/>
              <a:ext cx="1023203" cy="262478"/>
            </a:xfrm>
            <a:prstGeom prst="rect">
              <a:avLst/>
            </a:prstGeom>
          </p:spPr>
          <p:txBody>
            <a:bodyPr anchor="ctr" rtlCol="false" tIns="50800" lIns="50800" bIns="50800" rIns="50800"/>
            <a:lstStyle/>
            <a:p>
              <a:pPr algn="ctr">
                <a:lnSpc>
                  <a:spcPts val="2288"/>
                </a:lnSpc>
              </a:pPr>
              <a:r>
                <a:rPr lang="en-US" sz="1634">
                  <a:solidFill>
                    <a:srgbClr val="000000"/>
                  </a:solidFill>
                  <a:latin typeface="Space Mono"/>
                  <a:ea typeface="Space Mono"/>
                  <a:cs typeface="Space Mono"/>
                  <a:sym typeface="Space Mono"/>
                </a:rPr>
                <a:t>Sexual Assault</a:t>
              </a:r>
            </a:p>
          </p:txBody>
        </p:sp>
      </p:grpSp>
      <p:grpSp>
        <p:nvGrpSpPr>
          <p:cNvPr name="Group 64" id="64"/>
          <p:cNvGrpSpPr/>
          <p:nvPr/>
        </p:nvGrpSpPr>
        <p:grpSpPr>
          <a:xfrm rot="0">
            <a:off x="11080822" y="8289496"/>
            <a:ext cx="2593764" cy="592931"/>
            <a:chOff x="0" y="0"/>
            <a:chExt cx="1023203" cy="233903"/>
          </a:xfrm>
        </p:grpSpPr>
        <p:sp>
          <p:nvSpPr>
            <p:cNvPr name="Freeform 65" id="65"/>
            <p:cNvSpPr/>
            <p:nvPr/>
          </p:nvSpPr>
          <p:spPr>
            <a:xfrm flipH="false" flipV="false" rot="0">
              <a:off x="0" y="0"/>
              <a:ext cx="1023203" cy="233903"/>
            </a:xfrm>
            <a:custGeom>
              <a:avLst/>
              <a:gdLst/>
              <a:ahLst/>
              <a:cxnLst/>
              <a:rect r="r" b="b" t="t" l="l"/>
              <a:pathLst>
                <a:path h="233903" w="1023203">
                  <a:moveTo>
                    <a:pt x="59696" y="0"/>
                  </a:moveTo>
                  <a:lnTo>
                    <a:pt x="963507" y="0"/>
                  </a:lnTo>
                  <a:cubicBezTo>
                    <a:pt x="996476" y="0"/>
                    <a:pt x="1023203" y="26727"/>
                    <a:pt x="1023203" y="59696"/>
                  </a:cubicBezTo>
                  <a:lnTo>
                    <a:pt x="1023203" y="174207"/>
                  </a:lnTo>
                  <a:cubicBezTo>
                    <a:pt x="1023203" y="207176"/>
                    <a:pt x="996476" y="233903"/>
                    <a:pt x="963507" y="233903"/>
                  </a:cubicBezTo>
                  <a:lnTo>
                    <a:pt x="59696" y="233903"/>
                  </a:lnTo>
                  <a:cubicBezTo>
                    <a:pt x="26727" y="233903"/>
                    <a:pt x="0" y="207176"/>
                    <a:pt x="0" y="174207"/>
                  </a:cubicBezTo>
                  <a:lnTo>
                    <a:pt x="0" y="59696"/>
                  </a:lnTo>
                  <a:cubicBezTo>
                    <a:pt x="0" y="26727"/>
                    <a:pt x="26727" y="0"/>
                    <a:pt x="59696" y="0"/>
                  </a:cubicBezTo>
                  <a:close/>
                </a:path>
              </a:pathLst>
            </a:custGeom>
            <a:solidFill>
              <a:srgbClr val="FFFFFF"/>
            </a:solidFill>
            <a:ln w="38100" cap="sq">
              <a:solidFill>
                <a:srgbClr val="280687"/>
              </a:solidFill>
              <a:prstDash val="solid"/>
              <a:miter/>
            </a:ln>
          </p:spPr>
        </p:sp>
        <p:sp>
          <p:nvSpPr>
            <p:cNvPr name="TextBox 66" id="66"/>
            <p:cNvSpPr txBox="true"/>
            <p:nvPr/>
          </p:nvSpPr>
          <p:spPr>
            <a:xfrm>
              <a:off x="0" y="-28575"/>
              <a:ext cx="1023203" cy="262478"/>
            </a:xfrm>
            <a:prstGeom prst="rect">
              <a:avLst/>
            </a:prstGeom>
          </p:spPr>
          <p:txBody>
            <a:bodyPr anchor="ctr" rtlCol="false" tIns="50800" lIns="50800" bIns="50800" rIns="50800"/>
            <a:lstStyle/>
            <a:p>
              <a:pPr algn="ctr">
                <a:lnSpc>
                  <a:spcPts val="2288"/>
                </a:lnSpc>
              </a:pPr>
              <a:r>
                <a:rPr lang="en-US" sz="1634">
                  <a:solidFill>
                    <a:srgbClr val="000000"/>
                  </a:solidFill>
                  <a:latin typeface="Space Mono"/>
                  <a:ea typeface="Space Mono"/>
                  <a:cs typeface="Space Mono"/>
                  <a:sym typeface="Space Mono"/>
                </a:rPr>
                <a:t>Dating Violence</a:t>
              </a:r>
            </a:p>
          </p:txBody>
        </p:sp>
      </p:grpSp>
      <p:grpSp>
        <p:nvGrpSpPr>
          <p:cNvPr name="Group 67" id="67"/>
          <p:cNvGrpSpPr/>
          <p:nvPr/>
        </p:nvGrpSpPr>
        <p:grpSpPr>
          <a:xfrm rot="0">
            <a:off x="11080822" y="8930052"/>
            <a:ext cx="2593764" cy="592931"/>
            <a:chOff x="0" y="0"/>
            <a:chExt cx="1023203" cy="233903"/>
          </a:xfrm>
        </p:grpSpPr>
        <p:sp>
          <p:nvSpPr>
            <p:cNvPr name="Freeform 68" id="68"/>
            <p:cNvSpPr/>
            <p:nvPr/>
          </p:nvSpPr>
          <p:spPr>
            <a:xfrm flipH="false" flipV="false" rot="0">
              <a:off x="0" y="0"/>
              <a:ext cx="1023203" cy="233903"/>
            </a:xfrm>
            <a:custGeom>
              <a:avLst/>
              <a:gdLst/>
              <a:ahLst/>
              <a:cxnLst/>
              <a:rect r="r" b="b" t="t" l="l"/>
              <a:pathLst>
                <a:path h="233903" w="1023203">
                  <a:moveTo>
                    <a:pt x="59696" y="0"/>
                  </a:moveTo>
                  <a:lnTo>
                    <a:pt x="963507" y="0"/>
                  </a:lnTo>
                  <a:cubicBezTo>
                    <a:pt x="996476" y="0"/>
                    <a:pt x="1023203" y="26727"/>
                    <a:pt x="1023203" y="59696"/>
                  </a:cubicBezTo>
                  <a:lnTo>
                    <a:pt x="1023203" y="174207"/>
                  </a:lnTo>
                  <a:cubicBezTo>
                    <a:pt x="1023203" y="207176"/>
                    <a:pt x="996476" y="233903"/>
                    <a:pt x="963507" y="233903"/>
                  </a:cubicBezTo>
                  <a:lnTo>
                    <a:pt x="59696" y="233903"/>
                  </a:lnTo>
                  <a:cubicBezTo>
                    <a:pt x="26727" y="233903"/>
                    <a:pt x="0" y="207176"/>
                    <a:pt x="0" y="174207"/>
                  </a:cubicBezTo>
                  <a:lnTo>
                    <a:pt x="0" y="59696"/>
                  </a:lnTo>
                  <a:cubicBezTo>
                    <a:pt x="0" y="26727"/>
                    <a:pt x="26727" y="0"/>
                    <a:pt x="59696" y="0"/>
                  </a:cubicBezTo>
                  <a:close/>
                </a:path>
              </a:pathLst>
            </a:custGeom>
            <a:solidFill>
              <a:srgbClr val="FFFFFF"/>
            </a:solidFill>
            <a:ln w="38100" cap="sq">
              <a:solidFill>
                <a:srgbClr val="280687"/>
              </a:solidFill>
              <a:prstDash val="solid"/>
              <a:miter/>
            </a:ln>
          </p:spPr>
        </p:sp>
        <p:sp>
          <p:nvSpPr>
            <p:cNvPr name="TextBox 69" id="69"/>
            <p:cNvSpPr txBox="true"/>
            <p:nvPr/>
          </p:nvSpPr>
          <p:spPr>
            <a:xfrm>
              <a:off x="0" y="-28575"/>
              <a:ext cx="1023203" cy="262478"/>
            </a:xfrm>
            <a:prstGeom prst="rect">
              <a:avLst/>
            </a:prstGeom>
          </p:spPr>
          <p:txBody>
            <a:bodyPr anchor="ctr" rtlCol="false" tIns="50800" lIns="50800" bIns="50800" rIns="50800"/>
            <a:lstStyle/>
            <a:p>
              <a:pPr algn="ctr">
                <a:lnSpc>
                  <a:spcPts val="2288"/>
                </a:lnSpc>
              </a:pPr>
              <a:r>
                <a:rPr lang="en-US" sz="1634">
                  <a:solidFill>
                    <a:srgbClr val="000000"/>
                  </a:solidFill>
                  <a:latin typeface="Space Mono"/>
                  <a:ea typeface="Space Mono"/>
                  <a:cs typeface="Space Mono"/>
                  <a:sym typeface="Space Mono"/>
                </a:rPr>
                <a:t>Domestic Violence</a:t>
              </a:r>
            </a:p>
          </p:txBody>
        </p:sp>
      </p:grpSp>
      <p:grpSp>
        <p:nvGrpSpPr>
          <p:cNvPr name="Group 70" id="70"/>
          <p:cNvGrpSpPr/>
          <p:nvPr/>
        </p:nvGrpSpPr>
        <p:grpSpPr>
          <a:xfrm rot="0">
            <a:off x="11080822" y="9570609"/>
            <a:ext cx="2593764" cy="592931"/>
            <a:chOff x="0" y="0"/>
            <a:chExt cx="1023203" cy="233903"/>
          </a:xfrm>
        </p:grpSpPr>
        <p:sp>
          <p:nvSpPr>
            <p:cNvPr name="Freeform 71" id="71"/>
            <p:cNvSpPr/>
            <p:nvPr/>
          </p:nvSpPr>
          <p:spPr>
            <a:xfrm flipH="false" flipV="false" rot="0">
              <a:off x="0" y="0"/>
              <a:ext cx="1023203" cy="233903"/>
            </a:xfrm>
            <a:custGeom>
              <a:avLst/>
              <a:gdLst/>
              <a:ahLst/>
              <a:cxnLst/>
              <a:rect r="r" b="b" t="t" l="l"/>
              <a:pathLst>
                <a:path h="233903" w="1023203">
                  <a:moveTo>
                    <a:pt x="59696" y="0"/>
                  </a:moveTo>
                  <a:lnTo>
                    <a:pt x="963507" y="0"/>
                  </a:lnTo>
                  <a:cubicBezTo>
                    <a:pt x="996476" y="0"/>
                    <a:pt x="1023203" y="26727"/>
                    <a:pt x="1023203" y="59696"/>
                  </a:cubicBezTo>
                  <a:lnTo>
                    <a:pt x="1023203" y="174207"/>
                  </a:lnTo>
                  <a:cubicBezTo>
                    <a:pt x="1023203" y="207176"/>
                    <a:pt x="996476" y="233903"/>
                    <a:pt x="963507" y="233903"/>
                  </a:cubicBezTo>
                  <a:lnTo>
                    <a:pt x="59696" y="233903"/>
                  </a:lnTo>
                  <a:cubicBezTo>
                    <a:pt x="26727" y="233903"/>
                    <a:pt x="0" y="207176"/>
                    <a:pt x="0" y="174207"/>
                  </a:cubicBezTo>
                  <a:lnTo>
                    <a:pt x="0" y="59696"/>
                  </a:lnTo>
                  <a:cubicBezTo>
                    <a:pt x="0" y="26727"/>
                    <a:pt x="26727" y="0"/>
                    <a:pt x="59696" y="0"/>
                  </a:cubicBezTo>
                  <a:close/>
                </a:path>
              </a:pathLst>
            </a:custGeom>
            <a:solidFill>
              <a:srgbClr val="FFFFFF"/>
            </a:solidFill>
            <a:ln w="38100" cap="sq">
              <a:solidFill>
                <a:srgbClr val="280687"/>
              </a:solidFill>
              <a:prstDash val="solid"/>
              <a:miter/>
            </a:ln>
          </p:spPr>
        </p:sp>
        <p:sp>
          <p:nvSpPr>
            <p:cNvPr name="TextBox 72" id="72"/>
            <p:cNvSpPr txBox="true"/>
            <p:nvPr/>
          </p:nvSpPr>
          <p:spPr>
            <a:xfrm>
              <a:off x="0" y="-28575"/>
              <a:ext cx="1023203" cy="262478"/>
            </a:xfrm>
            <a:prstGeom prst="rect">
              <a:avLst/>
            </a:prstGeom>
          </p:spPr>
          <p:txBody>
            <a:bodyPr anchor="ctr" rtlCol="false" tIns="50800" lIns="50800" bIns="50800" rIns="50800"/>
            <a:lstStyle/>
            <a:p>
              <a:pPr algn="ctr">
                <a:lnSpc>
                  <a:spcPts val="2288"/>
                </a:lnSpc>
              </a:pPr>
              <a:r>
                <a:rPr lang="en-US" sz="1634">
                  <a:solidFill>
                    <a:srgbClr val="000000"/>
                  </a:solidFill>
                  <a:latin typeface="Space Mono"/>
                  <a:ea typeface="Space Mono"/>
                  <a:cs typeface="Space Mono"/>
                  <a:sym typeface="Space Mono"/>
                </a:rPr>
                <a:t>Stalking</a:t>
              </a:r>
            </a:p>
          </p:txBody>
        </p:sp>
      </p:grpSp>
      <p:sp>
        <p:nvSpPr>
          <p:cNvPr name="AutoShape 73" id="73"/>
          <p:cNvSpPr/>
          <p:nvPr/>
        </p:nvSpPr>
        <p:spPr>
          <a:xfrm>
            <a:off x="9563862" y="5401303"/>
            <a:ext cx="2666346" cy="714445"/>
          </a:xfrm>
          <a:prstGeom prst="line">
            <a:avLst/>
          </a:prstGeom>
          <a:ln cap="flat" w="28575">
            <a:solidFill>
              <a:srgbClr val="FFD034"/>
            </a:solidFill>
            <a:prstDash val="solid"/>
            <a:headEnd type="none" len="sm" w="sm"/>
            <a:tailEnd type="none" len="sm" w="sm"/>
          </a:ln>
        </p:spPr>
      </p:sp>
      <p:sp>
        <p:nvSpPr>
          <p:cNvPr name="AutoShape 74" id="74"/>
          <p:cNvSpPr/>
          <p:nvPr/>
        </p:nvSpPr>
        <p:spPr>
          <a:xfrm flipV="true">
            <a:off x="7107063" y="5377338"/>
            <a:ext cx="2441236" cy="886427"/>
          </a:xfrm>
          <a:prstGeom prst="line">
            <a:avLst/>
          </a:prstGeom>
          <a:ln cap="flat" w="28575">
            <a:solidFill>
              <a:srgbClr val="FFD034"/>
            </a:solidFill>
            <a:prstDash val="solid"/>
            <a:headEnd type="none" len="sm" w="sm"/>
            <a:tailEnd type="none" len="sm" w="sm"/>
          </a:ln>
        </p:spPr>
      </p:sp>
      <p:sp>
        <p:nvSpPr>
          <p:cNvPr name="TextBox 75" id="75"/>
          <p:cNvSpPr txBox="true"/>
          <p:nvPr/>
        </p:nvSpPr>
        <p:spPr>
          <a:xfrm rot="0">
            <a:off x="15042329" y="6867997"/>
            <a:ext cx="1844331" cy="295275"/>
          </a:xfrm>
          <a:prstGeom prst="rect">
            <a:avLst/>
          </a:prstGeom>
        </p:spPr>
        <p:txBody>
          <a:bodyPr anchor="t" rtlCol="false" tIns="0" lIns="0" bIns="0" rIns="0">
            <a:spAutoFit/>
          </a:bodyPr>
          <a:lstStyle/>
          <a:p>
            <a:pPr algn="ctr" marL="0" indent="0" lvl="0">
              <a:lnSpc>
                <a:spcPts val="2265"/>
              </a:lnSpc>
              <a:spcBef>
                <a:spcPct val="0"/>
              </a:spcBef>
            </a:pPr>
            <a:r>
              <a:rPr lang="en-US" sz="1888">
                <a:solidFill>
                  <a:srgbClr val="000000"/>
                </a:solidFill>
                <a:latin typeface="Archivo Black"/>
                <a:ea typeface="Archivo Black"/>
                <a:cs typeface="Archivo Black"/>
                <a:sym typeface="Archivo Black"/>
              </a:rPr>
              <a:t>RETALIATION</a:t>
            </a:r>
          </a:p>
        </p:txBody>
      </p:sp>
      <p:sp>
        <p:nvSpPr>
          <p:cNvPr name="AutoShape 76" id="76"/>
          <p:cNvSpPr/>
          <p:nvPr/>
        </p:nvSpPr>
        <p:spPr>
          <a:xfrm flipV="true">
            <a:off x="15898948" y="2105111"/>
            <a:ext cx="0" cy="1967616"/>
          </a:xfrm>
          <a:prstGeom prst="line">
            <a:avLst/>
          </a:prstGeom>
          <a:ln cap="flat" w="38100">
            <a:solidFill>
              <a:srgbClr val="FFD034"/>
            </a:solidFill>
            <a:prstDash val="solid"/>
            <a:headEnd type="none" len="sm" w="sm"/>
            <a:tailEnd type="none" len="sm" w="sm"/>
          </a:ln>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DEED8"/>
        </a:solidFill>
      </p:bgPr>
    </p:bg>
    <p:spTree>
      <p:nvGrpSpPr>
        <p:cNvPr id="1" name=""/>
        <p:cNvGrpSpPr/>
        <p:nvPr/>
      </p:nvGrpSpPr>
      <p:grpSpPr>
        <a:xfrm>
          <a:off x="0" y="0"/>
          <a:ext cx="0" cy="0"/>
          <a:chOff x="0" y="0"/>
          <a:chExt cx="0" cy="0"/>
        </a:xfrm>
      </p:grpSpPr>
      <p:grpSp>
        <p:nvGrpSpPr>
          <p:cNvPr name="Group 2" id="2"/>
          <p:cNvGrpSpPr/>
          <p:nvPr/>
        </p:nvGrpSpPr>
        <p:grpSpPr>
          <a:xfrm rot="0">
            <a:off x="-632342" y="1028700"/>
            <a:ext cx="8772530" cy="1264575"/>
            <a:chOff x="0" y="0"/>
            <a:chExt cx="11696707" cy="1686100"/>
          </a:xfrm>
        </p:grpSpPr>
        <p:grpSp>
          <p:nvGrpSpPr>
            <p:cNvPr name="Group 3" id="3"/>
            <p:cNvGrpSpPr/>
            <p:nvPr/>
          </p:nvGrpSpPr>
          <p:grpSpPr>
            <a:xfrm rot="0">
              <a:off x="0" y="0"/>
              <a:ext cx="10249245" cy="1686100"/>
              <a:chOff x="0" y="0"/>
              <a:chExt cx="2600271" cy="427770"/>
            </a:xfrm>
          </p:grpSpPr>
          <p:sp>
            <p:nvSpPr>
              <p:cNvPr name="Freeform 4" id="4"/>
              <p:cNvSpPr/>
              <p:nvPr/>
            </p:nvSpPr>
            <p:spPr>
              <a:xfrm flipH="false" flipV="false" rot="0">
                <a:off x="0" y="0"/>
                <a:ext cx="2600271" cy="427770"/>
              </a:xfrm>
              <a:custGeom>
                <a:avLst/>
                <a:gdLst/>
                <a:ahLst/>
                <a:cxnLst/>
                <a:rect r="r" b="b" t="t" l="l"/>
                <a:pathLst>
                  <a:path h="427770" w="2600271">
                    <a:moveTo>
                      <a:pt x="0" y="0"/>
                    </a:moveTo>
                    <a:lnTo>
                      <a:pt x="2600271" y="0"/>
                    </a:lnTo>
                    <a:lnTo>
                      <a:pt x="2600271" y="427770"/>
                    </a:lnTo>
                    <a:lnTo>
                      <a:pt x="0" y="427770"/>
                    </a:lnTo>
                    <a:close/>
                  </a:path>
                </a:pathLst>
              </a:custGeom>
              <a:solidFill>
                <a:srgbClr val="FDD8D8"/>
              </a:solidFill>
            </p:spPr>
          </p:sp>
        </p:grpSp>
        <p:grpSp>
          <p:nvGrpSpPr>
            <p:cNvPr name="Group 5" id="5"/>
            <p:cNvGrpSpPr>
              <a:grpSpLocks noChangeAspect="true"/>
            </p:cNvGrpSpPr>
            <p:nvPr/>
          </p:nvGrpSpPr>
          <p:grpSpPr>
            <a:xfrm rot="5400000">
              <a:off x="10123576" y="112969"/>
              <a:ext cx="1686100" cy="1460162"/>
              <a:chOff x="0" y="0"/>
              <a:chExt cx="6350000" cy="5499100"/>
            </a:xfrm>
          </p:grpSpPr>
          <p:sp>
            <p:nvSpPr>
              <p:cNvPr name="Freeform 6" id="6"/>
              <p:cNvSpPr/>
              <p:nvPr/>
            </p:nvSpPr>
            <p:spPr>
              <a:xfrm flipH="false" flipV="false" rot="0">
                <a:off x="0" y="0"/>
                <a:ext cx="6350000" cy="5499100"/>
              </a:xfrm>
              <a:custGeom>
                <a:avLst/>
                <a:gdLst/>
                <a:ahLst/>
                <a:cxnLst/>
                <a:rect r="r" b="b" t="t" l="l"/>
                <a:pathLst>
                  <a:path h="5499100" w="6350000">
                    <a:moveTo>
                      <a:pt x="0" y="5499100"/>
                    </a:moveTo>
                    <a:lnTo>
                      <a:pt x="3175000" y="0"/>
                    </a:lnTo>
                    <a:lnTo>
                      <a:pt x="6350000" y="5499100"/>
                    </a:lnTo>
                    <a:lnTo>
                      <a:pt x="0" y="5499100"/>
                    </a:lnTo>
                    <a:close/>
                  </a:path>
                </a:pathLst>
              </a:custGeom>
              <a:solidFill>
                <a:srgbClr val="FDD8D8"/>
              </a:solidFill>
            </p:spPr>
          </p:sp>
        </p:grpSp>
      </p:grpSp>
      <p:sp>
        <p:nvSpPr>
          <p:cNvPr name="TextBox 7" id="7"/>
          <p:cNvSpPr txBox="true"/>
          <p:nvPr/>
        </p:nvSpPr>
        <p:spPr>
          <a:xfrm rot="0">
            <a:off x="916961" y="3692525"/>
            <a:ext cx="16230600" cy="2955925"/>
          </a:xfrm>
          <a:prstGeom prst="rect">
            <a:avLst/>
          </a:prstGeom>
        </p:spPr>
        <p:txBody>
          <a:bodyPr anchor="t" rtlCol="false" tIns="0" lIns="0" bIns="0" rIns="0">
            <a:spAutoFit/>
          </a:bodyPr>
          <a:lstStyle/>
          <a:p>
            <a:pPr algn="ctr">
              <a:lnSpc>
                <a:spcPts val="11899"/>
              </a:lnSpc>
            </a:pPr>
            <a:r>
              <a:rPr lang="en-US" sz="8499">
                <a:solidFill>
                  <a:srgbClr val="000000"/>
                </a:solidFill>
                <a:latin typeface="Josefin Sans"/>
                <a:ea typeface="Josefin Sans"/>
                <a:cs typeface="Josefin Sans"/>
                <a:sym typeface="Josefin Sans"/>
              </a:rPr>
              <a:t>What is new?</a:t>
            </a:r>
          </a:p>
          <a:p>
            <a:pPr algn="ctr">
              <a:lnSpc>
                <a:spcPts val="11899"/>
              </a:lnSpc>
            </a:pPr>
            <a:r>
              <a:rPr lang="en-US" sz="8499">
                <a:solidFill>
                  <a:srgbClr val="000000"/>
                </a:solidFill>
                <a:latin typeface="Josefin Sans"/>
                <a:ea typeface="Josefin Sans"/>
                <a:cs typeface="Josefin Sans"/>
                <a:sym typeface="Josefin Sans"/>
              </a:rPr>
              <a:t>The definition of fondling..</a:t>
            </a:r>
          </a:p>
        </p:txBody>
      </p:sp>
      <p:sp>
        <p:nvSpPr>
          <p:cNvPr name="TextBox 8" id="8"/>
          <p:cNvSpPr txBox="true"/>
          <p:nvPr/>
        </p:nvSpPr>
        <p:spPr>
          <a:xfrm rot="0">
            <a:off x="515811" y="1079962"/>
            <a:ext cx="6598821" cy="1038225"/>
          </a:xfrm>
          <a:prstGeom prst="rect">
            <a:avLst/>
          </a:prstGeom>
        </p:spPr>
        <p:txBody>
          <a:bodyPr anchor="t" rtlCol="false" tIns="0" lIns="0" bIns="0" rIns="0">
            <a:spAutoFit/>
          </a:bodyPr>
          <a:lstStyle/>
          <a:p>
            <a:pPr algn="l">
              <a:lnSpc>
                <a:spcPts val="8400"/>
              </a:lnSpc>
            </a:pPr>
            <a:r>
              <a:rPr lang="en-US" sz="6000">
                <a:solidFill>
                  <a:srgbClr val="000000"/>
                </a:solidFill>
                <a:latin typeface="Satisfy"/>
                <a:ea typeface="Satisfy"/>
                <a:cs typeface="Satisfy"/>
                <a:sym typeface="Satisfy"/>
              </a:rPr>
              <a:t>Question 7</a:t>
            </a:r>
          </a:p>
        </p:txBody>
      </p:sp>
      <p:sp>
        <p:nvSpPr>
          <p:cNvPr name="Freeform 9" id="9"/>
          <p:cNvSpPr/>
          <p:nvPr/>
        </p:nvSpPr>
        <p:spPr>
          <a:xfrm flipH="false" flipV="false" rot="0">
            <a:off x="14012872" y="6043978"/>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0" id="10"/>
          <p:cNvSpPr txBox="true"/>
          <p:nvPr/>
        </p:nvSpPr>
        <p:spPr>
          <a:xfrm rot="0">
            <a:off x="590304" y="8324850"/>
            <a:ext cx="13048655" cy="481331"/>
          </a:xfrm>
          <a:prstGeom prst="rect">
            <a:avLst/>
          </a:prstGeom>
        </p:spPr>
        <p:txBody>
          <a:bodyPr anchor="t" rtlCol="false" tIns="0" lIns="0" bIns="0" rIns="0">
            <a:spAutoFit/>
          </a:bodyPr>
          <a:lstStyle/>
          <a:p>
            <a:pPr algn="ctr">
              <a:lnSpc>
                <a:spcPts val="3919"/>
              </a:lnSpc>
              <a:spcBef>
                <a:spcPct val="0"/>
              </a:spcBef>
            </a:pPr>
            <a:r>
              <a:rPr lang="en-US" sz="2799">
                <a:solidFill>
                  <a:srgbClr val="000000"/>
                </a:solidFill>
                <a:latin typeface="Varela Round"/>
                <a:ea typeface="Varela Round"/>
                <a:cs typeface="Varela Round"/>
                <a:sym typeface="Varela Round"/>
              </a:rPr>
              <a:t>Reminder, fondling is considered a sexual assault and does not require SPOO.</a:t>
            </a:r>
          </a:p>
        </p:txBody>
      </p:sp>
      <p:sp>
        <p:nvSpPr>
          <p:cNvPr name="TextBox 11" id="11"/>
          <p:cNvSpPr txBox="true"/>
          <p:nvPr/>
        </p:nvSpPr>
        <p:spPr>
          <a:xfrm rot="0">
            <a:off x="381616" y="8963660"/>
            <a:ext cx="14229263" cy="1323340"/>
          </a:xfrm>
          <a:prstGeom prst="rect">
            <a:avLst/>
          </a:prstGeom>
        </p:spPr>
        <p:txBody>
          <a:bodyPr anchor="t" rtlCol="false" tIns="0" lIns="0" bIns="0" rIns="0">
            <a:spAutoFit/>
          </a:bodyPr>
          <a:lstStyle/>
          <a:p>
            <a:pPr algn="ctr">
              <a:lnSpc>
                <a:spcPts val="2659"/>
              </a:lnSpc>
              <a:spcBef>
                <a:spcPct val="0"/>
              </a:spcBef>
            </a:pPr>
            <a:r>
              <a:rPr lang="en-US" sz="1899">
                <a:solidFill>
                  <a:srgbClr val="000000"/>
                </a:solidFill>
                <a:latin typeface="Canva Sans"/>
                <a:ea typeface="Canva Sans"/>
                <a:cs typeface="Canva Sans"/>
                <a:sym typeface="Canva Sans"/>
              </a:rPr>
              <a:t>It </a:t>
            </a:r>
            <a:r>
              <a:rPr lang="en-US" sz="1899">
                <a:solidFill>
                  <a:srgbClr val="000000"/>
                </a:solidFill>
                <a:latin typeface="Canva Sans"/>
                <a:ea typeface="Canva Sans"/>
                <a:cs typeface="Canva Sans"/>
                <a:sym typeface="Canva Sans"/>
              </a:rPr>
              <a:t>is considered per se harassment (Latin phrase for “in and of itself”):</a:t>
            </a:r>
          </a:p>
          <a:p>
            <a:pPr algn="ctr">
              <a:lnSpc>
                <a:spcPts val="2659"/>
              </a:lnSpc>
              <a:spcBef>
                <a:spcPct val="0"/>
              </a:spcBef>
            </a:pPr>
            <a:r>
              <a:rPr lang="en-US" sz="1899">
                <a:solidFill>
                  <a:srgbClr val="000000"/>
                </a:solidFill>
                <a:latin typeface="Canva Sans"/>
                <a:ea typeface="Canva Sans"/>
                <a:cs typeface="Canva Sans"/>
                <a:sym typeface="Canva Sans"/>
              </a:rPr>
              <a:t>Just one incident is enough to be a violation—no need to prove it was part of a pattern or that it created a hostile environment.</a:t>
            </a:r>
          </a:p>
          <a:p>
            <a:pPr algn="ctr">
              <a:lnSpc>
                <a:spcPts val="2659"/>
              </a:lnSpc>
              <a:spcBef>
                <a:spcPct val="0"/>
              </a:spcBef>
            </a:pP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0090C6"/>
        </a:solidFill>
      </p:bgPr>
    </p:bg>
    <p:spTree>
      <p:nvGrpSpPr>
        <p:cNvPr id="1" name=""/>
        <p:cNvGrpSpPr/>
        <p:nvPr/>
      </p:nvGrpSpPr>
      <p:grpSpPr>
        <a:xfrm>
          <a:off x="0" y="0"/>
          <a:ext cx="0" cy="0"/>
          <a:chOff x="0" y="0"/>
          <a:chExt cx="0" cy="0"/>
        </a:xfrm>
      </p:grpSpPr>
      <p:grpSp>
        <p:nvGrpSpPr>
          <p:cNvPr name="Group 2" id="2"/>
          <p:cNvGrpSpPr/>
          <p:nvPr/>
        </p:nvGrpSpPr>
        <p:grpSpPr>
          <a:xfrm rot="0">
            <a:off x="-716953" y="7110821"/>
            <a:ext cx="9460584" cy="4816263"/>
            <a:chOff x="0" y="0"/>
            <a:chExt cx="2491676" cy="1268481"/>
          </a:xfrm>
        </p:grpSpPr>
        <p:sp>
          <p:nvSpPr>
            <p:cNvPr name="Freeform 3" id="3"/>
            <p:cNvSpPr/>
            <p:nvPr/>
          </p:nvSpPr>
          <p:spPr>
            <a:xfrm flipH="false" flipV="false" rot="0">
              <a:off x="0" y="0"/>
              <a:ext cx="2491676" cy="1268481"/>
            </a:xfrm>
            <a:custGeom>
              <a:avLst/>
              <a:gdLst/>
              <a:ahLst/>
              <a:cxnLst/>
              <a:rect r="r" b="b" t="t" l="l"/>
              <a:pathLst>
                <a:path h="1268481" w="2491676">
                  <a:moveTo>
                    <a:pt x="0" y="0"/>
                  </a:moveTo>
                  <a:lnTo>
                    <a:pt x="2491676" y="0"/>
                  </a:lnTo>
                  <a:lnTo>
                    <a:pt x="2491676" y="1268481"/>
                  </a:lnTo>
                  <a:lnTo>
                    <a:pt x="0" y="1268481"/>
                  </a:lnTo>
                  <a:close/>
                </a:path>
              </a:pathLst>
            </a:custGeom>
            <a:solidFill>
              <a:srgbClr val="FFEED4"/>
            </a:solidFill>
          </p:spPr>
        </p:sp>
        <p:sp>
          <p:nvSpPr>
            <p:cNvPr name="TextBox 4" id="4"/>
            <p:cNvSpPr txBox="true"/>
            <p:nvPr/>
          </p:nvSpPr>
          <p:spPr>
            <a:xfrm>
              <a:off x="0" y="-38100"/>
              <a:ext cx="2491676" cy="1306581"/>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3086840" y="719111"/>
            <a:ext cx="3810706" cy="3810706"/>
          </a:xfrm>
          <a:custGeom>
            <a:avLst/>
            <a:gdLst/>
            <a:ahLst/>
            <a:cxnLst/>
            <a:rect r="r" b="b" t="t" l="l"/>
            <a:pathLst>
              <a:path h="3810706" w="3810706">
                <a:moveTo>
                  <a:pt x="0" y="0"/>
                </a:moveTo>
                <a:lnTo>
                  <a:pt x="3810706" y="0"/>
                </a:lnTo>
                <a:lnTo>
                  <a:pt x="3810706" y="3810706"/>
                </a:lnTo>
                <a:lnTo>
                  <a:pt x="0" y="381070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pic>
        <p:nvPicPr>
          <p:cNvPr name="Picture 6" id="6"/>
          <p:cNvPicPr>
            <a:picLocks noChangeAspect="true"/>
          </p:cNvPicPr>
          <p:nvPr/>
        </p:nvPicPr>
        <p:blipFill>
          <a:blip r:embed="rId4"/>
          <a:srcRect l="0" t="0" r="0" b="0"/>
          <a:stretch>
            <a:fillRect/>
          </a:stretch>
        </p:blipFill>
        <p:spPr>
          <a:xfrm flipH="false" flipV="false" rot="0">
            <a:off x="2797395" y="1480497"/>
            <a:ext cx="4690872" cy="8229600"/>
          </a:xfrm>
          <a:prstGeom prst="rect">
            <a:avLst/>
          </a:prstGeom>
        </p:spPr>
      </p:pic>
      <p:sp>
        <p:nvSpPr>
          <p:cNvPr name="Freeform 7" id="7"/>
          <p:cNvSpPr/>
          <p:nvPr/>
        </p:nvSpPr>
        <p:spPr>
          <a:xfrm flipH="false" flipV="false" rot="0">
            <a:off x="9439427" y="1395739"/>
            <a:ext cx="1159653" cy="1196640"/>
          </a:xfrm>
          <a:custGeom>
            <a:avLst/>
            <a:gdLst/>
            <a:ahLst/>
            <a:cxnLst/>
            <a:rect r="r" b="b" t="t" l="l"/>
            <a:pathLst>
              <a:path h="1196640" w="1159653">
                <a:moveTo>
                  <a:pt x="0" y="0"/>
                </a:moveTo>
                <a:lnTo>
                  <a:pt x="1159652" y="0"/>
                </a:lnTo>
                <a:lnTo>
                  <a:pt x="1159652" y="1196640"/>
                </a:lnTo>
                <a:lnTo>
                  <a:pt x="0" y="11966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8088702" y="3536604"/>
            <a:ext cx="1159653" cy="1196640"/>
          </a:xfrm>
          <a:custGeom>
            <a:avLst/>
            <a:gdLst/>
            <a:ahLst/>
            <a:cxnLst/>
            <a:rect r="r" b="b" t="t" l="l"/>
            <a:pathLst>
              <a:path h="1196640" w="1159653">
                <a:moveTo>
                  <a:pt x="0" y="0"/>
                </a:moveTo>
                <a:lnTo>
                  <a:pt x="1159653" y="0"/>
                </a:lnTo>
                <a:lnTo>
                  <a:pt x="1159653" y="1196640"/>
                </a:lnTo>
                <a:lnTo>
                  <a:pt x="0" y="11966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9" id="9"/>
          <p:cNvSpPr txBox="true"/>
          <p:nvPr/>
        </p:nvSpPr>
        <p:spPr>
          <a:xfrm rot="0">
            <a:off x="320490" y="317049"/>
            <a:ext cx="17452354" cy="638435"/>
          </a:xfrm>
          <a:prstGeom prst="rect">
            <a:avLst/>
          </a:prstGeom>
        </p:spPr>
        <p:txBody>
          <a:bodyPr anchor="t" rtlCol="false" tIns="0" lIns="0" bIns="0" rIns="0">
            <a:spAutoFit/>
          </a:bodyPr>
          <a:lstStyle/>
          <a:p>
            <a:pPr algn="ctr">
              <a:lnSpc>
                <a:spcPts val="4753"/>
              </a:lnSpc>
            </a:pPr>
            <a:r>
              <a:rPr lang="en-US" sz="4900">
                <a:solidFill>
                  <a:srgbClr val="FFEED4"/>
                </a:solidFill>
                <a:latin typeface="Bagel Fat One"/>
                <a:ea typeface="Bagel Fat One"/>
                <a:cs typeface="Bagel Fat One"/>
                <a:sym typeface="Bagel Fat One"/>
              </a:rPr>
              <a:t>FONDLING IN FOCUS: NEW STANDARDS AND IMPLICATIONS</a:t>
            </a:r>
          </a:p>
        </p:txBody>
      </p:sp>
      <p:sp>
        <p:nvSpPr>
          <p:cNvPr name="TextBox 10" id="10"/>
          <p:cNvSpPr txBox="true"/>
          <p:nvPr/>
        </p:nvSpPr>
        <p:spPr>
          <a:xfrm rot="0">
            <a:off x="10806302" y="1310014"/>
            <a:ext cx="6452998" cy="2324100"/>
          </a:xfrm>
          <a:prstGeom prst="rect">
            <a:avLst/>
          </a:prstGeom>
        </p:spPr>
        <p:txBody>
          <a:bodyPr anchor="t" rtlCol="false" tIns="0" lIns="0" bIns="0" rIns="0">
            <a:spAutoFit/>
          </a:bodyPr>
          <a:lstStyle/>
          <a:p>
            <a:pPr algn="l">
              <a:lnSpc>
                <a:spcPts val="3749"/>
              </a:lnSpc>
            </a:pPr>
            <a:r>
              <a:rPr lang="en-US" sz="2499" b="true">
                <a:solidFill>
                  <a:srgbClr val="FFCAB0"/>
                </a:solidFill>
                <a:latin typeface="Stinger Bold"/>
                <a:ea typeface="Stinger Bold"/>
                <a:cs typeface="Stinger Bold"/>
                <a:sym typeface="Stinger Bold"/>
              </a:rPr>
              <a:t>🗓️ When ?</a:t>
            </a:r>
          </a:p>
          <a:p>
            <a:pPr algn="l" marL="539749" indent="-269875" lvl="1">
              <a:lnSpc>
                <a:spcPts val="3749"/>
              </a:lnSpc>
              <a:buFont typeface="Arial"/>
              <a:buChar char="•"/>
            </a:pPr>
            <a:r>
              <a:rPr lang="en-US" sz="2499">
                <a:solidFill>
                  <a:srgbClr val="FFEED4"/>
                </a:solidFill>
                <a:latin typeface="Stinger"/>
                <a:ea typeface="Stinger"/>
                <a:cs typeface="Stinger"/>
                <a:sym typeface="Stinger"/>
              </a:rPr>
              <a:t>The update was issued in June 2025 as part of the FBI’s annual revision to the NIBRS User Manual</a:t>
            </a:r>
          </a:p>
          <a:p>
            <a:pPr algn="l">
              <a:lnSpc>
                <a:spcPts val="3749"/>
              </a:lnSpc>
            </a:pPr>
          </a:p>
        </p:txBody>
      </p:sp>
      <p:sp>
        <p:nvSpPr>
          <p:cNvPr name="TextBox 11" id="11"/>
          <p:cNvSpPr txBox="true"/>
          <p:nvPr/>
        </p:nvSpPr>
        <p:spPr>
          <a:xfrm rot="0">
            <a:off x="9577147" y="3342569"/>
            <a:ext cx="8775879" cy="1857375"/>
          </a:xfrm>
          <a:prstGeom prst="rect">
            <a:avLst/>
          </a:prstGeom>
        </p:spPr>
        <p:txBody>
          <a:bodyPr anchor="t" rtlCol="false" tIns="0" lIns="0" bIns="0" rIns="0">
            <a:spAutoFit/>
          </a:bodyPr>
          <a:lstStyle/>
          <a:p>
            <a:pPr algn="l">
              <a:lnSpc>
                <a:spcPts val="3749"/>
              </a:lnSpc>
            </a:pPr>
            <a:r>
              <a:rPr lang="en-US" sz="2499">
                <a:solidFill>
                  <a:srgbClr val="FFEED4"/>
                </a:solidFill>
                <a:latin typeface="Stinger"/>
                <a:ea typeface="Stinger"/>
                <a:cs typeface="Stinger"/>
                <a:sym typeface="Stinger"/>
              </a:rPr>
              <a:t>FBI new Term: </a:t>
            </a:r>
            <a:r>
              <a:rPr lang="en-US" sz="2499" b="true">
                <a:solidFill>
                  <a:srgbClr val="FDD8D8"/>
                </a:solidFill>
                <a:latin typeface="Stinger Bold"/>
                <a:ea typeface="Stinger Bold"/>
                <a:cs typeface="Stinger Bold"/>
                <a:sym typeface="Stinger Bold"/>
              </a:rPr>
              <a:t>“Criminal Sexual Contact”</a:t>
            </a:r>
          </a:p>
          <a:p>
            <a:pPr algn="l">
              <a:lnSpc>
                <a:spcPts val="3749"/>
              </a:lnSpc>
            </a:pPr>
            <a:r>
              <a:rPr lang="en-US" sz="2499">
                <a:solidFill>
                  <a:srgbClr val="FFEED4"/>
                </a:solidFill>
                <a:latin typeface="Stinger"/>
                <a:ea typeface="Stinger"/>
                <a:cs typeface="Stinger"/>
                <a:sym typeface="Stinger"/>
              </a:rPr>
              <a:t>This term replaces “fondling” and is now used in federal crime reporting systems that inform Title IX and Clery definitions.</a:t>
            </a:r>
          </a:p>
          <a:p>
            <a:pPr algn="l">
              <a:lnSpc>
                <a:spcPts val="3749"/>
              </a:lnSpc>
            </a:pPr>
          </a:p>
        </p:txBody>
      </p:sp>
      <p:pic>
        <p:nvPicPr>
          <p:cNvPr name="Picture 12" id="12"/>
          <p:cNvPicPr>
            <a:picLocks noChangeAspect="true"/>
          </p:cNvPicPr>
          <p:nvPr/>
        </p:nvPicPr>
        <p:blipFill>
          <a:blip r:embed="rId7"/>
          <a:srcRect l="0" t="0" r="0" b="0"/>
          <a:stretch>
            <a:fillRect/>
          </a:stretch>
        </p:blipFill>
        <p:spPr>
          <a:xfrm flipH="false" flipV="false" rot="0">
            <a:off x="-716953" y="4026900"/>
            <a:ext cx="5709146" cy="6378934"/>
          </a:xfrm>
          <a:prstGeom prst="rect">
            <a:avLst/>
          </a:prstGeom>
        </p:spPr>
      </p:pic>
      <p:sp>
        <p:nvSpPr>
          <p:cNvPr name="Freeform 13" id="13"/>
          <p:cNvSpPr/>
          <p:nvPr/>
        </p:nvSpPr>
        <p:spPr>
          <a:xfrm flipH="false" flipV="false" rot="0">
            <a:off x="16265412" y="8521317"/>
            <a:ext cx="4045177" cy="3272916"/>
          </a:xfrm>
          <a:custGeom>
            <a:avLst/>
            <a:gdLst/>
            <a:ahLst/>
            <a:cxnLst/>
            <a:rect r="r" b="b" t="t" l="l"/>
            <a:pathLst>
              <a:path h="3272916" w="4045177">
                <a:moveTo>
                  <a:pt x="0" y="0"/>
                </a:moveTo>
                <a:lnTo>
                  <a:pt x="4045176" y="0"/>
                </a:lnTo>
                <a:lnTo>
                  <a:pt x="4045176" y="3272916"/>
                </a:lnTo>
                <a:lnTo>
                  <a:pt x="0" y="327291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4" id="14"/>
          <p:cNvSpPr/>
          <p:nvPr/>
        </p:nvSpPr>
        <p:spPr>
          <a:xfrm flipH="false" flipV="false" rot="-10800000">
            <a:off x="16256839" y="0"/>
            <a:ext cx="4053749" cy="3279852"/>
          </a:xfrm>
          <a:custGeom>
            <a:avLst/>
            <a:gdLst/>
            <a:ahLst/>
            <a:cxnLst/>
            <a:rect r="r" b="b" t="t" l="l"/>
            <a:pathLst>
              <a:path h="3279852" w="4053749">
                <a:moveTo>
                  <a:pt x="0" y="0"/>
                </a:moveTo>
                <a:lnTo>
                  <a:pt x="4053749" y="0"/>
                </a:lnTo>
                <a:lnTo>
                  <a:pt x="4053749" y="3279852"/>
                </a:lnTo>
                <a:lnTo>
                  <a:pt x="0" y="3279852"/>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5" id="15"/>
          <p:cNvSpPr/>
          <p:nvPr/>
        </p:nvSpPr>
        <p:spPr>
          <a:xfrm flipH="false" flipV="false" rot="-601509">
            <a:off x="-696886" y="2422194"/>
            <a:ext cx="1702740" cy="1843518"/>
          </a:xfrm>
          <a:custGeom>
            <a:avLst/>
            <a:gdLst/>
            <a:ahLst/>
            <a:cxnLst/>
            <a:rect r="r" b="b" t="t" l="l"/>
            <a:pathLst>
              <a:path h="1843518" w="1702740">
                <a:moveTo>
                  <a:pt x="0" y="0"/>
                </a:moveTo>
                <a:lnTo>
                  <a:pt x="1702740" y="0"/>
                </a:lnTo>
                <a:lnTo>
                  <a:pt x="1702740" y="1843517"/>
                </a:lnTo>
                <a:lnTo>
                  <a:pt x="0" y="184351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16" id="16"/>
          <p:cNvGrpSpPr/>
          <p:nvPr/>
        </p:nvGrpSpPr>
        <p:grpSpPr>
          <a:xfrm rot="0">
            <a:off x="17376781" y="3943931"/>
            <a:ext cx="165938" cy="165938"/>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18" id="1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9" id="19"/>
          <p:cNvGrpSpPr/>
          <p:nvPr/>
        </p:nvGrpSpPr>
        <p:grpSpPr>
          <a:xfrm rot="0">
            <a:off x="7930080" y="3982934"/>
            <a:ext cx="253872" cy="253872"/>
            <a:chOff x="0" y="0"/>
            <a:chExt cx="812800" cy="812800"/>
          </a:xfrm>
        </p:grpSpPr>
        <p:sp>
          <p:nvSpPr>
            <p:cNvPr name="Freeform 20" id="2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1" id="2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13012947" y="9544159"/>
            <a:ext cx="165938" cy="165938"/>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4" id="2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5" id="25"/>
          <p:cNvGrpSpPr/>
          <p:nvPr/>
        </p:nvGrpSpPr>
        <p:grpSpPr>
          <a:xfrm rot="0">
            <a:off x="1971682" y="3178014"/>
            <a:ext cx="165938" cy="165938"/>
            <a:chOff x="0" y="0"/>
            <a:chExt cx="812800" cy="812800"/>
          </a:xfrm>
        </p:grpSpPr>
        <p:sp>
          <p:nvSpPr>
            <p:cNvPr name="Freeform 26" id="2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7" id="2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8" id="28"/>
          <p:cNvGrpSpPr/>
          <p:nvPr/>
        </p:nvGrpSpPr>
        <p:grpSpPr>
          <a:xfrm rot="0">
            <a:off x="2943190" y="719111"/>
            <a:ext cx="309589" cy="309589"/>
            <a:chOff x="0" y="0"/>
            <a:chExt cx="812800" cy="812800"/>
          </a:xfrm>
        </p:grpSpPr>
        <p:sp>
          <p:nvSpPr>
            <p:cNvPr name="Freeform 29" id="2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30" id="3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31" id="31"/>
          <p:cNvSpPr/>
          <p:nvPr/>
        </p:nvSpPr>
        <p:spPr>
          <a:xfrm flipH="false" flipV="false" rot="0">
            <a:off x="8088702" y="5127985"/>
            <a:ext cx="1159653" cy="1196640"/>
          </a:xfrm>
          <a:custGeom>
            <a:avLst/>
            <a:gdLst/>
            <a:ahLst/>
            <a:cxnLst/>
            <a:rect r="r" b="b" t="t" l="l"/>
            <a:pathLst>
              <a:path h="1196640" w="1159653">
                <a:moveTo>
                  <a:pt x="0" y="0"/>
                </a:moveTo>
                <a:lnTo>
                  <a:pt x="1159653" y="0"/>
                </a:lnTo>
                <a:lnTo>
                  <a:pt x="1159653" y="1196640"/>
                </a:lnTo>
                <a:lnTo>
                  <a:pt x="0" y="11966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32" id="32"/>
          <p:cNvSpPr txBox="true"/>
          <p:nvPr/>
        </p:nvSpPr>
        <p:spPr>
          <a:xfrm rot="0">
            <a:off x="9577147" y="4933950"/>
            <a:ext cx="8445807" cy="5591175"/>
          </a:xfrm>
          <a:prstGeom prst="rect">
            <a:avLst/>
          </a:prstGeom>
        </p:spPr>
        <p:txBody>
          <a:bodyPr anchor="t" rtlCol="false" tIns="0" lIns="0" bIns="0" rIns="0">
            <a:spAutoFit/>
          </a:bodyPr>
          <a:lstStyle/>
          <a:p>
            <a:pPr algn="l">
              <a:lnSpc>
                <a:spcPts val="3749"/>
              </a:lnSpc>
            </a:pPr>
            <a:r>
              <a:rPr lang="en-US" sz="2499" b="true">
                <a:solidFill>
                  <a:srgbClr val="FDD8D8"/>
                </a:solidFill>
                <a:latin typeface="Stinger Bold"/>
                <a:ea typeface="Stinger Bold"/>
                <a:cs typeface="Stinger Bold"/>
                <a:sym typeface="Stinger Bold"/>
              </a:rPr>
              <a:t>Sexual contact:</a:t>
            </a:r>
          </a:p>
          <a:p>
            <a:pPr algn="l">
              <a:lnSpc>
                <a:spcPts val="3749"/>
              </a:lnSpc>
            </a:pPr>
            <a:r>
              <a:rPr lang="en-US" sz="2499">
                <a:solidFill>
                  <a:srgbClr val="FFEED4"/>
                </a:solidFill>
                <a:latin typeface="Stinger"/>
                <a:ea typeface="Stinger"/>
                <a:cs typeface="Stinger"/>
                <a:sym typeface="Stinger"/>
              </a:rPr>
              <a:t> The </a:t>
            </a:r>
            <a:r>
              <a:rPr lang="en-US" sz="2499">
                <a:solidFill>
                  <a:srgbClr val="FFEED4"/>
                </a:solidFill>
                <a:latin typeface="Stinger"/>
                <a:ea typeface="Stinger"/>
                <a:cs typeface="Stinger"/>
                <a:sym typeface="Stinger"/>
              </a:rPr>
              <a:t>i</a:t>
            </a:r>
            <a:r>
              <a:rPr lang="en-US" sz="2499">
                <a:solidFill>
                  <a:srgbClr val="FFEED4"/>
                </a:solidFill>
                <a:latin typeface="Stinger"/>
                <a:ea typeface="Stinger"/>
                <a:cs typeface="Stinger"/>
                <a:sym typeface="Stinger"/>
              </a:rPr>
              <a:t>ntent</a:t>
            </a:r>
            <a:r>
              <a:rPr lang="en-US" sz="2499">
                <a:solidFill>
                  <a:srgbClr val="FFEED4"/>
                </a:solidFill>
                <a:latin typeface="Stinger"/>
                <a:ea typeface="Stinger"/>
                <a:cs typeface="Stinger"/>
                <a:sym typeface="Stinger"/>
              </a:rPr>
              <a:t>i</a:t>
            </a:r>
            <a:r>
              <a:rPr lang="en-US" sz="2499">
                <a:solidFill>
                  <a:srgbClr val="FFEED4"/>
                </a:solidFill>
                <a:latin typeface="Stinger"/>
                <a:ea typeface="Stinger"/>
                <a:cs typeface="Stinger"/>
                <a:sym typeface="Stinger"/>
              </a:rPr>
              <a:t>o</a:t>
            </a:r>
            <a:r>
              <a:rPr lang="en-US" sz="2499">
                <a:solidFill>
                  <a:srgbClr val="FFEED4"/>
                </a:solidFill>
                <a:latin typeface="Stinger"/>
                <a:ea typeface="Stinger"/>
                <a:cs typeface="Stinger"/>
                <a:sym typeface="Stinger"/>
              </a:rPr>
              <a:t>nal </a:t>
            </a:r>
            <a:r>
              <a:rPr lang="en-US" sz="2499">
                <a:solidFill>
                  <a:srgbClr val="FFEED4"/>
                </a:solidFill>
                <a:latin typeface="Stinger"/>
                <a:ea typeface="Stinger"/>
                <a:cs typeface="Stinger"/>
                <a:sym typeface="Stinger"/>
              </a:rPr>
              <a:t>to</a:t>
            </a:r>
            <a:r>
              <a:rPr lang="en-US" sz="2499">
                <a:solidFill>
                  <a:srgbClr val="FFEED4"/>
                </a:solidFill>
                <a:latin typeface="Stinger"/>
                <a:ea typeface="Stinger"/>
                <a:cs typeface="Stinger"/>
                <a:sym typeface="Stinger"/>
              </a:rPr>
              <a:t>u</a:t>
            </a:r>
            <a:r>
              <a:rPr lang="en-US" sz="2499">
                <a:solidFill>
                  <a:srgbClr val="FFEED4"/>
                </a:solidFill>
                <a:latin typeface="Stinger"/>
                <a:ea typeface="Stinger"/>
                <a:cs typeface="Stinger"/>
                <a:sym typeface="Stinger"/>
              </a:rPr>
              <a:t>ching of the c</a:t>
            </a:r>
            <a:r>
              <a:rPr lang="en-US" sz="2499">
                <a:solidFill>
                  <a:srgbClr val="FFEED4"/>
                </a:solidFill>
                <a:latin typeface="Stinger"/>
                <a:ea typeface="Stinger"/>
                <a:cs typeface="Stinger"/>
                <a:sym typeface="Stinger"/>
              </a:rPr>
              <a:t>l</a:t>
            </a:r>
            <a:r>
              <a:rPr lang="en-US" sz="2499">
                <a:solidFill>
                  <a:srgbClr val="FFEED4"/>
                </a:solidFill>
                <a:latin typeface="Stinger"/>
                <a:ea typeface="Stinger"/>
                <a:cs typeface="Stinger"/>
                <a:sym typeface="Stinger"/>
              </a:rPr>
              <a:t>othed</a:t>
            </a:r>
            <a:r>
              <a:rPr lang="en-US" sz="2499">
                <a:solidFill>
                  <a:srgbClr val="FFEED4"/>
                </a:solidFill>
                <a:latin typeface="Stinger"/>
                <a:ea typeface="Stinger"/>
                <a:cs typeface="Stinger"/>
                <a:sym typeface="Stinger"/>
              </a:rPr>
              <a:t> o</a:t>
            </a:r>
            <a:r>
              <a:rPr lang="en-US" sz="2499">
                <a:solidFill>
                  <a:srgbClr val="FFEED4"/>
                </a:solidFill>
                <a:latin typeface="Stinger"/>
                <a:ea typeface="Stinger"/>
                <a:cs typeface="Stinger"/>
                <a:sym typeface="Stinger"/>
              </a:rPr>
              <a:t>r u</a:t>
            </a:r>
            <a:r>
              <a:rPr lang="en-US" sz="2499">
                <a:solidFill>
                  <a:srgbClr val="FFEED4"/>
                </a:solidFill>
                <a:latin typeface="Stinger"/>
                <a:ea typeface="Stinger"/>
                <a:cs typeface="Stinger"/>
                <a:sym typeface="Stinger"/>
              </a:rPr>
              <a:t>nc</a:t>
            </a:r>
            <a:r>
              <a:rPr lang="en-US" sz="2499">
                <a:solidFill>
                  <a:srgbClr val="FFEED4"/>
                </a:solidFill>
                <a:latin typeface="Stinger"/>
                <a:ea typeface="Stinger"/>
                <a:cs typeface="Stinger"/>
                <a:sym typeface="Stinger"/>
              </a:rPr>
              <a:t>lo</a:t>
            </a:r>
            <a:r>
              <a:rPr lang="en-US" sz="2499">
                <a:solidFill>
                  <a:srgbClr val="FFEED4"/>
                </a:solidFill>
                <a:latin typeface="Stinger"/>
                <a:ea typeface="Stinger"/>
                <a:cs typeface="Stinger"/>
                <a:sym typeface="Stinger"/>
              </a:rPr>
              <a:t>t</a:t>
            </a:r>
            <a:r>
              <a:rPr lang="en-US" sz="2499">
                <a:solidFill>
                  <a:srgbClr val="FFEED4"/>
                </a:solidFill>
                <a:latin typeface="Stinger"/>
                <a:ea typeface="Stinger"/>
                <a:cs typeface="Stinger"/>
                <a:sym typeface="Stinger"/>
              </a:rPr>
              <a:t>hed body parts without consent of the victim for the purpose of:</a:t>
            </a:r>
          </a:p>
          <a:p>
            <a:pPr algn="l" marL="539749" indent="-269875" lvl="1">
              <a:lnSpc>
                <a:spcPts val="3749"/>
              </a:lnSpc>
              <a:buFont typeface="Arial"/>
              <a:buChar char="•"/>
            </a:pPr>
            <a:r>
              <a:rPr lang="en-US" sz="2499">
                <a:solidFill>
                  <a:srgbClr val="FFEED4"/>
                </a:solidFill>
                <a:latin typeface="Stinger"/>
                <a:ea typeface="Stinger"/>
                <a:cs typeface="Stinger"/>
                <a:sym typeface="Stinger"/>
              </a:rPr>
              <a:t>Sexual degradation</a:t>
            </a:r>
          </a:p>
          <a:p>
            <a:pPr algn="l" marL="539749" indent="-269875" lvl="1">
              <a:lnSpc>
                <a:spcPts val="3749"/>
              </a:lnSpc>
              <a:buFont typeface="Arial"/>
              <a:buChar char="•"/>
            </a:pPr>
            <a:r>
              <a:rPr lang="en-US" sz="2499">
                <a:solidFill>
                  <a:srgbClr val="FFEED4"/>
                </a:solidFill>
                <a:latin typeface="Stinger"/>
                <a:ea typeface="Stinger"/>
                <a:cs typeface="Stinger"/>
                <a:sym typeface="Stinger"/>
              </a:rPr>
              <a:t>Sexual gratification</a:t>
            </a:r>
          </a:p>
          <a:p>
            <a:pPr algn="l" marL="539749" indent="-269875" lvl="1">
              <a:lnSpc>
                <a:spcPts val="3749"/>
              </a:lnSpc>
              <a:buFont typeface="Arial"/>
              <a:buChar char="•"/>
            </a:pPr>
            <a:r>
              <a:rPr lang="en-US" sz="2499">
                <a:solidFill>
                  <a:srgbClr val="FFEED4"/>
                </a:solidFill>
                <a:latin typeface="Stinger"/>
                <a:ea typeface="Stinger"/>
                <a:cs typeface="Stinger"/>
                <a:sym typeface="Stinger"/>
              </a:rPr>
              <a:t>Sexual humiliation</a:t>
            </a:r>
          </a:p>
          <a:p>
            <a:pPr algn="l">
              <a:lnSpc>
                <a:spcPts val="3749"/>
              </a:lnSpc>
            </a:pPr>
            <a:r>
              <a:rPr lang="en-US" sz="2499">
                <a:solidFill>
                  <a:srgbClr val="FFEED4"/>
                </a:solidFill>
                <a:latin typeface="Stinger"/>
                <a:ea typeface="Stinger"/>
                <a:cs typeface="Stinger"/>
                <a:sym typeface="Stinger"/>
              </a:rPr>
              <a:t>It also includes:</a:t>
            </a:r>
          </a:p>
          <a:p>
            <a:pPr algn="l" marL="539749" indent="-269875" lvl="1">
              <a:lnSpc>
                <a:spcPts val="3749"/>
              </a:lnSpc>
              <a:buFont typeface="Arial"/>
              <a:buChar char="•"/>
            </a:pPr>
            <a:r>
              <a:rPr lang="en-US" sz="2499">
                <a:solidFill>
                  <a:srgbClr val="FFEED4"/>
                </a:solidFill>
                <a:latin typeface="Stinger"/>
                <a:ea typeface="Stinger"/>
                <a:cs typeface="Stinger"/>
                <a:sym typeface="Stinger"/>
              </a:rPr>
              <a:t>Forced touching by the victim of the actor’s body parts (clothed or unclothed), without consent.</a:t>
            </a:r>
          </a:p>
          <a:p>
            <a:pPr algn="l" marL="539749" indent="-269875" lvl="1">
              <a:lnSpc>
                <a:spcPts val="3749"/>
              </a:lnSpc>
              <a:buFont typeface="Arial"/>
              <a:buChar char="•"/>
            </a:pPr>
            <a:r>
              <a:rPr lang="en-US" sz="2499">
                <a:solidFill>
                  <a:srgbClr val="FFEED4"/>
                </a:solidFill>
                <a:latin typeface="Stinger"/>
                <a:ea typeface="Stinger"/>
                <a:cs typeface="Stinger"/>
                <a:sym typeface="Stinger"/>
              </a:rPr>
              <a:t>Situations where the victim cannot give consent due to age, mental or physical impairment, or intoxication</a:t>
            </a:r>
          </a:p>
          <a:p>
            <a:pPr algn="l">
              <a:lnSpc>
                <a:spcPts val="3749"/>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0090C6"/>
        </a:solidFill>
      </p:bgPr>
    </p:bg>
    <p:spTree>
      <p:nvGrpSpPr>
        <p:cNvPr id="1" name=""/>
        <p:cNvGrpSpPr/>
        <p:nvPr/>
      </p:nvGrpSpPr>
      <p:grpSpPr>
        <a:xfrm>
          <a:off x="0" y="0"/>
          <a:ext cx="0" cy="0"/>
          <a:chOff x="0" y="0"/>
          <a:chExt cx="0" cy="0"/>
        </a:xfrm>
      </p:grpSpPr>
      <p:grpSp>
        <p:nvGrpSpPr>
          <p:cNvPr name="Group 2" id="2"/>
          <p:cNvGrpSpPr/>
          <p:nvPr/>
        </p:nvGrpSpPr>
        <p:grpSpPr>
          <a:xfrm rot="0">
            <a:off x="1986011" y="8279190"/>
            <a:ext cx="18288000" cy="3413510"/>
            <a:chOff x="0" y="0"/>
            <a:chExt cx="4816593" cy="899032"/>
          </a:xfrm>
        </p:grpSpPr>
        <p:sp>
          <p:nvSpPr>
            <p:cNvPr name="Freeform 3" id="3"/>
            <p:cNvSpPr/>
            <p:nvPr/>
          </p:nvSpPr>
          <p:spPr>
            <a:xfrm flipH="false" flipV="false" rot="0">
              <a:off x="0" y="0"/>
              <a:ext cx="4816592" cy="899032"/>
            </a:xfrm>
            <a:custGeom>
              <a:avLst/>
              <a:gdLst/>
              <a:ahLst/>
              <a:cxnLst/>
              <a:rect r="r" b="b" t="t" l="l"/>
              <a:pathLst>
                <a:path h="899032" w="4816592">
                  <a:moveTo>
                    <a:pt x="0" y="0"/>
                  </a:moveTo>
                  <a:lnTo>
                    <a:pt x="4816592" y="0"/>
                  </a:lnTo>
                  <a:lnTo>
                    <a:pt x="4816592" y="899032"/>
                  </a:lnTo>
                  <a:lnTo>
                    <a:pt x="0" y="899032"/>
                  </a:lnTo>
                  <a:close/>
                </a:path>
              </a:pathLst>
            </a:custGeom>
            <a:solidFill>
              <a:srgbClr val="FFEED4"/>
            </a:solidFill>
          </p:spPr>
        </p:sp>
        <p:sp>
          <p:nvSpPr>
            <p:cNvPr name="TextBox 4" id="4"/>
            <p:cNvSpPr txBox="true"/>
            <p:nvPr/>
          </p:nvSpPr>
          <p:spPr>
            <a:xfrm>
              <a:off x="0" y="-38100"/>
              <a:ext cx="4816593" cy="937132"/>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3626185" y="6744077"/>
            <a:ext cx="6607257" cy="3868249"/>
          </a:xfrm>
          <a:custGeom>
            <a:avLst/>
            <a:gdLst/>
            <a:ahLst/>
            <a:cxnLst/>
            <a:rect r="r" b="b" t="t" l="l"/>
            <a:pathLst>
              <a:path h="3868249" w="6607257">
                <a:moveTo>
                  <a:pt x="0" y="0"/>
                </a:moveTo>
                <a:lnTo>
                  <a:pt x="6607257" y="0"/>
                </a:lnTo>
                <a:lnTo>
                  <a:pt x="6607257" y="3868249"/>
                </a:lnTo>
                <a:lnTo>
                  <a:pt x="0" y="386824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3550153" y="856534"/>
            <a:ext cx="5769939" cy="3378037"/>
          </a:xfrm>
          <a:custGeom>
            <a:avLst/>
            <a:gdLst/>
            <a:ahLst/>
            <a:cxnLst/>
            <a:rect r="r" b="b" t="t" l="l"/>
            <a:pathLst>
              <a:path h="3378037" w="5769939">
                <a:moveTo>
                  <a:pt x="0" y="0"/>
                </a:moveTo>
                <a:lnTo>
                  <a:pt x="5769939" y="0"/>
                </a:lnTo>
                <a:lnTo>
                  <a:pt x="5769939" y="3378037"/>
                </a:lnTo>
                <a:lnTo>
                  <a:pt x="0" y="337803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4789830">
            <a:off x="15302733" y="-1154682"/>
            <a:ext cx="4610039" cy="4610039"/>
          </a:xfrm>
          <a:custGeom>
            <a:avLst/>
            <a:gdLst/>
            <a:ahLst/>
            <a:cxnLst/>
            <a:rect r="r" b="b" t="t" l="l"/>
            <a:pathLst>
              <a:path h="4610039" w="4610039">
                <a:moveTo>
                  <a:pt x="0" y="0"/>
                </a:moveTo>
                <a:lnTo>
                  <a:pt x="4610039" y="0"/>
                </a:lnTo>
                <a:lnTo>
                  <a:pt x="4610039" y="4610039"/>
                </a:lnTo>
                <a:lnTo>
                  <a:pt x="0" y="461003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8" id="8"/>
          <p:cNvSpPr/>
          <p:nvPr/>
        </p:nvSpPr>
        <p:spPr>
          <a:xfrm flipH="false" flipV="false" rot="995125">
            <a:off x="11497473" y="1661897"/>
            <a:ext cx="1983716" cy="1767310"/>
          </a:xfrm>
          <a:custGeom>
            <a:avLst/>
            <a:gdLst/>
            <a:ahLst/>
            <a:cxnLst/>
            <a:rect r="r" b="b" t="t" l="l"/>
            <a:pathLst>
              <a:path h="1767310" w="1983716">
                <a:moveTo>
                  <a:pt x="0" y="0"/>
                </a:moveTo>
                <a:lnTo>
                  <a:pt x="1983715" y="0"/>
                </a:lnTo>
                <a:lnTo>
                  <a:pt x="1983715" y="1767310"/>
                </a:lnTo>
                <a:lnTo>
                  <a:pt x="0" y="176731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9" id="9"/>
          <p:cNvSpPr txBox="true"/>
          <p:nvPr/>
        </p:nvSpPr>
        <p:spPr>
          <a:xfrm rot="0">
            <a:off x="7006883" y="219075"/>
            <a:ext cx="8559242" cy="1301749"/>
          </a:xfrm>
          <a:prstGeom prst="rect">
            <a:avLst/>
          </a:prstGeom>
        </p:spPr>
        <p:txBody>
          <a:bodyPr anchor="t" rtlCol="false" tIns="0" lIns="0" bIns="0" rIns="0">
            <a:spAutoFit/>
          </a:bodyPr>
          <a:lstStyle/>
          <a:p>
            <a:pPr algn="ctr">
              <a:lnSpc>
                <a:spcPts val="9699"/>
              </a:lnSpc>
            </a:pPr>
            <a:r>
              <a:rPr lang="en-US" sz="9999">
                <a:solidFill>
                  <a:srgbClr val="FFFFFF"/>
                </a:solidFill>
                <a:latin typeface="Bagel Fat One"/>
                <a:ea typeface="Bagel Fat One"/>
                <a:cs typeface="Bagel Fat One"/>
                <a:sym typeface="Bagel Fat One"/>
              </a:rPr>
              <a:t>COMPARISON</a:t>
            </a:r>
          </a:p>
        </p:txBody>
      </p:sp>
      <p:sp>
        <p:nvSpPr>
          <p:cNvPr name="Freeform 10" id="10"/>
          <p:cNvSpPr/>
          <p:nvPr/>
        </p:nvSpPr>
        <p:spPr>
          <a:xfrm flipH="false" flipV="false" rot="0">
            <a:off x="-384057" y="1150338"/>
            <a:ext cx="2825514" cy="2507001"/>
          </a:xfrm>
          <a:custGeom>
            <a:avLst/>
            <a:gdLst/>
            <a:ahLst/>
            <a:cxnLst/>
            <a:rect r="r" b="b" t="t" l="l"/>
            <a:pathLst>
              <a:path h="2507001" w="2825514">
                <a:moveTo>
                  <a:pt x="0" y="0"/>
                </a:moveTo>
                <a:lnTo>
                  <a:pt x="2825514" y="0"/>
                </a:lnTo>
                <a:lnTo>
                  <a:pt x="2825514" y="2507001"/>
                </a:lnTo>
                <a:lnTo>
                  <a:pt x="0" y="250700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1" id="11"/>
          <p:cNvGrpSpPr/>
          <p:nvPr/>
        </p:nvGrpSpPr>
        <p:grpSpPr>
          <a:xfrm rot="0">
            <a:off x="1276610" y="4610102"/>
            <a:ext cx="165938" cy="165938"/>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2943190" y="719111"/>
            <a:ext cx="309589" cy="30958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7524784" y="5536453"/>
            <a:ext cx="165938" cy="165938"/>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0" id="20"/>
          <p:cNvGrpSpPr/>
          <p:nvPr/>
        </p:nvGrpSpPr>
        <p:grpSpPr>
          <a:xfrm rot="0">
            <a:off x="14931970" y="1150338"/>
            <a:ext cx="318338" cy="318338"/>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2" id="2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9882316" y="2320869"/>
            <a:ext cx="165938" cy="165938"/>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EED4"/>
            </a:solidFill>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2101319" y="1692274"/>
            <a:ext cx="19408244" cy="9667051"/>
            <a:chOff x="0" y="0"/>
            <a:chExt cx="25877659" cy="12889402"/>
          </a:xfrm>
        </p:grpSpPr>
        <p:pic>
          <p:nvPicPr>
            <p:cNvPr name="Picture 27" id="27"/>
            <p:cNvPicPr>
              <a:picLocks noChangeAspect="true"/>
            </p:cNvPicPr>
            <p:nvPr/>
          </p:nvPicPr>
          <p:blipFill>
            <a:blip r:embed="rId10"/>
            <a:srcRect l="0" t="0" r="0" b="0"/>
            <a:stretch>
              <a:fillRect/>
            </a:stretch>
          </p:blipFill>
          <p:spPr>
            <a:xfrm flipH="false" flipV="false" rot="0">
              <a:off x="0" y="1613251"/>
              <a:ext cx="9584728" cy="11276151"/>
            </a:xfrm>
            <a:prstGeom prst="rect">
              <a:avLst/>
            </a:prstGeom>
          </p:spPr>
        </p:pic>
      </p:grpSp>
      <p:graphicFrame>
        <p:nvGraphicFramePr>
          <p:cNvPr name="Table 28" id="28"/>
          <p:cNvGraphicFramePr>
            <a:graphicFrameLocks noGrp="true"/>
          </p:cNvGraphicFramePr>
          <p:nvPr/>
        </p:nvGraphicFramePr>
        <p:xfrm>
          <a:off x="7693371" y="0"/>
          <a:ext cx="11714873" cy="5107520"/>
        </p:xfrm>
        <a:graphic>
          <a:graphicData uri="http://schemas.openxmlformats.org/drawingml/2006/table">
            <a:tbl>
              <a:tblPr/>
              <a:tblGrid>
                <a:gridCol w="6379366"/>
                <a:gridCol w="5335508"/>
              </a:tblGrid>
              <a:tr h="892056">
                <a:tc>
                  <a:txBody>
                    <a:bodyPr anchor="t" rtlCol="false"/>
                    <a:lstStyle/>
                    <a:p>
                      <a:pPr algn="ctr">
                        <a:lnSpc>
                          <a:spcPts val="2659"/>
                        </a:lnSpc>
                        <a:defRPr/>
                      </a:pPr>
                      <a:r>
                        <a:rPr lang="en-US" b="true" sz="1899">
                          <a:solidFill>
                            <a:srgbClr val="FFFFFF"/>
                          </a:solidFill>
                          <a:latin typeface="Arimo Bold"/>
                          <a:ea typeface="Arimo Bold"/>
                          <a:cs typeface="Arimo Bold"/>
                          <a:sym typeface="Arimo Bold"/>
                        </a:rPr>
                        <a:t>Fondling (Old)</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ctr">
                        <a:lnSpc>
                          <a:spcPts val="2799"/>
                        </a:lnSpc>
                        <a:defRPr/>
                      </a:pPr>
                      <a:r>
                        <a:rPr lang="en-US" b="true" sz="1999">
                          <a:solidFill>
                            <a:srgbClr val="FFFFFF"/>
                          </a:solidFill>
                          <a:latin typeface="Arimo Bold"/>
                          <a:ea typeface="Arimo Bold"/>
                          <a:cs typeface="Arimo Bold"/>
                          <a:sym typeface="Arimo Bold"/>
                        </a:rPr>
                        <a:t>Criminal Sexual Contact (New)</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892056">
                <a:tc>
                  <a:txBody>
                    <a:bodyPr anchor="t" rtlCol="false"/>
                    <a:lstStyle/>
                    <a:p>
                      <a:pPr algn="l">
                        <a:lnSpc>
                          <a:spcPts val="2659"/>
                        </a:lnSpc>
                        <a:defRPr/>
                      </a:pPr>
                      <a:r>
                        <a:rPr lang="en-US" sz="1899">
                          <a:solidFill>
                            <a:srgbClr val="FFFFFF"/>
                          </a:solidFill>
                          <a:latin typeface="Arimo"/>
                          <a:ea typeface="Arimo"/>
                          <a:cs typeface="Arimo"/>
                          <a:sym typeface="Arimo"/>
                        </a:rPr>
                        <a:t>Touching of </a:t>
                      </a:r>
                      <a:r>
                        <a:rPr lang="en-US" sz="1899">
                          <a:solidFill>
                            <a:srgbClr val="FFFFFF"/>
                          </a:solidFill>
                          <a:latin typeface="Arimo"/>
                          <a:ea typeface="Arimo"/>
                          <a:cs typeface="Arimo"/>
                          <a:sym typeface="Arimo"/>
                        </a:rPr>
                        <a:t>private body parts</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l">
                        <a:lnSpc>
                          <a:spcPts val="2659"/>
                        </a:lnSpc>
                        <a:defRPr/>
                      </a:pPr>
                      <a:r>
                        <a:rPr lang="en-US" sz="1899">
                          <a:solidFill>
                            <a:srgbClr val="FFFFFF"/>
                          </a:solidFill>
                          <a:latin typeface="Arimo"/>
                          <a:ea typeface="Arimo"/>
                          <a:cs typeface="Arimo"/>
                          <a:sym typeface="Arimo"/>
                        </a:rPr>
                        <a:t>Touching of any body part</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151590">
                <a:tc>
                  <a:txBody>
                    <a:bodyPr anchor="t" rtlCol="false"/>
                    <a:lstStyle/>
                    <a:p>
                      <a:pPr algn="l">
                        <a:lnSpc>
                          <a:spcPts val="2659"/>
                        </a:lnSpc>
                        <a:defRPr/>
                      </a:pPr>
                      <a:r>
                        <a:rPr lang="en-US" sz="1899">
                          <a:solidFill>
                            <a:srgbClr val="FFFFFF"/>
                          </a:solidFill>
                          <a:latin typeface="Arimo"/>
                          <a:ea typeface="Arimo"/>
                          <a:cs typeface="Arimo"/>
                          <a:sym typeface="Arimo"/>
                        </a:rPr>
                        <a:t>Purpose: </a:t>
                      </a:r>
                      <a:r>
                        <a:rPr lang="en-US" sz="1899">
                          <a:solidFill>
                            <a:srgbClr val="FFFFFF"/>
                          </a:solidFill>
                          <a:latin typeface="Arimo"/>
                          <a:ea typeface="Arimo"/>
                          <a:cs typeface="Arimo"/>
                          <a:sym typeface="Arimo"/>
                        </a:rPr>
                        <a:t>sexual gratification</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l">
                        <a:lnSpc>
                          <a:spcPts val="2659"/>
                        </a:lnSpc>
                        <a:defRPr/>
                      </a:pPr>
                      <a:r>
                        <a:rPr lang="en-US" sz="1899">
                          <a:solidFill>
                            <a:srgbClr val="FFFFFF"/>
                          </a:solidFill>
                          <a:latin typeface="Arimo"/>
                          <a:ea typeface="Arimo"/>
                          <a:cs typeface="Arimo"/>
                          <a:sym typeface="Arimo"/>
                        </a:rPr>
                        <a:t>Purpose: gratification, degradation, or humiliation</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026835">
                <a:tc>
                  <a:txBody>
                    <a:bodyPr anchor="t" rtlCol="false"/>
                    <a:lstStyle/>
                    <a:p>
                      <a:pPr algn="l">
                        <a:lnSpc>
                          <a:spcPts val="2659"/>
                        </a:lnSpc>
                        <a:defRPr/>
                      </a:pPr>
                      <a:r>
                        <a:rPr lang="en-US" sz="1899">
                          <a:solidFill>
                            <a:srgbClr val="FFFFFF"/>
                          </a:solidFill>
                          <a:latin typeface="Arimo"/>
                          <a:ea typeface="Arimo"/>
                          <a:cs typeface="Arimo"/>
                          <a:sym typeface="Arimo"/>
                        </a:rPr>
                        <a:t>Did </a:t>
                      </a:r>
                      <a:r>
                        <a:rPr lang="en-US" sz="1899">
                          <a:solidFill>
                            <a:srgbClr val="FFFFFF"/>
                          </a:solidFill>
                          <a:latin typeface="Arimo"/>
                          <a:ea typeface="Arimo"/>
                          <a:cs typeface="Arimo"/>
                          <a:sym typeface="Arimo"/>
                        </a:rPr>
                        <a:t>not include forced touching by victim</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l">
                        <a:lnSpc>
                          <a:spcPts val="2659"/>
                        </a:lnSpc>
                        <a:defRPr/>
                      </a:pPr>
                      <a:r>
                        <a:rPr lang="en-US" sz="1899">
                          <a:solidFill>
                            <a:srgbClr val="FFFFFF"/>
                          </a:solidFill>
                          <a:latin typeface="Arimo"/>
                          <a:ea typeface="Arimo"/>
                          <a:cs typeface="Arimo"/>
                          <a:sym typeface="Arimo"/>
                        </a:rPr>
                        <a:t>Includes forced touching by victim</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r h="1144984">
                <a:tc>
                  <a:txBody>
                    <a:bodyPr anchor="t" rtlCol="false"/>
                    <a:lstStyle/>
                    <a:p>
                      <a:pPr algn="l">
                        <a:lnSpc>
                          <a:spcPts val="2659"/>
                        </a:lnSpc>
                        <a:defRPr/>
                      </a:pPr>
                      <a:r>
                        <a:rPr lang="en-US" sz="1899">
                          <a:solidFill>
                            <a:srgbClr val="FFFFFF"/>
                          </a:solidFill>
                          <a:latin typeface="Arimo"/>
                          <a:ea typeface="Arimo"/>
                          <a:cs typeface="Arimo"/>
                          <a:sym typeface="Arimo"/>
                        </a:rPr>
                        <a:t>Focused on </a:t>
                      </a:r>
                      <a:r>
                        <a:rPr lang="en-US" sz="1899">
                          <a:solidFill>
                            <a:srgbClr val="FFFFFF"/>
                          </a:solidFill>
                          <a:latin typeface="Arimo"/>
                          <a:ea typeface="Arimo"/>
                          <a:cs typeface="Arimo"/>
                          <a:sym typeface="Arimo"/>
                        </a:rPr>
                        <a:t>lack of consent </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c>
                  <a:txBody>
                    <a:bodyPr anchor="t" rtlCol="false"/>
                    <a:lstStyle/>
                    <a:p>
                      <a:pPr algn="l">
                        <a:lnSpc>
                          <a:spcPts val="2659"/>
                        </a:lnSpc>
                        <a:defRPr/>
                      </a:pPr>
                      <a:r>
                        <a:rPr lang="en-US" sz="1899">
                          <a:solidFill>
                            <a:srgbClr val="FFFFFF"/>
                          </a:solidFill>
                          <a:latin typeface="Arimo"/>
                          <a:ea typeface="Arimo"/>
                          <a:cs typeface="Arimo"/>
                          <a:sym typeface="Arimo"/>
                        </a:rPr>
                        <a:t>Still includes lack of consent, but broader</a:t>
                      </a:r>
                      <a:endParaRPr lang="en-US" sz="1100"/>
                    </a:p>
                  </a:txBody>
                  <a:tcPr marL="190500" marR="190500" marT="190500" marB="190500" anchor="ctr">
                    <a:lnL cmpd="sng" algn="ctr" cap="flat" w="38100">
                      <a:solidFill>
                        <a:srgbClr val="FFFFFF"/>
                      </a:solidFill>
                      <a:prstDash val="solid"/>
                      <a:round/>
                      <a:headEnd type="none" w="med" len="med"/>
                      <a:tailEnd type="none" w="med" len="med"/>
                    </a:lnL>
                    <a:lnR cmpd="sng" algn="ctr" cap="flat" w="38100">
                      <a:solidFill>
                        <a:srgbClr val="FFFFFF"/>
                      </a:solidFill>
                      <a:prstDash val="solid"/>
                      <a:round/>
                      <a:headEnd type="none" w="med" len="med"/>
                      <a:tailEnd type="none" w="med" len="med"/>
                    </a:lnR>
                    <a:lnT cmpd="sng" algn="ctr" cap="flat" w="38100">
                      <a:solidFill>
                        <a:srgbClr val="FFFFFF"/>
                      </a:solidFill>
                      <a:prstDash val="solid"/>
                      <a:round/>
                      <a:headEnd type="none" w="med" len="med"/>
                      <a:tailEnd type="none" w="med" len="med"/>
                    </a:lnT>
                    <a:lnB cmpd="sng" algn="ctr" cap="flat" w="38100">
                      <a:solidFill>
                        <a:srgbClr val="FFFFFF"/>
                      </a:solidFill>
                      <a:prstDash val="solid"/>
                      <a:round/>
                      <a:headEnd type="none" w="med" len="med"/>
                      <a:tailEnd type="none" w="med" len="med"/>
                    </a:lnB>
                  </a:tcPr>
                </a:tc>
              </a:tr>
            </a:tbl>
          </a:graphicData>
        </a:graphic>
      </p:graphicFrame>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TextBox 3" id="3"/>
          <p:cNvSpPr txBox="true"/>
          <p:nvPr/>
        </p:nvSpPr>
        <p:spPr>
          <a:xfrm rot="0">
            <a:off x="4155580" y="227303"/>
            <a:ext cx="10161480" cy="1174750"/>
          </a:xfrm>
          <a:prstGeom prst="rect">
            <a:avLst/>
          </a:prstGeom>
        </p:spPr>
        <p:txBody>
          <a:bodyPr anchor="t" rtlCol="false" tIns="0" lIns="0" bIns="0" rIns="0">
            <a:spAutoFit/>
          </a:bodyPr>
          <a:lstStyle/>
          <a:p>
            <a:pPr algn="ctr">
              <a:lnSpc>
                <a:spcPts val="6499"/>
              </a:lnSpc>
            </a:pPr>
            <a:r>
              <a:rPr lang="en-US" b="true" sz="4999">
                <a:solidFill>
                  <a:srgbClr val="FFFFFF"/>
                </a:solidFill>
                <a:latin typeface="Cakerolli Bold"/>
                <a:ea typeface="Cakerolli Bold"/>
                <a:cs typeface="Cakerolli Bold"/>
                <a:sym typeface="Cakerolli Bold"/>
              </a:rPr>
              <a:t>Sexual Assault Defined</a:t>
            </a:r>
          </a:p>
        </p:txBody>
      </p:sp>
      <p:sp>
        <p:nvSpPr>
          <p:cNvPr name="Freeform 4" id="4"/>
          <p:cNvSpPr/>
          <p:nvPr/>
        </p:nvSpPr>
        <p:spPr>
          <a:xfrm flipH="false" flipV="false" rot="0">
            <a:off x="3395316" y="7219743"/>
            <a:ext cx="1116104" cy="2038557"/>
          </a:xfrm>
          <a:custGeom>
            <a:avLst/>
            <a:gdLst/>
            <a:ahLst/>
            <a:cxnLst/>
            <a:rect r="r" b="b" t="t" l="l"/>
            <a:pathLst>
              <a:path h="2038557" w="1116104">
                <a:moveTo>
                  <a:pt x="0" y="0"/>
                </a:moveTo>
                <a:lnTo>
                  <a:pt x="1116104" y="0"/>
                </a:lnTo>
                <a:lnTo>
                  <a:pt x="1116104" y="2038557"/>
                </a:lnTo>
                <a:lnTo>
                  <a:pt x="0" y="2038557"/>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82649" b="0"/>
            </a:stretch>
          </a:blipFill>
          <a:ln cap="sq">
            <a:noFill/>
            <a:prstDash val="solid"/>
            <a:miter/>
          </a:ln>
        </p:spPr>
      </p:sp>
      <p:grpSp>
        <p:nvGrpSpPr>
          <p:cNvPr name="Group 5" id="5"/>
          <p:cNvGrpSpPr/>
          <p:nvPr/>
        </p:nvGrpSpPr>
        <p:grpSpPr>
          <a:xfrm rot="5400000">
            <a:off x="3482617" y="7456815"/>
            <a:ext cx="2038557" cy="1564414"/>
            <a:chOff x="0" y="0"/>
            <a:chExt cx="597607" cy="458611"/>
          </a:xfrm>
        </p:grpSpPr>
        <p:sp>
          <p:nvSpPr>
            <p:cNvPr name="Freeform 6" id="6"/>
            <p:cNvSpPr/>
            <p:nvPr/>
          </p:nvSpPr>
          <p:spPr>
            <a:xfrm flipH="false" flipV="false" rot="0">
              <a:off x="0" y="0"/>
              <a:ext cx="597607" cy="458611"/>
            </a:xfrm>
            <a:custGeom>
              <a:avLst/>
              <a:gdLst/>
              <a:ahLst/>
              <a:cxnLst/>
              <a:rect r="r" b="b" t="t" l="l"/>
              <a:pathLst>
                <a:path h="458611" w="597607">
                  <a:moveTo>
                    <a:pt x="199310" y="439542"/>
                  </a:moveTo>
                  <a:cubicBezTo>
                    <a:pt x="229948" y="451056"/>
                    <a:pt x="264779" y="458611"/>
                    <a:pt x="298964" y="458611"/>
                  </a:cubicBezTo>
                  <a:cubicBezTo>
                    <a:pt x="333151" y="458611"/>
                    <a:pt x="366047" y="452134"/>
                    <a:pt x="396362" y="440620"/>
                  </a:cubicBezTo>
                  <a:cubicBezTo>
                    <a:pt x="397008" y="440261"/>
                    <a:pt x="397652" y="440261"/>
                    <a:pt x="398297" y="439901"/>
                  </a:cubicBezTo>
                  <a:cubicBezTo>
                    <a:pt x="512142" y="393846"/>
                    <a:pt x="595995" y="272232"/>
                    <a:pt x="597607" y="137977"/>
                  </a:cubicBezTo>
                  <a:lnTo>
                    <a:pt x="597607" y="0"/>
                  </a:lnTo>
                  <a:lnTo>
                    <a:pt x="0" y="0"/>
                  </a:lnTo>
                  <a:lnTo>
                    <a:pt x="0" y="137874"/>
                  </a:lnTo>
                  <a:cubicBezTo>
                    <a:pt x="1613" y="272951"/>
                    <a:pt x="84175" y="394566"/>
                    <a:pt x="199310" y="439542"/>
                  </a:cubicBezTo>
                  <a:close/>
                </a:path>
              </a:pathLst>
            </a:custGeom>
            <a:solidFill>
              <a:srgbClr val="3CA83D"/>
            </a:solidFill>
          </p:spPr>
        </p:sp>
        <p:sp>
          <p:nvSpPr>
            <p:cNvPr name="TextBox 7" id="7"/>
            <p:cNvSpPr txBox="true"/>
            <p:nvPr/>
          </p:nvSpPr>
          <p:spPr>
            <a:xfrm>
              <a:off x="0" y="-47625"/>
              <a:ext cx="597607" cy="379236"/>
            </a:xfrm>
            <a:prstGeom prst="rect">
              <a:avLst/>
            </a:prstGeom>
          </p:spPr>
          <p:txBody>
            <a:bodyPr anchor="ctr" rtlCol="false" tIns="50800" lIns="50800" bIns="50800" rIns="50800"/>
            <a:lstStyle/>
            <a:p>
              <a:pPr algn="ctr">
                <a:lnSpc>
                  <a:spcPts val="2763"/>
                </a:lnSpc>
              </a:pPr>
            </a:p>
          </p:txBody>
        </p:sp>
      </p:grpSp>
      <p:sp>
        <p:nvSpPr>
          <p:cNvPr name="Freeform 8" id="8"/>
          <p:cNvSpPr/>
          <p:nvPr/>
        </p:nvSpPr>
        <p:spPr>
          <a:xfrm flipH="false" flipV="false" rot="0">
            <a:off x="10434638" y="7219743"/>
            <a:ext cx="1069353" cy="2038557"/>
          </a:xfrm>
          <a:custGeom>
            <a:avLst/>
            <a:gdLst/>
            <a:ahLst/>
            <a:cxnLst/>
            <a:rect r="r" b="b" t="t" l="l"/>
            <a:pathLst>
              <a:path h="2038557" w="1069353">
                <a:moveTo>
                  <a:pt x="0" y="0"/>
                </a:moveTo>
                <a:lnTo>
                  <a:pt x="1069353" y="0"/>
                </a:lnTo>
                <a:lnTo>
                  <a:pt x="1069353" y="2038557"/>
                </a:lnTo>
                <a:lnTo>
                  <a:pt x="0" y="2038557"/>
                </a:lnTo>
                <a:lnTo>
                  <a:pt x="0" y="0"/>
                </a:lnTo>
                <a:close/>
              </a:path>
            </a:pathLst>
          </a:custGeom>
          <a:blipFill>
            <a:blip r:embed="rId3">
              <a:alphaModFix amt="50000"/>
              <a:extLst>
                <a:ext uri="{96DAC541-7B7A-43D3-8B79-37D633B846F1}">
                  <asvg:svgBlip xmlns:asvg="http://schemas.microsoft.com/office/drawing/2016/SVG/main" r:embed="rId5"/>
                </a:ext>
              </a:extLst>
            </a:blip>
            <a:stretch>
              <a:fillRect l="0" t="0" r="-90634" b="0"/>
            </a:stretch>
          </a:blipFill>
          <a:ln cap="sq">
            <a:noFill/>
            <a:prstDash val="solid"/>
            <a:miter/>
          </a:ln>
        </p:spPr>
      </p:sp>
      <p:grpSp>
        <p:nvGrpSpPr>
          <p:cNvPr name="Group 9" id="9"/>
          <p:cNvGrpSpPr/>
          <p:nvPr/>
        </p:nvGrpSpPr>
        <p:grpSpPr>
          <a:xfrm rot="5400000">
            <a:off x="10529654" y="7456815"/>
            <a:ext cx="2038557" cy="1564414"/>
            <a:chOff x="0" y="0"/>
            <a:chExt cx="597607" cy="458611"/>
          </a:xfrm>
        </p:grpSpPr>
        <p:sp>
          <p:nvSpPr>
            <p:cNvPr name="Freeform 10" id="10"/>
            <p:cNvSpPr/>
            <p:nvPr/>
          </p:nvSpPr>
          <p:spPr>
            <a:xfrm flipH="false" flipV="false" rot="0">
              <a:off x="0" y="0"/>
              <a:ext cx="597607" cy="458611"/>
            </a:xfrm>
            <a:custGeom>
              <a:avLst/>
              <a:gdLst/>
              <a:ahLst/>
              <a:cxnLst/>
              <a:rect r="r" b="b" t="t" l="l"/>
              <a:pathLst>
                <a:path h="458611" w="597607">
                  <a:moveTo>
                    <a:pt x="199310" y="439542"/>
                  </a:moveTo>
                  <a:cubicBezTo>
                    <a:pt x="229948" y="451056"/>
                    <a:pt x="264779" y="458611"/>
                    <a:pt x="298964" y="458611"/>
                  </a:cubicBezTo>
                  <a:cubicBezTo>
                    <a:pt x="333151" y="458611"/>
                    <a:pt x="366047" y="452134"/>
                    <a:pt x="396362" y="440620"/>
                  </a:cubicBezTo>
                  <a:cubicBezTo>
                    <a:pt x="397008" y="440261"/>
                    <a:pt x="397652" y="440261"/>
                    <a:pt x="398297" y="439901"/>
                  </a:cubicBezTo>
                  <a:cubicBezTo>
                    <a:pt x="512142" y="393846"/>
                    <a:pt x="595995" y="272232"/>
                    <a:pt x="597607" y="137977"/>
                  </a:cubicBezTo>
                  <a:lnTo>
                    <a:pt x="597607" y="0"/>
                  </a:lnTo>
                  <a:lnTo>
                    <a:pt x="0" y="0"/>
                  </a:lnTo>
                  <a:lnTo>
                    <a:pt x="0" y="137874"/>
                  </a:lnTo>
                  <a:cubicBezTo>
                    <a:pt x="1613" y="272951"/>
                    <a:pt x="84175" y="394566"/>
                    <a:pt x="199310" y="439542"/>
                  </a:cubicBezTo>
                  <a:close/>
                </a:path>
              </a:pathLst>
            </a:custGeom>
            <a:solidFill>
              <a:srgbClr val="F1E506"/>
            </a:solidFill>
          </p:spPr>
        </p:sp>
        <p:sp>
          <p:nvSpPr>
            <p:cNvPr name="TextBox 11" id="11"/>
            <p:cNvSpPr txBox="true"/>
            <p:nvPr/>
          </p:nvSpPr>
          <p:spPr>
            <a:xfrm>
              <a:off x="0" y="-47625"/>
              <a:ext cx="597607" cy="379236"/>
            </a:xfrm>
            <a:prstGeom prst="rect">
              <a:avLst/>
            </a:prstGeom>
          </p:spPr>
          <p:txBody>
            <a:bodyPr anchor="ctr" rtlCol="false" tIns="50800" lIns="50800" bIns="50800" rIns="50800"/>
            <a:lstStyle/>
            <a:p>
              <a:pPr algn="ctr">
                <a:lnSpc>
                  <a:spcPts val="2763"/>
                </a:lnSpc>
              </a:pPr>
            </a:p>
          </p:txBody>
        </p:sp>
      </p:grpSp>
      <p:sp>
        <p:nvSpPr>
          <p:cNvPr name="Freeform 12" id="12"/>
          <p:cNvSpPr/>
          <p:nvPr/>
        </p:nvSpPr>
        <p:spPr>
          <a:xfrm flipH="false" flipV="false" rot="0">
            <a:off x="6917151" y="8117643"/>
            <a:ext cx="1005690" cy="2038557"/>
          </a:xfrm>
          <a:custGeom>
            <a:avLst/>
            <a:gdLst/>
            <a:ahLst/>
            <a:cxnLst/>
            <a:rect r="r" b="b" t="t" l="l"/>
            <a:pathLst>
              <a:path h="2038557" w="1005690">
                <a:moveTo>
                  <a:pt x="0" y="0"/>
                </a:moveTo>
                <a:lnTo>
                  <a:pt x="1005689" y="0"/>
                </a:lnTo>
                <a:lnTo>
                  <a:pt x="1005689" y="2038557"/>
                </a:lnTo>
                <a:lnTo>
                  <a:pt x="0" y="2038557"/>
                </a:lnTo>
                <a:lnTo>
                  <a:pt x="0" y="0"/>
                </a:lnTo>
                <a:close/>
              </a:path>
            </a:pathLst>
          </a:custGeom>
          <a:blipFill>
            <a:blip r:embed="rId3">
              <a:alphaModFix amt="50000"/>
              <a:extLst>
                <a:ext uri="{96DAC541-7B7A-43D3-8B79-37D633B846F1}">
                  <asvg:svgBlip xmlns:asvg="http://schemas.microsoft.com/office/drawing/2016/SVG/main" r:embed="rId6"/>
                </a:ext>
              </a:extLst>
            </a:blip>
            <a:stretch>
              <a:fillRect l="0" t="0" r="-102702" b="0"/>
            </a:stretch>
          </a:blipFill>
          <a:ln cap="sq">
            <a:noFill/>
            <a:prstDash val="solid"/>
            <a:miter/>
          </a:ln>
        </p:spPr>
      </p:sp>
      <p:grpSp>
        <p:nvGrpSpPr>
          <p:cNvPr name="Group 13" id="13"/>
          <p:cNvGrpSpPr/>
          <p:nvPr/>
        </p:nvGrpSpPr>
        <p:grpSpPr>
          <a:xfrm rot="5400000">
            <a:off x="7013902" y="8609340"/>
            <a:ext cx="2038557" cy="1564414"/>
            <a:chOff x="0" y="0"/>
            <a:chExt cx="597607" cy="458611"/>
          </a:xfrm>
        </p:grpSpPr>
        <p:sp>
          <p:nvSpPr>
            <p:cNvPr name="Freeform 14" id="14"/>
            <p:cNvSpPr/>
            <p:nvPr/>
          </p:nvSpPr>
          <p:spPr>
            <a:xfrm flipH="false" flipV="false" rot="0">
              <a:off x="0" y="0"/>
              <a:ext cx="597607" cy="458611"/>
            </a:xfrm>
            <a:custGeom>
              <a:avLst/>
              <a:gdLst/>
              <a:ahLst/>
              <a:cxnLst/>
              <a:rect r="r" b="b" t="t" l="l"/>
              <a:pathLst>
                <a:path h="458611" w="597607">
                  <a:moveTo>
                    <a:pt x="199310" y="439542"/>
                  </a:moveTo>
                  <a:cubicBezTo>
                    <a:pt x="229948" y="451056"/>
                    <a:pt x="264779" y="458611"/>
                    <a:pt x="298964" y="458611"/>
                  </a:cubicBezTo>
                  <a:cubicBezTo>
                    <a:pt x="333151" y="458611"/>
                    <a:pt x="366047" y="452134"/>
                    <a:pt x="396362" y="440620"/>
                  </a:cubicBezTo>
                  <a:cubicBezTo>
                    <a:pt x="397008" y="440261"/>
                    <a:pt x="397652" y="440261"/>
                    <a:pt x="398297" y="439901"/>
                  </a:cubicBezTo>
                  <a:cubicBezTo>
                    <a:pt x="512142" y="393846"/>
                    <a:pt x="595995" y="272232"/>
                    <a:pt x="597607" y="137977"/>
                  </a:cubicBezTo>
                  <a:lnTo>
                    <a:pt x="597607" y="0"/>
                  </a:lnTo>
                  <a:lnTo>
                    <a:pt x="0" y="0"/>
                  </a:lnTo>
                  <a:lnTo>
                    <a:pt x="0" y="137874"/>
                  </a:lnTo>
                  <a:cubicBezTo>
                    <a:pt x="1613" y="272951"/>
                    <a:pt x="84175" y="394566"/>
                    <a:pt x="199310" y="439542"/>
                  </a:cubicBezTo>
                  <a:close/>
                </a:path>
              </a:pathLst>
            </a:custGeom>
            <a:solidFill>
              <a:srgbClr val="EA0A2A"/>
            </a:solidFill>
          </p:spPr>
        </p:sp>
        <p:sp>
          <p:nvSpPr>
            <p:cNvPr name="TextBox 15" id="15"/>
            <p:cNvSpPr txBox="true"/>
            <p:nvPr/>
          </p:nvSpPr>
          <p:spPr>
            <a:xfrm>
              <a:off x="0" y="-47625"/>
              <a:ext cx="597607" cy="379236"/>
            </a:xfrm>
            <a:prstGeom prst="rect">
              <a:avLst/>
            </a:prstGeom>
          </p:spPr>
          <p:txBody>
            <a:bodyPr anchor="ctr" rtlCol="false" tIns="50800" lIns="50800" bIns="50800" rIns="50800"/>
            <a:lstStyle/>
            <a:p>
              <a:pPr algn="ctr">
                <a:lnSpc>
                  <a:spcPts val="2763"/>
                </a:lnSpc>
              </a:pPr>
            </a:p>
          </p:txBody>
        </p:sp>
      </p:grpSp>
      <p:sp>
        <p:nvSpPr>
          <p:cNvPr name="Freeform 16" id="16"/>
          <p:cNvSpPr/>
          <p:nvPr/>
        </p:nvSpPr>
        <p:spPr>
          <a:xfrm flipH="false" flipV="false" rot="0">
            <a:off x="13959914" y="7232081"/>
            <a:ext cx="993872" cy="2038557"/>
          </a:xfrm>
          <a:custGeom>
            <a:avLst/>
            <a:gdLst/>
            <a:ahLst/>
            <a:cxnLst/>
            <a:rect r="r" b="b" t="t" l="l"/>
            <a:pathLst>
              <a:path h="2038557" w="993872">
                <a:moveTo>
                  <a:pt x="0" y="0"/>
                </a:moveTo>
                <a:lnTo>
                  <a:pt x="993872" y="0"/>
                </a:lnTo>
                <a:lnTo>
                  <a:pt x="993872" y="2038557"/>
                </a:lnTo>
                <a:lnTo>
                  <a:pt x="0" y="2038557"/>
                </a:lnTo>
                <a:lnTo>
                  <a:pt x="0" y="0"/>
                </a:lnTo>
                <a:close/>
              </a:path>
            </a:pathLst>
          </a:custGeom>
          <a:blipFill>
            <a:blip r:embed="rId3">
              <a:alphaModFix amt="50000"/>
              <a:extLst>
                <a:ext uri="{96DAC541-7B7A-43D3-8B79-37D633B846F1}">
                  <asvg:svgBlip xmlns:asvg="http://schemas.microsoft.com/office/drawing/2016/SVG/main" r:embed="rId7"/>
                </a:ext>
              </a:extLst>
            </a:blip>
            <a:stretch>
              <a:fillRect l="0" t="0" r="-105112" b="0"/>
            </a:stretch>
          </a:blipFill>
          <a:ln cap="sq">
            <a:noFill/>
            <a:prstDash val="solid"/>
            <a:miter/>
          </a:ln>
        </p:spPr>
      </p:sp>
      <p:grpSp>
        <p:nvGrpSpPr>
          <p:cNvPr name="Group 17" id="17"/>
          <p:cNvGrpSpPr/>
          <p:nvPr/>
        </p:nvGrpSpPr>
        <p:grpSpPr>
          <a:xfrm rot="5400000">
            <a:off x="14079989" y="8504565"/>
            <a:ext cx="2038557" cy="1564414"/>
            <a:chOff x="0" y="0"/>
            <a:chExt cx="597607" cy="458611"/>
          </a:xfrm>
        </p:grpSpPr>
        <p:sp>
          <p:nvSpPr>
            <p:cNvPr name="Freeform 18" id="18"/>
            <p:cNvSpPr/>
            <p:nvPr/>
          </p:nvSpPr>
          <p:spPr>
            <a:xfrm flipH="false" flipV="false" rot="0">
              <a:off x="0" y="0"/>
              <a:ext cx="597607" cy="458611"/>
            </a:xfrm>
            <a:custGeom>
              <a:avLst/>
              <a:gdLst/>
              <a:ahLst/>
              <a:cxnLst/>
              <a:rect r="r" b="b" t="t" l="l"/>
              <a:pathLst>
                <a:path h="458611" w="597607">
                  <a:moveTo>
                    <a:pt x="199310" y="439542"/>
                  </a:moveTo>
                  <a:cubicBezTo>
                    <a:pt x="229948" y="451056"/>
                    <a:pt x="264779" y="458611"/>
                    <a:pt x="298964" y="458611"/>
                  </a:cubicBezTo>
                  <a:cubicBezTo>
                    <a:pt x="333151" y="458611"/>
                    <a:pt x="366047" y="452134"/>
                    <a:pt x="396362" y="440620"/>
                  </a:cubicBezTo>
                  <a:cubicBezTo>
                    <a:pt x="397008" y="440261"/>
                    <a:pt x="397652" y="440261"/>
                    <a:pt x="398297" y="439901"/>
                  </a:cubicBezTo>
                  <a:cubicBezTo>
                    <a:pt x="512142" y="393846"/>
                    <a:pt x="595995" y="272232"/>
                    <a:pt x="597607" y="137977"/>
                  </a:cubicBezTo>
                  <a:lnTo>
                    <a:pt x="597607" y="0"/>
                  </a:lnTo>
                  <a:lnTo>
                    <a:pt x="0" y="0"/>
                  </a:lnTo>
                  <a:lnTo>
                    <a:pt x="0" y="137874"/>
                  </a:lnTo>
                  <a:cubicBezTo>
                    <a:pt x="1613" y="272951"/>
                    <a:pt x="84175" y="394566"/>
                    <a:pt x="199310" y="439542"/>
                  </a:cubicBezTo>
                  <a:close/>
                </a:path>
              </a:pathLst>
            </a:custGeom>
            <a:solidFill>
              <a:srgbClr val="4ABC39"/>
            </a:solidFill>
          </p:spPr>
        </p:sp>
        <p:sp>
          <p:nvSpPr>
            <p:cNvPr name="TextBox 19" id="19"/>
            <p:cNvSpPr txBox="true"/>
            <p:nvPr/>
          </p:nvSpPr>
          <p:spPr>
            <a:xfrm>
              <a:off x="0" y="-47625"/>
              <a:ext cx="597607" cy="379236"/>
            </a:xfrm>
            <a:prstGeom prst="rect">
              <a:avLst/>
            </a:prstGeom>
          </p:spPr>
          <p:txBody>
            <a:bodyPr anchor="ctr" rtlCol="false" tIns="50800" lIns="50800" bIns="50800" rIns="50800"/>
            <a:lstStyle/>
            <a:p>
              <a:pPr algn="ctr">
                <a:lnSpc>
                  <a:spcPts val="2763"/>
                </a:lnSpc>
              </a:pPr>
            </a:p>
          </p:txBody>
        </p:sp>
      </p:grpSp>
      <p:grpSp>
        <p:nvGrpSpPr>
          <p:cNvPr name="Group 20" id="20"/>
          <p:cNvGrpSpPr/>
          <p:nvPr/>
        </p:nvGrpSpPr>
        <p:grpSpPr>
          <a:xfrm rot="0">
            <a:off x="-730104" y="1747643"/>
            <a:ext cx="19364509" cy="3980529"/>
            <a:chOff x="0" y="0"/>
            <a:chExt cx="5100118" cy="1048370"/>
          </a:xfrm>
        </p:grpSpPr>
        <p:sp>
          <p:nvSpPr>
            <p:cNvPr name="Freeform 21" id="21"/>
            <p:cNvSpPr/>
            <p:nvPr/>
          </p:nvSpPr>
          <p:spPr>
            <a:xfrm flipH="false" flipV="false" rot="0">
              <a:off x="0" y="0"/>
              <a:ext cx="5100117" cy="1048370"/>
            </a:xfrm>
            <a:custGeom>
              <a:avLst/>
              <a:gdLst/>
              <a:ahLst/>
              <a:cxnLst/>
              <a:rect r="r" b="b" t="t" l="l"/>
              <a:pathLst>
                <a:path h="1048370" w="5100117">
                  <a:moveTo>
                    <a:pt x="0" y="0"/>
                  </a:moveTo>
                  <a:lnTo>
                    <a:pt x="5100117" y="0"/>
                  </a:lnTo>
                  <a:lnTo>
                    <a:pt x="5100117" y="1048370"/>
                  </a:lnTo>
                  <a:lnTo>
                    <a:pt x="0" y="1048370"/>
                  </a:lnTo>
                  <a:close/>
                </a:path>
              </a:pathLst>
            </a:custGeom>
            <a:solidFill>
              <a:srgbClr val="FFC901"/>
            </a:solidFill>
          </p:spPr>
        </p:sp>
        <p:sp>
          <p:nvSpPr>
            <p:cNvPr name="TextBox 22" id="22"/>
            <p:cNvSpPr txBox="true"/>
            <p:nvPr/>
          </p:nvSpPr>
          <p:spPr>
            <a:xfrm>
              <a:off x="0" y="-38100"/>
              <a:ext cx="5100118" cy="1086470"/>
            </a:xfrm>
            <a:prstGeom prst="rect">
              <a:avLst/>
            </a:prstGeom>
          </p:spPr>
          <p:txBody>
            <a:bodyPr anchor="ctr" rtlCol="false" tIns="50800" lIns="50800" bIns="50800" rIns="50800"/>
            <a:lstStyle/>
            <a:p>
              <a:pPr algn="ctr">
                <a:lnSpc>
                  <a:spcPts val="2659"/>
                </a:lnSpc>
              </a:pPr>
            </a:p>
          </p:txBody>
        </p:sp>
      </p:grpSp>
      <p:grpSp>
        <p:nvGrpSpPr>
          <p:cNvPr name="Group 23" id="23"/>
          <p:cNvGrpSpPr/>
          <p:nvPr/>
        </p:nvGrpSpPr>
        <p:grpSpPr>
          <a:xfrm rot="0">
            <a:off x="-866867" y="1602713"/>
            <a:ext cx="19364509" cy="3980529"/>
            <a:chOff x="0" y="0"/>
            <a:chExt cx="5100118" cy="1048370"/>
          </a:xfrm>
        </p:grpSpPr>
        <p:sp>
          <p:nvSpPr>
            <p:cNvPr name="Freeform 24" id="24"/>
            <p:cNvSpPr/>
            <p:nvPr/>
          </p:nvSpPr>
          <p:spPr>
            <a:xfrm flipH="false" flipV="false" rot="0">
              <a:off x="0" y="0"/>
              <a:ext cx="5100117" cy="1048370"/>
            </a:xfrm>
            <a:custGeom>
              <a:avLst/>
              <a:gdLst/>
              <a:ahLst/>
              <a:cxnLst/>
              <a:rect r="r" b="b" t="t" l="l"/>
              <a:pathLst>
                <a:path h="1048370" w="5100117">
                  <a:moveTo>
                    <a:pt x="0" y="0"/>
                  </a:moveTo>
                  <a:lnTo>
                    <a:pt x="5100117" y="0"/>
                  </a:lnTo>
                  <a:lnTo>
                    <a:pt x="5100117" y="1048370"/>
                  </a:lnTo>
                  <a:lnTo>
                    <a:pt x="0" y="1048370"/>
                  </a:lnTo>
                  <a:close/>
                </a:path>
              </a:pathLst>
            </a:custGeom>
            <a:solidFill>
              <a:srgbClr val="000000"/>
            </a:solidFill>
          </p:spPr>
        </p:sp>
        <p:sp>
          <p:nvSpPr>
            <p:cNvPr name="TextBox 25" id="25"/>
            <p:cNvSpPr txBox="true"/>
            <p:nvPr/>
          </p:nvSpPr>
          <p:spPr>
            <a:xfrm>
              <a:off x="0" y="-38100"/>
              <a:ext cx="5100118" cy="1086470"/>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5827112" y="5756747"/>
            <a:ext cx="2626325" cy="2655601"/>
          </a:xfrm>
          <a:prstGeom prst="rect">
            <a:avLst/>
          </a:prstGeom>
        </p:spPr>
        <p:txBody>
          <a:bodyPr anchor="t" rtlCol="false" tIns="0" lIns="0" bIns="0" rIns="0">
            <a:spAutoFit/>
          </a:bodyPr>
          <a:lstStyle/>
          <a:p>
            <a:pPr algn="l" marL="0" indent="0" lvl="0">
              <a:lnSpc>
                <a:spcPts val="2698"/>
              </a:lnSpc>
            </a:pPr>
            <a:r>
              <a:rPr lang="en-US" sz="1799">
                <a:solidFill>
                  <a:srgbClr val="FFFFFF"/>
                </a:solidFill>
                <a:latin typeface="Roboto"/>
                <a:ea typeface="Roboto"/>
                <a:cs typeface="Roboto"/>
                <a:sym typeface="Roboto"/>
              </a:rPr>
              <a:t>The penetration, no matter how slight, of the vagina or anus with any body part or object, or oral penetration by a sex organ of another person, without the consent of the victim</a:t>
            </a:r>
          </a:p>
        </p:txBody>
      </p:sp>
      <p:sp>
        <p:nvSpPr>
          <p:cNvPr name="TextBox 27" id="27"/>
          <p:cNvSpPr txBox="true"/>
          <p:nvPr/>
        </p:nvSpPr>
        <p:spPr>
          <a:xfrm rot="0">
            <a:off x="9353850" y="5918672"/>
            <a:ext cx="2626325" cy="988726"/>
          </a:xfrm>
          <a:prstGeom prst="rect">
            <a:avLst/>
          </a:prstGeom>
        </p:spPr>
        <p:txBody>
          <a:bodyPr anchor="t" rtlCol="false" tIns="0" lIns="0" bIns="0" rIns="0">
            <a:spAutoFit/>
          </a:bodyPr>
          <a:lstStyle/>
          <a:p>
            <a:pPr algn="l" marL="0" indent="0" lvl="0">
              <a:lnSpc>
                <a:spcPts val="2698"/>
              </a:lnSpc>
            </a:pPr>
            <a:r>
              <a:rPr lang="en-US" sz="1799">
                <a:solidFill>
                  <a:srgbClr val="FFFFFF"/>
                </a:solidFill>
                <a:latin typeface="Roboto"/>
                <a:ea typeface="Roboto"/>
                <a:cs typeface="Roboto"/>
                <a:sym typeface="Roboto"/>
              </a:rPr>
              <a:t>Sexual intercourse with a person who is under the statutory age of consent.</a:t>
            </a:r>
          </a:p>
        </p:txBody>
      </p:sp>
      <p:sp>
        <p:nvSpPr>
          <p:cNvPr name="TextBox 28" id="28"/>
          <p:cNvSpPr txBox="true"/>
          <p:nvPr/>
        </p:nvSpPr>
        <p:spPr>
          <a:xfrm rot="0">
            <a:off x="763504" y="5918672"/>
            <a:ext cx="2956184" cy="3989101"/>
          </a:xfrm>
          <a:prstGeom prst="rect">
            <a:avLst/>
          </a:prstGeom>
        </p:spPr>
        <p:txBody>
          <a:bodyPr anchor="t" rtlCol="false" tIns="0" lIns="0" bIns="0" rIns="0">
            <a:spAutoFit/>
          </a:bodyPr>
          <a:lstStyle/>
          <a:p>
            <a:pPr algn="l" marL="0" indent="0" lvl="0">
              <a:lnSpc>
                <a:spcPts val="2698"/>
              </a:lnSpc>
            </a:pPr>
            <a:r>
              <a:rPr lang="en-US" sz="1799">
                <a:solidFill>
                  <a:srgbClr val="FFFFFF"/>
                </a:solidFill>
                <a:latin typeface="Roboto"/>
                <a:ea typeface="Roboto"/>
                <a:cs typeface="Roboto"/>
                <a:sym typeface="Roboto"/>
              </a:rPr>
              <a:t>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a:t>
            </a:r>
          </a:p>
        </p:txBody>
      </p:sp>
      <p:sp>
        <p:nvSpPr>
          <p:cNvPr name="TextBox 29" id="29"/>
          <p:cNvSpPr txBox="true"/>
          <p:nvPr/>
        </p:nvSpPr>
        <p:spPr>
          <a:xfrm rot="0">
            <a:off x="12911578" y="5756747"/>
            <a:ext cx="2626325" cy="1988851"/>
          </a:xfrm>
          <a:prstGeom prst="rect">
            <a:avLst/>
          </a:prstGeom>
        </p:spPr>
        <p:txBody>
          <a:bodyPr anchor="t" rtlCol="false" tIns="0" lIns="0" bIns="0" rIns="0">
            <a:spAutoFit/>
          </a:bodyPr>
          <a:lstStyle/>
          <a:p>
            <a:pPr algn="l" marL="0" indent="0" lvl="0">
              <a:lnSpc>
                <a:spcPts val="2698"/>
              </a:lnSpc>
            </a:pPr>
            <a:r>
              <a:rPr lang="en-US" sz="1799">
                <a:solidFill>
                  <a:srgbClr val="FFFFFF"/>
                </a:solidFill>
                <a:latin typeface="Roboto"/>
                <a:ea typeface="Roboto"/>
                <a:cs typeface="Roboto"/>
                <a:sym typeface="Roboto"/>
              </a:rPr>
              <a:t>Sexual intercourse between persons who are related to each other within the degrees wherein marriage is prohibited by law.</a:t>
            </a:r>
          </a:p>
        </p:txBody>
      </p:sp>
      <p:sp>
        <p:nvSpPr>
          <p:cNvPr name="TextBox 30" id="30"/>
          <p:cNvSpPr txBox="true"/>
          <p:nvPr/>
        </p:nvSpPr>
        <p:spPr>
          <a:xfrm rot="0">
            <a:off x="6503387" y="3535828"/>
            <a:ext cx="2626325" cy="390550"/>
          </a:xfrm>
          <a:prstGeom prst="rect">
            <a:avLst/>
          </a:prstGeom>
        </p:spPr>
        <p:txBody>
          <a:bodyPr anchor="t" rtlCol="false" tIns="0" lIns="0" bIns="0" rIns="0">
            <a:spAutoFit/>
          </a:bodyPr>
          <a:lstStyle/>
          <a:p>
            <a:pPr algn="l" marL="0" indent="0" lvl="1">
              <a:lnSpc>
                <a:spcPts val="3148"/>
              </a:lnSpc>
              <a:spcBef>
                <a:spcPct val="0"/>
              </a:spcBef>
            </a:pPr>
            <a:r>
              <a:rPr lang="en-US" b="true" sz="2249">
                <a:solidFill>
                  <a:srgbClr val="FFFFFF"/>
                </a:solidFill>
                <a:latin typeface="Roboto Bold"/>
                <a:ea typeface="Roboto Bold"/>
                <a:cs typeface="Roboto Bold"/>
                <a:sym typeface="Roboto Bold"/>
              </a:rPr>
              <a:t>Rape</a:t>
            </a:r>
          </a:p>
        </p:txBody>
      </p:sp>
      <p:sp>
        <p:nvSpPr>
          <p:cNvPr name="TextBox 31" id="31"/>
          <p:cNvSpPr txBox="true"/>
          <p:nvPr/>
        </p:nvSpPr>
        <p:spPr>
          <a:xfrm rot="0">
            <a:off x="9472612" y="3535828"/>
            <a:ext cx="2626325" cy="390550"/>
          </a:xfrm>
          <a:prstGeom prst="rect">
            <a:avLst/>
          </a:prstGeom>
        </p:spPr>
        <p:txBody>
          <a:bodyPr anchor="t" rtlCol="false" tIns="0" lIns="0" bIns="0" rIns="0">
            <a:spAutoFit/>
          </a:bodyPr>
          <a:lstStyle/>
          <a:p>
            <a:pPr algn="l" marL="0" indent="0" lvl="1">
              <a:lnSpc>
                <a:spcPts val="3148"/>
              </a:lnSpc>
              <a:spcBef>
                <a:spcPct val="0"/>
              </a:spcBef>
            </a:pPr>
            <a:r>
              <a:rPr lang="en-US" b="true" sz="2249">
                <a:solidFill>
                  <a:srgbClr val="FFFFFF"/>
                </a:solidFill>
                <a:latin typeface="Roboto Bold"/>
                <a:ea typeface="Roboto Bold"/>
                <a:cs typeface="Roboto Bold"/>
                <a:sym typeface="Roboto Bold"/>
              </a:rPr>
              <a:t>Statutory Rape</a:t>
            </a:r>
          </a:p>
        </p:txBody>
      </p:sp>
      <p:sp>
        <p:nvSpPr>
          <p:cNvPr name="TextBox 32" id="32"/>
          <p:cNvSpPr txBox="true"/>
          <p:nvPr/>
        </p:nvSpPr>
        <p:spPr>
          <a:xfrm rot="0">
            <a:off x="1680307" y="3535828"/>
            <a:ext cx="2626325" cy="390550"/>
          </a:xfrm>
          <a:prstGeom prst="rect">
            <a:avLst/>
          </a:prstGeom>
        </p:spPr>
        <p:txBody>
          <a:bodyPr anchor="t" rtlCol="false" tIns="0" lIns="0" bIns="0" rIns="0">
            <a:spAutoFit/>
          </a:bodyPr>
          <a:lstStyle/>
          <a:p>
            <a:pPr algn="l" marL="0" indent="0" lvl="1">
              <a:lnSpc>
                <a:spcPts val="3148"/>
              </a:lnSpc>
              <a:spcBef>
                <a:spcPct val="0"/>
              </a:spcBef>
            </a:pPr>
            <a:r>
              <a:rPr lang="en-US" b="true" sz="2249">
                <a:solidFill>
                  <a:srgbClr val="FFFFFF"/>
                </a:solidFill>
                <a:latin typeface="Roboto Bold"/>
                <a:ea typeface="Roboto Bold"/>
                <a:cs typeface="Roboto Bold"/>
                <a:sym typeface="Roboto Bold"/>
              </a:rPr>
              <a:t>Fondling</a:t>
            </a:r>
          </a:p>
        </p:txBody>
      </p:sp>
      <p:sp>
        <p:nvSpPr>
          <p:cNvPr name="TextBox 33" id="33"/>
          <p:cNvSpPr txBox="true"/>
          <p:nvPr/>
        </p:nvSpPr>
        <p:spPr>
          <a:xfrm rot="0">
            <a:off x="13003898" y="3535828"/>
            <a:ext cx="2626325" cy="390550"/>
          </a:xfrm>
          <a:prstGeom prst="rect">
            <a:avLst/>
          </a:prstGeom>
        </p:spPr>
        <p:txBody>
          <a:bodyPr anchor="t" rtlCol="false" tIns="0" lIns="0" bIns="0" rIns="0">
            <a:spAutoFit/>
          </a:bodyPr>
          <a:lstStyle/>
          <a:p>
            <a:pPr algn="l" marL="0" indent="0" lvl="1">
              <a:lnSpc>
                <a:spcPts val="3148"/>
              </a:lnSpc>
              <a:spcBef>
                <a:spcPct val="0"/>
              </a:spcBef>
            </a:pPr>
            <a:r>
              <a:rPr lang="en-US" sz="2249" spc="71">
                <a:solidFill>
                  <a:srgbClr val="FFFFFF"/>
                </a:solidFill>
                <a:latin typeface="Roboto"/>
                <a:ea typeface="Roboto"/>
                <a:cs typeface="Roboto"/>
                <a:sym typeface="Roboto"/>
              </a:rPr>
              <a:t>Incest</a:t>
            </a:r>
          </a:p>
        </p:txBody>
      </p:sp>
      <p:sp>
        <p:nvSpPr>
          <p:cNvPr name="AutoShape 34" id="34"/>
          <p:cNvSpPr/>
          <p:nvPr/>
        </p:nvSpPr>
        <p:spPr>
          <a:xfrm>
            <a:off x="5265052" y="3592978"/>
            <a:ext cx="0" cy="5665322"/>
          </a:xfrm>
          <a:prstGeom prst="line">
            <a:avLst/>
          </a:prstGeom>
          <a:ln cap="flat" w="38100">
            <a:solidFill>
              <a:srgbClr val="209D5C"/>
            </a:solidFill>
            <a:prstDash val="solid"/>
            <a:headEnd type="none" len="sm" w="sm"/>
            <a:tailEnd type="none" len="sm" w="sm"/>
          </a:ln>
        </p:spPr>
      </p:sp>
      <p:sp>
        <p:nvSpPr>
          <p:cNvPr name="AutoShape 35" id="35"/>
          <p:cNvSpPr/>
          <p:nvPr/>
        </p:nvSpPr>
        <p:spPr>
          <a:xfrm>
            <a:off x="12331139" y="3592978"/>
            <a:ext cx="0" cy="5665322"/>
          </a:xfrm>
          <a:prstGeom prst="line">
            <a:avLst/>
          </a:prstGeom>
          <a:ln cap="flat" w="38100">
            <a:solidFill>
              <a:srgbClr val="FDDA00"/>
            </a:solidFill>
            <a:prstDash val="solid"/>
            <a:headEnd type="none" len="sm" w="sm"/>
            <a:tailEnd type="none" len="sm" w="sm"/>
          </a:ln>
        </p:spPr>
      </p:sp>
      <p:sp>
        <p:nvSpPr>
          <p:cNvPr name="AutoShape 36" id="36"/>
          <p:cNvSpPr/>
          <p:nvPr/>
        </p:nvSpPr>
        <p:spPr>
          <a:xfrm>
            <a:off x="8787107" y="3592978"/>
            <a:ext cx="0" cy="5665322"/>
          </a:xfrm>
          <a:prstGeom prst="line">
            <a:avLst/>
          </a:prstGeom>
          <a:ln cap="flat" w="38100">
            <a:solidFill>
              <a:srgbClr val="EA3E43"/>
            </a:solidFill>
            <a:prstDash val="solid"/>
            <a:headEnd type="none" len="sm" w="sm"/>
            <a:tailEnd type="none" len="sm" w="sm"/>
          </a:ln>
        </p:spPr>
      </p:sp>
      <p:sp>
        <p:nvSpPr>
          <p:cNvPr name="AutoShape 37" id="37"/>
          <p:cNvSpPr/>
          <p:nvPr/>
        </p:nvSpPr>
        <p:spPr>
          <a:xfrm>
            <a:off x="15848482" y="3592978"/>
            <a:ext cx="0" cy="5665322"/>
          </a:xfrm>
          <a:prstGeom prst="line">
            <a:avLst/>
          </a:prstGeom>
          <a:ln cap="flat" w="38100">
            <a:solidFill>
              <a:srgbClr val="3CA83D"/>
            </a:solidFill>
            <a:prstDash val="solid"/>
            <a:headEnd type="none" len="sm" w="sm"/>
            <a:tailEnd type="none" len="sm" w="sm"/>
          </a:ln>
        </p:spPr>
      </p:sp>
      <p:grpSp>
        <p:nvGrpSpPr>
          <p:cNvPr name="Group 38" id="38"/>
          <p:cNvGrpSpPr/>
          <p:nvPr/>
        </p:nvGrpSpPr>
        <p:grpSpPr>
          <a:xfrm rot="0">
            <a:off x="4925463" y="3215739"/>
            <a:ext cx="679178" cy="677803"/>
            <a:chOff x="0" y="0"/>
            <a:chExt cx="905570" cy="903738"/>
          </a:xfrm>
        </p:grpSpPr>
        <p:grpSp>
          <p:nvGrpSpPr>
            <p:cNvPr name="Group 39" id="39"/>
            <p:cNvGrpSpPr/>
            <p:nvPr/>
          </p:nvGrpSpPr>
          <p:grpSpPr>
            <a:xfrm rot="0">
              <a:off x="0" y="0"/>
              <a:ext cx="905570" cy="903738"/>
              <a:chOff x="0" y="0"/>
              <a:chExt cx="812800" cy="811155"/>
            </a:xfrm>
          </p:grpSpPr>
          <p:sp>
            <p:nvSpPr>
              <p:cNvPr name="Freeform 40" id="40"/>
              <p:cNvSpPr/>
              <p:nvPr/>
            </p:nvSpPr>
            <p:spPr>
              <a:xfrm flipH="false" flipV="false" rot="0">
                <a:off x="0" y="0"/>
                <a:ext cx="812800" cy="811155"/>
              </a:xfrm>
              <a:custGeom>
                <a:avLst/>
                <a:gdLst/>
                <a:ahLst/>
                <a:cxnLst/>
                <a:rect r="r" b="b" t="t" l="l"/>
                <a:pathLst>
                  <a:path h="811155" w="812800">
                    <a:moveTo>
                      <a:pt x="406400" y="0"/>
                    </a:moveTo>
                    <a:cubicBezTo>
                      <a:pt x="181951" y="0"/>
                      <a:pt x="0" y="181583"/>
                      <a:pt x="0" y="405577"/>
                    </a:cubicBezTo>
                    <a:cubicBezTo>
                      <a:pt x="0" y="629572"/>
                      <a:pt x="181951" y="811155"/>
                      <a:pt x="406400" y="811155"/>
                    </a:cubicBezTo>
                    <a:cubicBezTo>
                      <a:pt x="630849" y="811155"/>
                      <a:pt x="812800" y="629572"/>
                      <a:pt x="812800" y="405577"/>
                    </a:cubicBezTo>
                    <a:cubicBezTo>
                      <a:pt x="812800" y="181583"/>
                      <a:pt x="630849" y="0"/>
                      <a:pt x="406400" y="0"/>
                    </a:cubicBezTo>
                    <a:close/>
                  </a:path>
                </a:pathLst>
              </a:custGeom>
              <a:solidFill>
                <a:srgbClr val="3CA83D"/>
              </a:solidFill>
              <a:ln w="76200" cap="sq">
                <a:solidFill>
                  <a:srgbClr val="FFFFFF"/>
                </a:solidFill>
                <a:prstDash val="solid"/>
                <a:miter/>
              </a:ln>
            </p:spPr>
          </p:sp>
          <p:sp>
            <p:nvSpPr>
              <p:cNvPr name="TextBox 41" id="41"/>
              <p:cNvSpPr txBox="true"/>
              <p:nvPr/>
            </p:nvSpPr>
            <p:spPr>
              <a:xfrm>
                <a:off x="76200" y="28421"/>
                <a:ext cx="660400" cy="706688"/>
              </a:xfrm>
              <a:prstGeom prst="rect">
                <a:avLst/>
              </a:prstGeom>
            </p:spPr>
            <p:txBody>
              <a:bodyPr anchor="ctr" rtlCol="false" tIns="50800" lIns="50800" bIns="50800" rIns="50800"/>
              <a:lstStyle/>
              <a:p>
                <a:pPr algn="ctr">
                  <a:lnSpc>
                    <a:spcPts val="2659"/>
                  </a:lnSpc>
                </a:pPr>
              </a:p>
            </p:txBody>
          </p:sp>
        </p:grpSp>
        <p:sp>
          <p:nvSpPr>
            <p:cNvPr name="TextBox 42" id="42"/>
            <p:cNvSpPr txBox="true"/>
            <p:nvPr/>
          </p:nvSpPr>
          <p:spPr>
            <a:xfrm rot="0">
              <a:off x="215367" y="239994"/>
              <a:ext cx="474837" cy="385650"/>
            </a:xfrm>
            <a:prstGeom prst="rect">
              <a:avLst/>
            </a:prstGeom>
          </p:spPr>
          <p:txBody>
            <a:bodyPr anchor="t" rtlCol="false" tIns="0" lIns="0" bIns="0" rIns="0">
              <a:spAutoFit/>
            </a:bodyPr>
            <a:lstStyle/>
            <a:p>
              <a:pPr algn="ctr">
                <a:lnSpc>
                  <a:spcPts val="2432"/>
                </a:lnSpc>
              </a:pPr>
              <a:r>
                <a:rPr lang="en-US" sz="1737" b="true">
                  <a:solidFill>
                    <a:srgbClr val="FFFFFF"/>
                  </a:solidFill>
                  <a:latin typeface="Roboto Bold"/>
                  <a:ea typeface="Roboto Bold"/>
                  <a:cs typeface="Roboto Bold"/>
                  <a:sym typeface="Roboto Bold"/>
                </a:rPr>
                <a:t>01</a:t>
              </a:r>
            </a:p>
          </p:txBody>
        </p:sp>
      </p:grpSp>
      <p:grpSp>
        <p:nvGrpSpPr>
          <p:cNvPr name="Group 43" id="43"/>
          <p:cNvGrpSpPr/>
          <p:nvPr/>
        </p:nvGrpSpPr>
        <p:grpSpPr>
          <a:xfrm rot="0">
            <a:off x="8466568" y="3215739"/>
            <a:ext cx="679178" cy="677803"/>
            <a:chOff x="0" y="0"/>
            <a:chExt cx="905570" cy="903738"/>
          </a:xfrm>
        </p:grpSpPr>
        <p:grpSp>
          <p:nvGrpSpPr>
            <p:cNvPr name="Group 44" id="44"/>
            <p:cNvGrpSpPr/>
            <p:nvPr/>
          </p:nvGrpSpPr>
          <p:grpSpPr>
            <a:xfrm rot="0">
              <a:off x="0" y="0"/>
              <a:ext cx="905570" cy="903738"/>
              <a:chOff x="0" y="0"/>
              <a:chExt cx="812800" cy="811155"/>
            </a:xfrm>
          </p:grpSpPr>
          <p:sp>
            <p:nvSpPr>
              <p:cNvPr name="Freeform 45" id="45"/>
              <p:cNvSpPr/>
              <p:nvPr/>
            </p:nvSpPr>
            <p:spPr>
              <a:xfrm flipH="false" flipV="false" rot="0">
                <a:off x="0" y="0"/>
                <a:ext cx="812800" cy="811155"/>
              </a:xfrm>
              <a:custGeom>
                <a:avLst/>
                <a:gdLst/>
                <a:ahLst/>
                <a:cxnLst/>
                <a:rect r="r" b="b" t="t" l="l"/>
                <a:pathLst>
                  <a:path h="811155" w="812800">
                    <a:moveTo>
                      <a:pt x="406400" y="0"/>
                    </a:moveTo>
                    <a:cubicBezTo>
                      <a:pt x="181951" y="0"/>
                      <a:pt x="0" y="181583"/>
                      <a:pt x="0" y="405577"/>
                    </a:cubicBezTo>
                    <a:cubicBezTo>
                      <a:pt x="0" y="629572"/>
                      <a:pt x="181951" y="811155"/>
                      <a:pt x="406400" y="811155"/>
                    </a:cubicBezTo>
                    <a:cubicBezTo>
                      <a:pt x="630849" y="811155"/>
                      <a:pt x="812800" y="629572"/>
                      <a:pt x="812800" y="405577"/>
                    </a:cubicBezTo>
                    <a:cubicBezTo>
                      <a:pt x="812800" y="181583"/>
                      <a:pt x="630849" y="0"/>
                      <a:pt x="406400" y="0"/>
                    </a:cubicBezTo>
                    <a:close/>
                  </a:path>
                </a:pathLst>
              </a:custGeom>
              <a:solidFill>
                <a:srgbClr val="ED1C24"/>
              </a:solidFill>
              <a:ln w="76200" cap="sq">
                <a:solidFill>
                  <a:srgbClr val="FFFFFF"/>
                </a:solidFill>
                <a:prstDash val="solid"/>
                <a:miter/>
              </a:ln>
            </p:spPr>
          </p:sp>
          <p:sp>
            <p:nvSpPr>
              <p:cNvPr name="TextBox 46" id="46"/>
              <p:cNvSpPr txBox="true"/>
              <p:nvPr/>
            </p:nvSpPr>
            <p:spPr>
              <a:xfrm>
                <a:off x="76200" y="28421"/>
                <a:ext cx="660400" cy="706688"/>
              </a:xfrm>
              <a:prstGeom prst="rect">
                <a:avLst/>
              </a:prstGeom>
            </p:spPr>
            <p:txBody>
              <a:bodyPr anchor="ctr" rtlCol="false" tIns="50800" lIns="50800" bIns="50800" rIns="50800"/>
              <a:lstStyle/>
              <a:p>
                <a:pPr algn="ctr">
                  <a:lnSpc>
                    <a:spcPts val="2659"/>
                  </a:lnSpc>
                </a:pPr>
              </a:p>
            </p:txBody>
          </p:sp>
        </p:grpSp>
        <p:sp>
          <p:nvSpPr>
            <p:cNvPr name="TextBox 47" id="47"/>
            <p:cNvSpPr txBox="true"/>
            <p:nvPr/>
          </p:nvSpPr>
          <p:spPr>
            <a:xfrm rot="0">
              <a:off x="215367" y="239994"/>
              <a:ext cx="474837" cy="385650"/>
            </a:xfrm>
            <a:prstGeom prst="rect">
              <a:avLst/>
            </a:prstGeom>
          </p:spPr>
          <p:txBody>
            <a:bodyPr anchor="t" rtlCol="false" tIns="0" lIns="0" bIns="0" rIns="0">
              <a:spAutoFit/>
            </a:bodyPr>
            <a:lstStyle/>
            <a:p>
              <a:pPr algn="ctr">
                <a:lnSpc>
                  <a:spcPts val="2432"/>
                </a:lnSpc>
              </a:pPr>
              <a:r>
                <a:rPr lang="en-US" sz="1737" b="true">
                  <a:solidFill>
                    <a:srgbClr val="FFFFFF"/>
                  </a:solidFill>
                  <a:latin typeface="Roboto Bold"/>
                  <a:ea typeface="Roboto Bold"/>
                  <a:cs typeface="Roboto Bold"/>
                  <a:sym typeface="Roboto Bold"/>
                </a:rPr>
                <a:t>02</a:t>
              </a:r>
            </a:p>
          </p:txBody>
        </p:sp>
      </p:grpSp>
      <p:grpSp>
        <p:nvGrpSpPr>
          <p:cNvPr name="Group 48" id="48"/>
          <p:cNvGrpSpPr/>
          <p:nvPr/>
        </p:nvGrpSpPr>
        <p:grpSpPr>
          <a:xfrm rot="0">
            <a:off x="11980175" y="3215739"/>
            <a:ext cx="679178" cy="677803"/>
            <a:chOff x="0" y="0"/>
            <a:chExt cx="905570" cy="903738"/>
          </a:xfrm>
        </p:grpSpPr>
        <p:grpSp>
          <p:nvGrpSpPr>
            <p:cNvPr name="Group 49" id="49"/>
            <p:cNvGrpSpPr/>
            <p:nvPr/>
          </p:nvGrpSpPr>
          <p:grpSpPr>
            <a:xfrm rot="0">
              <a:off x="0" y="0"/>
              <a:ext cx="905570" cy="903738"/>
              <a:chOff x="0" y="0"/>
              <a:chExt cx="812800" cy="811155"/>
            </a:xfrm>
          </p:grpSpPr>
          <p:sp>
            <p:nvSpPr>
              <p:cNvPr name="Freeform 50" id="50"/>
              <p:cNvSpPr/>
              <p:nvPr/>
            </p:nvSpPr>
            <p:spPr>
              <a:xfrm flipH="false" flipV="false" rot="0">
                <a:off x="0" y="0"/>
                <a:ext cx="812800" cy="811155"/>
              </a:xfrm>
              <a:custGeom>
                <a:avLst/>
                <a:gdLst/>
                <a:ahLst/>
                <a:cxnLst/>
                <a:rect r="r" b="b" t="t" l="l"/>
                <a:pathLst>
                  <a:path h="811155" w="812800">
                    <a:moveTo>
                      <a:pt x="406400" y="0"/>
                    </a:moveTo>
                    <a:cubicBezTo>
                      <a:pt x="181951" y="0"/>
                      <a:pt x="0" y="181583"/>
                      <a:pt x="0" y="405577"/>
                    </a:cubicBezTo>
                    <a:cubicBezTo>
                      <a:pt x="0" y="629572"/>
                      <a:pt x="181951" y="811155"/>
                      <a:pt x="406400" y="811155"/>
                    </a:cubicBezTo>
                    <a:cubicBezTo>
                      <a:pt x="630849" y="811155"/>
                      <a:pt x="812800" y="629572"/>
                      <a:pt x="812800" y="405577"/>
                    </a:cubicBezTo>
                    <a:cubicBezTo>
                      <a:pt x="812800" y="181583"/>
                      <a:pt x="630849" y="0"/>
                      <a:pt x="406400" y="0"/>
                    </a:cubicBezTo>
                    <a:close/>
                  </a:path>
                </a:pathLst>
              </a:custGeom>
              <a:solidFill>
                <a:srgbClr val="FDDA00"/>
              </a:solidFill>
              <a:ln w="76200" cap="sq">
                <a:solidFill>
                  <a:srgbClr val="FFFFFF"/>
                </a:solidFill>
                <a:prstDash val="solid"/>
                <a:miter/>
              </a:ln>
            </p:spPr>
          </p:sp>
          <p:sp>
            <p:nvSpPr>
              <p:cNvPr name="TextBox 51" id="51"/>
              <p:cNvSpPr txBox="true"/>
              <p:nvPr/>
            </p:nvSpPr>
            <p:spPr>
              <a:xfrm>
                <a:off x="76200" y="28421"/>
                <a:ext cx="660400" cy="706688"/>
              </a:xfrm>
              <a:prstGeom prst="rect">
                <a:avLst/>
              </a:prstGeom>
            </p:spPr>
            <p:txBody>
              <a:bodyPr anchor="ctr" rtlCol="false" tIns="50800" lIns="50800" bIns="50800" rIns="50800"/>
              <a:lstStyle/>
              <a:p>
                <a:pPr algn="ctr">
                  <a:lnSpc>
                    <a:spcPts val="2659"/>
                  </a:lnSpc>
                </a:pPr>
              </a:p>
            </p:txBody>
          </p:sp>
        </p:grpSp>
        <p:sp>
          <p:nvSpPr>
            <p:cNvPr name="TextBox 52" id="52"/>
            <p:cNvSpPr txBox="true"/>
            <p:nvPr/>
          </p:nvSpPr>
          <p:spPr>
            <a:xfrm rot="0">
              <a:off x="215367" y="239994"/>
              <a:ext cx="474837" cy="385650"/>
            </a:xfrm>
            <a:prstGeom prst="rect">
              <a:avLst/>
            </a:prstGeom>
          </p:spPr>
          <p:txBody>
            <a:bodyPr anchor="t" rtlCol="false" tIns="0" lIns="0" bIns="0" rIns="0">
              <a:spAutoFit/>
            </a:bodyPr>
            <a:lstStyle/>
            <a:p>
              <a:pPr algn="ctr">
                <a:lnSpc>
                  <a:spcPts val="2432"/>
                </a:lnSpc>
              </a:pPr>
              <a:r>
                <a:rPr lang="en-US" sz="1737" b="true">
                  <a:solidFill>
                    <a:srgbClr val="FFFFFF"/>
                  </a:solidFill>
                  <a:latin typeface="Roboto Bold"/>
                  <a:ea typeface="Roboto Bold"/>
                  <a:cs typeface="Roboto Bold"/>
                  <a:sym typeface="Roboto Bold"/>
                </a:rPr>
                <a:t>03</a:t>
              </a:r>
            </a:p>
          </p:txBody>
        </p:sp>
      </p:grpSp>
      <p:grpSp>
        <p:nvGrpSpPr>
          <p:cNvPr name="Group 53" id="53"/>
          <p:cNvGrpSpPr/>
          <p:nvPr/>
        </p:nvGrpSpPr>
        <p:grpSpPr>
          <a:xfrm rot="0">
            <a:off x="15522836" y="3215739"/>
            <a:ext cx="679178" cy="677803"/>
            <a:chOff x="0" y="0"/>
            <a:chExt cx="905570" cy="903738"/>
          </a:xfrm>
        </p:grpSpPr>
        <p:grpSp>
          <p:nvGrpSpPr>
            <p:cNvPr name="Group 54" id="54"/>
            <p:cNvGrpSpPr/>
            <p:nvPr/>
          </p:nvGrpSpPr>
          <p:grpSpPr>
            <a:xfrm rot="0">
              <a:off x="0" y="0"/>
              <a:ext cx="905570" cy="903738"/>
              <a:chOff x="0" y="0"/>
              <a:chExt cx="812800" cy="811155"/>
            </a:xfrm>
          </p:grpSpPr>
          <p:sp>
            <p:nvSpPr>
              <p:cNvPr name="Freeform 55" id="55"/>
              <p:cNvSpPr/>
              <p:nvPr/>
            </p:nvSpPr>
            <p:spPr>
              <a:xfrm flipH="false" flipV="false" rot="0">
                <a:off x="0" y="0"/>
                <a:ext cx="812800" cy="811155"/>
              </a:xfrm>
              <a:custGeom>
                <a:avLst/>
                <a:gdLst/>
                <a:ahLst/>
                <a:cxnLst/>
                <a:rect r="r" b="b" t="t" l="l"/>
                <a:pathLst>
                  <a:path h="811155" w="812800">
                    <a:moveTo>
                      <a:pt x="406400" y="0"/>
                    </a:moveTo>
                    <a:cubicBezTo>
                      <a:pt x="181951" y="0"/>
                      <a:pt x="0" y="181583"/>
                      <a:pt x="0" y="405577"/>
                    </a:cubicBezTo>
                    <a:cubicBezTo>
                      <a:pt x="0" y="629572"/>
                      <a:pt x="181951" y="811155"/>
                      <a:pt x="406400" y="811155"/>
                    </a:cubicBezTo>
                    <a:cubicBezTo>
                      <a:pt x="630849" y="811155"/>
                      <a:pt x="812800" y="629572"/>
                      <a:pt x="812800" y="405577"/>
                    </a:cubicBezTo>
                    <a:cubicBezTo>
                      <a:pt x="812800" y="181583"/>
                      <a:pt x="630849" y="0"/>
                      <a:pt x="406400" y="0"/>
                    </a:cubicBezTo>
                    <a:close/>
                  </a:path>
                </a:pathLst>
              </a:custGeom>
              <a:solidFill>
                <a:srgbClr val="4ABC39"/>
              </a:solidFill>
              <a:ln w="76200" cap="sq">
                <a:solidFill>
                  <a:srgbClr val="FFFFFF"/>
                </a:solidFill>
                <a:prstDash val="solid"/>
                <a:miter/>
              </a:ln>
            </p:spPr>
          </p:sp>
          <p:sp>
            <p:nvSpPr>
              <p:cNvPr name="TextBox 56" id="56"/>
              <p:cNvSpPr txBox="true"/>
              <p:nvPr/>
            </p:nvSpPr>
            <p:spPr>
              <a:xfrm>
                <a:off x="76200" y="28421"/>
                <a:ext cx="660400" cy="706688"/>
              </a:xfrm>
              <a:prstGeom prst="rect">
                <a:avLst/>
              </a:prstGeom>
            </p:spPr>
            <p:txBody>
              <a:bodyPr anchor="ctr" rtlCol="false" tIns="50800" lIns="50800" bIns="50800" rIns="50800"/>
              <a:lstStyle/>
              <a:p>
                <a:pPr algn="ctr">
                  <a:lnSpc>
                    <a:spcPts val="2659"/>
                  </a:lnSpc>
                </a:pPr>
              </a:p>
            </p:txBody>
          </p:sp>
        </p:grpSp>
        <p:sp>
          <p:nvSpPr>
            <p:cNvPr name="TextBox 57" id="57"/>
            <p:cNvSpPr txBox="true"/>
            <p:nvPr/>
          </p:nvSpPr>
          <p:spPr>
            <a:xfrm rot="0">
              <a:off x="215367" y="239994"/>
              <a:ext cx="474837" cy="385650"/>
            </a:xfrm>
            <a:prstGeom prst="rect">
              <a:avLst/>
            </a:prstGeom>
          </p:spPr>
          <p:txBody>
            <a:bodyPr anchor="t" rtlCol="false" tIns="0" lIns="0" bIns="0" rIns="0">
              <a:spAutoFit/>
            </a:bodyPr>
            <a:lstStyle/>
            <a:p>
              <a:pPr algn="ctr">
                <a:lnSpc>
                  <a:spcPts val="2432"/>
                </a:lnSpc>
              </a:pPr>
              <a:r>
                <a:rPr lang="en-US" sz="1737" b="true">
                  <a:solidFill>
                    <a:srgbClr val="FFFFFF"/>
                  </a:solidFill>
                  <a:latin typeface="Roboto Bold"/>
                  <a:ea typeface="Roboto Bold"/>
                  <a:cs typeface="Roboto Bold"/>
                  <a:sym typeface="Roboto Bold"/>
                </a:rPr>
                <a:t>05</a:t>
              </a:r>
            </a:p>
          </p:txBody>
        </p:sp>
      </p:grpSp>
      <p:sp>
        <p:nvSpPr>
          <p:cNvPr name="Freeform 58" id="58"/>
          <p:cNvSpPr/>
          <p:nvPr/>
        </p:nvSpPr>
        <p:spPr>
          <a:xfrm flipH="false" flipV="false" rot="0">
            <a:off x="16204317" y="-685800"/>
            <a:ext cx="7315200" cy="3429000"/>
          </a:xfrm>
          <a:custGeom>
            <a:avLst/>
            <a:gdLst/>
            <a:ahLst/>
            <a:cxnLst/>
            <a:rect r="r" b="b" t="t" l="l"/>
            <a:pathLst>
              <a:path h="3429000" w="7315200">
                <a:moveTo>
                  <a:pt x="0" y="0"/>
                </a:moveTo>
                <a:lnTo>
                  <a:pt x="7315200" y="0"/>
                </a:lnTo>
                <a:lnTo>
                  <a:pt x="7315200" y="3429000"/>
                </a:lnTo>
                <a:lnTo>
                  <a:pt x="0" y="3429000"/>
                </a:lnTo>
                <a:lnTo>
                  <a:pt x="0" y="0"/>
                </a:lnTo>
                <a:close/>
              </a:path>
            </a:pathLst>
          </a:custGeom>
          <a:blipFill>
            <a:blip r:embed="rId8">
              <a:alphaModFix amt="60000"/>
              <a:extLst>
                <a:ext uri="{96DAC541-7B7A-43D3-8B79-37D633B846F1}">
                  <asvg:svgBlip xmlns:asvg="http://schemas.microsoft.com/office/drawing/2016/SVG/main" r:embed="rId9"/>
                </a:ext>
              </a:extLst>
            </a:blip>
            <a:stretch>
              <a:fillRect l="0" t="0" r="0" b="0"/>
            </a:stretch>
          </a:blipFill>
        </p:spPr>
      </p:sp>
      <p:sp>
        <p:nvSpPr>
          <p:cNvPr name="Freeform 59" id="59"/>
          <p:cNvSpPr/>
          <p:nvPr/>
        </p:nvSpPr>
        <p:spPr>
          <a:xfrm flipH="true" flipV="true" rot="0">
            <a:off x="-5740404" y="7384321"/>
            <a:ext cx="7315200" cy="3429000"/>
          </a:xfrm>
          <a:custGeom>
            <a:avLst/>
            <a:gdLst/>
            <a:ahLst/>
            <a:cxnLst/>
            <a:rect r="r" b="b" t="t" l="l"/>
            <a:pathLst>
              <a:path h="3429000" w="7315200">
                <a:moveTo>
                  <a:pt x="7315200" y="3429000"/>
                </a:moveTo>
                <a:lnTo>
                  <a:pt x="0" y="3429000"/>
                </a:lnTo>
                <a:lnTo>
                  <a:pt x="0" y="0"/>
                </a:lnTo>
                <a:lnTo>
                  <a:pt x="7315200" y="0"/>
                </a:lnTo>
                <a:lnTo>
                  <a:pt x="7315200" y="3429000"/>
                </a:lnTo>
                <a:close/>
              </a:path>
            </a:pathLst>
          </a:custGeom>
          <a:blipFill>
            <a:blip r:embed="rId8">
              <a:alphaModFix amt="60000"/>
              <a:extLst>
                <a:ext uri="{96DAC541-7B7A-43D3-8B79-37D633B846F1}">
                  <asvg:svgBlip xmlns:asvg="http://schemas.microsoft.com/office/drawing/2016/SVG/main" r:embed="rId9"/>
                </a:ext>
              </a:extLst>
            </a:blip>
            <a:stretch>
              <a:fillRect l="0" t="0" r="0" b="0"/>
            </a:stretch>
          </a:blipFill>
        </p:spPr>
      </p:sp>
      <p:sp>
        <p:nvSpPr>
          <p:cNvPr name="Freeform 60" id="60"/>
          <p:cNvSpPr/>
          <p:nvPr/>
        </p:nvSpPr>
        <p:spPr>
          <a:xfrm flipH="false" flipV="false" rot="0">
            <a:off x="16066740" y="9258300"/>
            <a:ext cx="4783080" cy="1584395"/>
          </a:xfrm>
          <a:custGeom>
            <a:avLst/>
            <a:gdLst/>
            <a:ahLst/>
            <a:cxnLst/>
            <a:rect r="r" b="b" t="t" l="l"/>
            <a:pathLst>
              <a:path h="1584395" w="4783080">
                <a:moveTo>
                  <a:pt x="0" y="0"/>
                </a:moveTo>
                <a:lnTo>
                  <a:pt x="4783080" y="0"/>
                </a:lnTo>
                <a:lnTo>
                  <a:pt x="4783080" y="1584395"/>
                </a:lnTo>
                <a:lnTo>
                  <a:pt x="0" y="1584395"/>
                </a:lnTo>
                <a:lnTo>
                  <a:pt x="0" y="0"/>
                </a:lnTo>
                <a:close/>
              </a:path>
            </a:pathLst>
          </a:custGeom>
          <a:blipFill>
            <a:blip r:embed="rId10">
              <a:alphaModFix amt="43999"/>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61" id="61"/>
          <p:cNvSpPr/>
          <p:nvPr/>
        </p:nvSpPr>
        <p:spPr>
          <a:xfrm flipH="false" flipV="false" rot="0">
            <a:off x="-5093940" y="-486261"/>
            <a:ext cx="7315200" cy="2322576"/>
          </a:xfrm>
          <a:custGeom>
            <a:avLst/>
            <a:gdLst/>
            <a:ahLst/>
            <a:cxnLst/>
            <a:rect r="r" b="b" t="t" l="l"/>
            <a:pathLst>
              <a:path h="2322576" w="7315200">
                <a:moveTo>
                  <a:pt x="0" y="0"/>
                </a:moveTo>
                <a:lnTo>
                  <a:pt x="7315200" y="0"/>
                </a:lnTo>
                <a:lnTo>
                  <a:pt x="7315200" y="2322576"/>
                </a:lnTo>
                <a:lnTo>
                  <a:pt x="0" y="2322576"/>
                </a:lnTo>
                <a:lnTo>
                  <a:pt x="0" y="0"/>
                </a:lnTo>
                <a:close/>
              </a:path>
            </a:pathLst>
          </a:custGeom>
          <a:blipFill>
            <a:blip r:embed="rId12">
              <a:alphaModFix amt="28000"/>
              <a:extLst>
                <a:ext uri="{96DAC541-7B7A-43D3-8B79-37D633B846F1}">
                  <asvg:svgBlip xmlns:asvg="http://schemas.microsoft.com/office/drawing/2016/SVG/main" r:embed="rId13"/>
                </a:ext>
              </a:extLst>
            </a:blip>
            <a:stretch>
              <a:fillRect l="0" t="0" r="0" b="0"/>
            </a:stretch>
          </a:blipFill>
          <a:ln cap="sq">
            <a:noFill/>
            <a:prstDash val="solid"/>
            <a:miter/>
          </a:ln>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11000" r="0" b="-11000"/>
            </a:stretch>
          </a:blipFill>
        </p:spPr>
      </p:sp>
      <p:sp>
        <p:nvSpPr>
          <p:cNvPr name="Freeform 3" id="3"/>
          <p:cNvSpPr/>
          <p:nvPr/>
        </p:nvSpPr>
        <p:spPr>
          <a:xfrm flipH="false" flipV="false" rot="-5477438">
            <a:off x="6925446" y="-957094"/>
            <a:ext cx="10700635" cy="16121484"/>
          </a:xfrm>
          <a:custGeom>
            <a:avLst/>
            <a:gdLst/>
            <a:ahLst/>
            <a:cxnLst/>
            <a:rect r="r" b="b" t="t" l="l"/>
            <a:pathLst>
              <a:path h="16121484" w="10700635">
                <a:moveTo>
                  <a:pt x="0" y="0"/>
                </a:moveTo>
                <a:lnTo>
                  <a:pt x="10700635" y="0"/>
                </a:lnTo>
                <a:lnTo>
                  <a:pt x="10700635" y="16121484"/>
                </a:lnTo>
                <a:lnTo>
                  <a:pt x="0" y="161214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24032" y="596526"/>
            <a:ext cx="9834163" cy="5470253"/>
          </a:xfrm>
          <a:custGeom>
            <a:avLst/>
            <a:gdLst/>
            <a:ahLst/>
            <a:cxnLst/>
            <a:rect r="r" b="b" t="t" l="l"/>
            <a:pathLst>
              <a:path h="5470253" w="9834163">
                <a:moveTo>
                  <a:pt x="0" y="0"/>
                </a:moveTo>
                <a:lnTo>
                  <a:pt x="9834163" y="0"/>
                </a:lnTo>
                <a:lnTo>
                  <a:pt x="9834163" y="5470253"/>
                </a:lnTo>
                <a:lnTo>
                  <a:pt x="0" y="54702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true" rot="5400000">
            <a:off x="11675031" y="3674031"/>
            <a:ext cx="6618704" cy="6702485"/>
          </a:xfrm>
          <a:custGeom>
            <a:avLst/>
            <a:gdLst/>
            <a:ahLst/>
            <a:cxnLst/>
            <a:rect r="r" b="b" t="t" l="l"/>
            <a:pathLst>
              <a:path h="6702485" w="6618704">
                <a:moveTo>
                  <a:pt x="6618703" y="6702485"/>
                </a:moveTo>
                <a:lnTo>
                  <a:pt x="0" y="6702485"/>
                </a:lnTo>
                <a:lnTo>
                  <a:pt x="0" y="0"/>
                </a:lnTo>
                <a:lnTo>
                  <a:pt x="6618703" y="0"/>
                </a:lnTo>
                <a:lnTo>
                  <a:pt x="6618703" y="6702485"/>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831257">
            <a:off x="14061176" y="3979341"/>
            <a:ext cx="965468" cy="1057440"/>
          </a:xfrm>
          <a:custGeom>
            <a:avLst/>
            <a:gdLst/>
            <a:ahLst/>
            <a:cxnLst/>
            <a:rect r="r" b="b" t="t" l="l"/>
            <a:pathLst>
              <a:path h="1057440" w="965468">
                <a:moveTo>
                  <a:pt x="0" y="0"/>
                </a:moveTo>
                <a:lnTo>
                  <a:pt x="965468" y="0"/>
                </a:lnTo>
                <a:lnTo>
                  <a:pt x="965468" y="1057440"/>
                </a:lnTo>
                <a:lnTo>
                  <a:pt x="0" y="105744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7" id="7"/>
          <p:cNvSpPr/>
          <p:nvPr/>
        </p:nvSpPr>
        <p:spPr>
          <a:xfrm flipH="false" flipV="false" rot="-1631097">
            <a:off x="1216929" y="8856885"/>
            <a:ext cx="965468" cy="1057440"/>
          </a:xfrm>
          <a:custGeom>
            <a:avLst/>
            <a:gdLst/>
            <a:ahLst/>
            <a:cxnLst/>
            <a:rect r="r" b="b" t="t" l="l"/>
            <a:pathLst>
              <a:path h="1057440" w="965468">
                <a:moveTo>
                  <a:pt x="0" y="0"/>
                </a:moveTo>
                <a:lnTo>
                  <a:pt x="965468" y="0"/>
                </a:lnTo>
                <a:lnTo>
                  <a:pt x="965468" y="1057439"/>
                </a:lnTo>
                <a:lnTo>
                  <a:pt x="0" y="1057439"/>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8" id="8"/>
          <p:cNvSpPr/>
          <p:nvPr/>
        </p:nvSpPr>
        <p:spPr>
          <a:xfrm flipH="false" flipV="false" rot="-740392">
            <a:off x="13580639" y="3614770"/>
            <a:ext cx="482734" cy="528720"/>
          </a:xfrm>
          <a:custGeom>
            <a:avLst/>
            <a:gdLst/>
            <a:ahLst/>
            <a:cxnLst/>
            <a:rect r="r" b="b" t="t" l="l"/>
            <a:pathLst>
              <a:path h="528720" w="482734">
                <a:moveTo>
                  <a:pt x="0" y="0"/>
                </a:moveTo>
                <a:lnTo>
                  <a:pt x="482734" y="0"/>
                </a:lnTo>
                <a:lnTo>
                  <a:pt x="482734" y="528720"/>
                </a:lnTo>
                <a:lnTo>
                  <a:pt x="0" y="52872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9" id="9"/>
          <p:cNvSpPr/>
          <p:nvPr/>
        </p:nvSpPr>
        <p:spPr>
          <a:xfrm flipH="false" flipV="false" rot="137084">
            <a:off x="482665" y="8430385"/>
            <a:ext cx="482734" cy="528720"/>
          </a:xfrm>
          <a:custGeom>
            <a:avLst/>
            <a:gdLst/>
            <a:ahLst/>
            <a:cxnLst/>
            <a:rect r="r" b="b" t="t" l="l"/>
            <a:pathLst>
              <a:path h="528720" w="482734">
                <a:moveTo>
                  <a:pt x="0" y="0"/>
                </a:moveTo>
                <a:lnTo>
                  <a:pt x="482734" y="0"/>
                </a:lnTo>
                <a:lnTo>
                  <a:pt x="482734" y="528720"/>
                </a:lnTo>
                <a:lnTo>
                  <a:pt x="0" y="52872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10" id="10"/>
          <p:cNvSpPr/>
          <p:nvPr/>
        </p:nvSpPr>
        <p:spPr>
          <a:xfrm flipH="false" flipV="false" rot="0">
            <a:off x="13948616" y="239636"/>
            <a:ext cx="1563501" cy="2377159"/>
          </a:xfrm>
          <a:custGeom>
            <a:avLst/>
            <a:gdLst/>
            <a:ahLst/>
            <a:cxnLst/>
            <a:rect r="r" b="b" t="t" l="l"/>
            <a:pathLst>
              <a:path h="2377159" w="1563501">
                <a:moveTo>
                  <a:pt x="0" y="0"/>
                </a:moveTo>
                <a:lnTo>
                  <a:pt x="1563500" y="0"/>
                </a:lnTo>
                <a:lnTo>
                  <a:pt x="1563500" y="2377159"/>
                </a:lnTo>
                <a:lnTo>
                  <a:pt x="0" y="2377159"/>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sp>
        <p:nvSpPr>
          <p:cNvPr name="Freeform 11" id="11"/>
          <p:cNvSpPr/>
          <p:nvPr/>
        </p:nvSpPr>
        <p:spPr>
          <a:xfrm flipH="false" flipV="false" rot="0">
            <a:off x="14984383" y="1201549"/>
            <a:ext cx="1124148" cy="1709165"/>
          </a:xfrm>
          <a:custGeom>
            <a:avLst/>
            <a:gdLst/>
            <a:ahLst/>
            <a:cxnLst/>
            <a:rect r="r" b="b" t="t" l="l"/>
            <a:pathLst>
              <a:path h="1709165" w="1124148">
                <a:moveTo>
                  <a:pt x="0" y="0"/>
                </a:moveTo>
                <a:lnTo>
                  <a:pt x="1124148" y="0"/>
                </a:lnTo>
                <a:lnTo>
                  <a:pt x="1124148" y="1709164"/>
                </a:lnTo>
                <a:lnTo>
                  <a:pt x="0" y="1709164"/>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sp>
        <p:nvSpPr>
          <p:cNvPr name="Freeform 12" id="12"/>
          <p:cNvSpPr/>
          <p:nvPr/>
        </p:nvSpPr>
        <p:spPr>
          <a:xfrm flipH="false" flipV="false" rot="0">
            <a:off x="2533054" y="5836694"/>
            <a:ext cx="1563501" cy="2377159"/>
          </a:xfrm>
          <a:custGeom>
            <a:avLst/>
            <a:gdLst/>
            <a:ahLst/>
            <a:cxnLst/>
            <a:rect r="r" b="b" t="t" l="l"/>
            <a:pathLst>
              <a:path h="2377159" w="1563501">
                <a:moveTo>
                  <a:pt x="0" y="0"/>
                </a:moveTo>
                <a:lnTo>
                  <a:pt x="1563501" y="0"/>
                </a:lnTo>
                <a:lnTo>
                  <a:pt x="1563501" y="2377159"/>
                </a:lnTo>
                <a:lnTo>
                  <a:pt x="0" y="2377159"/>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grpSp>
        <p:nvGrpSpPr>
          <p:cNvPr name="Group 13" id="13"/>
          <p:cNvGrpSpPr/>
          <p:nvPr/>
        </p:nvGrpSpPr>
        <p:grpSpPr>
          <a:xfrm rot="0">
            <a:off x="335462" y="5836694"/>
            <a:ext cx="5182613" cy="4239770"/>
            <a:chOff x="0" y="0"/>
            <a:chExt cx="1364968" cy="1116647"/>
          </a:xfrm>
        </p:grpSpPr>
        <p:sp>
          <p:nvSpPr>
            <p:cNvPr name="Freeform 14" id="14"/>
            <p:cNvSpPr/>
            <p:nvPr/>
          </p:nvSpPr>
          <p:spPr>
            <a:xfrm flipH="false" flipV="false" rot="0">
              <a:off x="0" y="0"/>
              <a:ext cx="1364968" cy="1116647"/>
            </a:xfrm>
            <a:custGeom>
              <a:avLst/>
              <a:gdLst/>
              <a:ahLst/>
              <a:cxnLst/>
              <a:rect r="r" b="b" t="t" l="l"/>
              <a:pathLst>
                <a:path h="1116647" w="1364968">
                  <a:moveTo>
                    <a:pt x="0" y="0"/>
                  </a:moveTo>
                  <a:lnTo>
                    <a:pt x="1364968" y="0"/>
                  </a:lnTo>
                  <a:lnTo>
                    <a:pt x="1364968" y="1116647"/>
                  </a:lnTo>
                  <a:lnTo>
                    <a:pt x="0" y="1116647"/>
                  </a:lnTo>
                  <a:close/>
                </a:path>
              </a:pathLst>
            </a:custGeom>
            <a:solidFill>
              <a:srgbClr val="A9E5E2"/>
            </a:solidFill>
          </p:spPr>
        </p:sp>
        <p:sp>
          <p:nvSpPr>
            <p:cNvPr name="TextBox 15" id="15"/>
            <p:cNvSpPr txBox="true"/>
            <p:nvPr/>
          </p:nvSpPr>
          <p:spPr>
            <a:xfrm>
              <a:off x="0" y="-38100"/>
              <a:ext cx="1364968" cy="1154747"/>
            </a:xfrm>
            <a:prstGeom prst="rect">
              <a:avLst/>
            </a:prstGeom>
          </p:spPr>
          <p:txBody>
            <a:bodyPr anchor="ctr" rtlCol="false" tIns="50800" lIns="50800" bIns="50800" rIns="50800"/>
            <a:lstStyle/>
            <a:p>
              <a:pPr algn="ctr">
                <a:lnSpc>
                  <a:spcPts val="2940"/>
                </a:lnSpc>
              </a:pPr>
            </a:p>
          </p:txBody>
        </p:sp>
      </p:grpSp>
      <p:sp>
        <p:nvSpPr>
          <p:cNvPr name="TextBox 16" id="16"/>
          <p:cNvSpPr txBox="true"/>
          <p:nvPr/>
        </p:nvSpPr>
        <p:spPr>
          <a:xfrm rot="0">
            <a:off x="1028700" y="1382626"/>
            <a:ext cx="9484597" cy="1609963"/>
          </a:xfrm>
          <a:prstGeom prst="rect">
            <a:avLst/>
          </a:prstGeom>
        </p:spPr>
        <p:txBody>
          <a:bodyPr anchor="t" rtlCol="false" tIns="0" lIns="0" bIns="0" rIns="0">
            <a:spAutoFit/>
          </a:bodyPr>
          <a:lstStyle/>
          <a:p>
            <a:pPr algn="ctr">
              <a:lnSpc>
                <a:spcPts val="13111"/>
              </a:lnSpc>
            </a:pPr>
            <a:r>
              <a:rPr lang="en-US" sz="9365">
                <a:solidFill>
                  <a:srgbClr val="FEE12B"/>
                </a:solidFill>
                <a:latin typeface="Brother"/>
                <a:ea typeface="Brother"/>
                <a:cs typeface="Brother"/>
                <a:sym typeface="Brother"/>
              </a:rPr>
              <a:t>DATING VIOLANCE</a:t>
            </a:r>
          </a:p>
        </p:txBody>
      </p:sp>
      <p:sp>
        <p:nvSpPr>
          <p:cNvPr name="TextBox 17" id="17"/>
          <p:cNvSpPr txBox="true"/>
          <p:nvPr/>
        </p:nvSpPr>
        <p:spPr>
          <a:xfrm rot="0">
            <a:off x="7304085" y="4408842"/>
            <a:ext cx="8658111" cy="3220624"/>
          </a:xfrm>
          <a:prstGeom prst="rect">
            <a:avLst/>
          </a:prstGeom>
        </p:spPr>
        <p:txBody>
          <a:bodyPr anchor="t" rtlCol="false" tIns="0" lIns="0" bIns="0" rIns="0">
            <a:spAutoFit/>
          </a:bodyPr>
          <a:lstStyle/>
          <a:p>
            <a:pPr algn="l">
              <a:lnSpc>
                <a:spcPts val="4276"/>
              </a:lnSpc>
            </a:pPr>
            <a:r>
              <a:rPr lang="en-US" sz="2696">
                <a:solidFill>
                  <a:srgbClr val="000000"/>
                </a:solidFill>
                <a:latin typeface="Lora"/>
                <a:ea typeface="Lora"/>
                <a:cs typeface="Lora"/>
                <a:sym typeface="Lora"/>
              </a:rPr>
              <a:t>Dating Violence: Violence committed by a person </a:t>
            </a:r>
            <a:r>
              <a:rPr lang="en-US" sz="2696">
                <a:solidFill>
                  <a:srgbClr val="000000"/>
                </a:solidFill>
                <a:latin typeface="Lora"/>
                <a:ea typeface="Lora"/>
                <a:cs typeface="Lora"/>
                <a:sym typeface="Lora"/>
              </a:rPr>
              <a:t>who is or has been in a social relationship of a romantic or intimate nature with the victim. The existence of such a relationship shall be based upon the reporting party's statement with consideration of the following factors:</a:t>
            </a:r>
          </a:p>
        </p:txBody>
      </p:sp>
      <p:sp>
        <p:nvSpPr>
          <p:cNvPr name="TextBox 18" id="18"/>
          <p:cNvSpPr txBox="true"/>
          <p:nvPr/>
        </p:nvSpPr>
        <p:spPr>
          <a:xfrm rot="0">
            <a:off x="335462" y="6336462"/>
            <a:ext cx="5182613" cy="3621233"/>
          </a:xfrm>
          <a:prstGeom prst="rect">
            <a:avLst/>
          </a:prstGeom>
        </p:spPr>
        <p:txBody>
          <a:bodyPr anchor="t" rtlCol="false" tIns="0" lIns="0" bIns="0" rIns="0">
            <a:spAutoFit/>
          </a:bodyPr>
          <a:lstStyle/>
          <a:p>
            <a:pPr algn="l" marL="495763" indent="-247881" lvl="1">
              <a:lnSpc>
                <a:spcPts val="3641"/>
              </a:lnSpc>
              <a:buFont typeface="Arial"/>
              <a:buChar char="•"/>
            </a:pPr>
            <a:r>
              <a:rPr lang="en-US" b="true" sz="2296">
                <a:solidFill>
                  <a:srgbClr val="000000"/>
                </a:solidFill>
                <a:latin typeface="Lora Bold"/>
                <a:ea typeface="Lora Bold"/>
                <a:cs typeface="Lora Bold"/>
                <a:sym typeface="Lora Bold"/>
              </a:rPr>
              <a:t> The length of the relationship </a:t>
            </a:r>
          </a:p>
          <a:p>
            <a:pPr algn="l" marL="495763" indent="-247881" lvl="1">
              <a:lnSpc>
                <a:spcPts val="3641"/>
              </a:lnSpc>
              <a:buFont typeface="Arial"/>
              <a:buChar char="•"/>
            </a:pPr>
            <a:r>
              <a:rPr lang="en-US" b="true" sz="2296">
                <a:solidFill>
                  <a:srgbClr val="000000"/>
                </a:solidFill>
                <a:latin typeface="Lora Bold"/>
                <a:ea typeface="Lora Bold"/>
                <a:cs typeface="Lora Bold"/>
                <a:sym typeface="Lora Bold"/>
              </a:rPr>
              <a:t>The type of relationship </a:t>
            </a:r>
          </a:p>
          <a:p>
            <a:pPr algn="l" marL="495763" indent="-247881" lvl="1">
              <a:lnSpc>
                <a:spcPts val="3641"/>
              </a:lnSpc>
              <a:buFont typeface="Arial"/>
              <a:buChar char="•"/>
            </a:pPr>
            <a:r>
              <a:rPr lang="en-US" b="true" sz="2296">
                <a:solidFill>
                  <a:srgbClr val="000000"/>
                </a:solidFill>
                <a:latin typeface="Lora Bold"/>
                <a:ea typeface="Lora Bold"/>
                <a:cs typeface="Lora Bold"/>
                <a:sym typeface="Lora Bold"/>
              </a:rPr>
              <a:t>The frequency of interaction between the persons involved in the relationship </a:t>
            </a:r>
          </a:p>
          <a:p>
            <a:pPr algn="l" marL="495763" indent="-247881" lvl="1">
              <a:lnSpc>
                <a:spcPts val="3641"/>
              </a:lnSpc>
              <a:buFont typeface="Arial"/>
              <a:buChar char="•"/>
            </a:pPr>
            <a:r>
              <a:rPr lang="en-US" b="true" sz="2296">
                <a:solidFill>
                  <a:srgbClr val="000000"/>
                </a:solidFill>
                <a:latin typeface="Lora Bold"/>
                <a:ea typeface="Lora Bold"/>
                <a:cs typeface="Lora Bold"/>
                <a:sym typeface="Lora Bold"/>
              </a:rPr>
              <a:t>Dating violence includes, but is not limited to, sexual or physical abuse or the threat of such abuse.</a:t>
            </a:r>
          </a:p>
        </p:txBody>
      </p:sp>
      <p:sp>
        <p:nvSpPr>
          <p:cNvPr name="Freeform 19" id="19"/>
          <p:cNvSpPr/>
          <p:nvPr/>
        </p:nvSpPr>
        <p:spPr>
          <a:xfrm flipH="false" flipV="false" rot="0">
            <a:off x="12544497" y="239636"/>
            <a:ext cx="3242908" cy="3255650"/>
          </a:xfrm>
          <a:custGeom>
            <a:avLst/>
            <a:gdLst/>
            <a:ahLst/>
            <a:cxnLst/>
            <a:rect r="r" b="b" t="t" l="l"/>
            <a:pathLst>
              <a:path h="3255650" w="3242908">
                <a:moveTo>
                  <a:pt x="0" y="0"/>
                </a:moveTo>
                <a:lnTo>
                  <a:pt x="3242908" y="0"/>
                </a:lnTo>
                <a:lnTo>
                  <a:pt x="3242908" y="3255650"/>
                </a:lnTo>
                <a:lnTo>
                  <a:pt x="0" y="3255650"/>
                </a:lnTo>
                <a:lnTo>
                  <a:pt x="0" y="0"/>
                </a:lnTo>
                <a:close/>
              </a:path>
            </a:pathLst>
          </a:custGeom>
          <a:blipFill>
            <a:blip r:embed="rId13"/>
            <a:stretch>
              <a:fillRect l="0" t="0" r="0" b="0"/>
            </a:stretch>
          </a:blipFill>
        </p:spPr>
      </p:sp>
      <p:sp>
        <p:nvSpPr>
          <p:cNvPr name="TextBox 20" id="20"/>
          <p:cNvSpPr txBox="true"/>
          <p:nvPr/>
        </p:nvSpPr>
        <p:spPr>
          <a:xfrm rot="0">
            <a:off x="9144000" y="3471791"/>
            <a:ext cx="10043902" cy="375920"/>
          </a:xfrm>
          <a:prstGeom prst="rect">
            <a:avLst/>
          </a:prstGeom>
        </p:spPr>
        <p:txBody>
          <a:bodyPr anchor="t" rtlCol="false" tIns="0" lIns="0" bIns="0" rIns="0">
            <a:spAutoFit/>
          </a:bodyPr>
          <a:lstStyle/>
          <a:p>
            <a:pPr algn="ctr">
              <a:lnSpc>
                <a:spcPts val="2799"/>
              </a:lnSpc>
            </a:pPr>
            <a:r>
              <a:rPr lang="en-US" b="true" sz="2799">
                <a:solidFill>
                  <a:srgbClr val="0048E8"/>
                </a:solidFill>
                <a:latin typeface="Big Shoulders Display Bold"/>
                <a:ea typeface="Big Shoulders Display Bold"/>
                <a:cs typeface="Big Shoulders Display Bold"/>
                <a:sym typeface="Big Shoulders Display Bold"/>
              </a:rPr>
              <a:t>SNOW FANG - THE WHITE TIGHER</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11000" r="0" b="-11000"/>
            </a:stretch>
          </a:blipFill>
        </p:spPr>
      </p:sp>
      <p:sp>
        <p:nvSpPr>
          <p:cNvPr name="Freeform 3" id="3"/>
          <p:cNvSpPr/>
          <p:nvPr/>
        </p:nvSpPr>
        <p:spPr>
          <a:xfrm flipH="false" flipV="false" rot="-5477438">
            <a:off x="6925446" y="-957094"/>
            <a:ext cx="10700635" cy="16121484"/>
          </a:xfrm>
          <a:custGeom>
            <a:avLst/>
            <a:gdLst/>
            <a:ahLst/>
            <a:cxnLst/>
            <a:rect r="r" b="b" t="t" l="l"/>
            <a:pathLst>
              <a:path h="16121484" w="10700635">
                <a:moveTo>
                  <a:pt x="0" y="0"/>
                </a:moveTo>
                <a:lnTo>
                  <a:pt x="10700635" y="0"/>
                </a:lnTo>
                <a:lnTo>
                  <a:pt x="10700635" y="16121484"/>
                </a:lnTo>
                <a:lnTo>
                  <a:pt x="0" y="1612148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724032" y="596526"/>
            <a:ext cx="9834163" cy="5470253"/>
          </a:xfrm>
          <a:custGeom>
            <a:avLst/>
            <a:gdLst/>
            <a:ahLst/>
            <a:cxnLst/>
            <a:rect r="r" b="b" t="t" l="l"/>
            <a:pathLst>
              <a:path h="5470253" w="9834163">
                <a:moveTo>
                  <a:pt x="0" y="0"/>
                </a:moveTo>
                <a:lnTo>
                  <a:pt x="9834163" y="0"/>
                </a:lnTo>
                <a:lnTo>
                  <a:pt x="9834163" y="5470253"/>
                </a:lnTo>
                <a:lnTo>
                  <a:pt x="0" y="5470253"/>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true" rot="5400000">
            <a:off x="13551654" y="3674031"/>
            <a:ext cx="6618704" cy="6702485"/>
          </a:xfrm>
          <a:custGeom>
            <a:avLst/>
            <a:gdLst/>
            <a:ahLst/>
            <a:cxnLst/>
            <a:rect r="r" b="b" t="t" l="l"/>
            <a:pathLst>
              <a:path h="6702485" w="6618704">
                <a:moveTo>
                  <a:pt x="6618704" y="6702485"/>
                </a:moveTo>
                <a:lnTo>
                  <a:pt x="0" y="6702485"/>
                </a:lnTo>
                <a:lnTo>
                  <a:pt x="0" y="0"/>
                </a:lnTo>
                <a:lnTo>
                  <a:pt x="6618704" y="0"/>
                </a:lnTo>
                <a:lnTo>
                  <a:pt x="6618704" y="6702485"/>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831257">
            <a:off x="14061176" y="3979341"/>
            <a:ext cx="965468" cy="1057440"/>
          </a:xfrm>
          <a:custGeom>
            <a:avLst/>
            <a:gdLst/>
            <a:ahLst/>
            <a:cxnLst/>
            <a:rect r="r" b="b" t="t" l="l"/>
            <a:pathLst>
              <a:path h="1057440" w="965468">
                <a:moveTo>
                  <a:pt x="0" y="0"/>
                </a:moveTo>
                <a:lnTo>
                  <a:pt x="965468" y="0"/>
                </a:lnTo>
                <a:lnTo>
                  <a:pt x="965468" y="1057440"/>
                </a:lnTo>
                <a:lnTo>
                  <a:pt x="0" y="105744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7" id="7"/>
          <p:cNvSpPr/>
          <p:nvPr/>
        </p:nvSpPr>
        <p:spPr>
          <a:xfrm flipH="false" flipV="false" rot="-1631097">
            <a:off x="1216929" y="8856885"/>
            <a:ext cx="965468" cy="1057440"/>
          </a:xfrm>
          <a:custGeom>
            <a:avLst/>
            <a:gdLst/>
            <a:ahLst/>
            <a:cxnLst/>
            <a:rect r="r" b="b" t="t" l="l"/>
            <a:pathLst>
              <a:path h="1057440" w="965468">
                <a:moveTo>
                  <a:pt x="0" y="0"/>
                </a:moveTo>
                <a:lnTo>
                  <a:pt x="965468" y="0"/>
                </a:lnTo>
                <a:lnTo>
                  <a:pt x="965468" y="1057439"/>
                </a:lnTo>
                <a:lnTo>
                  <a:pt x="0" y="1057439"/>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8" id="8"/>
          <p:cNvSpPr/>
          <p:nvPr/>
        </p:nvSpPr>
        <p:spPr>
          <a:xfrm flipH="false" flipV="false" rot="-740392">
            <a:off x="13580639" y="3614770"/>
            <a:ext cx="482734" cy="528720"/>
          </a:xfrm>
          <a:custGeom>
            <a:avLst/>
            <a:gdLst/>
            <a:ahLst/>
            <a:cxnLst/>
            <a:rect r="r" b="b" t="t" l="l"/>
            <a:pathLst>
              <a:path h="528720" w="482734">
                <a:moveTo>
                  <a:pt x="0" y="0"/>
                </a:moveTo>
                <a:lnTo>
                  <a:pt x="482734" y="0"/>
                </a:lnTo>
                <a:lnTo>
                  <a:pt x="482734" y="528720"/>
                </a:lnTo>
                <a:lnTo>
                  <a:pt x="0" y="52872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9" id="9"/>
          <p:cNvSpPr/>
          <p:nvPr/>
        </p:nvSpPr>
        <p:spPr>
          <a:xfrm flipH="false" flipV="false" rot="137084">
            <a:off x="482665" y="8430385"/>
            <a:ext cx="482734" cy="528720"/>
          </a:xfrm>
          <a:custGeom>
            <a:avLst/>
            <a:gdLst/>
            <a:ahLst/>
            <a:cxnLst/>
            <a:rect r="r" b="b" t="t" l="l"/>
            <a:pathLst>
              <a:path h="528720" w="482734">
                <a:moveTo>
                  <a:pt x="0" y="0"/>
                </a:moveTo>
                <a:lnTo>
                  <a:pt x="482734" y="0"/>
                </a:lnTo>
                <a:lnTo>
                  <a:pt x="482734" y="528720"/>
                </a:lnTo>
                <a:lnTo>
                  <a:pt x="0" y="52872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10" id="10"/>
          <p:cNvSpPr/>
          <p:nvPr/>
        </p:nvSpPr>
        <p:spPr>
          <a:xfrm flipH="false" flipV="false" rot="0">
            <a:off x="13948616" y="239636"/>
            <a:ext cx="1563501" cy="2377159"/>
          </a:xfrm>
          <a:custGeom>
            <a:avLst/>
            <a:gdLst/>
            <a:ahLst/>
            <a:cxnLst/>
            <a:rect r="r" b="b" t="t" l="l"/>
            <a:pathLst>
              <a:path h="2377159" w="1563501">
                <a:moveTo>
                  <a:pt x="0" y="0"/>
                </a:moveTo>
                <a:lnTo>
                  <a:pt x="1563500" y="0"/>
                </a:lnTo>
                <a:lnTo>
                  <a:pt x="1563500" y="2377159"/>
                </a:lnTo>
                <a:lnTo>
                  <a:pt x="0" y="2377159"/>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sp>
        <p:nvSpPr>
          <p:cNvPr name="Freeform 11" id="11"/>
          <p:cNvSpPr/>
          <p:nvPr/>
        </p:nvSpPr>
        <p:spPr>
          <a:xfrm flipH="false" flipV="false" rot="0">
            <a:off x="14984383" y="1201549"/>
            <a:ext cx="1124148" cy="1709165"/>
          </a:xfrm>
          <a:custGeom>
            <a:avLst/>
            <a:gdLst/>
            <a:ahLst/>
            <a:cxnLst/>
            <a:rect r="r" b="b" t="t" l="l"/>
            <a:pathLst>
              <a:path h="1709165" w="1124148">
                <a:moveTo>
                  <a:pt x="0" y="0"/>
                </a:moveTo>
                <a:lnTo>
                  <a:pt x="1124148" y="0"/>
                </a:lnTo>
                <a:lnTo>
                  <a:pt x="1124148" y="1709164"/>
                </a:lnTo>
                <a:lnTo>
                  <a:pt x="0" y="1709164"/>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sp>
        <p:nvSpPr>
          <p:cNvPr name="Freeform 12" id="12"/>
          <p:cNvSpPr/>
          <p:nvPr/>
        </p:nvSpPr>
        <p:spPr>
          <a:xfrm flipH="false" flipV="false" rot="0">
            <a:off x="2533054" y="5836694"/>
            <a:ext cx="1563501" cy="2377159"/>
          </a:xfrm>
          <a:custGeom>
            <a:avLst/>
            <a:gdLst/>
            <a:ahLst/>
            <a:cxnLst/>
            <a:rect r="r" b="b" t="t" l="l"/>
            <a:pathLst>
              <a:path h="2377159" w="1563501">
                <a:moveTo>
                  <a:pt x="0" y="0"/>
                </a:moveTo>
                <a:lnTo>
                  <a:pt x="1563501" y="0"/>
                </a:lnTo>
                <a:lnTo>
                  <a:pt x="1563501" y="2377159"/>
                </a:lnTo>
                <a:lnTo>
                  <a:pt x="0" y="2377159"/>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sp>
        <p:nvSpPr>
          <p:cNvPr name="Freeform 13" id="13"/>
          <p:cNvSpPr/>
          <p:nvPr/>
        </p:nvSpPr>
        <p:spPr>
          <a:xfrm flipH="false" flipV="false" rot="0">
            <a:off x="0" y="3607542"/>
            <a:ext cx="3001884" cy="5778062"/>
          </a:xfrm>
          <a:custGeom>
            <a:avLst/>
            <a:gdLst/>
            <a:ahLst/>
            <a:cxnLst/>
            <a:rect r="r" b="b" t="t" l="l"/>
            <a:pathLst>
              <a:path h="5778062" w="3001884">
                <a:moveTo>
                  <a:pt x="0" y="0"/>
                </a:moveTo>
                <a:lnTo>
                  <a:pt x="3001884" y="0"/>
                </a:lnTo>
                <a:lnTo>
                  <a:pt x="3001884" y="5778062"/>
                </a:lnTo>
                <a:lnTo>
                  <a:pt x="0" y="5778062"/>
                </a:lnTo>
                <a:lnTo>
                  <a:pt x="0" y="0"/>
                </a:lnTo>
                <a:close/>
              </a:path>
            </a:pathLst>
          </a:custGeom>
          <a:blipFill>
            <a:blip r:embed="rId13"/>
            <a:stretch>
              <a:fillRect l="0" t="0" r="0" b="0"/>
            </a:stretch>
          </a:blipFill>
        </p:spPr>
      </p:sp>
      <p:sp>
        <p:nvSpPr>
          <p:cNvPr name="TextBox 14" id="14"/>
          <p:cNvSpPr txBox="true"/>
          <p:nvPr/>
        </p:nvSpPr>
        <p:spPr>
          <a:xfrm rot="0">
            <a:off x="1028700" y="1401676"/>
            <a:ext cx="9484597" cy="1428346"/>
          </a:xfrm>
          <a:prstGeom prst="rect">
            <a:avLst/>
          </a:prstGeom>
        </p:spPr>
        <p:txBody>
          <a:bodyPr anchor="t" rtlCol="false" tIns="0" lIns="0" bIns="0" rIns="0">
            <a:spAutoFit/>
          </a:bodyPr>
          <a:lstStyle/>
          <a:p>
            <a:pPr algn="ctr">
              <a:lnSpc>
                <a:spcPts val="11572"/>
              </a:lnSpc>
            </a:pPr>
            <a:r>
              <a:rPr lang="en-US" sz="8265">
                <a:solidFill>
                  <a:srgbClr val="FEE12B"/>
                </a:solidFill>
                <a:latin typeface="Brother"/>
                <a:ea typeface="Brother"/>
                <a:cs typeface="Brother"/>
                <a:sym typeface="Brother"/>
              </a:rPr>
              <a:t>DOMESTIC VIOLENCE</a:t>
            </a:r>
          </a:p>
        </p:txBody>
      </p:sp>
      <p:sp>
        <p:nvSpPr>
          <p:cNvPr name="TextBox 15" id="15"/>
          <p:cNvSpPr txBox="true"/>
          <p:nvPr/>
        </p:nvSpPr>
        <p:spPr>
          <a:xfrm rot="0">
            <a:off x="5498121" y="5334431"/>
            <a:ext cx="8011643" cy="4442460"/>
          </a:xfrm>
          <a:prstGeom prst="rect">
            <a:avLst/>
          </a:prstGeom>
        </p:spPr>
        <p:txBody>
          <a:bodyPr anchor="t" rtlCol="false" tIns="0" lIns="0" bIns="0" rIns="0">
            <a:spAutoFit/>
          </a:bodyPr>
          <a:lstStyle/>
          <a:p>
            <a:pPr algn="just" marL="453390" indent="-226695" lvl="1">
              <a:lnSpc>
                <a:spcPts val="2940"/>
              </a:lnSpc>
              <a:buFont typeface="Arial"/>
              <a:buChar char="•"/>
            </a:pPr>
            <a:r>
              <a:rPr lang="en-US" sz="2100">
                <a:solidFill>
                  <a:srgbClr val="000000"/>
                </a:solidFill>
                <a:latin typeface="Lora"/>
                <a:ea typeface="Lora"/>
                <a:cs typeface="Lora"/>
                <a:sym typeface="Lora"/>
              </a:rPr>
              <a:t>by a current or former spouse or intimate partner of the victim; </a:t>
            </a:r>
          </a:p>
          <a:p>
            <a:pPr algn="just" marL="453390" indent="-226695" lvl="1">
              <a:lnSpc>
                <a:spcPts val="2940"/>
              </a:lnSpc>
              <a:buFont typeface="Arial"/>
              <a:buChar char="•"/>
            </a:pPr>
            <a:r>
              <a:rPr lang="en-US" sz="2100">
                <a:solidFill>
                  <a:srgbClr val="000000"/>
                </a:solidFill>
                <a:latin typeface="Lora"/>
                <a:ea typeface="Lora"/>
                <a:cs typeface="Lora"/>
                <a:sym typeface="Lora"/>
              </a:rPr>
              <a:t>by a person with whom the victim shares a child in common; </a:t>
            </a:r>
          </a:p>
          <a:p>
            <a:pPr algn="just" marL="453390" indent="-226695" lvl="1">
              <a:lnSpc>
                <a:spcPts val="2940"/>
              </a:lnSpc>
              <a:buFont typeface="Arial"/>
              <a:buChar char="•"/>
            </a:pPr>
            <a:r>
              <a:rPr lang="en-US" sz="2100">
                <a:solidFill>
                  <a:srgbClr val="000000"/>
                </a:solidFill>
                <a:latin typeface="Lora"/>
                <a:ea typeface="Lora"/>
                <a:cs typeface="Lora"/>
                <a:sym typeface="Lora"/>
              </a:rPr>
              <a:t>by a person who is cohabitating with, or has cohabitated with, the victim as a spouse or intimate partner; </a:t>
            </a:r>
          </a:p>
          <a:p>
            <a:pPr algn="just" marL="453390" indent="-226695" lvl="1">
              <a:lnSpc>
                <a:spcPts val="2940"/>
              </a:lnSpc>
              <a:buFont typeface="Arial"/>
              <a:buChar char="•"/>
            </a:pPr>
            <a:r>
              <a:rPr lang="en-US" sz="2100">
                <a:solidFill>
                  <a:srgbClr val="000000"/>
                </a:solidFill>
                <a:latin typeface="Lora"/>
                <a:ea typeface="Lora"/>
                <a:cs typeface="Lora"/>
                <a:sym typeface="Lora"/>
              </a:rPr>
              <a:t>by a person similarly situated to a spouse of the victim under the domestic or family violence laws of the jurisdiction in which the crime of violence occurred; </a:t>
            </a:r>
          </a:p>
          <a:p>
            <a:pPr algn="just" marL="453390" indent="-226695" lvl="1">
              <a:lnSpc>
                <a:spcPts val="2940"/>
              </a:lnSpc>
              <a:buFont typeface="Arial"/>
              <a:buChar char="•"/>
            </a:pPr>
            <a:r>
              <a:rPr lang="en-US" sz="2100">
                <a:solidFill>
                  <a:srgbClr val="000000"/>
                </a:solidFill>
                <a:latin typeface="Lora"/>
                <a:ea typeface="Lora"/>
                <a:cs typeface="Lora"/>
                <a:sym typeface="Lora"/>
              </a:rPr>
              <a:t>or by any other person against an adult or youth victim who is protected from that person's acts under the domestic or family violence laws of the jurisdiction in which the crime of violence occurred.</a:t>
            </a:r>
          </a:p>
        </p:txBody>
      </p:sp>
      <p:sp>
        <p:nvSpPr>
          <p:cNvPr name="TextBox 16" id="16"/>
          <p:cNvSpPr txBox="true"/>
          <p:nvPr/>
        </p:nvSpPr>
        <p:spPr>
          <a:xfrm rot="0">
            <a:off x="6192756" y="4403286"/>
            <a:ext cx="9255081" cy="538105"/>
          </a:xfrm>
          <a:prstGeom prst="rect">
            <a:avLst/>
          </a:prstGeom>
        </p:spPr>
        <p:txBody>
          <a:bodyPr anchor="t" rtlCol="false" tIns="0" lIns="0" bIns="0" rIns="0">
            <a:spAutoFit/>
          </a:bodyPr>
          <a:lstStyle/>
          <a:p>
            <a:pPr algn="l">
              <a:lnSpc>
                <a:spcPts val="4424"/>
              </a:lnSpc>
            </a:pPr>
            <a:r>
              <a:rPr lang="en-US" sz="2796">
                <a:solidFill>
                  <a:srgbClr val="000000"/>
                </a:solidFill>
                <a:latin typeface="Lora"/>
                <a:ea typeface="Lora"/>
                <a:cs typeface="Lora"/>
                <a:sym typeface="Lora"/>
              </a:rPr>
              <a:t>A felony or misdemeanor crime of violence committed </a:t>
            </a:r>
          </a:p>
        </p:txBody>
      </p:sp>
      <p:sp>
        <p:nvSpPr>
          <p:cNvPr name="TextBox 17" id="17"/>
          <p:cNvSpPr txBox="true"/>
          <p:nvPr/>
        </p:nvSpPr>
        <p:spPr>
          <a:xfrm rot="0">
            <a:off x="-3212027" y="9612743"/>
            <a:ext cx="10043902" cy="375920"/>
          </a:xfrm>
          <a:prstGeom prst="rect">
            <a:avLst/>
          </a:prstGeom>
        </p:spPr>
        <p:txBody>
          <a:bodyPr anchor="t" rtlCol="false" tIns="0" lIns="0" bIns="0" rIns="0">
            <a:spAutoFit/>
          </a:bodyPr>
          <a:lstStyle/>
          <a:p>
            <a:pPr algn="ctr">
              <a:lnSpc>
                <a:spcPts val="2799"/>
              </a:lnSpc>
            </a:pPr>
            <a:r>
              <a:rPr lang="en-US" b="true" sz="2799">
                <a:solidFill>
                  <a:srgbClr val="ED1C24"/>
                </a:solidFill>
                <a:latin typeface="Big Shoulders Display Bold"/>
                <a:ea typeface="Big Shoulders Display Bold"/>
                <a:cs typeface="Big Shoulders Display Bold"/>
                <a:sym typeface="Big Shoulders Display Bold"/>
              </a:rPr>
              <a:t>THE IRON PATRIOT</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true" rot="0">
            <a:off x="0" y="0"/>
            <a:ext cx="18288000" cy="10287000"/>
          </a:xfrm>
          <a:custGeom>
            <a:avLst/>
            <a:gdLst/>
            <a:ahLst/>
            <a:cxnLst/>
            <a:rect r="r" b="b" t="t" l="l"/>
            <a:pathLst>
              <a:path h="10287000" w="18288000">
                <a:moveTo>
                  <a:pt x="0" y="10287000"/>
                </a:moveTo>
                <a:lnTo>
                  <a:pt x="18288000" y="10287000"/>
                </a:lnTo>
                <a:lnTo>
                  <a:pt x="18288000" y="0"/>
                </a:lnTo>
                <a:lnTo>
                  <a:pt x="0" y="0"/>
                </a:lnTo>
                <a:lnTo>
                  <a:pt x="0" y="10287000"/>
                </a:lnTo>
                <a:close/>
              </a:path>
            </a:pathLst>
          </a:custGeom>
          <a:blipFill>
            <a:blip r:embed="rId2"/>
            <a:stretch>
              <a:fillRect l="0" t="-11000" r="0" b="-11000"/>
            </a:stretch>
          </a:blipFill>
        </p:spPr>
      </p:sp>
      <p:sp>
        <p:nvSpPr>
          <p:cNvPr name="Freeform 3" id="3"/>
          <p:cNvSpPr/>
          <p:nvPr/>
        </p:nvSpPr>
        <p:spPr>
          <a:xfrm flipH="false" flipV="false" rot="0">
            <a:off x="1977865" y="4764020"/>
            <a:ext cx="14332269" cy="7972325"/>
          </a:xfrm>
          <a:custGeom>
            <a:avLst/>
            <a:gdLst/>
            <a:ahLst/>
            <a:cxnLst/>
            <a:rect r="r" b="b" t="t" l="l"/>
            <a:pathLst>
              <a:path h="7972325" w="14332269">
                <a:moveTo>
                  <a:pt x="0" y="0"/>
                </a:moveTo>
                <a:lnTo>
                  <a:pt x="14332270" y="0"/>
                </a:lnTo>
                <a:lnTo>
                  <a:pt x="14332270" y="7972325"/>
                </a:lnTo>
                <a:lnTo>
                  <a:pt x="0" y="797232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5400000">
            <a:off x="-5734" y="-70466"/>
            <a:ext cx="6618704" cy="6702485"/>
          </a:xfrm>
          <a:custGeom>
            <a:avLst/>
            <a:gdLst/>
            <a:ahLst/>
            <a:cxnLst/>
            <a:rect r="r" b="b" t="t" l="l"/>
            <a:pathLst>
              <a:path h="6702485" w="6618704">
                <a:moveTo>
                  <a:pt x="0" y="0"/>
                </a:moveTo>
                <a:lnTo>
                  <a:pt x="6618703" y="0"/>
                </a:lnTo>
                <a:lnTo>
                  <a:pt x="6618703" y="6702485"/>
                </a:lnTo>
                <a:lnTo>
                  <a:pt x="0" y="670248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true" flipV="false" rot="0">
            <a:off x="6955701" y="764853"/>
            <a:ext cx="8489172" cy="5496739"/>
          </a:xfrm>
          <a:custGeom>
            <a:avLst/>
            <a:gdLst/>
            <a:ahLst/>
            <a:cxnLst/>
            <a:rect r="r" b="b" t="t" l="l"/>
            <a:pathLst>
              <a:path h="5496739" w="8489172">
                <a:moveTo>
                  <a:pt x="8489172" y="0"/>
                </a:moveTo>
                <a:lnTo>
                  <a:pt x="0" y="0"/>
                </a:lnTo>
                <a:lnTo>
                  <a:pt x="0" y="5496739"/>
                </a:lnTo>
                <a:lnTo>
                  <a:pt x="8489172" y="5496739"/>
                </a:lnTo>
                <a:lnTo>
                  <a:pt x="8489172"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6" id="6"/>
          <p:cNvSpPr txBox="true"/>
          <p:nvPr/>
        </p:nvSpPr>
        <p:spPr>
          <a:xfrm rot="0">
            <a:off x="6457988" y="1523562"/>
            <a:ext cx="9484597" cy="1808091"/>
          </a:xfrm>
          <a:prstGeom prst="rect">
            <a:avLst/>
          </a:prstGeom>
        </p:spPr>
        <p:txBody>
          <a:bodyPr anchor="t" rtlCol="false" tIns="0" lIns="0" bIns="0" rIns="0">
            <a:spAutoFit/>
          </a:bodyPr>
          <a:lstStyle/>
          <a:p>
            <a:pPr algn="ctr">
              <a:lnSpc>
                <a:spcPts val="14791"/>
              </a:lnSpc>
            </a:pPr>
            <a:r>
              <a:rPr lang="en-US" sz="10565">
                <a:solidFill>
                  <a:srgbClr val="FEE12B"/>
                </a:solidFill>
                <a:latin typeface="Brother"/>
                <a:ea typeface="Brother"/>
                <a:cs typeface="Brother"/>
                <a:sym typeface="Brother"/>
              </a:rPr>
              <a:t>STALKING</a:t>
            </a:r>
          </a:p>
        </p:txBody>
      </p:sp>
      <p:sp>
        <p:nvSpPr>
          <p:cNvPr name="TextBox 7" id="7"/>
          <p:cNvSpPr txBox="true"/>
          <p:nvPr/>
        </p:nvSpPr>
        <p:spPr>
          <a:xfrm rot="0">
            <a:off x="3779554" y="6194917"/>
            <a:ext cx="11205348" cy="1903095"/>
          </a:xfrm>
          <a:prstGeom prst="rect">
            <a:avLst/>
          </a:prstGeom>
        </p:spPr>
        <p:txBody>
          <a:bodyPr anchor="t" rtlCol="false" tIns="0" lIns="0" bIns="0" rIns="0">
            <a:spAutoFit/>
          </a:bodyPr>
          <a:lstStyle/>
          <a:p>
            <a:pPr algn="l">
              <a:lnSpc>
                <a:spcPts val="3779"/>
              </a:lnSpc>
            </a:pPr>
            <a:r>
              <a:rPr lang="en-US" sz="2699">
                <a:solidFill>
                  <a:srgbClr val="000000"/>
                </a:solidFill>
                <a:latin typeface="Core Bandi Face"/>
                <a:ea typeface="Core Bandi Face"/>
                <a:cs typeface="Core Bandi Face"/>
                <a:sym typeface="Core Bandi Face"/>
              </a:rPr>
              <a:t>Engaging in a course of conduct directed at a specific person that would cause a reasonable person to:</a:t>
            </a:r>
          </a:p>
          <a:p>
            <a:pPr algn="l" marL="582928" indent="-291464" lvl="1">
              <a:lnSpc>
                <a:spcPts val="3779"/>
              </a:lnSpc>
              <a:buFont typeface="Arial"/>
              <a:buChar char="•"/>
            </a:pPr>
            <a:r>
              <a:rPr lang="en-US" sz="2699">
                <a:solidFill>
                  <a:srgbClr val="000000"/>
                </a:solidFill>
                <a:latin typeface="Core Bandi Face"/>
                <a:ea typeface="Core Bandi Face"/>
                <a:cs typeface="Core Bandi Face"/>
                <a:sym typeface="Core Bandi Face"/>
              </a:rPr>
              <a:t>f</a:t>
            </a:r>
            <a:r>
              <a:rPr lang="en-US" sz="2699">
                <a:solidFill>
                  <a:srgbClr val="000000"/>
                </a:solidFill>
                <a:latin typeface="Core Bandi Face"/>
                <a:ea typeface="Core Bandi Face"/>
                <a:cs typeface="Core Bandi Face"/>
                <a:sym typeface="Core Bandi Face"/>
              </a:rPr>
              <a:t>ear for the person’s safety or the safety of others</a:t>
            </a:r>
          </a:p>
          <a:p>
            <a:pPr algn="l" marL="582928" indent="-291464" lvl="1">
              <a:lnSpc>
                <a:spcPts val="3779"/>
              </a:lnSpc>
              <a:buFont typeface="Arial"/>
              <a:buChar char="•"/>
            </a:pPr>
            <a:r>
              <a:rPr lang="en-US" sz="2699">
                <a:solidFill>
                  <a:srgbClr val="000000"/>
                </a:solidFill>
                <a:latin typeface="Core Bandi Face"/>
                <a:ea typeface="Core Bandi Face"/>
                <a:cs typeface="Core Bandi Face"/>
                <a:sym typeface="Core Bandi Face"/>
              </a:rPr>
              <a:t>or, suffer substantial emotional distress</a:t>
            </a:r>
            <a:r>
              <a:rPr lang="en-US" sz="2699">
                <a:solidFill>
                  <a:srgbClr val="000000"/>
                </a:solidFill>
                <a:latin typeface="Core Bandi Face"/>
                <a:ea typeface="Core Bandi Face"/>
                <a:cs typeface="Core Bandi Face"/>
                <a:sym typeface="Core Bandi Face"/>
              </a:rPr>
              <a:t> </a:t>
            </a:r>
          </a:p>
        </p:txBody>
      </p:sp>
      <p:sp>
        <p:nvSpPr>
          <p:cNvPr name="Freeform 8" id="8"/>
          <p:cNvSpPr/>
          <p:nvPr/>
        </p:nvSpPr>
        <p:spPr>
          <a:xfrm flipH="false" flipV="false" rot="897855">
            <a:off x="16611238" y="2802933"/>
            <a:ext cx="965468" cy="1057440"/>
          </a:xfrm>
          <a:custGeom>
            <a:avLst/>
            <a:gdLst/>
            <a:ahLst/>
            <a:cxnLst/>
            <a:rect r="r" b="b" t="t" l="l"/>
            <a:pathLst>
              <a:path h="1057440" w="965468">
                <a:moveTo>
                  <a:pt x="0" y="0"/>
                </a:moveTo>
                <a:lnTo>
                  <a:pt x="965468" y="0"/>
                </a:lnTo>
                <a:lnTo>
                  <a:pt x="965468" y="1057439"/>
                </a:lnTo>
                <a:lnTo>
                  <a:pt x="0" y="1057439"/>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9" id="9"/>
          <p:cNvSpPr/>
          <p:nvPr/>
        </p:nvSpPr>
        <p:spPr>
          <a:xfrm flipH="false" flipV="false" rot="-1631097">
            <a:off x="452881" y="8221463"/>
            <a:ext cx="965468" cy="1057440"/>
          </a:xfrm>
          <a:custGeom>
            <a:avLst/>
            <a:gdLst/>
            <a:ahLst/>
            <a:cxnLst/>
            <a:rect r="r" b="b" t="t" l="l"/>
            <a:pathLst>
              <a:path h="1057440" w="965468">
                <a:moveTo>
                  <a:pt x="0" y="0"/>
                </a:moveTo>
                <a:lnTo>
                  <a:pt x="965468" y="0"/>
                </a:lnTo>
                <a:lnTo>
                  <a:pt x="965468" y="1057440"/>
                </a:lnTo>
                <a:lnTo>
                  <a:pt x="0" y="105744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10" id="10"/>
          <p:cNvSpPr/>
          <p:nvPr/>
        </p:nvSpPr>
        <p:spPr>
          <a:xfrm flipH="false" flipV="false" rot="897855">
            <a:off x="17745189" y="2431853"/>
            <a:ext cx="482734" cy="528720"/>
          </a:xfrm>
          <a:custGeom>
            <a:avLst/>
            <a:gdLst/>
            <a:ahLst/>
            <a:cxnLst/>
            <a:rect r="r" b="b" t="t" l="l"/>
            <a:pathLst>
              <a:path h="528720" w="482734">
                <a:moveTo>
                  <a:pt x="0" y="0"/>
                </a:moveTo>
                <a:lnTo>
                  <a:pt x="482734" y="0"/>
                </a:lnTo>
                <a:lnTo>
                  <a:pt x="482734" y="528720"/>
                </a:lnTo>
                <a:lnTo>
                  <a:pt x="0" y="528720"/>
                </a:lnTo>
                <a:lnTo>
                  <a:pt x="0" y="0"/>
                </a:lnTo>
                <a:close/>
              </a:path>
            </a:pathLst>
          </a:custGeom>
          <a:blipFill>
            <a:blip r:embed="rId9">
              <a:extLst>
                <a:ext uri="{96DAC541-7B7A-43D3-8B79-37D633B846F1}">
                  <asvg:svgBlip xmlns:asvg="http://schemas.microsoft.com/office/drawing/2016/SVG/main" r:embed="rId10"/>
                </a:ext>
              </a:extLst>
            </a:blip>
            <a:stretch>
              <a:fillRect l="0" t="-225751" r="-357048" b="-63377"/>
            </a:stretch>
          </a:blipFill>
        </p:spPr>
      </p:sp>
      <p:sp>
        <p:nvSpPr>
          <p:cNvPr name="Freeform 11" id="11"/>
          <p:cNvSpPr/>
          <p:nvPr/>
        </p:nvSpPr>
        <p:spPr>
          <a:xfrm flipH="false" flipV="false" rot="0">
            <a:off x="16513087" y="6742450"/>
            <a:ext cx="1774913" cy="2698592"/>
          </a:xfrm>
          <a:custGeom>
            <a:avLst/>
            <a:gdLst/>
            <a:ahLst/>
            <a:cxnLst/>
            <a:rect r="r" b="b" t="t" l="l"/>
            <a:pathLst>
              <a:path h="2698592" w="1774913">
                <a:moveTo>
                  <a:pt x="0" y="0"/>
                </a:moveTo>
                <a:lnTo>
                  <a:pt x="1774913" y="0"/>
                </a:lnTo>
                <a:lnTo>
                  <a:pt x="1774913" y="2698592"/>
                </a:lnTo>
                <a:lnTo>
                  <a:pt x="0" y="2698592"/>
                </a:lnTo>
                <a:lnTo>
                  <a:pt x="0" y="0"/>
                </a:lnTo>
                <a:close/>
              </a:path>
            </a:pathLst>
          </a:custGeom>
          <a:blipFill>
            <a:blip r:embed="rId11">
              <a:extLst>
                <a:ext uri="{96DAC541-7B7A-43D3-8B79-37D633B846F1}">
                  <asvg:svgBlip xmlns:asvg="http://schemas.microsoft.com/office/drawing/2016/SVG/main" r:embed="rId12"/>
                </a:ext>
              </a:extLst>
            </a:blip>
            <a:stretch>
              <a:fillRect l="-369413" t="-44275" r="-32593" b="-190083"/>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2080819" y="1859618"/>
            <a:ext cx="14126362" cy="7398682"/>
          </a:xfrm>
          <a:custGeom>
            <a:avLst/>
            <a:gdLst/>
            <a:ahLst/>
            <a:cxnLst/>
            <a:rect r="r" b="b" t="t" l="l"/>
            <a:pathLst>
              <a:path h="7398682" w="14126362">
                <a:moveTo>
                  <a:pt x="0" y="0"/>
                </a:moveTo>
                <a:lnTo>
                  <a:pt x="14126362" y="0"/>
                </a:lnTo>
                <a:lnTo>
                  <a:pt x="14126362" y="7398682"/>
                </a:lnTo>
                <a:lnTo>
                  <a:pt x="0" y="73986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62427" y="-605242"/>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2091314">
            <a:off x="15255311" y="254573"/>
            <a:ext cx="1903741" cy="3566728"/>
          </a:xfrm>
          <a:custGeom>
            <a:avLst/>
            <a:gdLst/>
            <a:ahLst/>
            <a:cxnLst/>
            <a:rect r="r" b="b" t="t" l="l"/>
            <a:pathLst>
              <a:path h="3566728" w="1903741">
                <a:moveTo>
                  <a:pt x="0" y="0"/>
                </a:moveTo>
                <a:lnTo>
                  <a:pt x="1903741" y="0"/>
                </a:lnTo>
                <a:lnTo>
                  <a:pt x="1903741" y="3566728"/>
                </a:lnTo>
                <a:lnTo>
                  <a:pt x="0" y="35667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3903730" y="9046528"/>
            <a:ext cx="9601867" cy="8229600"/>
          </a:xfrm>
          <a:custGeom>
            <a:avLst/>
            <a:gdLst/>
            <a:ahLst/>
            <a:cxnLst/>
            <a:rect r="r" b="b" t="t" l="l"/>
            <a:pathLst>
              <a:path h="8229600" w="9601867">
                <a:moveTo>
                  <a:pt x="0" y="0"/>
                </a:moveTo>
                <a:lnTo>
                  <a:pt x="9601867" y="0"/>
                </a:lnTo>
                <a:lnTo>
                  <a:pt x="9601867" y="8229600"/>
                </a:lnTo>
                <a:lnTo>
                  <a:pt x="0" y="8229600"/>
                </a:lnTo>
                <a:lnTo>
                  <a:pt x="0" y="0"/>
                </a:lnTo>
                <a:close/>
              </a:path>
            </a:pathLst>
          </a:custGeom>
          <a:blipFill>
            <a:blip r:embed="rId9"/>
            <a:stretch>
              <a:fillRect l="0" t="0" r="0" b="0"/>
            </a:stretch>
          </a:blipFill>
        </p:spPr>
      </p:sp>
      <p:sp>
        <p:nvSpPr>
          <p:cNvPr name="TextBox 7" id="7"/>
          <p:cNvSpPr txBox="true"/>
          <p:nvPr/>
        </p:nvSpPr>
        <p:spPr>
          <a:xfrm rot="-235009">
            <a:off x="773665" y="172242"/>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FAQ 2</a:t>
            </a:r>
          </a:p>
        </p:txBody>
      </p:sp>
      <p:sp>
        <p:nvSpPr>
          <p:cNvPr name="TextBox 8" id="8"/>
          <p:cNvSpPr txBox="true"/>
          <p:nvPr/>
        </p:nvSpPr>
        <p:spPr>
          <a:xfrm rot="-116478">
            <a:off x="3794538" y="4501767"/>
            <a:ext cx="10043113" cy="1285495"/>
          </a:xfrm>
          <a:prstGeom prst="rect">
            <a:avLst/>
          </a:prstGeom>
        </p:spPr>
        <p:txBody>
          <a:bodyPr anchor="t" rtlCol="false" tIns="0" lIns="0" bIns="0" rIns="0">
            <a:spAutoFit/>
          </a:bodyPr>
          <a:lstStyle/>
          <a:p>
            <a:pPr algn="l">
              <a:lnSpc>
                <a:spcPts val="4220"/>
              </a:lnSpc>
            </a:pPr>
            <a:r>
              <a:rPr lang="en-US" sz="3014" b="true">
                <a:solidFill>
                  <a:srgbClr val="000000"/>
                </a:solidFill>
                <a:latin typeface="Cakerolli Ultra-Bold"/>
                <a:ea typeface="Cakerolli Ultra-Bold"/>
                <a:cs typeface="Cakerolli Ultra-Bold"/>
                <a:sym typeface="Cakerolli Ultra-Bold"/>
              </a:rPr>
              <a:t>They are so young, what kind of violations could possibly occur?</a:t>
            </a:r>
          </a:p>
        </p:txBody>
      </p:sp>
      <p:sp>
        <p:nvSpPr>
          <p:cNvPr name="Freeform 9" id="9"/>
          <p:cNvSpPr/>
          <p:nvPr/>
        </p:nvSpPr>
        <p:spPr>
          <a:xfrm flipH="false" flipV="false" rot="6049943">
            <a:off x="15087311" y="6951630"/>
            <a:ext cx="1032449" cy="1934330"/>
          </a:xfrm>
          <a:custGeom>
            <a:avLst/>
            <a:gdLst/>
            <a:ahLst/>
            <a:cxnLst/>
            <a:rect r="r" b="b" t="t" l="l"/>
            <a:pathLst>
              <a:path h="1934330" w="1032449">
                <a:moveTo>
                  <a:pt x="0" y="0"/>
                </a:moveTo>
                <a:lnTo>
                  <a:pt x="1032449" y="0"/>
                </a:lnTo>
                <a:lnTo>
                  <a:pt x="1032449" y="1934330"/>
                </a:lnTo>
                <a:lnTo>
                  <a:pt x="0" y="19343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3004113" y="6054375"/>
            <a:ext cx="11402763" cy="1333893"/>
          </a:xfrm>
          <a:prstGeom prst="rect">
            <a:avLst/>
          </a:prstGeom>
        </p:spPr>
        <p:txBody>
          <a:bodyPr anchor="t" rtlCol="false" tIns="0" lIns="0" bIns="0" rIns="0">
            <a:spAutoFit/>
          </a:bodyPr>
          <a:lstStyle/>
          <a:p>
            <a:pPr algn="ctr">
              <a:lnSpc>
                <a:spcPts val="3128"/>
              </a:lnSpc>
              <a:spcBef>
                <a:spcPct val="0"/>
              </a:spcBef>
            </a:pPr>
            <a:r>
              <a:rPr lang="en-US" sz="2234">
                <a:solidFill>
                  <a:srgbClr val="000000"/>
                </a:solidFill>
                <a:latin typeface="Cakerolli"/>
                <a:ea typeface="Cakerolli"/>
                <a:cs typeface="Cakerolli"/>
                <a:sym typeface="Cakerolli"/>
              </a:rPr>
              <a:t>"Think it’s all pl</a:t>
            </a:r>
            <a:r>
              <a:rPr lang="en-US" sz="2234">
                <a:solidFill>
                  <a:srgbClr val="000000"/>
                </a:solidFill>
                <a:latin typeface="Cakerolli"/>
                <a:ea typeface="Cakerolli"/>
                <a:cs typeface="Cakerolli"/>
                <a:sym typeface="Cakerolli"/>
              </a:rPr>
              <a:t>ayground squabbles? Think again, K-12 Title IX covers more than you’d expect, from bullying that includes sexual inappropriate or discriminatory behavior to inappropriate adult behavior."</a:t>
            </a:r>
          </a:p>
        </p:txBody>
      </p:sp>
      <p:sp>
        <p:nvSpPr>
          <p:cNvPr name="Freeform 11" id="11"/>
          <p:cNvSpPr/>
          <p:nvPr/>
        </p:nvSpPr>
        <p:spPr>
          <a:xfrm flipH="false" flipV="false" rot="0">
            <a:off x="14152435" y="2010945"/>
            <a:ext cx="3546585" cy="3518823"/>
          </a:xfrm>
          <a:custGeom>
            <a:avLst/>
            <a:gdLst/>
            <a:ahLst/>
            <a:cxnLst/>
            <a:rect r="r" b="b" t="t" l="l"/>
            <a:pathLst>
              <a:path h="3518823" w="3546585">
                <a:moveTo>
                  <a:pt x="0" y="0"/>
                </a:moveTo>
                <a:lnTo>
                  <a:pt x="3546584" y="0"/>
                </a:lnTo>
                <a:lnTo>
                  <a:pt x="3546584" y="3518823"/>
                </a:lnTo>
                <a:lnTo>
                  <a:pt x="0" y="3518823"/>
                </a:lnTo>
                <a:lnTo>
                  <a:pt x="0" y="0"/>
                </a:lnTo>
                <a:close/>
              </a:path>
            </a:pathLst>
          </a:custGeom>
          <a:blipFill>
            <a:blip r:embed="rId10"/>
            <a:stretch>
              <a:fillRect l="0" t="0" r="0" b="0"/>
            </a:stretch>
          </a:blipFill>
        </p:spPr>
      </p:sp>
      <p:sp>
        <p:nvSpPr>
          <p:cNvPr name="TextBox 12" id="12"/>
          <p:cNvSpPr txBox="true"/>
          <p:nvPr/>
        </p:nvSpPr>
        <p:spPr>
          <a:xfrm rot="0">
            <a:off x="11526478" y="5737461"/>
            <a:ext cx="10043902" cy="375920"/>
          </a:xfrm>
          <a:prstGeom prst="rect">
            <a:avLst/>
          </a:prstGeom>
        </p:spPr>
        <p:txBody>
          <a:bodyPr anchor="t" rtlCol="false" tIns="0" lIns="0" bIns="0" rIns="0">
            <a:spAutoFit/>
          </a:bodyPr>
          <a:lstStyle/>
          <a:p>
            <a:pPr algn="ctr">
              <a:lnSpc>
                <a:spcPts val="2799"/>
              </a:lnSpc>
            </a:pPr>
            <a:r>
              <a:rPr lang="en-US" b="true" sz="2799">
                <a:solidFill>
                  <a:srgbClr val="280687"/>
                </a:solidFill>
                <a:latin typeface="Big Shoulders Display Bold"/>
                <a:ea typeface="Big Shoulders Display Bold"/>
                <a:cs typeface="Big Shoulders Display Bold"/>
                <a:sym typeface="Big Shoulders Display Bold"/>
              </a:rPr>
              <a:t>SHADOW PANTHER</a:t>
            </a:r>
          </a:p>
        </p:txBody>
      </p:sp>
      <p:sp>
        <p:nvSpPr>
          <p:cNvPr name="Freeform 13" id="13"/>
          <p:cNvSpPr/>
          <p:nvPr/>
        </p:nvSpPr>
        <p:spPr>
          <a:xfrm flipH="false" flipV="false" rot="0">
            <a:off x="-15979" y="2962703"/>
            <a:ext cx="2324767" cy="5778062"/>
          </a:xfrm>
          <a:custGeom>
            <a:avLst/>
            <a:gdLst/>
            <a:ahLst/>
            <a:cxnLst/>
            <a:rect r="r" b="b" t="t" l="l"/>
            <a:pathLst>
              <a:path h="5778062" w="2324767">
                <a:moveTo>
                  <a:pt x="0" y="0"/>
                </a:moveTo>
                <a:lnTo>
                  <a:pt x="2324767" y="0"/>
                </a:lnTo>
                <a:lnTo>
                  <a:pt x="2324767" y="5778063"/>
                </a:lnTo>
                <a:lnTo>
                  <a:pt x="0" y="5778063"/>
                </a:lnTo>
                <a:lnTo>
                  <a:pt x="0" y="0"/>
                </a:lnTo>
                <a:close/>
              </a:path>
            </a:pathLst>
          </a:custGeom>
          <a:blipFill>
            <a:blip r:embed="rId11"/>
            <a:stretch>
              <a:fillRect l="0" t="0" r="0" b="0"/>
            </a:stretch>
          </a:blipFill>
        </p:spPr>
      </p:sp>
      <p:sp>
        <p:nvSpPr>
          <p:cNvPr name="TextBox 14" id="14"/>
          <p:cNvSpPr txBox="true"/>
          <p:nvPr/>
        </p:nvSpPr>
        <p:spPr>
          <a:xfrm rot="0">
            <a:off x="-3580166" y="8882380"/>
            <a:ext cx="10043902" cy="375920"/>
          </a:xfrm>
          <a:prstGeom prst="rect">
            <a:avLst/>
          </a:prstGeom>
        </p:spPr>
        <p:txBody>
          <a:bodyPr anchor="t" rtlCol="false" tIns="0" lIns="0" bIns="0" rIns="0">
            <a:spAutoFit/>
          </a:bodyPr>
          <a:lstStyle/>
          <a:p>
            <a:pPr algn="ctr">
              <a:lnSpc>
                <a:spcPts val="2799"/>
              </a:lnSpc>
            </a:pPr>
            <a:r>
              <a:rPr lang="en-US" b="true" sz="2799">
                <a:solidFill>
                  <a:srgbClr val="C70000"/>
                </a:solidFill>
                <a:latin typeface="Big Shoulders Display Bold"/>
                <a:ea typeface="Big Shoulders Display Bold"/>
                <a:cs typeface="Big Shoulders Display Bold"/>
                <a:sym typeface="Big Shoulders Display Bold"/>
              </a:rPr>
              <a:t>SENTINEL SINGH</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488646">
            <a:off x="519995" y="-1450270"/>
            <a:ext cx="17248009" cy="13187540"/>
          </a:xfrm>
          <a:custGeom>
            <a:avLst/>
            <a:gdLst/>
            <a:ahLst/>
            <a:cxnLst/>
            <a:rect r="r" b="b" t="t" l="l"/>
            <a:pathLst>
              <a:path h="13187540" w="17248009">
                <a:moveTo>
                  <a:pt x="0" y="0"/>
                </a:moveTo>
                <a:lnTo>
                  <a:pt x="17248010" y="0"/>
                </a:lnTo>
                <a:lnTo>
                  <a:pt x="17248010" y="13187540"/>
                </a:lnTo>
                <a:lnTo>
                  <a:pt x="0" y="1318754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5165761" y="6901432"/>
            <a:ext cx="3449365" cy="3718992"/>
          </a:xfrm>
          <a:custGeom>
            <a:avLst/>
            <a:gdLst/>
            <a:ahLst/>
            <a:cxnLst/>
            <a:rect r="r" b="b" t="t" l="l"/>
            <a:pathLst>
              <a:path h="3718992" w="3449365">
                <a:moveTo>
                  <a:pt x="0" y="0"/>
                </a:moveTo>
                <a:lnTo>
                  <a:pt x="3449365" y="0"/>
                </a:lnTo>
                <a:lnTo>
                  <a:pt x="3449365" y="3718992"/>
                </a:lnTo>
                <a:lnTo>
                  <a:pt x="0" y="3718992"/>
                </a:lnTo>
                <a:lnTo>
                  <a:pt x="0" y="0"/>
                </a:lnTo>
                <a:close/>
              </a:path>
            </a:pathLst>
          </a:custGeom>
          <a:blipFill>
            <a:blip r:embed="rId5"/>
            <a:stretch>
              <a:fillRect l="0" t="0" r="0" b="0"/>
            </a:stretch>
          </a:blipFill>
        </p:spPr>
      </p:sp>
      <p:sp>
        <p:nvSpPr>
          <p:cNvPr name="Freeform 5" id="5"/>
          <p:cNvSpPr/>
          <p:nvPr/>
        </p:nvSpPr>
        <p:spPr>
          <a:xfrm flipH="true" flipV="false" rot="0">
            <a:off x="13848316" y="-414597"/>
            <a:ext cx="4192337" cy="3458678"/>
          </a:xfrm>
          <a:custGeom>
            <a:avLst/>
            <a:gdLst/>
            <a:ahLst/>
            <a:cxnLst/>
            <a:rect r="r" b="b" t="t" l="l"/>
            <a:pathLst>
              <a:path h="3458678" w="4192337">
                <a:moveTo>
                  <a:pt x="4192337" y="0"/>
                </a:moveTo>
                <a:lnTo>
                  <a:pt x="0" y="0"/>
                </a:lnTo>
                <a:lnTo>
                  <a:pt x="0" y="3458678"/>
                </a:lnTo>
                <a:lnTo>
                  <a:pt x="4192337" y="3458678"/>
                </a:lnTo>
                <a:lnTo>
                  <a:pt x="4192337" y="0"/>
                </a:lnTo>
                <a:close/>
              </a:path>
            </a:pathLst>
          </a:custGeom>
          <a:blipFill>
            <a:blip r:embed="rId6"/>
            <a:stretch>
              <a:fillRect l="0" t="0" r="0" b="0"/>
            </a:stretch>
          </a:blipFill>
        </p:spPr>
      </p:sp>
      <p:sp>
        <p:nvSpPr>
          <p:cNvPr name="Freeform 6" id="6"/>
          <p:cNvSpPr/>
          <p:nvPr/>
        </p:nvSpPr>
        <p:spPr>
          <a:xfrm flipH="false" flipV="false" rot="-1821915">
            <a:off x="13765400" y="3437003"/>
            <a:ext cx="3847338" cy="4114800"/>
          </a:xfrm>
          <a:custGeom>
            <a:avLst/>
            <a:gdLst/>
            <a:ahLst/>
            <a:cxnLst/>
            <a:rect r="r" b="b" t="t" l="l"/>
            <a:pathLst>
              <a:path h="4114800" w="3847338">
                <a:moveTo>
                  <a:pt x="0" y="0"/>
                </a:moveTo>
                <a:lnTo>
                  <a:pt x="3847338" y="0"/>
                </a:lnTo>
                <a:lnTo>
                  <a:pt x="3847338" y="4114800"/>
                </a:lnTo>
                <a:lnTo>
                  <a:pt x="0" y="4114800"/>
                </a:lnTo>
                <a:lnTo>
                  <a:pt x="0" y="0"/>
                </a:lnTo>
                <a:close/>
              </a:path>
            </a:pathLst>
          </a:custGeom>
          <a:blipFill>
            <a:blip r:embed="rId7"/>
            <a:stretch>
              <a:fillRect l="0" t="0" r="0" b="0"/>
            </a:stretch>
          </a:blipFill>
        </p:spPr>
      </p:sp>
      <p:sp>
        <p:nvSpPr>
          <p:cNvPr name="Freeform 7" id="7"/>
          <p:cNvSpPr/>
          <p:nvPr/>
        </p:nvSpPr>
        <p:spPr>
          <a:xfrm flipH="false" flipV="false" rot="0">
            <a:off x="4103095" y="-744761"/>
            <a:ext cx="2634693" cy="4037844"/>
          </a:xfrm>
          <a:custGeom>
            <a:avLst/>
            <a:gdLst/>
            <a:ahLst/>
            <a:cxnLst/>
            <a:rect r="r" b="b" t="t" l="l"/>
            <a:pathLst>
              <a:path h="4037844" w="2634693">
                <a:moveTo>
                  <a:pt x="0" y="0"/>
                </a:moveTo>
                <a:lnTo>
                  <a:pt x="2634693" y="0"/>
                </a:lnTo>
                <a:lnTo>
                  <a:pt x="2634693" y="4037845"/>
                </a:lnTo>
                <a:lnTo>
                  <a:pt x="0" y="4037845"/>
                </a:lnTo>
                <a:lnTo>
                  <a:pt x="0" y="0"/>
                </a:lnTo>
                <a:close/>
              </a:path>
            </a:pathLst>
          </a:custGeom>
          <a:blipFill>
            <a:blip r:embed="rId8"/>
            <a:stretch>
              <a:fillRect l="0" t="0" r="0" b="0"/>
            </a:stretch>
          </a:blipFill>
        </p:spPr>
      </p:sp>
      <p:sp>
        <p:nvSpPr>
          <p:cNvPr name="Freeform 8" id="8"/>
          <p:cNvSpPr/>
          <p:nvPr/>
        </p:nvSpPr>
        <p:spPr>
          <a:xfrm flipH="false" flipV="false" rot="-2558227">
            <a:off x="481848" y="-239666"/>
            <a:ext cx="3024050" cy="3927338"/>
          </a:xfrm>
          <a:custGeom>
            <a:avLst/>
            <a:gdLst/>
            <a:ahLst/>
            <a:cxnLst/>
            <a:rect r="r" b="b" t="t" l="l"/>
            <a:pathLst>
              <a:path h="3927338" w="3024050">
                <a:moveTo>
                  <a:pt x="0" y="0"/>
                </a:moveTo>
                <a:lnTo>
                  <a:pt x="3024050" y="0"/>
                </a:lnTo>
                <a:lnTo>
                  <a:pt x="3024050" y="3927338"/>
                </a:lnTo>
                <a:lnTo>
                  <a:pt x="0" y="3927338"/>
                </a:lnTo>
                <a:lnTo>
                  <a:pt x="0" y="0"/>
                </a:lnTo>
                <a:close/>
              </a:path>
            </a:pathLst>
          </a:custGeom>
          <a:blipFill>
            <a:blip r:embed="rId9"/>
            <a:stretch>
              <a:fillRect l="0" t="0" r="0" b="0"/>
            </a:stretch>
          </a:blipFill>
        </p:spPr>
      </p:sp>
      <p:sp>
        <p:nvSpPr>
          <p:cNvPr name="Freeform 9" id="9"/>
          <p:cNvSpPr/>
          <p:nvPr/>
        </p:nvSpPr>
        <p:spPr>
          <a:xfrm flipH="false" flipV="false" rot="-1815947">
            <a:off x="87603" y="6936384"/>
            <a:ext cx="3304929" cy="3713403"/>
          </a:xfrm>
          <a:custGeom>
            <a:avLst/>
            <a:gdLst/>
            <a:ahLst/>
            <a:cxnLst/>
            <a:rect r="r" b="b" t="t" l="l"/>
            <a:pathLst>
              <a:path h="3713403" w="3304929">
                <a:moveTo>
                  <a:pt x="0" y="0"/>
                </a:moveTo>
                <a:lnTo>
                  <a:pt x="3304929" y="0"/>
                </a:lnTo>
                <a:lnTo>
                  <a:pt x="3304929" y="3713403"/>
                </a:lnTo>
                <a:lnTo>
                  <a:pt x="0" y="3713403"/>
                </a:lnTo>
                <a:lnTo>
                  <a:pt x="0" y="0"/>
                </a:lnTo>
                <a:close/>
              </a:path>
            </a:pathLst>
          </a:custGeom>
          <a:blipFill>
            <a:blip r:embed="rId10"/>
            <a:stretch>
              <a:fillRect l="0" t="0" r="0" b="0"/>
            </a:stretch>
          </a:blipFill>
        </p:spPr>
      </p:sp>
      <p:sp>
        <p:nvSpPr>
          <p:cNvPr name="Freeform 10" id="10"/>
          <p:cNvSpPr/>
          <p:nvPr/>
        </p:nvSpPr>
        <p:spPr>
          <a:xfrm flipH="false" flipV="false" rot="0">
            <a:off x="8106301" y="-891710"/>
            <a:ext cx="2690687" cy="2435072"/>
          </a:xfrm>
          <a:custGeom>
            <a:avLst/>
            <a:gdLst/>
            <a:ahLst/>
            <a:cxnLst/>
            <a:rect r="r" b="b" t="t" l="l"/>
            <a:pathLst>
              <a:path h="2435072" w="2690687">
                <a:moveTo>
                  <a:pt x="0" y="0"/>
                </a:moveTo>
                <a:lnTo>
                  <a:pt x="2690688" y="0"/>
                </a:lnTo>
                <a:lnTo>
                  <a:pt x="2690688" y="2435072"/>
                </a:lnTo>
                <a:lnTo>
                  <a:pt x="0" y="2435072"/>
                </a:lnTo>
                <a:lnTo>
                  <a:pt x="0" y="0"/>
                </a:lnTo>
                <a:close/>
              </a:path>
            </a:pathLst>
          </a:custGeom>
          <a:blipFill>
            <a:blip r:embed="rId11"/>
            <a:stretch>
              <a:fillRect l="0" t="0" r="0" b="0"/>
            </a:stretch>
          </a:blipFill>
        </p:spPr>
      </p:sp>
      <p:sp>
        <p:nvSpPr>
          <p:cNvPr name="Freeform 11" id="11"/>
          <p:cNvSpPr/>
          <p:nvPr/>
        </p:nvSpPr>
        <p:spPr>
          <a:xfrm flipH="false" flipV="false" rot="9746073">
            <a:off x="10862213" y="8321016"/>
            <a:ext cx="3017050" cy="2873740"/>
          </a:xfrm>
          <a:custGeom>
            <a:avLst/>
            <a:gdLst/>
            <a:ahLst/>
            <a:cxnLst/>
            <a:rect r="r" b="b" t="t" l="l"/>
            <a:pathLst>
              <a:path h="2873740" w="3017050">
                <a:moveTo>
                  <a:pt x="0" y="0"/>
                </a:moveTo>
                <a:lnTo>
                  <a:pt x="3017050" y="0"/>
                </a:lnTo>
                <a:lnTo>
                  <a:pt x="3017050" y="2873740"/>
                </a:lnTo>
                <a:lnTo>
                  <a:pt x="0" y="2873740"/>
                </a:lnTo>
                <a:lnTo>
                  <a:pt x="0" y="0"/>
                </a:lnTo>
                <a:close/>
              </a:path>
            </a:pathLst>
          </a:custGeom>
          <a:blipFill>
            <a:blip r:embed="rId12"/>
            <a:stretch>
              <a:fillRect l="0" t="0" r="0" b="0"/>
            </a:stretch>
          </a:blipFill>
        </p:spPr>
      </p:sp>
      <p:sp>
        <p:nvSpPr>
          <p:cNvPr name="TextBox 12" id="12"/>
          <p:cNvSpPr txBox="true"/>
          <p:nvPr/>
        </p:nvSpPr>
        <p:spPr>
          <a:xfrm rot="-966864">
            <a:off x="4880050" y="2957783"/>
            <a:ext cx="7892840" cy="4314825"/>
          </a:xfrm>
          <a:prstGeom prst="rect">
            <a:avLst/>
          </a:prstGeom>
        </p:spPr>
        <p:txBody>
          <a:bodyPr anchor="t" rtlCol="false" tIns="0" lIns="0" bIns="0" rIns="0">
            <a:spAutoFit/>
          </a:bodyPr>
          <a:lstStyle/>
          <a:p>
            <a:pPr algn="ctr" marL="0" indent="0" lvl="0">
              <a:lnSpc>
                <a:spcPts val="11399"/>
              </a:lnSpc>
              <a:spcBef>
                <a:spcPct val="0"/>
              </a:spcBef>
            </a:pPr>
            <a:r>
              <a:rPr lang="en-US" sz="9499" spc="256">
                <a:solidFill>
                  <a:srgbClr val="FFC901"/>
                </a:solidFill>
                <a:latin typeface="Sniglet"/>
                <a:ea typeface="Sniglet"/>
                <a:cs typeface="Sniglet"/>
                <a:sym typeface="Sniglet"/>
              </a:rPr>
              <a:t>Four (4) the Win: Title IX Trivia</a:t>
            </a:r>
          </a:p>
        </p:txBody>
      </p:sp>
      <p:sp>
        <p:nvSpPr>
          <p:cNvPr name="Freeform 13" id="13"/>
          <p:cNvSpPr/>
          <p:nvPr/>
        </p:nvSpPr>
        <p:spPr>
          <a:xfrm flipH="false" flipV="false" rot="1209559">
            <a:off x="4152203" y="8574153"/>
            <a:ext cx="4162522" cy="2476701"/>
          </a:xfrm>
          <a:custGeom>
            <a:avLst/>
            <a:gdLst/>
            <a:ahLst/>
            <a:cxnLst/>
            <a:rect r="r" b="b" t="t" l="l"/>
            <a:pathLst>
              <a:path h="2476701" w="4162522">
                <a:moveTo>
                  <a:pt x="0" y="0"/>
                </a:moveTo>
                <a:lnTo>
                  <a:pt x="4162523" y="0"/>
                </a:lnTo>
                <a:lnTo>
                  <a:pt x="4162523" y="2476701"/>
                </a:lnTo>
                <a:lnTo>
                  <a:pt x="0" y="2476701"/>
                </a:lnTo>
                <a:lnTo>
                  <a:pt x="0" y="0"/>
                </a:lnTo>
                <a:close/>
              </a:path>
            </a:pathLst>
          </a:custGeom>
          <a:blipFill>
            <a:blip r:embed="rId13"/>
            <a:stretch>
              <a:fillRect l="0" t="0" r="0" b="0"/>
            </a:stretch>
          </a:blipFill>
        </p:spPr>
      </p:sp>
      <p:sp>
        <p:nvSpPr>
          <p:cNvPr name="Freeform 14" id="14"/>
          <p:cNvSpPr/>
          <p:nvPr/>
        </p:nvSpPr>
        <p:spPr>
          <a:xfrm flipH="false" flipV="false" rot="0">
            <a:off x="-2036720" y="3293084"/>
            <a:ext cx="4073439" cy="3829033"/>
          </a:xfrm>
          <a:custGeom>
            <a:avLst/>
            <a:gdLst/>
            <a:ahLst/>
            <a:cxnLst/>
            <a:rect r="r" b="b" t="t" l="l"/>
            <a:pathLst>
              <a:path h="3829033" w="4073439">
                <a:moveTo>
                  <a:pt x="0" y="0"/>
                </a:moveTo>
                <a:lnTo>
                  <a:pt x="4073440" y="0"/>
                </a:lnTo>
                <a:lnTo>
                  <a:pt x="4073440" y="3829033"/>
                </a:lnTo>
                <a:lnTo>
                  <a:pt x="0" y="3829033"/>
                </a:lnTo>
                <a:lnTo>
                  <a:pt x="0" y="0"/>
                </a:lnTo>
                <a:close/>
              </a:path>
            </a:pathLst>
          </a:custGeom>
          <a:blipFill>
            <a:blip r:embed="rId14"/>
            <a:stretch>
              <a:fillRect l="0" t="0" r="0" b="0"/>
            </a:stretch>
          </a:blipFill>
        </p:spPr>
      </p:sp>
      <p:sp>
        <p:nvSpPr>
          <p:cNvPr name="Freeform 15" id="15"/>
          <p:cNvSpPr/>
          <p:nvPr/>
        </p:nvSpPr>
        <p:spPr>
          <a:xfrm flipH="false" flipV="false" rot="0">
            <a:off x="17259300" y="1724003"/>
            <a:ext cx="4073439" cy="3829033"/>
          </a:xfrm>
          <a:custGeom>
            <a:avLst/>
            <a:gdLst/>
            <a:ahLst/>
            <a:cxnLst/>
            <a:rect r="r" b="b" t="t" l="l"/>
            <a:pathLst>
              <a:path h="3829033" w="4073439">
                <a:moveTo>
                  <a:pt x="0" y="0"/>
                </a:moveTo>
                <a:lnTo>
                  <a:pt x="4073439" y="0"/>
                </a:lnTo>
                <a:lnTo>
                  <a:pt x="4073439" y="3829033"/>
                </a:lnTo>
                <a:lnTo>
                  <a:pt x="0" y="3829033"/>
                </a:lnTo>
                <a:lnTo>
                  <a:pt x="0" y="0"/>
                </a:lnTo>
                <a:close/>
              </a:path>
            </a:pathLst>
          </a:custGeom>
          <a:blipFill>
            <a:blip r:embed="rId14"/>
            <a:stretch>
              <a:fillRect l="0" t="0" r="0" b="0"/>
            </a:stretch>
          </a:blipFill>
        </p:spPr>
      </p:sp>
      <p:sp>
        <p:nvSpPr>
          <p:cNvPr name="Freeform 16" id="16"/>
          <p:cNvSpPr/>
          <p:nvPr/>
        </p:nvSpPr>
        <p:spPr>
          <a:xfrm flipH="false" flipV="false" rot="2101554">
            <a:off x="10830298" y="-1443361"/>
            <a:ext cx="2690687" cy="2435072"/>
          </a:xfrm>
          <a:custGeom>
            <a:avLst/>
            <a:gdLst/>
            <a:ahLst/>
            <a:cxnLst/>
            <a:rect r="r" b="b" t="t" l="l"/>
            <a:pathLst>
              <a:path h="2435072" w="2690687">
                <a:moveTo>
                  <a:pt x="0" y="0"/>
                </a:moveTo>
                <a:lnTo>
                  <a:pt x="2690687" y="0"/>
                </a:lnTo>
                <a:lnTo>
                  <a:pt x="2690687" y="2435072"/>
                </a:lnTo>
                <a:lnTo>
                  <a:pt x="0" y="2435072"/>
                </a:lnTo>
                <a:lnTo>
                  <a:pt x="0" y="0"/>
                </a:lnTo>
                <a:close/>
              </a:path>
            </a:pathLst>
          </a:custGeom>
          <a:blipFill>
            <a:blip r:embed="rId11"/>
            <a:stretch>
              <a:fillRect l="0" t="0" r="0" b="0"/>
            </a:stretch>
          </a:blipFill>
        </p:spPr>
      </p:sp>
      <p:sp>
        <p:nvSpPr>
          <p:cNvPr name="Freeform 17" id="17"/>
          <p:cNvSpPr/>
          <p:nvPr/>
        </p:nvSpPr>
        <p:spPr>
          <a:xfrm flipH="false" flipV="false" rot="0">
            <a:off x="12370738" y="1947196"/>
            <a:ext cx="2377458" cy="2377458"/>
          </a:xfrm>
          <a:custGeom>
            <a:avLst/>
            <a:gdLst/>
            <a:ahLst/>
            <a:cxnLst/>
            <a:rect r="r" b="b" t="t" l="l"/>
            <a:pathLst>
              <a:path h="2377458" w="2377458">
                <a:moveTo>
                  <a:pt x="0" y="0"/>
                </a:moveTo>
                <a:lnTo>
                  <a:pt x="2377458" y="0"/>
                </a:lnTo>
                <a:lnTo>
                  <a:pt x="2377458" y="2377458"/>
                </a:lnTo>
                <a:lnTo>
                  <a:pt x="0" y="2377458"/>
                </a:lnTo>
                <a:lnTo>
                  <a:pt x="0" y="0"/>
                </a:lnTo>
                <a:close/>
              </a:path>
            </a:pathLst>
          </a:custGeom>
          <a:blipFill>
            <a:blip r:embed="rId15"/>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013174"/>
        </a:solidFill>
      </p:bgPr>
    </p:bg>
    <p:spTree>
      <p:nvGrpSpPr>
        <p:cNvPr id="1" name=""/>
        <p:cNvGrpSpPr/>
        <p:nvPr/>
      </p:nvGrpSpPr>
      <p:grpSpPr>
        <a:xfrm>
          <a:off x="0" y="0"/>
          <a:ext cx="0" cy="0"/>
          <a:chOff x="0" y="0"/>
          <a:chExt cx="0" cy="0"/>
        </a:xfrm>
      </p:grpSpPr>
      <p:grpSp>
        <p:nvGrpSpPr>
          <p:cNvPr name="Group 2" id="2"/>
          <p:cNvGrpSpPr/>
          <p:nvPr/>
        </p:nvGrpSpPr>
        <p:grpSpPr>
          <a:xfrm rot="0">
            <a:off x="-382764" y="3894948"/>
            <a:ext cx="19358329" cy="4890699"/>
            <a:chOff x="0" y="0"/>
            <a:chExt cx="5098490" cy="1288085"/>
          </a:xfrm>
        </p:grpSpPr>
        <p:sp>
          <p:nvSpPr>
            <p:cNvPr name="Freeform 3" id="3"/>
            <p:cNvSpPr/>
            <p:nvPr/>
          </p:nvSpPr>
          <p:spPr>
            <a:xfrm flipH="false" flipV="false" rot="0">
              <a:off x="0" y="0"/>
              <a:ext cx="5098490" cy="1288085"/>
            </a:xfrm>
            <a:custGeom>
              <a:avLst/>
              <a:gdLst/>
              <a:ahLst/>
              <a:cxnLst/>
              <a:rect r="r" b="b" t="t" l="l"/>
              <a:pathLst>
                <a:path h="1288085" w="5098490">
                  <a:moveTo>
                    <a:pt x="0" y="0"/>
                  </a:moveTo>
                  <a:lnTo>
                    <a:pt x="5098490" y="0"/>
                  </a:lnTo>
                  <a:lnTo>
                    <a:pt x="5098490" y="1288085"/>
                  </a:lnTo>
                  <a:lnTo>
                    <a:pt x="0" y="1288085"/>
                  </a:lnTo>
                  <a:close/>
                </a:path>
              </a:pathLst>
            </a:custGeom>
            <a:solidFill>
              <a:srgbClr val="FFC901"/>
            </a:solidFill>
          </p:spPr>
        </p:sp>
        <p:sp>
          <p:nvSpPr>
            <p:cNvPr name="TextBox 4" id="4"/>
            <p:cNvSpPr txBox="true"/>
            <p:nvPr/>
          </p:nvSpPr>
          <p:spPr>
            <a:xfrm>
              <a:off x="0" y="-38100"/>
              <a:ext cx="5098490" cy="1326185"/>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535164" y="3382755"/>
            <a:ext cx="19358329" cy="5250493"/>
            <a:chOff x="0" y="0"/>
            <a:chExt cx="5098490" cy="1382846"/>
          </a:xfrm>
        </p:grpSpPr>
        <p:sp>
          <p:nvSpPr>
            <p:cNvPr name="Freeform 6" id="6"/>
            <p:cNvSpPr/>
            <p:nvPr/>
          </p:nvSpPr>
          <p:spPr>
            <a:xfrm flipH="false" flipV="false" rot="0">
              <a:off x="0" y="0"/>
              <a:ext cx="5098490" cy="1382846"/>
            </a:xfrm>
            <a:custGeom>
              <a:avLst/>
              <a:gdLst/>
              <a:ahLst/>
              <a:cxnLst/>
              <a:rect r="r" b="b" t="t" l="l"/>
              <a:pathLst>
                <a:path h="1382846" w="5098490">
                  <a:moveTo>
                    <a:pt x="0" y="0"/>
                  </a:moveTo>
                  <a:lnTo>
                    <a:pt x="5098490" y="0"/>
                  </a:lnTo>
                  <a:lnTo>
                    <a:pt x="5098490" y="1382846"/>
                  </a:lnTo>
                  <a:lnTo>
                    <a:pt x="0" y="1382846"/>
                  </a:lnTo>
                  <a:close/>
                </a:path>
              </a:pathLst>
            </a:custGeom>
            <a:solidFill>
              <a:srgbClr val="000000"/>
            </a:solidFill>
          </p:spPr>
        </p:sp>
        <p:sp>
          <p:nvSpPr>
            <p:cNvPr name="TextBox 7" id="7"/>
            <p:cNvSpPr txBox="true"/>
            <p:nvPr/>
          </p:nvSpPr>
          <p:spPr>
            <a:xfrm>
              <a:off x="0" y="-38100"/>
              <a:ext cx="5098490" cy="1420946"/>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276546" y="2873410"/>
            <a:ext cx="8019854" cy="6384890"/>
            <a:chOff x="0" y="0"/>
            <a:chExt cx="2986981" cy="2378041"/>
          </a:xfrm>
        </p:grpSpPr>
        <p:sp>
          <p:nvSpPr>
            <p:cNvPr name="Freeform 9" id="9"/>
            <p:cNvSpPr/>
            <p:nvPr/>
          </p:nvSpPr>
          <p:spPr>
            <a:xfrm flipH="false" flipV="false" rot="0">
              <a:off x="0" y="0"/>
              <a:ext cx="2986981" cy="2378041"/>
            </a:xfrm>
            <a:custGeom>
              <a:avLst/>
              <a:gdLst/>
              <a:ahLst/>
              <a:cxnLst/>
              <a:rect r="r" b="b" t="t" l="l"/>
              <a:pathLst>
                <a:path h="2378041" w="2986981">
                  <a:moveTo>
                    <a:pt x="0" y="0"/>
                  </a:moveTo>
                  <a:lnTo>
                    <a:pt x="2986981" y="0"/>
                  </a:lnTo>
                  <a:lnTo>
                    <a:pt x="2986981" y="2378041"/>
                  </a:lnTo>
                  <a:lnTo>
                    <a:pt x="0" y="2378041"/>
                  </a:lnTo>
                  <a:close/>
                </a:path>
              </a:pathLst>
            </a:custGeom>
            <a:solidFill>
              <a:srgbClr val="4ABC39"/>
            </a:solidFill>
            <a:ln w="85725" cap="sq">
              <a:solidFill>
                <a:srgbClr val="000000"/>
              </a:solidFill>
              <a:prstDash val="solid"/>
              <a:miter/>
            </a:ln>
          </p:spPr>
        </p:sp>
        <p:sp>
          <p:nvSpPr>
            <p:cNvPr name="TextBox 10" id="10"/>
            <p:cNvSpPr txBox="true"/>
            <p:nvPr/>
          </p:nvSpPr>
          <p:spPr>
            <a:xfrm>
              <a:off x="0" y="-38100"/>
              <a:ext cx="2986981" cy="2416141"/>
            </a:xfrm>
            <a:prstGeom prst="rect">
              <a:avLst/>
            </a:prstGeom>
          </p:spPr>
          <p:txBody>
            <a:bodyPr anchor="ctr" rtlCol="false" tIns="35779" lIns="35779" bIns="35779" rIns="35779"/>
            <a:lstStyle/>
            <a:p>
              <a:pPr algn="ctr">
                <a:lnSpc>
                  <a:spcPts val="2659"/>
                </a:lnSpc>
              </a:pPr>
            </a:p>
          </p:txBody>
        </p:sp>
      </p:grpSp>
      <p:sp>
        <p:nvSpPr>
          <p:cNvPr name="Freeform 11" id="11"/>
          <p:cNvSpPr/>
          <p:nvPr/>
        </p:nvSpPr>
        <p:spPr>
          <a:xfrm flipH="false" flipV="false" rot="0">
            <a:off x="4874768" y="3745359"/>
            <a:ext cx="3912595" cy="3653385"/>
          </a:xfrm>
          <a:custGeom>
            <a:avLst/>
            <a:gdLst/>
            <a:ahLst/>
            <a:cxnLst/>
            <a:rect r="r" b="b" t="t" l="l"/>
            <a:pathLst>
              <a:path h="3653385" w="3912595">
                <a:moveTo>
                  <a:pt x="0" y="0"/>
                </a:moveTo>
                <a:lnTo>
                  <a:pt x="3912595" y="0"/>
                </a:lnTo>
                <a:lnTo>
                  <a:pt x="3912595" y="3653386"/>
                </a:lnTo>
                <a:lnTo>
                  <a:pt x="0" y="365338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276546" y="3086100"/>
            <a:ext cx="4898298" cy="6098390"/>
          </a:xfrm>
          <a:custGeom>
            <a:avLst/>
            <a:gdLst/>
            <a:ahLst/>
            <a:cxnLst/>
            <a:rect r="r" b="b" t="t" l="l"/>
            <a:pathLst>
              <a:path h="6098390" w="4898298">
                <a:moveTo>
                  <a:pt x="0" y="0"/>
                </a:moveTo>
                <a:lnTo>
                  <a:pt x="4898298" y="0"/>
                </a:lnTo>
                <a:lnTo>
                  <a:pt x="4898298" y="6098390"/>
                </a:lnTo>
                <a:lnTo>
                  <a:pt x="0" y="6098390"/>
                </a:lnTo>
                <a:lnTo>
                  <a:pt x="0" y="0"/>
                </a:lnTo>
                <a:close/>
              </a:path>
            </a:pathLst>
          </a:custGeom>
          <a:blipFill>
            <a:blip r:embed="rId4">
              <a:extLst>
                <a:ext uri="{96DAC541-7B7A-43D3-8B79-37D633B846F1}">
                  <asvg:svgBlip xmlns:asvg="http://schemas.microsoft.com/office/drawing/2016/SVG/main" r:embed="rId5"/>
                </a:ext>
              </a:extLst>
            </a:blip>
            <a:stretch>
              <a:fillRect l="-24500" t="0" r="0" b="0"/>
            </a:stretch>
          </a:blipFill>
        </p:spPr>
      </p:sp>
      <p:sp>
        <p:nvSpPr>
          <p:cNvPr name="TextBox 13" id="13"/>
          <p:cNvSpPr txBox="true"/>
          <p:nvPr/>
        </p:nvSpPr>
        <p:spPr>
          <a:xfrm rot="0">
            <a:off x="10103988" y="4122051"/>
            <a:ext cx="7155312" cy="1143000"/>
          </a:xfrm>
          <a:prstGeom prst="rect">
            <a:avLst/>
          </a:prstGeom>
        </p:spPr>
        <p:txBody>
          <a:bodyPr anchor="t" rtlCol="false" tIns="0" lIns="0" bIns="0" rIns="0">
            <a:spAutoFit/>
          </a:bodyPr>
          <a:lstStyle/>
          <a:p>
            <a:pPr algn="ctr" marL="0" indent="0" lvl="0">
              <a:lnSpc>
                <a:spcPts val="4559"/>
              </a:lnSpc>
            </a:pPr>
            <a:r>
              <a:rPr lang="en-US" b="true" sz="3799">
                <a:solidFill>
                  <a:srgbClr val="FFC901"/>
                </a:solidFill>
                <a:latin typeface="Nunito Bold"/>
                <a:ea typeface="Nunito Bold"/>
                <a:cs typeface="Nunito Bold"/>
                <a:sym typeface="Nunito Bold"/>
              </a:rPr>
              <a:t>Name the top four answers to the following Title IX questions.</a:t>
            </a:r>
          </a:p>
        </p:txBody>
      </p:sp>
      <p:sp>
        <p:nvSpPr>
          <p:cNvPr name="TextBox 14" id="14"/>
          <p:cNvSpPr txBox="true"/>
          <p:nvPr/>
        </p:nvSpPr>
        <p:spPr>
          <a:xfrm rot="0">
            <a:off x="5591122" y="4375288"/>
            <a:ext cx="2479886" cy="1247775"/>
          </a:xfrm>
          <a:prstGeom prst="rect">
            <a:avLst/>
          </a:prstGeom>
        </p:spPr>
        <p:txBody>
          <a:bodyPr anchor="t" rtlCol="false" tIns="0" lIns="0" bIns="0" rIns="0">
            <a:spAutoFit/>
          </a:bodyPr>
          <a:lstStyle/>
          <a:p>
            <a:pPr algn="ctr">
              <a:lnSpc>
                <a:spcPts val="3170"/>
              </a:lnSpc>
            </a:pPr>
            <a:r>
              <a:rPr lang="en-US" sz="2641">
                <a:solidFill>
                  <a:srgbClr val="000000"/>
                </a:solidFill>
                <a:latin typeface="Comica"/>
                <a:ea typeface="Comica"/>
                <a:cs typeface="Comica"/>
                <a:sym typeface="Comica"/>
              </a:rPr>
              <a:t>You know your stuff I see</a:t>
            </a:r>
          </a:p>
        </p:txBody>
      </p:sp>
      <p:sp>
        <p:nvSpPr>
          <p:cNvPr name="TextBox 15" id="15"/>
          <p:cNvSpPr txBox="true"/>
          <p:nvPr/>
        </p:nvSpPr>
        <p:spPr>
          <a:xfrm rot="0">
            <a:off x="3867278" y="3497709"/>
            <a:ext cx="2479886" cy="447675"/>
          </a:xfrm>
          <a:prstGeom prst="rect">
            <a:avLst/>
          </a:prstGeom>
        </p:spPr>
        <p:txBody>
          <a:bodyPr anchor="t" rtlCol="false" tIns="0" lIns="0" bIns="0" rIns="0">
            <a:spAutoFit/>
          </a:bodyPr>
          <a:lstStyle/>
          <a:p>
            <a:pPr algn="ctr">
              <a:lnSpc>
                <a:spcPts val="3170"/>
              </a:lnSpc>
            </a:pPr>
            <a:r>
              <a:rPr lang="en-US" sz="2641">
                <a:solidFill>
                  <a:srgbClr val="000000"/>
                </a:solidFill>
                <a:latin typeface="Comica"/>
                <a:ea typeface="Comica"/>
                <a:cs typeface="Comica"/>
                <a:sym typeface="Comica"/>
              </a:rPr>
              <a:t>AHA!</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3021728">
            <a:off x="-90390" y="-1837322"/>
            <a:ext cx="5472684" cy="8229600"/>
          </a:xfrm>
          <a:custGeom>
            <a:avLst/>
            <a:gdLst/>
            <a:ahLst/>
            <a:cxnLst/>
            <a:rect r="r" b="b" t="t" l="l"/>
            <a:pathLst>
              <a:path h="8229600" w="5472684">
                <a:moveTo>
                  <a:pt x="0" y="0"/>
                </a:moveTo>
                <a:lnTo>
                  <a:pt x="5472684" y="0"/>
                </a:lnTo>
                <a:lnTo>
                  <a:pt x="5472684"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3013506">
            <a:off x="12810958" y="-1816944"/>
            <a:ext cx="5472684" cy="8229600"/>
          </a:xfrm>
          <a:custGeom>
            <a:avLst/>
            <a:gdLst/>
            <a:ahLst/>
            <a:cxnLst/>
            <a:rect r="r" b="b" t="t" l="l"/>
            <a:pathLst>
              <a:path h="8229600" w="5472684">
                <a:moveTo>
                  <a:pt x="0" y="0"/>
                </a:moveTo>
                <a:lnTo>
                  <a:pt x="5472684" y="0"/>
                </a:lnTo>
                <a:lnTo>
                  <a:pt x="5472684" y="8229600"/>
                </a:lnTo>
                <a:lnTo>
                  <a:pt x="0" y="8229600"/>
                </a:lnTo>
                <a:lnTo>
                  <a:pt x="0" y="0"/>
                </a:lnTo>
                <a:close/>
              </a:path>
            </a:pathLst>
          </a:custGeom>
          <a:blipFill>
            <a:blip r:embed="rId3"/>
            <a:stretch>
              <a:fillRect l="0" t="0" r="0" b="0"/>
            </a:stretch>
          </a:blipFill>
        </p:spPr>
      </p:sp>
      <p:sp>
        <p:nvSpPr>
          <p:cNvPr name="Freeform 5" id="5"/>
          <p:cNvSpPr/>
          <p:nvPr/>
        </p:nvSpPr>
        <p:spPr>
          <a:xfrm flipH="false" flipV="false" rot="0">
            <a:off x="5234401" y="6479174"/>
            <a:ext cx="3424001" cy="1682040"/>
          </a:xfrm>
          <a:custGeom>
            <a:avLst/>
            <a:gdLst/>
            <a:ahLst/>
            <a:cxnLst/>
            <a:rect r="r" b="b" t="t" l="l"/>
            <a:pathLst>
              <a:path h="1682040" w="3424001">
                <a:moveTo>
                  <a:pt x="0" y="0"/>
                </a:moveTo>
                <a:lnTo>
                  <a:pt x="3424000" y="0"/>
                </a:lnTo>
                <a:lnTo>
                  <a:pt x="3424000" y="1682041"/>
                </a:lnTo>
                <a:lnTo>
                  <a:pt x="0" y="16820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933951" y="6502943"/>
            <a:ext cx="3424001" cy="1682040"/>
          </a:xfrm>
          <a:custGeom>
            <a:avLst/>
            <a:gdLst/>
            <a:ahLst/>
            <a:cxnLst/>
            <a:rect r="r" b="b" t="t" l="l"/>
            <a:pathLst>
              <a:path h="1682040" w="3424001">
                <a:moveTo>
                  <a:pt x="0" y="0"/>
                </a:moveTo>
                <a:lnTo>
                  <a:pt x="3424001" y="0"/>
                </a:lnTo>
                <a:lnTo>
                  <a:pt x="3424001" y="1682040"/>
                </a:lnTo>
                <a:lnTo>
                  <a:pt x="0" y="168204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835299" y="6502943"/>
            <a:ext cx="3424001" cy="1634503"/>
          </a:xfrm>
          <a:custGeom>
            <a:avLst/>
            <a:gdLst/>
            <a:ahLst/>
            <a:cxnLst/>
            <a:rect r="r" b="b" t="t" l="l"/>
            <a:pathLst>
              <a:path h="1634503" w="3424001">
                <a:moveTo>
                  <a:pt x="0" y="0"/>
                </a:moveTo>
                <a:lnTo>
                  <a:pt x="3424001" y="0"/>
                </a:lnTo>
                <a:lnTo>
                  <a:pt x="3424001" y="1634503"/>
                </a:lnTo>
                <a:lnTo>
                  <a:pt x="0" y="1634503"/>
                </a:lnTo>
                <a:lnTo>
                  <a:pt x="0" y="0"/>
                </a:lnTo>
                <a:close/>
              </a:path>
            </a:pathLst>
          </a:custGeom>
          <a:blipFill>
            <a:blip r:embed="rId4">
              <a:extLst>
                <a:ext uri="{96DAC541-7B7A-43D3-8B79-37D633B846F1}">
                  <asvg:svgBlip xmlns:asvg="http://schemas.microsoft.com/office/drawing/2016/SVG/main" r:embed="rId5"/>
                </a:ext>
              </a:extLst>
            </a:blip>
            <a:stretch>
              <a:fillRect l="0" t="-1454" r="0" b="-1454"/>
            </a:stretch>
          </a:blipFill>
        </p:spPr>
      </p:sp>
      <p:sp>
        <p:nvSpPr>
          <p:cNvPr name="Freeform 8" id="8"/>
          <p:cNvSpPr/>
          <p:nvPr/>
        </p:nvSpPr>
        <p:spPr>
          <a:xfrm flipH="false" flipV="false" rot="0">
            <a:off x="9534850" y="6479174"/>
            <a:ext cx="3424001" cy="1682040"/>
          </a:xfrm>
          <a:custGeom>
            <a:avLst/>
            <a:gdLst/>
            <a:ahLst/>
            <a:cxnLst/>
            <a:rect r="r" b="b" t="t" l="l"/>
            <a:pathLst>
              <a:path h="1682040" w="3424001">
                <a:moveTo>
                  <a:pt x="0" y="0"/>
                </a:moveTo>
                <a:lnTo>
                  <a:pt x="3424001" y="0"/>
                </a:lnTo>
                <a:lnTo>
                  <a:pt x="3424001" y="1682041"/>
                </a:lnTo>
                <a:lnTo>
                  <a:pt x="0" y="168204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1421413" y="7138267"/>
            <a:ext cx="2450912" cy="55435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Unwelcomed Touching</a:t>
            </a:r>
          </a:p>
        </p:txBody>
      </p:sp>
      <p:sp>
        <p:nvSpPr>
          <p:cNvPr name="Freeform 10" id="10"/>
          <p:cNvSpPr/>
          <p:nvPr/>
        </p:nvSpPr>
        <p:spPr>
          <a:xfrm flipH="false" flipV="false" rot="0">
            <a:off x="8744406" y="3215640"/>
            <a:ext cx="799189" cy="1483413"/>
          </a:xfrm>
          <a:custGeom>
            <a:avLst/>
            <a:gdLst/>
            <a:ahLst/>
            <a:cxnLst/>
            <a:rect r="r" b="b" t="t" l="l"/>
            <a:pathLst>
              <a:path h="1483413" w="799189">
                <a:moveTo>
                  <a:pt x="0" y="0"/>
                </a:moveTo>
                <a:lnTo>
                  <a:pt x="799188" y="0"/>
                </a:lnTo>
                <a:lnTo>
                  <a:pt x="799188" y="1483413"/>
                </a:lnTo>
                <a:lnTo>
                  <a:pt x="0" y="1483413"/>
                </a:lnTo>
                <a:lnTo>
                  <a:pt x="0" y="0"/>
                </a:lnTo>
                <a:close/>
              </a:path>
            </a:pathLst>
          </a:custGeom>
          <a:blipFill>
            <a:blip r:embed="rId6"/>
            <a:stretch>
              <a:fillRect l="0" t="0" r="0" b="0"/>
            </a:stretch>
          </a:blipFill>
        </p:spPr>
      </p:sp>
      <p:sp>
        <p:nvSpPr>
          <p:cNvPr name="TextBox 11" id="11"/>
          <p:cNvSpPr txBox="true"/>
          <p:nvPr/>
        </p:nvSpPr>
        <p:spPr>
          <a:xfrm rot="0">
            <a:off x="4089689" y="714375"/>
            <a:ext cx="10108621" cy="2501265"/>
          </a:xfrm>
          <a:prstGeom prst="rect">
            <a:avLst/>
          </a:prstGeom>
        </p:spPr>
        <p:txBody>
          <a:bodyPr anchor="t" rtlCol="false" tIns="0" lIns="0" bIns="0" rIns="0">
            <a:spAutoFit/>
          </a:bodyPr>
          <a:lstStyle/>
          <a:p>
            <a:pPr algn="ctr">
              <a:lnSpc>
                <a:spcPts val="20160"/>
              </a:lnSpc>
              <a:spcBef>
                <a:spcPct val="0"/>
              </a:spcBef>
            </a:pPr>
            <a:r>
              <a:rPr lang="en-US" sz="14400">
                <a:solidFill>
                  <a:srgbClr val="931E09"/>
                </a:solidFill>
                <a:latin typeface="Harlow Solid"/>
                <a:ea typeface="Harlow Solid"/>
                <a:cs typeface="Harlow Solid"/>
                <a:sym typeface="Harlow Solid"/>
              </a:rPr>
              <a:t>Round 1</a:t>
            </a:r>
          </a:p>
        </p:txBody>
      </p:sp>
      <p:sp>
        <p:nvSpPr>
          <p:cNvPr name="TextBox 12" id="12"/>
          <p:cNvSpPr txBox="true"/>
          <p:nvPr/>
        </p:nvSpPr>
        <p:spPr>
          <a:xfrm rot="0">
            <a:off x="1509489" y="4739640"/>
            <a:ext cx="15269023" cy="1464945"/>
          </a:xfrm>
          <a:prstGeom prst="rect">
            <a:avLst/>
          </a:prstGeom>
        </p:spPr>
        <p:txBody>
          <a:bodyPr anchor="t" rtlCol="false" tIns="0" lIns="0" bIns="0" rIns="0">
            <a:spAutoFit/>
          </a:bodyPr>
          <a:lstStyle/>
          <a:p>
            <a:pPr algn="ctr">
              <a:lnSpc>
                <a:spcPts val="5880"/>
              </a:lnSpc>
            </a:pPr>
            <a:r>
              <a:rPr lang="en-US" sz="4200">
                <a:solidFill>
                  <a:srgbClr val="FEFAD3"/>
                </a:solidFill>
                <a:latin typeface="Glacial Indifference"/>
                <a:ea typeface="Glacial Indifference"/>
                <a:cs typeface="Glacial Indifference"/>
                <a:sym typeface="Glacial Indifference"/>
              </a:rPr>
              <a:t>Name a type of behavior that is often seen in K-12 schools and could be considered sexual harassment under Title IX.</a:t>
            </a:r>
          </a:p>
        </p:txBody>
      </p:sp>
      <p:sp>
        <p:nvSpPr>
          <p:cNvPr name="TextBox 13" id="13"/>
          <p:cNvSpPr txBox="true"/>
          <p:nvPr/>
        </p:nvSpPr>
        <p:spPr>
          <a:xfrm rot="0">
            <a:off x="5720945" y="7076354"/>
            <a:ext cx="2450912" cy="81153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Repeated sexual jokes or comments</a:t>
            </a:r>
          </a:p>
        </p:txBody>
      </p:sp>
      <p:sp>
        <p:nvSpPr>
          <p:cNvPr name="TextBox 14" id="14"/>
          <p:cNvSpPr txBox="true"/>
          <p:nvPr/>
        </p:nvSpPr>
        <p:spPr>
          <a:xfrm rot="0">
            <a:off x="10024286" y="7030641"/>
            <a:ext cx="2450912" cy="106870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Sending photos or text messages of a sexual nature.</a:t>
            </a:r>
          </a:p>
        </p:txBody>
      </p:sp>
      <p:sp>
        <p:nvSpPr>
          <p:cNvPr name="TextBox 15" id="15"/>
          <p:cNvSpPr txBox="true"/>
          <p:nvPr/>
        </p:nvSpPr>
        <p:spPr>
          <a:xfrm rot="0">
            <a:off x="14321844" y="7021116"/>
            <a:ext cx="2450912" cy="106870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Pulling someone’s pants down as a joke “pantsing”</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819653" y="3215640"/>
            <a:ext cx="2051755" cy="2556704"/>
          </a:xfrm>
          <a:custGeom>
            <a:avLst/>
            <a:gdLst/>
            <a:ahLst/>
            <a:cxnLst/>
            <a:rect r="r" b="b" t="t" l="l"/>
            <a:pathLst>
              <a:path h="2556704" w="2051755">
                <a:moveTo>
                  <a:pt x="0" y="0"/>
                </a:moveTo>
                <a:lnTo>
                  <a:pt x="2051755" y="0"/>
                </a:lnTo>
                <a:lnTo>
                  <a:pt x="2051755" y="2556704"/>
                </a:lnTo>
                <a:lnTo>
                  <a:pt x="0" y="2556704"/>
                </a:lnTo>
                <a:lnTo>
                  <a:pt x="0" y="0"/>
                </a:lnTo>
                <a:close/>
              </a:path>
            </a:pathLst>
          </a:custGeom>
          <a:blipFill>
            <a:blip r:embed="rId3"/>
            <a:stretch>
              <a:fillRect l="0" t="0" r="0" b="0"/>
            </a:stretch>
          </a:blipFill>
        </p:spPr>
      </p:sp>
      <p:sp>
        <p:nvSpPr>
          <p:cNvPr name="TextBox 4" id="4"/>
          <p:cNvSpPr txBox="true"/>
          <p:nvPr/>
        </p:nvSpPr>
        <p:spPr>
          <a:xfrm rot="0">
            <a:off x="4089689" y="714375"/>
            <a:ext cx="10108621" cy="2501265"/>
          </a:xfrm>
          <a:prstGeom prst="rect">
            <a:avLst/>
          </a:prstGeom>
        </p:spPr>
        <p:txBody>
          <a:bodyPr anchor="t" rtlCol="false" tIns="0" lIns="0" bIns="0" rIns="0">
            <a:spAutoFit/>
          </a:bodyPr>
          <a:lstStyle/>
          <a:p>
            <a:pPr algn="ctr">
              <a:lnSpc>
                <a:spcPts val="20160"/>
              </a:lnSpc>
              <a:spcBef>
                <a:spcPct val="0"/>
              </a:spcBef>
            </a:pPr>
            <a:r>
              <a:rPr lang="en-US" sz="14400">
                <a:solidFill>
                  <a:srgbClr val="931E09"/>
                </a:solidFill>
                <a:latin typeface="Harlow Solid"/>
                <a:ea typeface="Harlow Solid"/>
                <a:cs typeface="Harlow Solid"/>
                <a:sym typeface="Harlow Solid"/>
              </a:rPr>
              <a:t>Round 1</a:t>
            </a:r>
          </a:p>
        </p:txBody>
      </p:sp>
      <p:sp>
        <p:nvSpPr>
          <p:cNvPr name="Freeform 5" id="5"/>
          <p:cNvSpPr/>
          <p:nvPr/>
        </p:nvSpPr>
        <p:spPr>
          <a:xfrm flipH="false" flipV="false" rot="0">
            <a:off x="6069326" y="1256133"/>
            <a:ext cx="12218674" cy="11287000"/>
          </a:xfrm>
          <a:custGeom>
            <a:avLst/>
            <a:gdLst/>
            <a:ahLst/>
            <a:cxnLst/>
            <a:rect r="r" b="b" t="t" l="l"/>
            <a:pathLst>
              <a:path h="11287000" w="12218674">
                <a:moveTo>
                  <a:pt x="0" y="0"/>
                </a:moveTo>
                <a:lnTo>
                  <a:pt x="12218674" y="0"/>
                </a:lnTo>
                <a:lnTo>
                  <a:pt x="12218674" y="11287000"/>
                </a:lnTo>
                <a:lnTo>
                  <a:pt x="0" y="112870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descr="Isolated Comic Expression"/>
          <p:cNvSpPr/>
          <p:nvPr/>
        </p:nvSpPr>
        <p:spPr>
          <a:xfrm flipH="false" flipV="false" rot="2024655">
            <a:off x="13862082" y="-1339446"/>
            <a:ext cx="6152972" cy="4114800"/>
          </a:xfrm>
          <a:custGeom>
            <a:avLst/>
            <a:gdLst/>
            <a:ahLst/>
            <a:cxnLst/>
            <a:rect r="r" b="b" t="t" l="l"/>
            <a:pathLst>
              <a:path h="4114800" w="6152972">
                <a:moveTo>
                  <a:pt x="0" y="0"/>
                </a:moveTo>
                <a:lnTo>
                  <a:pt x="6152972" y="0"/>
                </a:lnTo>
                <a:lnTo>
                  <a:pt x="6152972"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5234401" y="6479174"/>
            <a:ext cx="3424001" cy="1682040"/>
          </a:xfrm>
          <a:custGeom>
            <a:avLst/>
            <a:gdLst/>
            <a:ahLst/>
            <a:cxnLst/>
            <a:rect r="r" b="b" t="t" l="l"/>
            <a:pathLst>
              <a:path h="1682040" w="3424001">
                <a:moveTo>
                  <a:pt x="0" y="0"/>
                </a:moveTo>
                <a:lnTo>
                  <a:pt x="3424000" y="0"/>
                </a:lnTo>
                <a:lnTo>
                  <a:pt x="3424000" y="1682041"/>
                </a:lnTo>
                <a:lnTo>
                  <a:pt x="0" y="16820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933951" y="6502943"/>
            <a:ext cx="3424001" cy="1682040"/>
          </a:xfrm>
          <a:custGeom>
            <a:avLst/>
            <a:gdLst/>
            <a:ahLst/>
            <a:cxnLst/>
            <a:rect r="r" b="b" t="t" l="l"/>
            <a:pathLst>
              <a:path h="1682040" w="3424001">
                <a:moveTo>
                  <a:pt x="0" y="0"/>
                </a:moveTo>
                <a:lnTo>
                  <a:pt x="3424001" y="0"/>
                </a:lnTo>
                <a:lnTo>
                  <a:pt x="3424001" y="1682040"/>
                </a:lnTo>
                <a:lnTo>
                  <a:pt x="0" y="168204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3835299" y="6502943"/>
            <a:ext cx="3424001" cy="1634503"/>
          </a:xfrm>
          <a:custGeom>
            <a:avLst/>
            <a:gdLst/>
            <a:ahLst/>
            <a:cxnLst/>
            <a:rect r="r" b="b" t="t" l="l"/>
            <a:pathLst>
              <a:path h="1634503" w="3424001">
                <a:moveTo>
                  <a:pt x="0" y="0"/>
                </a:moveTo>
                <a:lnTo>
                  <a:pt x="3424001" y="0"/>
                </a:lnTo>
                <a:lnTo>
                  <a:pt x="3424001" y="1634503"/>
                </a:lnTo>
                <a:lnTo>
                  <a:pt x="0" y="1634503"/>
                </a:lnTo>
                <a:lnTo>
                  <a:pt x="0" y="0"/>
                </a:lnTo>
                <a:close/>
              </a:path>
            </a:pathLst>
          </a:custGeom>
          <a:blipFill>
            <a:blip r:embed="rId8">
              <a:extLst>
                <a:ext uri="{96DAC541-7B7A-43D3-8B79-37D633B846F1}">
                  <asvg:svgBlip xmlns:asvg="http://schemas.microsoft.com/office/drawing/2016/SVG/main" r:embed="rId9"/>
                </a:ext>
              </a:extLst>
            </a:blip>
            <a:stretch>
              <a:fillRect l="0" t="-1454" r="0" b="-1454"/>
            </a:stretch>
          </a:blipFill>
        </p:spPr>
      </p:sp>
      <p:sp>
        <p:nvSpPr>
          <p:cNvPr name="Freeform 10" id="10"/>
          <p:cNvSpPr/>
          <p:nvPr/>
        </p:nvSpPr>
        <p:spPr>
          <a:xfrm flipH="false" flipV="false" rot="0">
            <a:off x="9534850" y="6479174"/>
            <a:ext cx="3424001" cy="1682040"/>
          </a:xfrm>
          <a:custGeom>
            <a:avLst/>
            <a:gdLst/>
            <a:ahLst/>
            <a:cxnLst/>
            <a:rect r="r" b="b" t="t" l="l"/>
            <a:pathLst>
              <a:path h="1682040" w="3424001">
                <a:moveTo>
                  <a:pt x="0" y="0"/>
                </a:moveTo>
                <a:lnTo>
                  <a:pt x="3424001" y="0"/>
                </a:lnTo>
                <a:lnTo>
                  <a:pt x="3424001" y="1682041"/>
                </a:lnTo>
                <a:lnTo>
                  <a:pt x="0" y="168204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11" id="11"/>
          <p:cNvSpPr txBox="true"/>
          <p:nvPr/>
        </p:nvSpPr>
        <p:spPr>
          <a:xfrm rot="0">
            <a:off x="1420495" y="7128742"/>
            <a:ext cx="2450912" cy="81153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School employees and staff</a:t>
            </a:r>
          </a:p>
        </p:txBody>
      </p:sp>
      <p:sp>
        <p:nvSpPr>
          <p:cNvPr name="TextBox 12" id="12"/>
          <p:cNvSpPr txBox="true"/>
          <p:nvPr/>
        </p:nvSpPr>
        <p:spPr>
          <a:xfrm rot="0">
            <a:off x="5721863" y="7128742"/>
            <a:ext cx="2450912" cy="55435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LGBTQ+ individuals</a:t>
            </a:r>
          </a:p>
        </p:txBody>
      </p:sp>
      <p:sp>
        <p:nvSpPr>
          <p:cNvPr name="TextBox 13" id="13"/>
          <p:cNvSpPr txBox="true"/>
          <p:nvPr/>
        </p:nvSpPr>
        <p:spPr>
          <a:xfrm rot="0">
            <a:off x="10024286" y="7119217"/>
            <a:ext cx="2450912" cy="81153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All students regardless of gender</a:t>
            </a:r>
          </a:p>
        </p:txBody>
      </p:sp>
      <p:sp>
        <p:nvSpPr>
          <p:cNvPr name="TextBox 14" id="14"/>
          <p:cNvSpPr txBox="true"/>
          <p:nvPr/>
        </p:nvSpPr>
        <p:spPr>
          <a:xfrm rot="0">
            <a:off x="14321844" y="7000154"/>
            <a:ext cx="2450912" cy="106870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Any person participating or attempting to participate</a:t>
            </a:r>
          </a:p>
        </p:txBody>
      </p:sp>
      <p:sp>
        <p:nvSpPr>
          <p:cNvPr name="TextBox 15" id="15"/>
          <p:cNvSpPr txBox="true"/>
          <p:nvPr/>
        </p:nvSpPr>
        <p:spPr>
          <a:xfrm rot="0">
            <a:off x="4156147" y="3790590"/>
            <a:ext cx="12616609" cy="721995"/>
          </a:xfrm>
          <a:prstGeom prst="rect">
            <a:avLst/>
          </a:prstGeom>
        </p:spPr>
        <p:txBody>
          <a:bodyPr anchor="t" rtlCol="false" tIns="0" lIns="0" bIns="0" rIns="0">
            <a:spAutoFit/>
          </a:bodyPr>
          <a:lstStyle/>
          <a:p>
            <a:pPr algn="l">
              <a:lnSpc>
                <a:spcPts val="5880"/>
              </a:lnSpc>
            </a:pPr>
            <a:r>
              <a:rPr lang="en-US" sz="4200">
                <a:solidFill>
                  <a:srgbClr val="FEFAD3"/>
                </a:solidFill>
                <a:latin typeface="Glacial Indifference"/>
                <a:ea typeface="Glacial Indifference"/>
                <a:cs typeface="Glacial Indifference"/>
                <a:sym typeface="Glacial Indifference"/>
              </a:rPr>
              <a:t>Who is protected under Title IX in a K-12 setting?</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4557886" y="-1150612"/>
            <a:ext cx="7803951" cy="12970556"/>
          </a:xfrm>
          <a:custGeom>
            <a:avLst/>
            <a:gdLst/>
            <a:ahLst/>
            <a:cxnLst/>
            <a:rect r="r" b="b" t="t" l="l"/>
            <a:pathLst>
              <a:path h="12970556" w="7803951">
                <a:moveTo>
                  <a:pt x="0" y="0"/>
                </a:moveTo>
                <a:lnTo>
                  <a:pt x="7803951" y="0"/>
                </a:lnTo>
                <a:lnTo>
                  <a:pt x="7803951" y="12970556"/>
                </a:lnTo>
                <a:lnTo>
                  <a:pt x="0" y="129705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32271" y="-1150612"/>
            <a:ext cx="7803951" cy="12970556"/>
          </a:xfrm>
          <a:custGeom>
            <a:avLst/>
            <a:gdLst/>
            <a:ahLst/>
            <a:cxnLst/>
            <a:rect r="r" b="b" t="t" l="l"/>
            <a:pathLst>
              <a:path h="12970556" w="7803951">
                <a:moveTo>
                  <a:pt x="0" y="0"/>
                </a:moveTo>
                <a:lnTo>
                  <a:pt x="7803951" y="0"/>
                </a:lnTo>
                <a:lnTo>
                  <a:pt x="7803951" y="12970556"/>
                </a:lnTo>
                <a:lnTo>
                  <a:pt x="0" y="129705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5281775" y="3734329"/>
            <a:ext cx="1984285" cy="2492037"/>
          </a:xfrm>
          <a:custGeom>
            <a:avLst/>
            <a:gdLst/>
            <a:ahLst/>
            <a:cxnLst/>
            <a:rect r="r" b="b" t="t" l="l"/>
            <a:pathLst>
              <a:path h="2492037" w="1984285">
                <a:moveTo>
                  <a:pt x="0" y="0"/>
                </a:moveTo>
                <a:lnTo>
                  <a:pt x="1984285" y="0"/>
                </a:lnTo>
                <a:lnTo>
                  <a:pt x="1984285" y="2492038"/>
                </a:lnTo>
                <a:lnTo>
                  <a:pt x="0" y="2492038"/>
                </a:lnTo>
                <a:lnTo>
                  <a:pt x="0" y="0"/>
                </a:lnTo>
                <a:close/>
              </a:path>
            </a:pathLst>
          </a:custGeom>
          <a:blipFill>
            <a:blip r:embed="rId5"/>
            <a:stretch>
              <a:fillRect l="0" t="0" r="0" b="0"/>
            </a:stretch>
          </a:blipFill>
        </p:spPr>
      </p:sp>
      <p:sp>
        <p:nvSpPr>
          <p:cNvPr name="TextBox 6" id="6"/>
          <p:cNvSpPr txBox="true"/>
          <p:nvPr/>
        </p:nvSpPr>
        <p:spPr>
          <a:xfrm rot="0">
            <a:off x="4089689" y="714375"/>
            <a:ext cx="10108621" cy="2501265"/>
          </a:xfrm>
          <a:prstGeom prst="rect">
            <a:avLst/>
          </a:prstGeom>
        </p:spPr>
        <p:txBody>
          <a:bodyPr anchor="t" rtlCol="false" tIns="0" lIns="0" bIns="0" rIns="0">
            <a:spAutoFit/>
          </a:bodyPr>
          <a:lstStyle/>
          <a:p>
            <a:pPr algn="ctr">
              <a:lnSpc>
                <a:spcPts val="20160"/>
              </a:lnSpc>
              <a:spcBef>
                <a:spcPct val="0"/>
              </a:spcBef>
            </a:pPr>
            <a:r>
              <a:rPr lang="en-US" sz="14400">
                <a:solidFill>
                  <a:srgbClr val="931E09"/>
                </a:solidFill>
                <a:latin typeface="Harlow Solid"/>
                <a:ea typeface="Harlow Solid"/>
                <a:cs typeface="Harlow Solid"/>
                <a:sym typeface="Harlow Solid"/>
              </a:rPr>
              <a:t>Round 1</a:t>
            </a:r>
          </a:p>
        </p:txBody>
      </p:sp>
      <p:sp>
        <p:nvSpPr>
          <p:cNvPr name="Freeform 7" id="7"/>
          <p:cNvSpPr/>
          <p:nvPr/>
        </p:nvSpPr>
        <p:spPr>
          <a:xfrm flipH="false" flipV="false" rot="0">
            <a:off x="5234401" y="6931217"/>
            <a:ext cx="3424001" cy="1682040"/>
          </a:xfrm>
          <a:custGeom>
            <a:avLst/>
            <a:gdLst/>
            <a:ahLst/>
            <a:cxnLst/>
            <a:rect r="r" b="b" t="t" l="l"/>
            <a:pathLst>
              <a:path h="1682040" w="3424001">
                <a:moveTo>
                  <a:pt x="0" y="0"/>
                </a:moveTo>
                <a:lnTo>
                  <a:pt x="3424000" y="0"/>
                </a:lnTo>
                <a:lnTo>
                  <a:pt x="3424000" y="1682040"/>
                </a:lnTo>
                <a:lnTo>
                  <a:pt x="0" y="16820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933951" y="6954985"/>
            <a:ext cx="3424001" cy="1682040"/>
          </a:xfrm>
          <a:custGeom>
            <a:avLst/>
            <a:gdLst/>
            <a:ahLst/>
            <a:cxnLst/>
            <a:rect r="r" b="b" t="t" l="l"/>
            <a:pathLst>
              <a:path h="1682040" w="3424001">
                <a:moveTo>
                  <a:pt x="0" y="0"/>
                </a:moveTo>
                <a:lnTo>
                  <a:pt x="3424001" y="0"/>
                </a:lnTo>
                <a:lnTo>
                  <a:pt x="3424001" y="1682041"/>
                </a:lnTo>
                <a:lnTo>
                  <a:pt x="0" y="168204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13835299" y="6954985"/>
            <a:ext cx="3424001" cy="1634503"/>
          </a:xfrm>
          <a:custGeom>
            <a:avLst/>
            <a:gdLst/>
            <a:ahLst/>
            <a:cxnLst/>
            <a:rect r="r" b="b" t="t" l="l"/>
            <a:pathLst>
              <a:path h="1634503" w="3424001">
                <a:moveTo>
                  <a:pt x="0" y="0"/>
                </a:moveTo>
                <a:lnTo>
                  <a:pt x="3424001" y="0"/>
                </a:lnTo>
                <a:lnTo>
                  <a:pt x="3424001" y="1634503"/>
                </a:lnTo>
                <a:lnTo>
                  <a:pt x="0" y="1634503"/>
                </a:lnTo>
                <a:lnTo>
                  <a:pt x="0" y="0"/>
                </a:lnTo>
                <a:close/>
              </a:path>
            </a:pathLst>
          </a:custGeom>
          <a:blipFill>
            <a:blip r:embed="rId6">
              <a:extLst>
                <a:ext uri="{96DAC541-7B7A-43D3-8B79-37D633B846F1}">
                  <asvg:svgBlip xmlns:asvg="http://schemas.microsoft.com/office/drawing/2016/SVG/main" r:embed="rId7"/>
                </a:ext>
              </a:extLst>
            </a:blip>
            <a:stretch>
              <a:fillRect l="0" t="-1454" r="0" b="-1454"/>
            </a:stretch>
          </a:blipFill>
        </p:spPr>
      </p:sp>
      <p:sp>
        <p:nvSpPr>
          <p:cNvPr name="Freeform 10" id="10"/>
          <p:cNvSpPr/>
          <p:nvPr/>
        </p:nvSpPr>
        <p:spPr>
          <a:xfrm flipH="false" flipV="false" rot="0">
            <a:off x="9534850" y="6931217"/>
            <a:ext cx="3424001" cy="1682040"/>
          </a:xfrm>
          <a:custGeom>
            <a:avLst/>
            <a:gdLst/>
            <a:ahLst/>
            <a:cxnLst/>
            <a:rect r="r" b="b" t="t" l="l"/>
            <a:pathLst>
              <a:path h="1682040" w="3424001">
                <a:moveTo>
                  <a:pt x="0" y="0"/>
                </a:moveTo>
                <a:lnTo>
                  <a:pt x="3424001" y="0"/>
                </a:lnTo>
                <a:lnTo>
                  <a:pt x="3424001" y="1682040"/>
                </a:lnTo>
                <a:lnTo>
                  <a:pt x="0" y="168204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1" id="11"/>
          <p:cNvSpPr txBox="true"/>
          <p:nvPr/>
        </p:nvSpPr>
        <p:spPr>
          <a:xfrm rot="0">
            <a:off x="1421413" y="7609359"/>
            <a:ext cx="2450912" cy="55435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Offer supportive measures</a:t>
            </a:r>
          </a:p>
        </p:txBody>
      </p:sp>
      <p:sp>
        <p:nvSpPr>
          <p:cNvPr name="TextBox 12" id="12"/>
          <p:cNvSpPr txBox="true"/>
          <p:nvPr/>
        </p:nvSpPr>
        <p:spPr>
          <a:xfrm rot="0">
            <a:off x="5720945" y="7580784"/>
            <a:ext cx="2450912" cy="81153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Take statements from all parties and witnesses</a:t>
            </a:r>
          </a:p>
        </p:txBody>
      </p:sp>
      <p:sp>
        <p:nvSpPr>
          <p:cNvPr name="TextBox 13" id="13"/>
          <p:cNvSpPr txBox="true"/>
          <p:nvPr/>
        </p:nvSpPr>
        <p:spPr>
          <a:xfrm rot="0">
            <a:off x="10021394" y="7580784"/>
            <a:ext cx="2450912" cy="55435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Notify the Title IX Coordinator</a:t>
            </a:r>
          </a:p>
        </p:txBody>
      </p:sp>
      <p:sp>
        <p:nvSpPr>
          <p:cNvPr name="TextBox 14" id="14"/>
          <p:cNvSpPr txBox="true"/>
          <p:nvPr/>
        </p:nvSpPr>
        <p:spPr>
          <a:xfrm rot="0">
            <a:off x="14321844" y="7561734"/>
            <a:ext cx="2450912" cy="81153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Save any video, text, or other evidence</a:t>
            </a:r>
          </a:p>
        </p:txBody>
      </p:sp>
      <p:sp>
        <p:nvSpPr>
          <p:cNvPr name="TextBox 15" id="15"/>
          <p:cNvSpPr txBox="true"/>
          <p:nvPr/>
        </p:nvSpPr>
        <p:spPr>
          <a:xfrm rot="0">
            <a:off x="7569313" y="3833538"/>
            <a:ext cx="7336509" cy="2950845"/>
          </a:xfrm>
          <a:prstGeom prst="rect">
            <a:avLst/>
          </a:prstGeom>
        </p:spPr>
        <p:txBody>
          <a:bodyPr anchor="t" rtlCol="false" tIns="0" lIns="0" bIns="0" rIns="0">
            <a:spAutoFit/>
          </a:bodyPr>
          <a:lstStyle/>
          <a:p>
            <a:pPr algn="ctr">
              <a:lnSpc>
                <a:spcPts val="5880"/>
              </a:lnSpc>
            </a:pPr>
            <a:r>
              <a:rPr lang="en-US" sz="4200">
                <a:solidFill>
                  <a:srgbClr val="FEFAD3"/>
                </a:solidFill>
                <a:latin typeface="Glacial Indifference"/>
                <a:ea typeface="Glacial Indifference"/>
                <a:cs typeface="Glacial Indifference"/>
                <a:sym typeface="Glacial Indifference"/>
              </a:rPr>
              <a:t>What should you do immediately after receiving a Title IX complaint at your school?</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4557886" y="-1150612"/>
            <a:ext cx="7803951" cy="12970556"/>
          </a:xfrm>
          <a:custGeom>
            <a:avLst/>
            <a:gdLst/>
            <a:ahLst/>
            <a:cxnLst/>
            <a:rect r="r" b="b" t="t" l="l"/>
            <a:pathLst>
              <a:path h="12970556" w="7803951">
                <a:moveTo>
                  <a:pt x="0" y="0"/>
                </a:moveTo>
                <a:lnTo>
                  <a:pt x="7803951" y="0"/>
                </a:lnTo>
                <a:lnTo>
                  <a:pt x="7803951" y="12970556"/>
                </a:lnTo>
                <a:lnTo>
                  <a:pt x="0" y="129705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32271" y="-1150612"/>
            <a:ext cx="7803951" cy="12970556"/>
          </a:xfrm>
          <a:custGeom>
            <a:avLst/>
            <a:gdLst/>
            <a:ahLst/>
            <a:cxnLst/>
            <a:rect r="r" b="b" t="t" l="l"/>
            <a:pathLst>
              <a:path h="12970556" w="7803951">
                <a:moveTo>
                  <a:pt x="0" y="0"/>
                </a:moveTo>
                <a:lnTo>
                  <a:pt x="7803951" y="0"/>
                </a:lnTo>
                <a:lnTo>
                  <a:pt x="7803951" y="12970556"/>
                </a:lnTo>
                <a:lnTo>
                  <a:pt x="0" y="1297055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0">
            <a:off x="4089689" y="714375"/>
            <a:ext cx="10108621" cy="2501265"/>
          </a:xfrm>
          <a:prstGeom prst="rect">
            <a:avLst/>
          </a:prstGeom>
        </p:spPr>
        <p:txBody>
          <a:bodyPr anchor="t" rtlCol="false" tIns="0" lIns="0" bIns="0" rIns="0">
            <a:spAutoFit/>
          </a:bodyPr>
          <a:lstStyle/>
          <a:p>
            <a:pPr algn="ctr">
              <a:lnSpc>
                <a:spcPts val="20160"/>
              </a:lnSpc>
              <a:spcBef>
                <a:spcPct val="0"/>
              </a:spcBef>
            </a:pPr>
            <a:r>
              <a:rPr lang="en-US" sz="14400">
                <a:solidFill>
                  <a:srgbClr val="931E09"/>
                </a:solidFill>
                <a:latin typeface="Harlow Solid"/>
                <a:ea typeface="Harlow Solid"/>
                <a:cs typeface="Harlow Solid"/>
                <a:sym typeface="Harlow Solid"/>
              </a:rPr>
              <a:t>Round 1</a:t>
            </a:r>
          </a:p>
        </p:txBody>
      </p:sp>
      <p:sp>
        <p:nvSpPr>
          <p:cNvPr name="Freeform 6" id="6"/>
          <p:cNvSpPr/>
          <p:nvPr/>
        </p:nvSpPr>
        <p:spPr>
          <a:xfrm flipH="false" flipV="false" rot="0">
            <a:off x="5234401" y="6931217"/>
            <a:ext cx="3424001" cy="1682040"/>
          </a:xfrm>
          <a:custGeom>
            <a:avLst/>
            <a:gdLst/>
            <a:ahLst/>
            <a:cxnLst/>
            <a:rect r="r" b="b" t="t" l="l"/>
            <a:pathLst>
              <a:path h="1682040" w="3424001">
                <a:moveTo>
                  <a:pt x="0" y="0"/>
                </a:moveTo>
                <a:lnTo>
                  <a:pt x="3424000" y="0"/>
                </a:lnTo>
                <a:lnTo>
                  <a:pt x="3424000" y="1682040"/>
                </a:lnTo>
                <a:lnTo>
                  <a:pt x="0" y="16820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933951" y="6954985"/>
            <a:ext cx="3424001" cy="1682040"/>
          </a:xfrm>
          <a:custGeom>
            <a:avLst/>
            <a:gdLst/>
            <a:ahLst/>
            <a:cxnLst/>
            <a:rect r="r" b="b" t="t" l="l"/>
            <a:pathLst>
              <a:path h="1682040" w="3424001">
                <a:moveTo>
                  <a:pt x="0" y="0"/>
                </a:moveTo>
                <a:lnTo>
                  <a:pt x="3424001" y="0"/>
                </a:lnTo>
                <a:lnTo>
                  <a:pt x="3424001" y="1682041"/>
                </a:lnTo>
                <a:lnTo>
                  <a:pt x="0" y="1682041"/>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3835299" y="6954985"/>
            <a:ext cx="3424001" cy="1634503"/>
          </a:xfrm>
          <a:custGeom>
            <a:avLst/>
            <a:gdLst/>
            <a:ahLst/>
            <a:cxnLst/>
            <a:rect r="r" b="b" t="t" l="l"/>
            <a:pathLst>
              <a:path h="1634503" w="3424001">
                <a:moveTo>
                  <a:pt x="0" y="0"/>
                </a:moveTo>
                <a:lnTo>
                  <a:pt x="3424001" y="0"/>
                </a:lnTo>
                <a:lnTo>
                  <a:pt x="3424001" y="1634503"/>
                </a:lnTo>
                <a:lnTo>
                  <a:pt x="0" y="1634503"/>
                </a:lnTo>
                <a:lnTo>
                  <a:pt x="0" y="0"/>
                </a:lnTo>
                <a:close/>
              </a:path>
            </a:pathLst>
          </a:custGeom>
          <a:blipFill>
            <a:blip r:embed="rId5">
              <a:extLst>
                <a:ext uri="{96DAC541-7B7A-43D3-8B79-37D633B846F1}">
                  <asvg:svgBlip xmlns:asvg="http://schemas.microsoft.com/office/drawing/2016/SVG/main" r:embed="rId6"/>
                </a:ext>
              </a:extLst>
            </a:blip>
            <a:stretch>
              <a:fillRect l="0" t="-1454" r="0" b="-1454"/>
            </a:stretch>
          </a:blipFill>
        </p:spPr>
      </p:sp>
      <p:sp>
        <p:nvSpPr>
          <p:cNvPr name="Freeform 9" id="9"/>
          <p:cNvSpPr/>
          <p:nvPr/>
        </p:nvSpPr>
        <p:spPr>
          <a:xfrm flipH="false" flipV="false" rot="0">
            <a:off x="9534850" y="6931217"/>
            <a:ext cx="3424001" cy="1682040"/>
          </a:xfrm>
          <a:custGeom>
            <a:avLst/>
            <a:gdLst/>
            <a:ahLst/>
            <a:cxnLst/>
            <a:rect r="r" b="b" t="t" l="l"/>
            <a:pathLst>
              <a:path h="1682040" w="3424001">
                <a:moveTo>
                  <a:pt x="0" y="0"/>
                </a:moveTo>
                <a:lnTo>
                  <a:pt x="3424001" y="0"/>
                </a:lnTo>
                <a:lnTo>
                  <a:pt x="3424001" y="1682040"/>
                </a:lnTo>
                <a:lnTo>
                  <a:pt x="0" y="168204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421413" y="7581737"/>
            <a:ext cx="2450912" cy="81153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School-sponsored trip or field trip</a:t>
            </a:r>
          </a:p>
        </p:txBody>
      </p:sp>
      <p:sp>
        <p:nvSpPr>
          <p:cNvPr name="TextBox 11" id="11"/>
          <p:cNvSpPr txBox="true"/>
          <p:nvPr/>
        </p:nvSpPr>
        <p:spPr>
          <a:xfrm rot="0">
            <a:off x="5720945" y="7656984"/>
            <a:ext cx="2450912" cy="297180"/>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School bus</a:t>
            </a:r>
          </a:p>
        </p:txBody>
      </p:sp>
      <p:sp>
        <p:nvSpPr>
          <p:cNvPr name="TextBox 12" id="12"/>
          <p:cNvSpPr txBox="true"/>
          <p:nvPr/>
        </p:nvSpPr>
        <p:spPr>
          <a:xfrm rot="0">
            <a:off x="10021394" y="7572212"/>
            <a:ext cx="2450912" cy="55435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Athletic program or practice</a:t>
            </a:r>
          </a:p>
        </p:txBody>
      </p:sp>
      <p:sp>
        <p:nvSpPr>
          <p:cNvPr name="TextBox 13" id="13"/>
          <p:cNvSpPr txBox="true"/>
          <p:nvPr/>
        </p:nvSpPr>
        <p:spPr>
          <a:xfrm rot="0">
            <a:off x="14321844" y="7590309"/>
            <a:ext cx="2450912" cy="554355"/>
          </a:xfrm>
          <a:prstGeom prst="rect">
            <a:avLst/>
          </a:prstGeom>
        </p:spPr>
        <p:txBody>
          <a:bodyPr anchor="t" rtlCol="false" tIns="0" lIns="0" bIns="0" rIns="0">
            <a:spAutoFit/>
          </a:bodyPr>
          <a:lstStyle/>
          <a:p>
            <a:pPr algn="ctr">
              <a:lnSpc>
                <a:spcPts val="2039"/>
              </a:lnSpc>
            </a:pPr>
            <a:r>
              <a:rPr lang="en-US" b="true" sz="2400">
                <a:solidFill>
                  <a:srgbClr val="931E09"/>
                </a:solidFill>
                <a:latin typeface="Glacial Indifference Bold"/>
                <a:ea typeface="Glacial Indifference Bold"/>
                <a:cs typeface="Glacial Indifference Bold"/>
                <a:sym typeface="Glacial Indifference Bold"/>
              </a:rPr>
              <a:t>Online learning environment</a:t>
            </a:r>
          </a:p>
        </p:txBody>
      </p:sp>
      <p:sp>
        <p:nvSpPr>
          <p:cNvPr name="TextBox 14" id="14"/>
          <p:cNvSpPr txBox="true"/>
          <p:nvPr/>
        </p:nvSpPr>
        <p:spPr>
          <a:xfrm rot="0">
            <a:off x="7569313" y="3833538"/>
            <a:ext cx="5436912" cy="2950845"/>
          </a:xfrm>
          <a:prstGeom prst="rect">
            <a:avLst/>
          </a:prstGeom>
        </p:spPr>
        <p:txBody>
          <a:bodyPr anchor="t" rtlCol="false" tIns="0" lIns="0" bIns="0" rIns="0">
            <a:spAutoFit/>
          </a:bodyPr>
          <a:lstStyle/>
          <a:p>
            <a:pPr algn="ctr">
              <a:lnSpc>
                <a:spcPts val="5880"/>
              </a:lnSpc>
            </a:pPr>
            <a:r>
              <a:rPr lang="en-US" sz="4200">
                <a:solidFill>
                  <a:srgbClr val="FEFAD3"/>
                </a:solidFill>
                <a:latin typeface="Glacial Indifference"/>
                <a:ea typeface="Glacial Indifference"/>
                <a:cs typeface="Glacial Indifference"/>
                <a:sym typeface="Glacial Indifference"/>
              </a:rPr>
              <a:t>Name a place or situation where Title IX might apply outside of the classroom. </a:t>
            </a:r>
          </a:p>
        </p:txBody>
      </p:sp>
      <p:sp>
        <p:nvSpPr>
          <p:cNvPr name="Freeform 15" id="15"/>
          <p:cNvSpPr/>
          <p:nvPr/>
        </p:nvSpPr>
        <p:spPr>
          <a:xfrm flipH="false" flipV="false" rot="0">
            <a:off x="5720945" y="3919263"/>
            <a:ext cx="1486598" cy="1622481"/>
          </a:xfrm>
          <a:custGeom>
            <a:avLst/>
            <a:gdLst/>
            <a:ahLst/>
            <a:cxnLst/>
            <a:rect r="r" b="b" t="t" l="l"/>
            <a:pathLst>
              <a:path h="1622481" w="1486598">
                <a:moveTo>
                  <a:pt x="0" y="0"/>
                </a:moveTo>
                <a:lnTo>
                  <a:pt x="1486598" y="0"/>
                </a:lnTo>
                <a:lnTo>
                  <a:pt x="1486598" y="1622481"/>
                </a:lnTo>
                <a:lnTo>
                  <a:pt x="0" y="1622481"/>
                </a:lnTo>
                <a:lnTo>
                  <a:pt x="0" y="0"/>
                </a:lnTo>
                <a:close/>
              </a:path>
            </a:pathLst>
          </a:custGeom>
          <a:blipFill>
            <a:blip r:embed="rId7"/>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705533">
            <a:off x="4895012" y="-8799381"/>
            <a:ext cx="7620048" cy="19647899"/>
            <a:chOff x="0" y="0"/>
            <a:chExt cx="2006926" cy="5174755"/>
          </a:xfrm>
        </p:grpSpPr>
        <p:sp>
          <p:nvSpPr>
            <p:cNvPr name="Freeform 3" id="3"/>
            <p:cNvSpPr/>
            <p:nvPr/>
          </p:nvSpPr>
          <p:spPr>
            <a:xfrm flipH="false" flipV="false" rot="0">
              <a:off x="469" y="0"/>
              <a:ext cx="2005987" cy="5174755"/>
            </a:xfrm>
            <a:custGeom>
              <a:avLst/>
              <a:gdLst/>
              <a:ahLst/>
              <a:cxnLst/>
              <a:rect r="r" b="b" t="t" l="l"/>
              <a:pathLst>
                <a:path h="5174755" w="2005987">
                  <a:moveTo>
                    <a:pt x="214923" y="5174755"/>
                  </a:moveTo>
                  <a:lnTo>
                    <a:pt x="1791065" y="5174755"/>
                  </a:lnTo>
                  <a:cubicBezTo>
                    <a:pt x="1797875" y="5174755"/>
                    <a:pt x="1803468" y="5169377"/>
                    <a:pt x="1803736" y="5162573"/>
                  </a:cubicBezTo>
                  <a:lnTo>
                    <a:pt x="2005979" y="12183"/>
                  </a:lnTo>
                  <a:cubicBezTo>
                    <a:pt x="2006104" y="8996"/>
                    <a:pt x="2004925" y="5896"/>
                    <a:pt x="2002715" y="3598"/>
                  </a:cubicBezTo>
                  <a:cubicBezTo>
                    <a:pt x="2000505" y="1299"/>
                    <a:pt x="1997454" y="0"/>
                    <a:pt x="1994265" y="0"/>
                  </a:cubicBezTo>
                  <a:lnTo>
                    <a:pt x="11723" y="0"/>
                  </a:lnTo>
                  <a:cubicBezTo>
                    <a:pt x="8534" y="0"/>
                    <a:pt x="5483" y="1299"/>
                    <a:pt x="3273" y="3598"/>
                  </a:cubicBezTo>
                  <a:cubicBezTo>
                    <a:pt x="1063" y="5896"/>
                    <a:pt x="-116" y="8996"/>
                    <a:pt x="9" y="12183"/>
                  </a:cubicBezTo>
                  <a:lnTo>
                    <a:pt x="202253" y="5162573"/>
                  </a:lnTo>
                  <a:cubicBezTo>
                    <a:pt x="202520" y="5169377"/>
                    <a:pt x="208113" y="5174755"/>
                    <a:pt x="214923" y="5174755"/>
                  </a:cubicBezTo>
                  <a:close/>
                </a:path>
              </a:pathLst>
            </a:custGeom>
            <a:solidFill>
              <a:srgbClr val="CB3C2A"/>
            </a:solidFill>
            <a:ln w="114300" cap="sq">
              <a:solidFill>
                <a:srgbClr val="000000"/>
              </a:solidFill>
              <a:prstDash val="solid"/>
              <a:miter/>
            </a:ln>
          </p:spPr>
        </p:sp>
        <p:sp>
          <p:nvSpPr>
            <p:cNvPr name="TextBox 4" id="4"/>
            <p:cNvSpPr txBox="true"/>
            <p:nvPr/>
          </p:nvSpPr>
          <p:spPr>
            <a:xfrm>
              <a:off x="127000" y="-47625"/>
              <a:ext cx="1752926" cy="5222380"/>
            </a:xfrm>
            <a:prstGeom prst="rect">
              <a:avLst/>
            </a:prstGeom>
          </p:spPr>
          <p:txBody>
            <a:bodyPr anchor="ctr" rtlCol="false" tIns="50800" lIns="50800" bIns="50800" rIns="50800"/>
            <a:lstStyle/>
            <a:p>
              <a:pPr algn="ctr">
                <a:lnSpc>
                  <a:spcPts val="2938"/>
                </a:lnSpc>
              </a:pPr>
            </a:p>
          </p:txBody>
        </p:sp>
      </p:grpSp>
      <p:grpSp>
        <p:nvGrpSpPr>
          <p:cNvPr name="Group 5" id="5"/>
          <p:cNvGrpSpPr/>
          <p:nvPr/>
        </p:nvGrpSpPr>
        <p:grpSpPr>
          <a:xfrm rot="5211003">
            <a:off x="568941" y="4355434"/>
            <a:ext cx="7620048" cy="9377632"/>
            <a:chOff x="0" y="0"/>
            <a:chExt cx="2006926" cy="2469829"/>
          </a:xfrm>
        </p:grpSpPr>
        <p:sp>
          <p:nvSpPr>
            <p:cNvPr name="Freeform 6" id="6"/>
            <p:cNvSpPr/>
            <p:nvPr/>
          </p:nvSpPr>
          <p:spPr>
            <a:xfrm flipH="false" flipV="false" rot="0">
              <a:off x="962" y="0"/>
              <a:ext cx="2005002" cy="2469829"/>
            </a:xfrm>
            <a:custGeom>
              <a:avLst/>
              <a:gdLst/>
              <a:ahLst/>
              <a:cxnLst/>
              <a:rect r="r" b="b" t="t" l="l"/>
              <a:pathLst>
                <a:path h="2469829" w="2005002">
                  <a:moveTo>
                    <a:pt x="214430" y="2469829"/>
                  </a:moveTo>
                  <a:lnTo>
                    <a:pt x="1790572" y="2469829"/>
                  </a:lnTo>
                  <a:cubicBezTo>
                    <a:pt x="1797462" y="2469829"/>
                    <a:pt x="1803199" y="2464544"/>
                    <a:pt x="1803764" y="2457678"/>
                  </a:cubicBezTo>
                  <a:lnTo>
                    <a:pt x="2004964" y="12151"/>
                  </a:lnTo>
                  <a:cubicBezTo>
                    <a:pt x="2005222" y="9023"/>
                    <a:pt x="2004158" y="5930"/>
                    <a:pt x="2002032" y="3622"/>
                  </a:cubicBezTo>
                  <a:cubicBezTo>
                    <a:pt x="1999906" y="1313"/>
                    <a:pt x="1996911" y="0"/>
                    <a:pt x="1993772" y="0"/>
                  </a:cubicBezTo>
                  <a:lnTo>
                    <a:pt x="11230" y="0"/>
                  </a:lnTo>
                  <a:cubicBezTo>
                    <a:pt x="8091" y="0"/>
                    <a:pt x="5096" y="1313"/>
                    <a:pt x="2970" y="3622"/>
                  </a:cubicBezTo>
                  <a:cubicBezTo>
                    <a:pt x="844" y="5930"/>
                    <a:pt x="-220" y="9023"/>
                    <a:pt x="38" y="12151"/>
                  </a:cubicBezTo>
                  <a:lnTo>
                    <a:pt x="201238" y="2457678"/>
                  </a:lnTo>
                  <a:cubicBezTo>
                    <a:pt x="201803" y="2464544"/>
                    <a:pt x="207541" y="2469829"/>
                    <a:pt x="214430" y="2469829"/>
                  </a:cubicBezTo>
                  <a:close/>
                </a:path>
              </a:pathLst>
            </a:custGeom>
            <a:solidFill>
              <a:srgbClr val="25ADBC"/>
            </a:solidFill>
            <a:ln w="114300" cap="sq">
              <a:solidFill>
                <a:srgbClr val="000000"/>
              </a:solidFill>
              <a:prstDash val="solid"/>
              <a:miter/>
            </a:ln>
          </p:spPr>
        </p:sp>
        <p:sp>
          <p:nvSpPr>
            <p:cNvPr name="TextBox 7" id="7"/>
            <p:cNvSpPr txBox="true"/>
            <p:nvPr/>
          </p:nvSpPr>
          <p:spPr>
            <a:xfrm>
              <a:off x="127000" y="-47625"/>
              <a:ext cx="1752926" cy="2517454"/>
            </a:xfrm>
            <a:prstGeom prst="rect">
              <a:avLst/>
            </a:prstGeom>
          </p:spPr>
          <p:txBody>
            <a:bodyPr anchor="ctr" rtlCol="false" tIns="50800" lIns="50800" bIns="50800" rIns="50800"/>
            <a:lstStyle/>
            <a:p>
              <a:pPr algn="ctr">
                <a:lnSpc>
                  <a:spcPts val="2938"/>
                </a:lnSpc>
              </a:pPr>
            </a:p>
          </p:txBody>
        </p:sp>
      </p:grpSp>
      <p:sp>
        <p:nvSpPr>
          <p:cNvPr name="Freeform 8" id="8"/>
          <p:cNvSpPr/>
          <p:nvPr/>
        </p:nvSpPr>
        <p:spPr>
          <a:xfrm flipH="true" flipV="true" rot="10354637">
            <a:off x="-3611007" y="6031426"/>
            <a:ext cx="11932106" cy="6717793"/>
          </a:xfrm>
          <a:custGeom>
            <a:avLst/>
            <a:gdLst/>
            <a:ahLst/>
            <a:cxnLst/>
            <a:rect r="r" b="b" t="t" l="l"/>
            <a:pathLst>
              <a:path h="6717793" w="11932106">
                <a:moveTo>
                  <a:pt x="11932106" y="6717793"/>
                </a:moveTo>
                <a:lnTo>
                  <a:pt x="0" y="6717793"/>
                </a:lnTo>
                <a:lnTo>
                  <a:pt x="0" y="0"/>
                </a:lnTo>
                <a:lnTo>
                  <a:pt x="11932106" y="0"/>
                </a:lnTo>
                <a:lnTo>
                  <a:pt x="11932106" y="6717793"/>
                </a:lnTo>
                <a:close/>
              </a:path>
            </a:pathLst>
          </a:custGeom>
          <a:blipFill>
            <a:blip r:embed="rId2">
              <a:extLst>
                <a:ext uri="{96DAC541-7B7A-43D3-8B79-37D633B846F1}">
                  <asvg:svgBlip xmlns:asvg="http://schemas.microsoft.com/office/drawing/2016/SVG/main" r:embed="rId3"/>
                </a:ext>
              </a:extLst>
            </a:blip>
            <a:stretch>
              <a:fillRect l="-35816" t="-141236" r="0" b="0"/>
            </a:stretch>
          </a:blipFill>
          <a:ln cap="sq">
            <a:noFill/>
            <a:prstDash val="solid"/>
            <a:miter/>
          </a:ln>
        </p:spPr>
      </p:sp>
      <p:sp>
        <p:nvSpPr>
          <p:cNvPr name="Freeform 9" id="9"/>
          <p:cNvSpPr/>
          <p:nvPr/>
        </p:nvSpPr>
        <p:spPr>
          <a:xfrm flipH="true" flipV="false" rot="10354637">
            <a:off x="-438964" y="-2009008"/>
            <a:ext cx="11932106" cy="6717793"/>
          </a:xfrm>
          <a:custGeom>
            <a:avLst/>
            <a:gdLst/>
            <a:ahLst/>
            <a:cxnLst/>
            <a:rect r="r" b="b" t="t" l="l"/>
            <a:pathLst>
              <a:path h="6717793" w="11932106">
                <a:moveTo>
                  <a:pt x="11932106" y="0"/>
                </a:moveTo>
                <a:lnTo>
                  <a:pt x="0" y="0"/>
                </a:lnTo>
                <a:lnTo>
                  <a:pt x="0" y="6717793"/>
                </a:lnTo>
                <a:lnTo>
                  <a:pt x="11932106" y="6717793"/>
                </a:lnTo>
                <a:lnTo>
                  <a:pt x="11932106" y="0"/>
                </a:lnTo>
                <a:close/>
              </a:path>
            </a:pathLst>
          </a:custGeom>
          <a:blipFill>
            <a:blip r:embed="rId4">
              <a:extLst>
                <a:ext uri="{96DAC541-7B7A-43D3-8B79-37D633B846F1}">
                  <asvg:svgBlip xmlns:asvg="http://schemas.microsoft.com/office/drawing/2016/SVG/main" r:embed="rId5"/>
                </a:ext>
              </a:extLst>
            </a:blip>
            <a:stretch>
              <a:fillRect l="-35816" t="-141236" r="0" b="0"/>
            </a:stretch>
          </a:blipFill>
          <a:ln cap="sq">
            <a:noFill/>
            <a:prstDash val="solid"/>
            <a:miter/>
          </a:ln>
        </p:spPr>
      </p:sp>
      <p:grpSp>
        <p:nvGrpSpPr>
          <p:cNvPr name="Group 10" id="10"/>
          <p:cNvGrpSpPr/>
          <p:nvPr/>
        </p:nvGrpSpPr>
        <p:grpSpPr>
          <a:xfrm rot="5211003">
            <a:off x="10351119" y="2962199"/>
            <a:ext cx="7620048" cy="9377632"/>
            <a:chOff x="0" y="0"/>
            <a:chExt cx="2006926" cy="2469829"/>
          </a:xfrm>
        </p:grpSpPr>
        <p:sp>
          <p:nvSpPr>
            <p:cNvPr name="Freeform 11" id="11"/>
            <p:cNvSpPr/>
            <p:nvPr/>
          </p:nvSpPr>
          <p:spPr>
            <a:xfrm flipH="false" flipV="false" rot="0">
              <a:off x="962" y="0"/>
              <a:ext cx="2005002" cy="2469829"/>
            </a:xfrm>
            <a:custGeom>
              <a:avLst/>
              <a:gdLst/>
              <a:ahLst/>
              <a:cxnLst/>
              <a:rect r="r" b="b" t="t" l="l"/>
              <a:pathLst>
                <a:path h="2469829" w="2005002">
                  <a:moveTo>
                    <a:pt x="214430" y="2469829"/>
                  </a:moveTo>
                  <a:lnTo>
                    <a:pt x="1790572" y="2469829"/>
                  </a:lnTo>
                  <a:cubicBezTo>
                    <a:pt x="1797462" y="2469829"/>
                    <a:pt x="1803199" y="2464544"/>
                    <a:pt x="1803764" y="2457678"/>
                  </a:cubicBezTo>
                  <a:lnTo>
                    <a:pt x="2004964" y="12151"/>
                  </a:lnTo>
                  <a:cubicBezTo>
                    <a:pt x="2005222" y="9023"/>
                    <a:pt x="2004158" y="5930"/>
                    <a:pt x="2002032" y="3622"/>
                  </a:cubicBezTo>
                  <a:cubicBezTo>
                    <a:pt x="1999906" y="1313"/>
                    <a:pt x="1996911" y="0"/>
                    <a:pt x="1993772" y="0"/>
                  </a:cubicBezTo>
                  <a:lnTo>
                    <a:pt x="11230" y="0"/>
                  </a:lnTo>
                  <a:cubicBezTo>
                    <a:pt x="8091" y="0"/>
                    <a:pt x="5096" y="1313"/>
                    <a:pt x="2970" y="3622"/>
                  </a:cubicBezTo>
                  <a:cubicBezTo>
                    <a:pt x="844" y="5930"/>
                    <a:pt x="-220" y="9023"/>
                    <a:pt x="38" y="12151"/>
                  </a:cubicBezTo>
                  <a:lnTo>
                    <a:pt x="201238" y="2457678"/>
                  </a:lnTo>
                  <a:cubicBezTo>
                    <a:pt x="201803" y="2464544"/>
                    <a:pt x="207541" y="2469829"/>
                    <a:pt x="214430" y="2469829"/>
                  </a:cubicBezTo>
                  <a:close/>
                </a:path>
              </a:pathLst>
            </a:custGeom>
            <a:solidFill>
              <a:srgbClr val="FFA500"/>
            </a:solidFill>
            <a:ln w="114300" cap="sq">
              <a:solidFill>
                <a:srgbClr val="000000"/>
              </a:solidFill>
              <a:prstDash val="solid"/>
              <a:miter/>
            </a:ln>
          </p:spPr>
        </p:sp>
        <p:sp>
          <p:nvSpPr>
            <p:cNvPr name="TextBox 12" id="12"/>
            <p:cNvSpPr txBox="true"/>
            <p:nvPr/>
          </p:nvSpPr>
          <p:spPr>
            <a:xfrm>
              <a:off x="127000" y="-47625"/>
              <a:ext cx="1752926" cy="2517454"/>
            </a:xfrm>
            <a:prstGeom prst="rect">
              <a:avLst/>
            </a:prstGeom>
          </p:spPr>
          <p:txBody>
            <a:bodyPr anchor="ctr" rtlCol="false" tIns="50800" lIns="50800" bIns="50800" rIns="50800"/>
            <a:lstStyle/>
            <a:p>
              <a:pPr algn="ctr">
                <a:lnSpc>
                  <a:spcPts val="2938"/>
                </a:lnSpc>
              </a:pPr>
            </a:p>
          </p:txBody>
        </p:sp>
      </p:grpSp>
      <p:sp>
        <p:nvSpPr>
          <p:cNvPr name="Freeform 13" id="13"/>
          <p:cNvSpPr/>
          <p:nvPr/>
        </p:nvSpPr>
        <p:spPr>
          <a:xfrm flipH="true" flipV="true" rot="10354637">
            <a:off x="9655492" y="4161339"/>
            <a:ext cx="11932106" cy="6717793"/>
          </a:xfrm>
          <a:custGeom>
            <a:avLst/>
            <a:gdLst/>
            <a:ahLst/>
            <a:cxnLst/>
            <a:rect r="r" b="b" t="t" l="l"/>
            <a:pathLst>
              <a:path h="6717793" w="11932106">
                <a:moveTo>
                  <a:pt x="11932106" y="6717793"/>
                </a:moveTo>
                <a:lnTo>
                  <a:pt x="0" y="6717793"/>
                </a:lnTo>
                <a:lnTo>
                  <a:pt x="0" y="0"/>
                </a:lnTo>
                <a:lnTo>
                  <a:pt x="11932106" y="0"/>
                </a:lnTo>
                <a:lnTo>
                  <a:pt x="11932106" y="6717793"/>
                </a:lnTo>
                <a:close/>
              </a:path>
            </a:pathLst>
          </a:custGeom>
          <a:blipFill>
            <a:blip r:embed="rId6">
              <a:extLst>
                <a:ext uri="{96DAC541-7B7A-43D3-8B79-37D633B846F1}">
                  <asvg:svgBlip xmlns:asvg="http://schemas.microsoft.com/office/drawing/2016/SVG/main" r:embed="rId7"/>
                </a:ext>
              </a:extLst>
            </a:blip>
            <a:stretch>
              <a:fillRect l="-35816" t="-141236" r="0" b="0"/>
            </a:stretch>
          </a:blipFill>
          <a:ln cap="sq">
            <a:noFill/>
            <a:prstDash val="solid"/>
            <a:miter/>
          </a:ln>
        </p:spPr>
      </p:sp>
      <p:sp>
        <p:nvSpPr>
          <p:cNvPr name="Freeform 14" id="14"/>
          <p:cNvSpPr/>
          <p:nvPr/>
        </p:nvSpPr>
        <p:spPr>
          <a:xfrm flipH="false" flipV="false" rot="3684563">
            <a:off x="-1181346" y="6583311"/>
            <a:ext cx="7072786" cy="5614024"/>
          </a:xfrm>
          <a:custGeom>
            <a:avLst/>
            <a:gdLst/>
            <a:ahLst/>
            <a:cxnLst/>
            <a:rect r="r" b="b" t="t" l="l"/>
            <a:pathLst>
              <a:path h="5614024" w="7072786">
                <a:moveTo>
                  <a:pt x="0" y="0"/>
                </a:moveTo>
                <a:lnTo>
                  <a:pt x="7072785" y="0"/>
                </a:lnTo>
                <a:lnTo>
                  <a:pt x="7072785" y="5614023"/>
                </a:lnTo>
                <a:lnTo>
                  <a:pt x="0" y="561402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true" rot="4949021">
            <a:off x="15102464" y="-783712"/>
            <a:ext cx="2026539" cy="4114800"/>
          </a:xfrm>
          <a:custGeom>
            <a:avLst/>
            <a:gdLst/>
            <a:ahLst/>
            <a:cxnLst/>
            <a:rect r="r" b="b" t="t" l="l"/>
            <a:pathLst>
              <a:path h="4114800" w="2026539">
                <a:moveTo>
                  <a:pt x="0" y="4114800"/>
                </a:moveTo>
                <a:lnTo>
                  <a:pt x="2026539" y="4114800"/>
                </a:lnTo>
                <a:lnTo>
                  <a:pt x="2026539" y="0"/>
                </a:lnTo>
                <a:lnTo>
                  <a:pt x="0" y="0"/>
                </a:lnTo>
                <a:lnTo>
                  <a:pt x="0" y="411480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0">
            <a:off x="1593075" y="-1686471"/>
            <a:ext cx="15511833" cy="13308202"/>
          </a:xfrm>
          <a:custGeom>
            <a:avLst/>
            <a:gdLst/>
            <a:ahLst/>
            <a:cxnLst/>
            <a:rect r="r" b="b" t="t" l="l"/>
            <a:pathLst>
              <a:path h="13308202" w="15511833">
                <a:moveTo>
                  <a:pt x="0" y="0"/>
                </a:moveTo>
                <a:lnTo>
                  <a:pt x="15511833" y="0"/>
                </a:lnTo>
                <a:lnTo>
                  <a:pt x="15511833" y="13308202"/>
                </a:lnTo>
                <a:lnTo>
                  <a:pt x="0" y="13308202"/>
                </a:lnTo>
                <a:lnTo>
                  <a:pt x="0" y="0"/>
                </a:lnTo>
                <a:close/>
              </a:path>
            </a:pathLst>
          </a:custGeom>
          <a:blipFill>
            <a:blip r:embed="rId12"/>
            <a:stretch>
              <a:fillRect l="0" t="0" r="0" b="0"/>
            </a:stretch>
          </a:blipFill>
        </p:spPr>
      </p:sp>
      <p:sp>
        <p:nvSpPr>
          <p:cNvPr name="Freeform 17" id="17"/>
          <p:cNvSpPr/>
          <p:nvPr/>
        </p:nvSpPr>
        <p:spPr>
          <a:xfrm flipH="false" flipV="false" rot="-605011">
            <a:off x="-120453" y="-320135"/>
            <a:ext cx="4951628" cy="4728804"/>
          </a:xfrm>
          <a:custGeom>
            <a:avLst/>
            <a:gdLst/>
            <a:ahLst/>
            <a:cxnLst/>
            <a:rect r="r" b="b" t="t" l="l"/>
            <a:pathLst>
              <a:path h="4728804" w="4951628">
                <a:moveTo>
                  <a:pt x="0" y="0"/>
                </a:moveTo>
                <a:lnTo>
                  <a:pt x="4951628" y="0"/>
                </a:lnTo>
                <a:lnTo>
                  <a:pt x="4951628" y="4728804"/>
                </a:lnTo>
                <a:lnTo>
                  <a:pt x="0" y="472880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8" id="18"/>
          <p:cNvSpPr/>
          <p:nvPr/>
        </p:nvSpPr>
        <p:spPr>
          <a:xfrm flipH="false" flipV="false" rot="-3108401">
            <a:off x="13914701" y="4833799"/>
            <a:ext cx="4448076" cy="5901262"/>
          </a:xfrm>
          <a:custGeom>
            <a:avLst/>
            <a:gdLst/>
            <a:ahLst/>
            <a:cxnLst/>
            <a:rect r="r" b="b" t="t" l="l"/>
            <a:pathLst>
              <a:path h="5901262" w="4448076">
                <a:moveTo>
                  <a:pt x="0" y="0"/>
                </a:moveTo>
                <a:lnTo>
                  <a:pt x="4448076" y="0"/>
                </a:lnTo>
                <a:lnTo>
                  <a:pt x="4448076" y="5901262"/>
                </a:lnTo>
                <a:lnTo>
                  <a:pt x="0" y="5901262"/>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TextBox 19" id="19"/>
          <p:cNvSpPr txBox="true"/>
          <p:nvPr/>
        </p:nvSpPr>
        <p:spPr>
          <a:xfrm rot="0">
            <a:off x="4841667" y="1783555"/>
            <a:ext cx="8292134" cy="6530912"/>
          </a:xfrm>
          <a:prstGeom prst="rect">
            <a:avLst/>
          </a:prstGeom>
        </p:spPr>
        <p:txBody>
          <a:bodyPr anchor="t" rtlCol="false" tIns="0" lIns="0" bIns="0" rIns="0">
            <a:spAutoFit/>
          </a:bodyPr>
          <a:lstStyle/>
          <a:p>
            <a:pPr algn="ctr">
              <a:lnSpc>
                <a:spcPts val="7304"/>
              </a:lnSpc>
            </a:pPr>
            <a:r>
              <a:rPr lang="en-US" sz="7378">
                <a:solidFill>
                  <a:srgbClr val="000000"/>
                </a:solidFill>
                <a:latin typeface="Bosk"/>
                <a:ea typeface="Bosk"/>
                <a:cs typeface="Bosk"/>
                <a:sym typeface="Bosk"/>
              </a:rPr>
              <a:t>Don’t Forget!</a:t>
            </a:r>
          </a:p>
          <a:p>
            <a:pPr algn="ctr">
              <a:lnSpc>
                <a:spcPts val="7304"/>
              </a:lnSpc>
            </a:pPr>
            <a:r>
              <a:rPr lang="en-US" sz="7378">
                <a:solidFill>
                  <a:srgbClr val="000000"/>
                </a:solidFill>
                <a:latin typeface="Bosk"/>
                <a:ea typeface="Bosk"/>
                <a:cs typeface="Bosk"/>
                <a:sym typeface="Bosk"/>
              </a:rPr>
              <a:t>The same behavior that warrants a Title IX referral might also require a referral to DFCS as a mandated reporter.</a:t>
            </a: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2080819" y="1859618"/>
            <a:ext cx="14126362" cy="7398682"/>
          </a:xfrm>
          <a:custGeom>
            <a:avLst/>
            <a:gdLst/>
            <a:ahLst/>
            <a:cxnLst/>
            <a:rect r="r" b="b" t="t" l="l"/>
            <a:pathLst>
              <a:path h="7398682" w="14126362">
                <a:moveTo>
                  <a:pt x="0" y="0"/>
                </a:moveTo>
                <a:lnTo>
                  <a:pt x="14126362" y="0"/>
                </a:lnTo>
                <a:lnTo>
                  <a:pt x="14126362" y="7398682"/>
                </a:lnTo>
                <a:lnTo>
                  <a:pt x="0" y="73986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62427" y="-605242"/>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2091314">
            <a:off x="15255311" y="254573"/>
            <a:ext cx="1903741" cy="3566728"/>
          </a:xfrm>
          <a:custGeom>
            <a:avLst/>
            <a:gdLst/>
            <a:ahLst/>
            <a:cxnLst/>
            <a:rect r="r" b="b" t="t" l="l"/>
            <a:pathLst>
              <a:path h="3566728" w="1903741">
                <a:moveTo>
                  <a:pt x="0" y="0"/>
                </a:moveTo>
                <a:lnTo>
                  <a:pt x="1903741" y="0"/>
                </a:lnTo>
                <a:lnTo>
                  <a:pt x="1903741" y="3566728"/>
                </a:lnTo>
                <a:lnTo>
                  <a:pt x="0" y="35667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4466257" y="8607587"/>
            <a:ext cx="9601867" cy="8229600"/>
          </a:xfrm>
          <a:custGeom>
            <a:avLst/>
            <a:gdLst/>
            <a:ahLst/>
            <a:cxnLst/>
            <a:rect r="r" b="b" t="t" l="l"/>
            <a:pathLst>
              <a:path h="8229600" w="9601867">
                <a:moveTo>
                  <a:pt x="0" y="0"/>
                </a:moveTo>
                <a:lnTo>
                  <a:pt x="9601866" y="0"/>
                </a:lnTo>
                <a:lnTo>
                  <a:pt x="9601866" y="8229600"/>
                </a:lnTo>
                <a:lnTo>
                  <a:pt x="0" y="8229600"/>
                </a:lnTo>
                <a:lnTo>
                  <a:pt x="0" y="0"/>
                </a:lnTo>
                <a:close/>
              </a:path>
            </a:pathLst>
          </a:custGeom>
          <a:blipFill>
            <a:blip r:embed="rId9"/>
            <a:stretch>
              <a:fillRect l="0" t="0" r="0" b="0"/>
            </a:stretch>
          </a:blipFill>
        </p:spPr>
      </p:sp>
      <p:sp>
        <p:nvSpPr>
          <p:cNvPr name="TextBox 7" id="7"/>
          <p:cNvSpPr txBox="true"/>
          <p:nvPr/>
        </p:nvSpPr>
        <p:spPr>
          <a:xfrm rot="-235009">
            <a:off x="773665" y="172242"/>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FAQ 3</a:t>
            </a:r>
          </a:p>
        </p:txBody>
      </p:sp>
      <p:sp>
        <p:nvSpPr>
          <p:cNvPr name="TextBox 8" id="8"/>
          <p:cNvSpPr txBox="true"/>
          <p:nvPr/>
        </p:nvSpPr>
        <p:spPr>
          <a:xfrm rot="-116478">
            <a:off x="3785503" y="4501921"/>
            <a:ext cx="10043113" cy="752095"/>
          </a:xfrm>
          <a:prstGeom prst="rect">
            <a:avLst/>
          </a:prstGeom>
        </p:spPr>
        <p:txBody>
          <a:bodyPr anchor="t" rtlCol="false" tIns="0" lIns="0" bIns="0" rIns="0">
            <a:spAutoFit/>
          </a:bodyPr>
          <a:lstStyle/>
          <a:p>
            <a:pPr algn="l">
              <a:lnSpc>
                <a:spcPts val="4220"/>
              </a:lnSpc>
            </a:pPr>
            <a:r>
              <a:rPr lang="en-US" sz="3014" b="true">
                <a:solidFill>
                  <a:srgbClr val="000000"/>
                </a:solidFill>
                <a:latin typeface="Cakerolli Ultra-Bold"/>
                <a:ea typeface="Cakerolli Ultra-Bold"/>
                <a:cs typeface="Cakerolli Ultra-Bold"/>
                <a:sym typeface="Cakerolli Ultra-Bold"/>
              </a:rPr>
              <a:t>How would I know if it it’s a Title IX issue?</a:t>
            </a:r>
          </a:p>
        </p:txBody>
      </p:sp>
      <p:sp>
        <p:nvSpPr>
          <p:cNvPr name="Freeform 9" id="9"/>
          <p:cNvSpPr/>
          <p:nvPr/>
        </p:nvSpPr>
        <p:spPr>
          <a:xfrm flipH="false" flipV="false" rot="6049943">
            <a:off x="15087311" y="6951630"/>
            <a:ext cx="1032449" cy="1934330"/>
          </a:xfrm>
          <a:custGeom>
            <a:avLst/>
            <a:gdLst/>
            <a:ahLst/>
            <a:cxnLst/>
            <a:rect r="r" b="b" t="t" l="l"/>
            <a:pathLst>
              <a:path h="1934330" w="1032449">
                <a:moveTo>
                  <a:pt x="0" y="0"/>
                </a:moveTo>
                <a:lnTo>
                  <a:pt x="1032449" y="0"/>
                </a:lnTo>
                <a:lnTo>
                  <a:pt x="1032449" y="1934330"/>
                </a:lnTo>
                <a:lnTo>
                  <a:pt x="0" y="19343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3004113" y="6054375"/>
            <a:ext cx="11402763" cy="943368"/>
          </a:xfrm>
          <a:prstGeom prst="rect">
            <a:avLst/>
          </a:prstGeom>
        </p:spPr>
        <p:txBody>
          <a:bodyPr anchor="t" rtlCol="false" tIns="0" lIns="0" bIns="0" rIns="0">
            <a:spAutoFit/>
          </a:bodyPr>
          <a:lstStyle/>
          <a:p>
            <a:pPr algn="ctr">
              <a:lnSpc>
                <a:spcPts val="3128"/>
              </a:lnSpc>
              <a:spcBef>
                <a:spcPct val="0"/>
              </a:spcBef>
            </a:pPr>
            <a:r>
              <a:rPr lang="en-US" sz="2234">
                <a:solidFill>
                  <a:srgbClr val="000000"/>
                </a:solidFill>
                <a:latin typeface="Cakerolli"/>
                <a:ea typeface="Cakerolli"/>
                <a:cs typeface="Cakerolli"/>
                <a:sym typeface="Cakerolli"/>
              </a:rPr>
              <a:t>"Is it awkw</a:t>
            </a:r>
            <a:r>
              <a:rPr lang="en-US" sz="2234">
                <a:solidFill>
                  <a:srgbClr val="000000"/>
                </a:solidFill>
                <a:latin typeface="Cakerolli"/>
                <a:ea typeface="Cakerolli"/>
                <a:cs typeface="Cakerolli"/>
                <a:sym typeface="Cakerolli"/>
              </a:rPr>
              <a:t>ard? Is it unfair? Does it involve gender, sex, or sexual behavior? If your gut says 'uh-oh,' it might just be Title IX knocking. If in doubt, report" </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941D20"/>
        </a:solidFill>
      </p:bgPr>
    </p:bg>
    <p:spTree>
      <p:nvGrpSpPr>
        <p:cNvPr id="1" name=""/>
        <p:cNvGrpSpPr/>
        <p:nvPr/>
      </p:nvGrpSpPr>
      <p:grpSpPr>
        <a:xfrm>
          <a:off x="0" y="0"/>
          <a:ext cx="0" cy="0"/>
          <a:chOff x="0" y="0"/>
          <a:chExt cx="0" cy="0"/>
        </a:xfrm>
      </p:grpSpPr>
      <p:sp>
        <p:nvSpPr>
          <p:cNvPr name="Freeform 2" id="2"/>
          <p:cNvSpPr/>
          <p:nvPr/>
        </p:nvSpPr>
        <p:spPr>
          <a:xfrm flipH="false" flipV="false" rot="0">
            <a:off x="-1474556" y="1737733"/>
            <a:ext cx="9439176" cy="4967366"/>
          </a:xfrm>
          <a:custGeom>
            <a:avLst/>
            <a:gdLst/>
            <a:ahLst/>
            <a:cxnLst/>
            <a:rect r="r" b="b" t="t" l="l"/>
            <a:pathLst>
              <a:path h="4967366" w="9439176">
                <a:moveTo>
                  <a:pt x="0" y="0"/>
                </a:moveTo>
                <a:lnTo>
                  <a:pt x="9439175" y="0"/>
                </a:lnTo>
                <a:lnTo>
                  <a:pt x="9439175" y="4967366"/>
                </a:lnTo>
                <a:lnTo>
                  <a:pt x="0" y="496736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7604027" y="5143500"/>
            <a:ext cx="11016610" cy="5797491"/>
          </a:xfrm>
          <a:custGeom>
            <a:avLst/>
            <a:gdLst/>
            <a:ahLst/>
            <a:cxnLst/>
            <a:rect r="r" b="b" t="t" l="l"/>
            <a:pathLst>
              <a:path h="5797491" w="11016610">
                <a:moveTo>
                  <a:pt x="0" y="0"/>
                </a:moveTo>
                <a:lnTo>
                  <a:pt x="11016610" y="0"/>
                </a:lnTo>
                <a:lnTo>
                  <a:pt x="11016610" y="5797491"/>
                </a:lnTo>
                <a:lnTo>
                  <a:pt x="0" y="57974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110679" y="4189765"/>
            <a:ext cx="7714705" cy="6895018"/>
          </a:xfrm>
          <a:custGeom>
            <a:avLst/>
            <a:gdLst/>
            <a:ahLst/>
            <a:cxnLst/>
            <a:rect r="r" b="b" t="t" l="l"/>
            <a:pathLst>
              <a:path h="6895018" w="7714705">
                <a:moveTo>
                  <a:pt x="0" y="0"/>
                </a:moveTo>
                <a:lnTo>
                  <a:pt x="7714706" y="0"/>
                </a:lnTo>
                <a:lnTo>
                  <a:pt x="7714706" y="6895018"/>
                </a:lnTo>
                <a:lnTo>
                  <a:pt x="0" y="68950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true" flipV="true" rot="0">
            <a:off x="6148621" y="3551385"/>
            <a:ext cx="5409398" cy="5240355"/>
          </a:xfrm>
          <a:custGeom>
            <a:avLst/>
            <a:gdLst/>
            <a:ahLst/>
            <a:cxnLst/>
            <a:rect r="r" b="b" t="t" l="l"/>
            <a:pathLst>
              <a:path h="5240355" w="5409398">
                <a:moveTo>
                  <a:pt x="5409399" y="5240355"/>
                </a:moveTo>
                <a:lnTo>
                  <a:pt x="0" y="5240355"/>
                </a:lnTo>
                <a:lnTo>
                  <a:pt x="0" y="0"/>
                </a:lnTo>
                <a:lnTo>
                  <a:pt x="5409399" y="0"/>
                </a:lnTo>
                <a:lnTo>
                  <a:pt x="5409399" y="5240355"/>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0">
            <a:off x="1400791" y="3575316"/>
            <a:ext cx="5409398" cy="5240355"/>
          </a:xfrm>
          <a:custGeom>
            <a:avLst/>
            <a:gdLst/>
            <a:ahLst/>
            <a:cxnLst/>
            <a:rect r="r" b="b" t="t" l="l"/>
            <a:pathLst>
              <a:path h="5240355" w="5409398">
                <a:moveTo>
                  <a:pt x="0" y="0"/>
                </a:moveTo>
                <a:lnTo>
                  <a:pt x="5409399" y="0"/>
                </a:lnTo>
                <a:lnTo>
                  <a:pt x="5409399" y="5240354"/>
                </a:lnTo>
                <a:lnTo>
                  <a:pt x="0" y="5240354"/>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true" rot="0">
            <a:off x="11681845" y="3551385"/>
            <a:ext cx="5409398" cy="5240355"/>
          </a:xfrm>
          <a:custGeom>
            <a:avLst/>
            <a:gdLst/>
            <a:ahLst/>
            <a:cxnLst/>
            <a:rect r="r" b="b" t="t" l="l"/>
            <a:pathLst>
              <a:path h="5240355" w="5409398">
                <a:moveTo>
                  <a:pt x="0" y="5240355"/>
                </a:moveTo>
                <a:lnTo>
                  <a:pt x="5409398" y="5240355"/>
                </a:lnTo>
                <a:lnTo>
                  <a:pt x="5409398" y="0"/>
                </a:lnTo>
                <a:lnTo>
                  <a:pt x="0" y="0"/>
                </a:lnTo>
                <a:lnTo>
                  <a:pt x="0" y="5240355"/>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8" id="8"/>
          <p:cNvSpPr txBox="true"/>
          <p:nvPr/>
        </p:nvSpPr>
        <p:spPr>
          <a:xfrm rot="0">
            <a:off x="6936383" y="5086350"/>
            <a:ext cx="4707361" cy="3068589"/>
          </a:xfrm>
          <a:prstGeom prst="rect">
            <a:avLst/>
          </a:prstGeom>
        </p:spPr>
        <p:txBody>
          <a:bodyPr anchor="t" rtlCol="false" tIns="0" lIns="0" bIns="0" rIns="0">
            <a:spAutoFit/>
          </a:bodyPr>
          <a:lstStyle/>
          <a:p>
            <a:pPr algn="l" marL="0" indent="0" lvl="0">
              <a:lnSpc>
                <a:spcPts val="4115"/>
              </a:lnSpc>
              <a:spcBef>
                <a:spcPct val="0"/>
              </a:spcBef>
            </a:pPr>
            <a:r>
              <a:rPr lang="en-US" sz="2939">
                <a:solidFill>
                  <a:srgbClr val="000000"/>
                </a:solidFill>
                <a:latin typeface="Comic Sans"/>
                <a:ea typeface="Comic Sans"/>
                <a:cs typeface="Comic Sans"/>
                <a:sym typeface="Comic Sans"/>
              </a:rPr>
              <a:t>Promptly contact the complainant confidentially to discuss supportive measures and explain process for filing formal complaint.</a:t>
            </a:r>
          </a:p>
        </p:txBody>
      </p:sp>
      <p:sp>
        <p:nvSpPr>
          <p:cNvPr name="TextBox 9" id="9"/>
          <p:cNvSpPr txBox="true"/>
          <p:nvPr/>
        </p:nvSpPr>
        <p:spPr>
          <a:xfrm rot="0">
            <a:off x="12063711" y="5086350"/>
            <a:ext cx="4439299" cy="3180349"/>
          </a:xfrm>
          <a:prstGeom prst="rect">
            <a:avLst/>
          </a:prstGeom>
        </p:spPr>
        <p:txBody>
          <a:bodyPr anchor="t" rtlCol="false" tIns="0" lIns="0" bIns="0" rIns="0">
            <a:spAutoFit/>
          </a:bodyPr>
          <a:lstStyle/>
          <a:p>
            <a:pPr algn="l" marL="0" indent="0" lvl="0">
              <a:lnSpc>
                <a:spcPts val="4255"/>
              </a:lnSpc>
              <a:spcBef>
                <a:spcPct val="0"/>
              </a:spcBef>
            </a:pPr>
            <a:r>
              <a:rPr lang="en-US" sz="3039">
                <a:solidFill>
                  <a:srgbClr val="000000"/>
                </a:solidFill>
                <a:latin typeface="Comic Sans"/>
                <a:ea typeface="Comic Sans"/>
                <a:cs typeface="Comic Sans"/>
                <a:sym typeface="Comic Sans"/>
              </a:rPr>
              <a:t>Follow a grievance process that complies with the 2020 regulations before the imposition of any disciplinary sanctions.</a:t>
            </a:r>
          </a:p>
        </p:txBody>
      </p:sp>
      <p:sp>
        <p:nvSpPr>
          <p:cNvPr name="TextBox 10" id="10"/>
          <p:cNvSpPr txBox="true"/>
          <p:nvPr/>
        </p:nvSpPr>
        <p:spPr>
          <a:xfrm rot="0">
            <a:off x="12243977" y="4123090"/>
            <a:ext cx="4259033" cy="669925"/>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941D20"/>
                </a:solidFill>
                <a:latin typeface="Comic Sans Bold"/>
                <a:ea typeface="Comic Sans Bold"/>
                <a:cs typeface="Comic Sans Bold"/>
                <a:sym typeface="Comic Sans Bold"/>
              </a:rPr>
              <a:t>Process</a:t>
            </a:r>
          </a:p>
        </p:txBody>
      </p:sp>
      <p:sp>
        <p:nvSpPr>
          <p:cNvPr name="TextBox 11" id="11"/>
          <p:cNvSpPr txBox="true"/>
          <p:nvPr/>
        </p:nvSpPr>
        <p:spPr>
          <a:xfrm rot="0">
            <a:off x="779278" y="370858"/>
            <a:ext cx="13257979" cy="2847152"/>
          </a:xfrm>
          <a:prstGeom prst="rect">
            <a:avLst/>
          </a:prstGeom>
        </p:spPr>
        <p:txBody>
          <a:bodyPr anchor="t" rtlCol="false" tIns="0" lIns="0" bIns="0" rIns="0">
            <a:spAutoFit/>
          </a:bodyPr>
          <a:lstStyle/>
          <a:p>
            <a:pPr algn="ctr" marL="0" indent="0" lvl="0">
              <a:lnSpc>
                <a:spcPts val="10536"/>
              </a:lnSpc>
              <a:spcBef>
                <a:spcPct val="0"/>
              </a:spcBef>
            </a:pPr>
            <a:r>
              <a:rPr lang="en-US" b="true" sz="13337" spc="-1440">
                <a:solidFill>
                  <a:srgbClr val="FDDA00"/>
                </a:solidFill>
                <a:latin typeface="Glacial Indifference Bold"/>
                <a:ea typeface="Glacial Indifference Bold"/>
                <a:cs typeface="Glacial Indifference Bold"/>
                <a:sym typeface="Glacial Indifference Bold"/>
              </a:rPr>
              <a:t>Mandatory Response  Obligation</a:t>
            </a:r>
          </a:p>
        </p:txBody>
      </p:sp>
      <p:sp>
        <p:nvSpPr>
          <p:cNvPr name="Freeform 12" id="12"/>
          <p:cNvSpPr/>
          <p:nvPr/>
        </p:nvSpPr>
        <p:spPr>
          <a:xfrm flipH="true" flipV="true" rot="0">
            <a:off x="9144000" y="-1715133"/>
            <a:ext cx="9714189" cy="8682057"/>
          </a:xfrm>
          <a:custGeom>
            <a:avLst/>
            <a:gdLst/>
            <a:ahLst/>
            <a:cxnLst/>
            <a:rect r="r" b="b" t="t" l="l"/>
            <a:pathLst>
              <a:path h="8682057" w="9714189">
                <a:moveTo>
                  <a:pt x="9714189" y="8682057"/>
                </a:moveTo>
                <a:lnTo>
                  <a:pt x="0" y="8682057"/>
                </a:lnTo>
                <a:lnTo>
                  <a:pt x="0" y="0"/>
                </a:lnTo>
                <a:lnTo>
                  <a:pt x="9714189" y="0"/>
                </a:lnTo>
                <a:lnTo>
                  <a:pt x="9714189" y="8682057"/>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1656261" y="5086350"/>
            <a:ext cx="4368535" cy="3713749"/>
          </a:xfrm>
          <a:prstGeom prst="rect">
            <a:avLst/>
          </a:prstGeom>
        </p:spPr>
        <p:txBody>
          <a:bodyPr anchor="t" rtlCol="false" tIns="0" lIns="0" bIns="0" rIns="0">
            <a:spAutoFit/>
          </a:bodyPr>
          <a:lstStyle/>
          <a:p>
            <a:pPr algn="l" marL="0" indent="0" lvl="0">
              <a:lnSpc>
                <a:spcPts val="4255"/>
              </a:lnSpc>
              <a:spcBef>
                <a:spcPct val="0"/>
              </a:spcBef>
            </a:pPr>
            <a:r>
              <a:rPr lang="en-US" sz="3039">
                <a:solidFill>
                  <a:srgbClr val="000000"/>
                </a:solidFill>
                <a:latin typeface="Comic Sans"/>
                <a:ea typeface="Comic Sans"/>
                <a:cs typeface="Comic Sans"/>
                <a:sym typeface="Comic Sans"/>
              </a:rPr>
              <a:t>Manner that is NOT deliberately indifferent means a response that is not clearly unreasonable in light of the known circumstances.</a:t>
            </a:r>
          </a:p>
        </p:txBody>
      </p:sp>
      <p:sp>
        <p:nvSpPr>
          <p:cNvPr name="TextBox 14" id="14"/>
          <p:cNvSpPr txBox="true"/>
          <p:nvPr/>
        </p:nvSpPr>
        <p:spPr>
          <a:xfrm rot="0">
            <a:off x="1845021" y="3654425"/>
            <a:ext cx="3803306" cy="1374775"/>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941D20"/>
                </a:solidFill>
                <a:latin typeface="Comic Sans Bold"/>
                <a:ea typeface="Comic Sans Bold"/>
                <a:cs typeface="Comic Sans Bold"/>
                <a:sym typeface="Comic Sans Bold"/>
              </a:rPr>
              <a:t>Deliberately Indifferent</a:t>
            </a:r>
          </a:p>
        </p:txBody>
      </p:sp>
      <p:sp>
        <p:nvSpPr>
          <p:cNvPr name="TextBox 15" id="15"/>
          <p:cNvSpPr txBox="true"/>
          <p:nvPr/>
        </p:nvSpPr>
        <p:spPr>
          <a:xfrm rot="0">
            <a:off x="7188588" y="4123090"/>
            <a:ext cx="3515127" cy="669925"/>
          </a:xfrm>
          <a:prstGeom prst="rect">
            <a:avLst/>
          </a:prstGeom>
        </p:spPr>
        <p:txBody>
          <a:bodyPr anchor="t" rtlCol="false" tIns="0" lIns="0" bIns="0" rIns="0">
            <a:spAutoFit/>
          </a:bodyPr>
          <a:lstStyle/>
          <a:p>
            <a:pPr algn="ctr" marL="0" indent="0" lvl="0">
              <a:lnSpc>
                <a:spcPts val="5599"/>
              </a:lnSpc>
              <a:spcBef>
                <a:spcPct val="0"/>
              </a:spcBef>
            </a:pPr>
            <a:r>
              <a:rPr lang="en-US" b="true" sz="3999">
                <a:solidFill>
                  <a:srgbClr val="941D20"/>
                </a:solidFill>
                <a:latin typeface="Comic Sans Bold"/>
                <a:ea typeface="Comic Sans Bold"/>
                <a:cs typeface="Comic Sans Bold"/>
                <a:sym typeface="Comic Sans Bold"/>
              </a:rPr>
              <a:t>Respond</a:t>
            </a:r>
          </a:p>
        </p:txBody>
      </p:sp>
      <p:sp>
        <p:nvSpPr>
          <p:cNvPr name="Freeform 16" id="16"/>
          <p:cNvSpPr/>
          <p:nvPr/>
        </p:nvSpPr>
        <p:spPr>
          <a:xfrm flipH="false" flipV="false" rot="0">
            <a:off x="14283361" y="-56690"/>
            <a:ext cx="3242908" cy="3255650"/>
          </a:xfrm>
          <a:custGeom>
            <a:avLst/>
            <a:gdLst/>
            <a:ahLst/>
            <a:cxnLst/>
            <a:rect r="r" b="b" t="t" l="l"/>
            <a:pathLst>
              <a:path h="3255650" w="3242908">
                <a:moveTo>
                  <a:pt x="0" y="0"/>
                </a:moveTo>
                <a:lnTo>
                  <a:pt x="3242908" y="0"/>
                </a:lnTo>
                <a:lnTo>
                  <a:pt x="3242908" y="3255650"/>
                </a:lnTo>
                <a:lnTo>
                  <a:pt x="0" y="3255650"/>
                </a:lnTo>
                <a:lnTo>
                  <a:pt x="0" y="0"/>
                </a:lnTo>
                <a:close/>
              </a:path>
            </a:pathLst>
          </a:custGeom>
          <a:blipFill>
            <a:blip r:embed="rId10"/>
            <a:stretch>
              <a:fillRect l="0" t="0" r="0" b="0"/>
            </a:stretch>
          </a:blipFill>
        </p:spPr>
      </p:sp>
      <p:sp>
        <p:nvSpPr>
          <p:cNvPr name="TextBox 17" id="17"/>
          <p:cNvSpPr txBox="true"/>
          <p:nvPr/>
        </p:nvSpPr>
        <p:spPr>
          <a:xfrm rot="0">
            <a:off x="10882864" y="3175465"/>
            <a:ext cx="10043902" cy="375920"/>
          </a:xfrm>
          <a:prstGeom prst="rect">
            <a:avLst/>
          </a:prstGeom>
        </p:spPr>
        <p:txBody>
          <a:bodyPr anchor="t" rtlCol="false" tIns="0" lIns="0" bIns="0" rIns="0">
            <a:spAutoFit/>
          </a:bodyPr>
          <a:lstStyle/>
          <a:p>
            <a:pPr algn="ctr">
              <a:lnSpc>
                <a:spcPts val="2799"/>
              </a:lnSpc>
            </a:pPr>
            <a:r>
              <a:rPr lang="en-US" b="true" sz="2799">
                <a:solidFill>
                  <a:srgbClr val="0048E8"/>
                </a:solidFill>
                <a:latin typeface="Big Shoulders Display Bold"/>
                <a:ea typeface="Big Shoulders Display Bold"/>
                <a:cs typeface="Big Shoulders Display Bold"/>
                <a:sym typeface="Big Shoulders Display Bold"/>
              </a:rPr>
              <a:t>SNOW FANG - THE WHITE TIGHER</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0623"/>
            <a:ext cx="18288000" cy="10266377"/>
          </a:xfrm>
          <a:custGeom>
            <a:avLst/>
            <a:gdLst/>
            <a:ahLst/>
            <a:cxnLst/>
            <a:rect r="r" b="b" t="t" l="l"/>
            <a:pathLst>
              <a:path h="10266377" w="18288000">
                <a:moveTo>
                  <a:pt x="0" y="0"/>
                </a:moveTo>
                <a:lnTo>
                  <a:pt x="18288000" y="0"/>
                </a:lnTo>
                <a:lnTo>
                  <a:pt x="18288000" y="10266377"/>
                </a:lnTo>
                <a:lnTo>
                  <a:pt x="0" y="10266377"/>
                </a:lnTo>
                <a:lnTo>
                  <a:pt x="0" y="0"/>
                </a:lnTo>
                <a:close/>
              </a:path>
            </a:pathLst>
          </a:custGeom>
          <a:blipFill>
            <a:blip r:embed="rId2"/>
            <a:stretch>
              <a:fillRect l="0" t="-5667" r="0" b="-5667"/>
            </a:stretch>
          </a:blipFill>
        </p:spPr>
      </p:sp>
      <p:sp>
        <p:nvSpPr>
          <p:cNvPr name="Freeform 3" id="3"/>
          <p:cNvSpPr/>
          <p:nvPr/>
        </p:nvSpPr>
        <p:spPr>
          <a:xfrm flipH="false" flipV="false" rot="0">
            <a:off x="-731116" y="5977608"/>
            <a:ext cx="13710461" cy="8106310"/>
          </a:xfrm>
          <a:custGeom>
            <a:avLst/>
            <a:gdLst/>
            <a:ahLst/>
            <a:cxnLst/>
            <a:rect r="r" b="b" t="t" l="l"/>
            <a:pathLst>
              <a:path h="8106310" w="13710461">
                <a:moveTo>
                  <a:pt x="0" y="0"/>
                </a:moveTo>
                <a:lnTo>
                  <a:pt x="13710461" y="0"/>
                </a:lnTo>
                <a:lnTo>
                  <a:pt x="13710461" y="8106310"/>
                </a:lnTo>
                <a:lnTo>
                  <a:pt x="0" y="8106310"/>
                </a:lnTo>
                <a:lnTo>
                  <a:pt x="0" y="0"/>
                </a:lnTo>
                <a:close/>
              </a:path>
            </a:pathLst>
          </a:custGeom>
          <a:blipFill>
            <a:blip r:embed="rId3"/>
            <a:stretch>
              <a:fillRect l="0" t="0" r="0" b="0"/>
            </a:stretch>
          </a:blipFill>
        </p:spPr>
      </p:sp>
      <p:sp>
        <p:nvSpPr>
          <p:cNvPr name="Freeform 4" id="4"/>
          <p:cNvSpPr/>
          <p:nvPr/>
        </p:nvSpPr>
        <p:spPr>
          <a:xfrm flipH="true" flipV="false" rot="0">
            <a:off x="6124114" y="5977608"/>
            <a:ext cx="12825762" cy="7583232"/>
          </a:xfrm>
          <a:custGeom>
            <a:avLst/>
            <a:gdLst/>
            <a:ahLst/>
            <a:cxnLst/>
            <a:rect r="r" b="b" t="t" l="l"/>
            <a:pathLst>
              <a:path h="7583232" w="12825762">
                <a:moveTo>
                  <a:pt x="12825762" y="0"/>
                </a:moveTo>
                <a:lnTo>
                  <a:pt x="0" y="0"/>
                </a:lnTo>
                <a:lnTo>
                  <a:pt x="0" y="7583232"/>
                </a:lnTo>
                <a:lnTo>
                  <a:pt x="12825762" y="7583232"/>
                </a:lnTo>
                <a:lnTo>
                  <a:pt x="12825762" y="0"/>
                </a:lnTo>
                <a:close/>
              </a:path>
            </a:pathLst>
          </a:custGeom>
          <a:blipFill>
            <a:blip r:embed="rId3"/>
            <a:stretch>
              <a:fillRect l="0" t="0" r="0" b="0"/>
            </a:stretch>
          </a:blipFill>
        </p:spPr>
      </p:sp>
      <p:grpSp>
        <p:nvGrpSpPr>
          <p:cNvPr name="Group 5" id="5"/>
          <p:cNvGrpSpPr/>
          <p:nvPr/>
        </p:nvGrpSpPr>
        <p:grpSpPr>
          <a:xfrm rot="0">
            <a:off x="1716571" y="1384307"/>
            <a:ext cx="14854858" cy="5757840"/>
            <a:chOff x="0" y="0"/>
            <a:chExt cx="3912391" cy="1516468"/>
          </a:xfrm>
        </p:grpSpPr>
        <p:sp>
          <p:nvSpPr>
            <p:cNvPr name="Freeform 6" id="6"/>
            <p:cNvSpPr/>
            <p:nvPr/>
          </p:nvSpPr>
          <p:spPr>
            <a:xfrm flipH="false" flipV="false" rot="0">
              <a:off x="0" y="0"/>
              <a:ext cx="3912391" cy="1516468"/>
            </a:xfrm>
            <a:custGeom>
              <a:avLst/>
              <a:gdLst/>
              <a:ahLst/>
              <a:cxnLst/>
              <a:rect r="r" b="b" t="t" l="l"/>
              <a:pathLst>
                <a:path h="1516468" w="3912391">
                  <a:moveTo>
                    <a:pt x="26580" y="0"/>
                  </a:moveTo>
                  <a:lnTo>
                    <a:pt x="3885811" y="0"/>
                  </a:lnTo>
                  <a:cubicBezTo>
                    <a:pt x="3900491" y="0"/>
                    <a:pt x="3912391" y="11900"/>
                    <a:pt x="3912391" y="26580"/>
                  </a:cubicBezTo>
                  <a:lnTo>
                    <a:pt x="3912391" y="1489889"/>
                  </a:lnTo>
                  <a:cubicBezTo>
                    <a:pt x="3912391" y="1504568"/>
                    <a:pt x="3900491" y="1516468"/>
                    <a:pt x="3885811" y="1516468"/>
                  </a:cubicBezTo>
                  <a:lnTo>
                    <a:pt x="26580" y="1516468"/>
                  </a:lnTo>
                  <a:cubicBezTo>
                    <a:pt x="11900" y="1516468"/>
                    <a:pt x="0" y="1504568"/>
                    <a:pt x="0" y="1489889"/>
                  </a:cubicBezTo>
                  <a:lnTo>
                    <a:pt x="0" y="26580"/>
                  </a:lnTo>
                  <a:cubicBezTo>
                    <a:pt x="0" y="11900"/>
                    <a:pt x="11900" y="0"/>
                    <a:pt x="26580" y="0"/>
                  </a:cubicBezTo>
                  <a:close/>
                </a:path>
              </a:pathLst>
            </a:custGeom>
            <a:solidFill>
              <a:srgbClr val="FFFFFF"/>
            </a:solidFill>
            <a:ln w="57150" cap="rnd">
              <a:solidFill>
                <a:srgbClr val="000000"/>
              </a:solidFill>
              <a:prstDash val="lgDash"/>
              <a:round/>
            </a:ln>
          </p:spPr>
        </p:sp>
        <p:sp>
          <p:nvSpPr>
            <p:cNvPr name="TextBox 7" id="7"/>
            <p:cNvSpPr txBox="true"/>
            <p:nvPr/>
          </p:nvSpPr>
          <p:spPr>
            <a:xfrm>
              <a:off x="0" y="-38100"/>
              <a:ext cx="3912391" cy="155456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2896493" y="3360431"/>
            <a:ext cx="12808130" cy="1863725"/>
          </a:xfrm>
          <a:prstGeom prst="rect">
            <a:avLst/>
          </a:prstGeom>
        </p:spPr>
        <p:txBody>
          <a:bodyPr anchor="t" rtlCol="false" tIns="0" lIns="0" bIns="0" rIns="0">
            <a:spAutoFit/>
          </a:bodyPr>
          <a:lstStyle/>
          <a:p>
            <a:pPr algn="ctr">
              <a:lnSpc>
                <a:spcPts val="4900"/>
              </a:lnSpc>
              <a:spcBef>
                <a:spcPct val="0"/>
              </a:spcBef>
            </a:pPr>
            <a:r>
              <a:rPr lang="en-US" sz="3500">
                <a:solidFill>
                  <a:srgbClr val="000000"/>
                </a:solidFill>
                <a:latin typeface="Sawarabi Mincho"/>
                <a:ea typeface="Sawarabi Mincho"/>
                <a:cs typeface="Sawarabi Mincho"/>
                <a:sym typeface="Sawarabi Mincho"/>
              </a:rPr>
              <a:t>Just when we thought w</a:t>
            </a:r>
            <a:r>
              <a:rPr lang="en-US" sz="3500">
                <a:solidFill>
                  <a:srgbClr val="000000"/>
                </a:solidFill>
                <a:latin typeface="Sawarabi Mincho"/>
                <a:ea typeface="Sawarabi Mincho"/>
                <a:cs typeface="Sawarabi Mincho"/>
                <a:sym typeface="Sawarabi Mincho"/>
              </a:rPr>
              <a:t>e had the rules figured out, the legal universe hit the rewind button yet again. Buckle up, heroes of compliance… it’s regulation déjà vu with a twist!</a:t>
            </a:r>
          </a:p>
        </p:txBody>
      </p:sp>
      <p:sp>
        <p:nvSpPr>
          <p:cNvPr name="TextBox 9" id="9"/>
          <p:cNvSpPr txBox="true"/>
          <p:nvPr/>
        </p:nvSpPr>
        <p:spPr>
          <a:xfrm rot="0">
            <a:off x="1891074" y="1845956"/>
            <a:ext cx="14680355" cy="1998334"/>
          </a:xfrm>
          <a:prstGeom prst="rect">
            <a:avLst/>
          </a:prstGeom>
        </p:spPr>
        <p:txBody>
          <a:bodyPr anchor="t" rtlCol="false" tIns="0" lIns="0" bIns="0" rIns="0">
            <a:spAutoFit/>
          </a:bodyPr>
          <a:lstStyle/>
          <a:p>
            <a:pPr algn="ctr">
              <a:lnSpc>
                <a:spcPts val="8120"/>
              </a:lnSpc>
            </a:pPr>
            <a:r>
              <a:rPr lang="en-US" sz="5800">
                <a:solidFill>
                  <a:srgbClr val="000000"/>
                </a:solidFill>
                <a:latin typeface="Negrita Pro"/>
                <a:ea typeface="Negrita Pro"/>
                <a:cs typeface="Negrita Pro"/>
                <a:sym typeface="Negrita Pro"/>
              </a:rPr>
              <a:t>The Compliance Carousel: Heroes in a Loop</a:t>
            </a:r>
          </a:p>
          <a:p>
            <a:pPr algn="ctr">
              <a:lnSpc>
                <a:spcPts val="7840"/>
              </a:lnSpc>
              <a:spcBef>
                <a:spcPct val="0"/>
              </a:spcBef>
            </a:pPr>
          </a:p>
        </p:txBody>
      </p:sp>
      <p:sp>
        <p:nvSpPr>
          <p:cNvPr name="Freeform 10" id="10"/>
          <p:cNvSpPr/>
          <p:nvPr/>
        </p:nvSpPr>
        <p:spPr>
          <a:xfrm flipH="false" flipV="false" rot="0">
            <a:off x="2755202" y="5629583"/>
            <a:ext cx="11215020" cy="7976683"/>
          </a:xfrm>
          <a:custGeom>
            <a:avLst/>
            <a:gdLst/>
            <a:ahLst/>
            <a:cxnLst/>
            <a:rect r="r" b="b" t="t" l="l"/>
            <a:pathLst>
              <a:path h="7976683" w="11215020">
                <a:moveTo>
                  <a:pt x="0" y="0"/>
                </a:moveTo>
                <a:lnTo>
                  <a:pt x="11215020" y="0"/>
                </a:lnTo>
                <a:lnTo>
                  <a:pt x="11215020" y="7976683"/>
                </a:lnTo>
                <a:lnTo>
                  <a:pt x="0" y="7976683"/>
                </a:lnTo>
                <a:lnTo>
                  <a:pt x="0" y="0"/>
                </a:lnTo>
                <a:close/>
              </a:path>
            </a:pathLst>
          </a:custGeom>
          <a:blipFill>
            <a:blip r:embed="rId4"/>
            <a:stretch>
              <a:fillRect l="0" t="0" r="0" b="0"/>
            </a:stretch>
          </a:blipFill>
        </p:spPr>
      </p:sp>
      <p:grpSp>
        <p:nvGrpSpPr>
          <p:cNvPr name="Group 11" id="11"/>
          <p:cNvGrpSpPr/>
          <p:nvPr/>
        </p:nvGrpSpPr>
        <p:grpSpPr>
          <a:xfrm rot="0">
            <a:off x="8183059" y="5490856"/>
            <a:ext cx="4227366" cy="1615923"/>
            <a:chOff x="0" y="0"/>
            <a:chExt cx="5636488" cy="2154564"/>
          </a:xfrm>
        </p:grpSpPr>
        <p:sp>
          <p:nvSpPr>
            <p:cNvPr name="TextBox 12" id="12"/>
            <p:cNvSpPr txBox="true"/>
            <p:nvPr/>
          </p:nvSpPr>
          <p:spPr>
            <a:xfrm rot="0">
              <a:off x="0" y="133350"/>
              <a:ext cx="5636488" cy="627467"/>
            </a:xfrm>
            <a:prstGeom prst="rect">
              <a:avLst/>
            </a:prstGeom>
          </p:spPr>
          <p:txBody>
            <a:bodyPr anchor="t" rtlCol="false" tIns="0" lIns="0" bIns="0" rIns="0">
              <a:spAutoFit/>
            </a:bodyPr>
            <a:lstStyle/>
            <a:p>
              <a:pPr algn="ctr">
                <a:lnSpc>
                  <a:spcPts val="3011"/>
                </a:lnSpc>
                <a:spcBef>
                  <a:spcPct val="0"/>
                </a:spcBef>
              </a:pPr>
              <a:r>
                <a:rPr lang="en-US" b="true" sz="3764">
                  <a:solidFill>
                    <a:srgbClr val="020C45"/>
                  </a:solidFill>
                  <a:latin typeface="HK Modular"/>
                  <a:ea typeface="HK Modular"/>
                  <a:cs typeface="HK Modular"/>
                  <a:sym typeface="HK Modular"/>
                </a:rPr>
                <a:t>DEFENDER</a:t>
              </a:r>
            </a:p>
          </p:txBody>
        </p:sp>
        <p:sp>
          <p:nvSpPr>
            <p:cNvPr name="TextBox 13" id="13"/>
            <p:cNvSpPr txBox="true"/>
            <p:nvPr/>
          </p:nvSpPr>
          <p:spPr>
            <a:xfrm rot="0">
              <a:off x="0" y="1033137"/>
              <a:ext cx="5636488" cy="1121426"/>
            </a:xfrm>
            <a:prstGeom prst="rect">
              <a:avLst/>
            </a:prstGeom>
          </p:spPr>
          <p:txBody>
            <a:bodyPr anchor="t" rtlCol="false" tIns="0" lIns="0" bIns="0" rIns="0">
              <a:spAutoFit/>
            </a:bodyPr>
            <a:lstStyle/>
            <a:p>
              <a:pPr algn="ctr">
                <a:lnSpc>
                  <a:spcPts val="5415"/>
                </a:lnSpc>
                <a:spcBef>
                  <a:spcPct val="0"/>
                </a:spcBef>
              </a:pPr>
              <a:r>
                <a:rPr lang="en-US" b="true" sz="6769">
                  <a:solidFill>
                    <a:srgbClr val="1F80FF"/>
                  </a:solidFill>
                  <a:latin typeface="HK Modular"/>
                  <a:ea typeface="HK Modular"/>
                  <a:cs typeface="HK Modular"/>
                  <a:sym typeface="HK Modular"/>
                </a:rPr>
                <a:t>IX</a:t>
              </a:r>
            </a:p>
          </p:txBody>
        </p:sp>
      </p:grpSp>
      <p:sp>
        <p:nvSpPr>
          <p:cNvPr name="Freeform 14" id="14"/>
          <p:cNvSpPr/>
          <p:nvPr/>
        </p:nvSpPr>
        <p:spPr>
          <a:xfrm flipH="false" flipV="false" rot="0">
            <a:off x="15234779" y="7546078"/>
            <a:ext cx="2377458" cy="2377458"/>
          </a:xfrm>
          <a:custGeom>
            <a:avLst/>
            <a:gdLst/>
            <a:ahLst/>
            <a:cxnLst/>
            <a:rect r="r" b="b" t="t" l="l"/>
            <a:pathLst>
              <a:path h="2377458" w="2377458">
                <a:moveTo>
                  <a:pt x="0" y="0"/>
                </a:moveTo>
                <a:lnTo>
                  <a:pt x="2377458" y="0"/>
                </a:lnTo>
                <a:lnTo>
                  <a:pt x="2377458" y="2377458"/>
                </a:lnTo>
                <a:lnTo>
                  <a:pt x="0" y="2377458"/>
                </a:lnTo>
                <a:lnTo>
                  <a:pt x="0" y="0"/>
                </a:lnTo>
                <a:close/>
              </a:path>
            </a:pathLst>
          </a:custGeom>
          <a:blipFill>
            <a:blip r:embed="rId5"/>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6195825" y="2847941"/>
            <a:ext cx="5896350" cy="5896350"/>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9EDED"/>
            </a:solidFill>
          </p:spPr>
        </p:sp>
        <p:sp>
          <p:nvSpPr>
            <p:cNvPr name="TextBox 5" id="5"/>
            <p:cNvSpPr txBox="true"/>
            <p:nvPr/>
          </p:nvSpPr>
          <p:spPr>
            <a:xfrm>
              <a:off x="76200" y="76200"/>
              <a:ext cx="660400" cy="660400"/>
            </a:xfrm>
            <a:prstGeom prst="rect">
              <a:avLst/>
            </a:prstGeom>
          </p:spPr>
          <p:txBody>
            <a:bodyPr anchor="ctr" rtlCol="false" tIns="50800" lIns="50800" bIns="50800" rIns="50800"/>
            <a:lstStyle/>
            <a:p>
              <a:pPr algn="ctr">
                <a:lnSpc>
                  <a:spcPts val="1920"/>
                </a:lnSpc>
              </a:pPr>
            </a:p>
          </p:txBody>
        </p:sp>
      </p:grpSp>
      <p:sp>
        <p:nvSpPr>
          <p:cNvPr name="Freeform 6" id="6"/>
          <p:cNvSpPr/>
          <p:nvPr/>
        </p:nvSpPr>
        <p:spPr>
          <a:xfrm flipH="false" flipV="false" rot="-5400000">
            <a:off x="9517762" y="2394574"/>
            <a:ext cx="3402887" cy="2956258"/>
          </a:xfrm>
          <a:custGeom>
            <a:avLst/>
            <a:gdLst/>
            <a:ahLst/>
            <a:cxnLst/>
            <a:rect r="r" b="b" t="t" l="l"/>
            <a:pathLst>
              <a:path h="2956258" w="3402887">
                <a:moveTo>
                  <a:pt x="0" y="0"/>
                </a:moveTo>
                <a:lnTo>
                  <a:pt x="3402887" y="0"/>
                </a:lnTo>
                <a:lnTo>
                  <a:pt x="3402887" y="2956258"/>
                </a:lnTo>
                <a:lnTo>
                  <a:pt x="0" y="2956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true" flipV="false" rot="-5400000">
            <a:off x="9517762" y="6041138"/>
            <a:ext cx="3402887" cy="2956258"/>
          </a:xfrm>
          <a:custGeom>
            <a:avLst/>
            <a:gdLst/>
            <a:ahLst/>
            <a:cxnLst/>
            <a:rect r="r" b="b" t="t" l="l"/>
            <a:pathLst>
              <a:path h="2956258" w="3402887">
                <a:moveTo>
                  <a:pt x="3402887" y="0"/>
                </a:moveTo>
                <a:lnTo>
                  <a:pt x="0" y="0"/>
                </a:lnTo>
                <a:lnTo>
                  <a:pt x="0" y="2956258"/>
                </a:lnTo>
                <a:lnTo>
                  <a:pt x="3402887" y="2956258"/>
                </a:lnTo>
                <a:lnTo>
                  <a:pt x="3402887"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8" id="8"/>
          <p:cNvGrpSpPr/>
          <p:nvPr/>
        </p:nvGrpSpPr>
        <p:grpSpPr>
          <a:xfrm rot="0">
            <a:off x="5590666" y="2171259"/>
            <a:ext cx="2956258" cy="7049451"/>
            <a:chOff x="0" y="0"/>
            <a:chExt cx="3941678" cy="9399268"/>
          </a:xfrm>
        </p:grpSpPr>
        <p:sp>
          <p:nvSpPr>
            <p:cNvPr name="Freeform 9" id="9"/>
            <p:cNvSpPr/>
            <p:nvPr/>
          </p:nvSpPr>
          <p:spPr>
            <a:xfrm flipH="false" flipV="true" rot="-5400000">
              <a:off x="-297753" y="297753"/>
              <a:ext cx="4537183" cy="3941678"/>
            </a:xfrm>
            <a:custGeom>
              <a:avLst/>
              <a:gdLst/>
              <a:ahLst/>
              <a:cxnLst/>
              <a:rect r="r" b="b" t="t" l="l"/>
              <a:pathLst>
                <a:path h="3941678" w="4537183">
                  <a:moveTo>
                    <a:pt x="0" y="3941677"/>
                  </a:moveTo>
                  <a:lnTo>
                    <a:pt x="4537183" y="3941677"/>
                  </a:lnTo>
                  <a:lnTo>
                    <a:pt x="4537183" y="0"/>
                  </a:lnTo>
                  <a:lnTo>
                    <a:pt x="0" y="0"/>
                  </a:lnTo>
                  <a:lnTo>
                    <a:pt x="0" y="3941677"/>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true" flipV="true" rot="-5400000">
              <a:off x="-297753" y="5159838"/>
              <a:ext cx="4537183" cy="3941678"/>
            </a:xfrm>
            <a:custGeom>
              <a:avLst/>
              <a:gdLst/>
              <a:ahLst/>
              <a:cxnLst/>
              <a:rect r="r" b="b" t="t" l="l"/>
              <a:pathLst>
                <a:path h="3941678" w="4537183">
                  <a:moveTo>
                    <a:pt x="4537183" y="3941678"/>
                  </a:moveTo>
                  <a:lnTo>
                    <a:pt x="0" y="3941678"/>
                  </a:lnTo>
                  <a:lnTo>
                    <a:pt x="0" y="0"/>
                  </a:lnTo>
                  <a:lnTo>
                    <a:pt x="4537183" y="0"/>
                  </a:lnTo>
                  <a:lnTo>
                    <a:pt x="4537183" y="3941678"/>
                  </a:lnTo>
                  <a:close/>
                </a:path>
              </a:pathLst>
            </a:custGeom>
            <a:blipFill>
              <a:blip r:embed="rId9">
                <a:extLst>
                  <a:ext uri="{96DAC541-7B7A-43D3-8B79-37D633B846F1}">
                    <asvg:svgBlip xmlns:asvg="http://schemas.microsoft.com/office/drawing/2016/SVG/main" r:embed="rId10"/>
                  </a:ext>
                </a:extLst>
              </a:blip>
              <a:stretch>
                <a:fillRect l="0" t="0" r="0" b="0"/>
              </a:stretch>
            </a:blipFill>
            <a:ln cap="sq">
              <a:noFill/>
              <a:prstDash val="solid"/>
              <a:miter/>
            </a:ln>
          </p:spPr>
        </p:sp>
      </p:grpSp>
      <p:grpSp>
        <p:nvGrpSpPr>
          <p:cNvPr name="Group 11" id="11"/>
          <p:cNvGrpSpPr/>
          <p:nvPr/>
        </p:nvGrpSpPr>
        <p:grpSpPr>
          <a:xfrm rot="0">
            <a:off x="6759386" y="3411502"/>
            <a:ext cx="4769227" cy="4769227"/>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13" id="13"/>
            <p:cNvSpPr txBox="true"/>
            <p:nvPr/>
          </p:nvSpPr>
          <p:spPr>
            <a:xfrm>
              <a:off x="76200" y="76200"/>
              <a:ext cx="660400" cy="660400"/>
            </a:xfrm>
            <a:prstGeom prst="rect">
              <a:avLst/>
            </a:prstGeom>
          </p:spPr>
          <p:txBody>
            <a:bodyPr anchor="ctr" rtlCol="false" tIns="50800" lIns="50800" bIns="50800" rIns="50800"/>
            <a:lstStyle/>
            <a:p>
              <a:pPr algn="ctr">
                <a:lnSpc>
                  <a:spcPts val="1920"/>
                </a:lnSpc>
              </a:pPr>
            </a:p>
          </p:txBody>
        </p:sp>
      </p:grpSp>
      <p:sp>
        <p:nvSpPr>
          <p:cNvPr name="TextBox 14" id="14"/>
          <p:cNvSpPr txBox="true"/>
          <p:nvPr/>
        </p:nvSpPr>
        <p:spPr>
          <a:xfrm rot="0">
            <a:off x="12602248" y="8744291"/>
            <a:ext cx="4657052" cy="1476375"/>
          </a:xfrm>
          <a:prstGeom prst="rect">
            <a:avLst/>
          </a:prstGeom>
        </p:spPr>
        <p:txBody>
          <a:bodyPr anchor="t" rtlCol="false" tIns="0" lIns="0" bIns="0" rIns="0">
            <a:spAutoFit/>
          </a:bodyPr>
          <a:lstStyle/>
          <a:p>
            <a:pPr algn="l">
              <a:lnSpc>
                <a:spcPts val="2399"/>
              </a:lnSpc>
            </a:pPr>
            <a:r>
              <a:rPr lang="en-US" sz="1999">
                <a:solidFill>
                  <a:srgbClr val="383B3B"/>
                </a:solidFill>
                <a:latin typeface="Open Sauce"/>
                <a:ea typeface="Open Sauce"/>
                <a:cs typeface="Open Sauce"/>
                <a:sym typeface="Open Sauce"/>
              </a:rPr>
              <a:t>Must offer services and benefits to pregnant students or those with a related condition if they are offered to other temporarily disabled students </a:t>
            </a:r>
          </a:p>
        </p:txBody>
      </p:sp>
      <p:sp>
        <p:nvSpPr>
          <p:cNvPr name="TextBox 15" id="15"/>
          <p:cNvSpPr txBox="true"/>
          <p:nvPr/>
        </p:nvSpPr>
        <p:spPr>
          <a:xfrm rot="0">
            <a:off x="1794016" y="985397"/>
            <a:ext cx="4743343" cy="428625"/>
          </a:xfrm>
          <a:prstGeom prst="rect">
            <a:avLst/>
          </a:prstGeom>
        </p:spPr>
        <p:txBody>
          <a:bodyPr anchor="t" rtlCol="false" tIns="0" lIns="0" bIns="0" rIns="0">
            <a:spAutoFit/>
          </a:bodyPr>
          <a:lstStyle/>
          <a:p>
            <a:pPr algn="ctr">
              <a:lnSpc>
                <a:spcPts val="3359"/>
              </a:lnSpc>
            </a:pPr>
            <a:r>
              <a:rPr lang="en-US" sz="2799" b="true">
                <a:solidFill>
                  <a:srgbClr val="FF803F"/>
                </a:solidFill>
                <a:latin typeface="Open Sauce Bold"/>
                <a:ea typeface="Open Sauce Bold"/>
                <a:cs typeface="Open Sauce Bold"/>
                <a:sym typeface="Open Sauce Bold"/>
              </a:rPr>
              <a:t>Before - 2024 Regulations</a:t>
            </a:r>
          </a:p>
        </p:txBody>
      </p:sp>
      <p:sp>
        <p:nvSpPr>
          <p:cNvPr name="Freeform 16" id="16"/>
          <p:cNvSpPr/>
          <p:nvPr/>
        </p:nvSpPr>
        <p:spPr>
          <a:xfrm flipH="true" flipV="true" rot="0">
            <a:off x="-3173391" y="-1540764"/>
            <a:ext cx="7315200" cy="2569464"/>
          </a:xfrm>
          <a:custGeom>
            <a:avLst/>
            <a:gdLst/>
            <a:ahLst/>
            <a:cxnLst/>
            <a:rect r="r" b="b" t="t" l="l"/>
            <a:pathLst>
              <a:path h="2569464" w="7315200">
                <a:moveTo>
                  <a:pt x="7315200" y="2569464"/>
                </a:moveTo>
                <a:lnTo>
                  <a:pt x="0" y="2569464"/>
                </a:lnTo>
                <a:lnTo>
                  <a:pt x="0" y="0"/>
                </a:lnTo>
                <a:lnTo>
                  <a:pt x="7315200" y="0"/>
                </a:lnTo>
                <a:lnTo>
                  <a:pt x="7315200" y="2569464"/>
                </a:lnTo>
                <a:close/>
              </a:path>
            </a:pathLst>
          </a:custGeom>
          <a:blipFill>
            <a:blip r:embed="rId11">
              <a:alphaModFix amt="19999"/>
              <a:extLst>
                <a:ext uri="{96DAC541-7B7A-43D3-8B79-37D633B846F1}">
                  <asvg:svgBlip xmlns:asvg="http://schemas.microsoft.com/office/drawing/2016/SVG/main" r:embed="rId12"/>
                </a:ext>
              </a:extLst>
            </a:blip>
            <a:stretch>
              <a:fillRect l="0" t="0" r="0" b="0"/>
            </a:stretch>
          </a:blipFill>
        </p:spPr>
      </p:sp>
      <p:sp>
        <p:nvSpPr>
          <p:cNvPr name="Freeform 17" id="17"/>
          <p:cNvSpPr/>
          <p:nvPr/>
        </p:nvSpPr>
        <p:spPr>
          <a:xfrm flipH="false" flipV="false" rot="0">
            <a:off x="13838940" y="9220711"/>
            <a:ext cx="7315200" cy="2569464"/>
          </a:xfrm>
          <a:custGeom>
            <a:avLst/>
            <a:gdLst/>
            <a:ahLst/>
            <a:cxnLst/>
            <a:rect r="r" b="b" t="t" l="l"/>
            <a:pathLst>
              <a:path h="2569464" w="7315200">
                <a:moveTo>
                  <a:pt x="0" y="0"/>
                </a:moveTo>
                <a:lnTo>
                  <a:pt x="7315200" y="0"/>
                </a:lnTo>
                <a:lnTo>
                  <a:pt x="7315200" y="2569464"/>
                </a:lnTo>
                <a:lnTo>
                  <a:pt x="0" y="2569464"/>
                </a:lnTo>
                <a:lnTo>
                  <a:pt x="0" y="0"/>
                </a:lnTo>
                <a:close/>
              </a:path>
            </a:pathLst>
          </a:custGeom>
          <a:blipFill>
            <a:blip r:embed="rId11">
              <a:alphaModFix amt="19999"/>
              <a:extLst>
                <a:ext uri="{96DAC541-7B7A-43D3-8B79-37D633B846F1}">
                  <asvg:svgBlip xmlns:asvg="http://schemas.microsoft.com/office/drawing/2016/SVG/main" r:embed="rId12"/>
                </a:ext>
              </a:extLst>
            </a:blip>
            <a:stretch>
              <a:fillRect l="0" t="0" r="0" b="0"/>
            </a:stretch>
          </a:blipFill>
        </p:spPr>
      </p:sp>
      <p:sp>
        <p:nvSpPr>
          <p:cNvPr name="TextBox 18" id="18"/>
          <p:cNvSpPr txBox="true"/>
          <p:nvPr/>
        </p:nvSpPr>
        <p:spPr>
          <a:xfrm rot="0">
            <a:off x="7011121" y="4424233"/>
            <a:ext cx="4265758" cy="1438275"/>
          </a:xfrm>
          <a:prstGeom prst="rect">
            <a:avLst/>
          </a:prstGeom>
        </p:spPr>
        <p:txBody>
          <a:bodyPr anchor="t" rtlCol="false" tIns="0" lIns="0" bIns="0" rIns="0">
            <a:spAutoFit/>
          </a:bodyPr>
          <a:lstStyle/>
          <a:p>
            <a:pPr algn="ctr">
              <a:lnSpc>
                <a:spcPts val="5759"/>
              </a:lnSpc>
            </a:pPr>
            <a:r>
              <a:rPr lang="en-US" sz="4800" b="true">
                <a:solidFill>
                  <a:srgbClr val="000000"/>
                </a:solidFill>
                <a:latin typeface="Open Sauce Bold"/>
                <a:ea typeface="Open Sauce Bold"/>
                <a:cs typeface="Open Sauce Bold"/>
                <a:sym typeface="Open Sauce Bold"/>
              </a:rPr>
              <a:t>Carousel of Changes</a:t>
            </a:r>
          </a:p>
        </p:txBody>
      </p:sp>
      <p:sp>
        <p:nvSpPr>
          <p:cNvPr name="TextBox 19" id="19"/>
          <p:cNvSpPr txBox="true"/>
          <p:nvPr/>
        </p:nvSpPr>
        <p:spPr>
          <a:xfrm rot="0">
            <a:off x="10282506" y="2551657"/>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01</a:t>
            </a:r>
          </a:p>
        </p:txBody>
      </p:sp>
      <p:sp>
        <p:nvSpPr>
          <p:cNvPr name="TextBox 20" id="20"/>
          <p:cNvSpPr txBox="true"/>
          <p:nvPr/>
        </p:nvSpPr>
        <p:spPr>
          <a:xfrm rot="0">
            <a:off x="7592810" y="2551657"/>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01</a:t>
            </a:r>
          </a:p>
        </p:txBody>
      </p:sp>
      <p:sp>
        <p:nvSpPr>
          <p:cNvPr name="TextBox 21" id="21"/>
          <p:cNvSpPr txBox="true"/>
          <p:nvPr/>
        </p:nvSpPr>
        <p:spPr>
          <a:xfrm rot="0">
            <a:off x="11392329" y="3443580"/>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02</a:t>
            </a:r>
          </a:p>
        </p:txBody>
      </p:sp>
      <p:sp>
        <p:nvSpPr>
          <p:cNvPr name="TextBox 22" id="22"/>
          <p:cNvSpPr txBox="true"/>
          <p:nvPr/>
        </p:nvSpPr>
        <p:spPr>
          <a:xfrm rot="0">
            <a:off x="6315332" y="3443580"/>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02</a:t>
            </a:r>
          </a:p>
        </p:txBody>
      </p:sp>
      <p:sp>
        <p:nvSpPr>
          <p:cNvPr name="TextBox 23" id="23"/>
          <p:cNvSpPr txBox="true"/>
          <p:nvPr/>
        </p:nvSpPr>
        <p:spPr>
          <a:xfrm rot="0">
            <a:off x="12024844" y="4754404"/>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03</a:t>
            </a:r>
          </a:p>
        </p:txBody>
      </p:sp>
      <p:sp>
        <p:nvSpPr>
          <p:cNvPr name="TextBox 24" id="24"/>
          <p:cNvSpPr txBox="true"/>
          <p:nvPr/>
        </p:nvSpPr>
        <p:spPr>
          <a:xfrm rot="0">
            <a:off x="5820032" y="4754404"/>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03</a:t>
            </a:r>
          </a:p>
        </p:txBody>
      </p:sp>
      <p:sp>
        <p:nvSpPr>
          <p:cNvPr name="TextBox 25" id="25"/>
          <p:cNvSpPr txBox="true"/>
          <p:nvPr/>
        </p:nvSpPr>
        <p:spPr>
          <a:xfrm rot="0">
            <a:off x="12024844" y="6162056"/>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04</a:t>
            </a:r>
          </a:p>
        </p:txBody>
      </p:sp>
      <p:sp>
        <p:nvSpPr>
          <p:cNvPr name="TextBox 26" id="26"/>
          <p:cNvSpPr txBox="true"/>
          <p:nvPr/>
        </p:nvSpPr>
        <p:spPr>
          <a:xfrm rot="0">
            <a:off x="5820032" y="6162056"/>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04</a:t>
            </a:r>
          </a:p>
        </p:txBody>
      </p:sp>
      <p:sp>
        <p:nvSpPr>
          <p:cNvPr name="TextBox 27" id="27"/>
          <p:cNvSpPr txBox="true"/>
          <p:nvPr/>
        </p:nvSpPr>
        <p:spPr>
          <a:xfrm rot="0">
            <a:off x="11448553" y="7639327"/>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05</a:t>
            </a:r>
          </a:p>
        </p:txBody>
      </p:sp>
      <p:sp>
        <p:nvSpPr>
          <p:cNvPr name="TextBox 28" id="28"/>
          <p:cNvSpPr txBox="true"/>
          <p:nvPr/>
        </p:nvSpPr>
        <p:spPr>
          <a:xfrm rot="0">
            <a:off x="6353432" y="7639327"/>
            <a:ext cx="444054" cy="317992"/>
          </a:xfrm>
          <a:prstGeom prst="rect">
            <a:avLst/>
          </a:prstGeom>
        </p:spPr>
        <p:txBody>
          <a:bodyPr anchor="t" rtlCol="false" tIns="0" lIns="0" bIns="0" rIns="0">
            <a:spAutoFit/>
          </a:bodyPr>
          <a:lstStyle/>
          <a:p>
            <a:pPr algn="ctr">
              <a:lnSpc>
                <a:spcPts val="2652"/>
              </a:lnSpc>
            </a:pPr>
            <a:r>
              <a:rPr lang="en-US" sz="2210" b="true">
                <a:solidFill>
                  <a:srgbClr val="FFFFFF"/>
                </a:solidFill>
                <a:latin typeface="Open Sauce Bold"/>
                <a:ea typeface="Open Sauce Bold"/>
                <a:cs typeface="Open Sauce Bold"/>
                <a:sym typeface="Open Sauce Bold"/>
              </a:rPr>
              <a:t>05</a:t>
            </a:r>
          </a:p>
        </p:txBody>
      </p:sp>
      <p:sp>
        <p:nvSpPr>
          <p:cNvPr name="TextBox 29" id="29"/>
          <p:cNvSpPr txBox="true"/>
          <p:nvPr/>
        </p:nvSpPr>
        <p:spPr>
          <a:xfrm rot="0">
            <a:off x="10231218" y="8561619"/>
            <a:ext cx="495342" cy="365344"/>
          </a:xfrm>
          <a:prstGeom prst="rect">
            <a:avLst/>
          </a:prstGeom>
        </p:spPr>
        <p:txBody>
          <a:bodyPr anchor="t" rtlCol="false" tIns="0" lIns="0" bIns="0" rIns="0">
            <a:spAutoFit/>
          </a:bodyPr>
          <a:lstStyle/>
          <a:p>
            <a:pPr algn="ctr">
              <a:lnSpc>
                <a:spcPts val="2958"/>
              </a:lnSpc>
            </a:pPr>
            <a:r>
              <a:rPr lang="en-US" sz="2465" b="true">
                <a:solidFill>
                  <a:srgbClr val="FFFFFF"/>
                </a:solidFill>
                <a:latin typeface="Open Sauce Bold"/>
                <a:ea typeface="Open Sauce Bold"/>
                <a:cs typeface="Open Sauce Bold"/>
                <a:sym typeface="Open Sauce Bold"/>
              </a:rPr>
              <a:t>06</a:t>
            </a:r>
          </a:p>
        </p:txBody>
      </p:sp>
      <p:sp>
        <p:nvSpPr>
          <p:cNvPr name="TextBox 30" id="30"/>
          <p:cNvSpPr txBox="true"/>
          <p:nvPr/>
        </p:nvSpPr>
        <p:spPr>
          <a:xfrm rot="0">
            <a:off x="7592810" y="8561619"/>
            <a:ext cx="495342" cy="365344"/>
          </a:xfrm>
          <a:prstGeom prst="rect">
            <a:avLst/>
          </a:prstGeom>
        </p:spPr>
        <p:txBody>
          <a:bodyPr anchor="t" rtlCol="false" tIns="0" lIns="0" bIns="0" rIns="0">
            <a:spAutoFit/>
          </a:bodyPr>
          <a:lstStyle/>
          <a:p>
            <a:pPr algn="ctr">
              <a:lnSpc>
                <a:spcPts val="2958"/>
              </a:lnSpc>
            </a:pPr>
            <a:r>
              <a:rPr lang="en-US" sz="2465" b="true">
                <a:solidFill>
                  <a:srgbClr val="FFFFFF"/>
                </a:solidFill>
                <a:latin typeface="Open Sauce Bold"/>
                <a:ea typeface="Open Sauce Bold"/>
                <a:cs typeface="Open Sauce Bold"/>
                <a:sym typeface="Open Sauce Bold"/>
              </a:rPr>
              <a:t>06</a:t>
            </a:r>
          </a:p>
        </p:txBody>
      </p:sp>
      <p:sp>
        <p:nvSpPr>
          <p:cNvPr name="TextBox 31" id="31"/>
          <p:cNvSpPr txBox="true"/>
          <p:nvPr/>
        </p:nvSpPr>
        <p:spPr>
          <a:xfrm rot="0">
            <a:off x="12602248" y="2023622"/>
            <a:ext cx="3892666" cy="590550"/>
          </a:xfrm>
          <a:prstGeom prst="rect">
            <a:avLst/>
          </a:prstGeom>
        </p:spPr>
        <p:txBody>
          <a:bodyPr anchor="t" rtlCol="false" tIns="0" lIns="0" bIns="0" rIns="0">
            <a:spAutoFit/>
          </a:bodyPr>
          <a:lstStyle/>
          <a:p>
            <a:pPr algn="l">
              <a:lnSpc>
                <a:spcPts val="2399"/>
              </a:lnSpc>
            </a:pPr>
            <a:r>
              <a:rPr lang="en-US" sz="1999">
                <a:solidFill>
                  <a:srgbClr val="383B3B"/>
                </a:solidFill>
                <a:latin typeface="Open Sauce"/>
                <a:ea typeface="Open Sauce"/>
                <a:cs typeface="Open Sauce"/>
                <a:sym typeface="Open Sauce"/>
              </a:rPr>
              <a:t>Severe and pervasive and objectively offensive</a:t>
            </a:r>
          </a:p>
        </p:txBody>
      </p:sp>
      <p:sp>
        <p:nvSpPr>
          <p:cNvPr name="TextBox 32" id="32"/>
          <p:cNvSpPr txBox="true"/>
          <p:nvPr/>
        </p:nvSpPr>
        <p:spPr>
          <a:xfrm rot="0">
            <a:off x="1212915" y="2023622"/>
            <a:ext cx="4473767" cy="590550"/>
          </a:xfrm>
          <a:prstGeom prst="rect">
            <a:avLst/>
          </a:prstGeom>
        </p:spPr>
        <p:txBody>
          <a:bodyPr anchor="t" rtlCol="false" tIns="0" lIns="0" bIns="0" rIns="0">
            <a:spAutoFit/>
          </a:bodyPr>
          <a:lstStyle/>
          <a:p>
            <a:pPr algn="r">
              <a:lnSpc>
                <a:spcPts val="2399"/>
              </a:lnSpc>
            </a:pPr>
            <a:r>
              <a:rPr lang="en-US" sz="1999">
                <a:solidFill>
                  <a:srgbClr val="383B3B"/>
                </a:solidFill>
                <a:latin typeface="Open Sauce"/>
                <a:ea typeface="Open Sauce"/>
                <a:cs typeface="Open Sauce"/>
                <a:sym typeface="Open Sauce"/>
              </a:rPr>
              <a:t>Severe or pervasive and objectively and subjectively offensive</a:t>
            </a:r>
          </a:p>
        </p:txBody>
      </p:sp>
      <p:sp>
        <p:nvSpPr>
          <p:cNvPr name="TextBox 33" id="33"/>
          <p:cNvSpPr txBox="true"/>
          <p:nvPr/>
        </p:nvSpPr>
        <p:spPr>
          <a:xfrm rot="0">
            <a:off x="13366634" y="3411502"/>
            <a:ext cx="3892666" cy="590550"/>
          </a:xfrm>
          <a:prstGeom prst="rect">
            <a:avLst/>
          </a:prstGeom>
        </p:spPr>
        <p:txBody>
          <a:bodyPr anchor="t" rtlCol="false" tIns="0" lIns="0" bIns="0" rIns="0">
            <a:spAutoFit/>
          </a:bodyPr>
          <a:lstStyle/>
          <a:p>
            <a:pPr algn="l">
              <a:lnSpc>
                <a:spcPts val="2399"/>
              </a:lnSpc>
            </a:pPr>
            <a:r>
              <a:rPr lang="en-US" sz="1999">
                <a:solidFill>
                  <a:srgbClr val="383B3B"/>
                </a:solidFill>
                <a:latin typeface="Open Sauce"/>
                <a:ea typeface="Open Sauce"/>
                <a:cs typeface="Open Sauce"/>
                <a:sym typeface="Open Sauce"/>
              </a:rPr>
              <a:t>inside the U.S. and participating or attempting to participate</a:t>
            </a:r>
          </a:p>
        </p:txBody>
      </p:sp>
      <p:sp>
        <p:nvSpPr>
          <p:cNvPr name="TextBox 34" id="34"/>
          <p:cNvSpPr txBox="true"/>
          <p:nvPr/>
        </p:nvSpPr>
        <p:spPr>
          <a:xfrm rot="0">
            <a:off x="1031250" y="3411502"/>
            <a:ext cx="3892666" cy="590550"/>
          </a:xfrm>
          <a:prstGeom prst="rect">
            <a:avLst/>
          </a:prstGeom>
        </p:spPr>
        <p:txBody>
          <a:bodyPr anchor="t" rtlCol="false" tIns="0" lIns="0" bIns="0" rIns="0">
            <a:spAutoFit/>
          </a:bodyPr>
          <a:lstStyle/>
          <a:p>
            <a:pPr algn="r">
              <a:lnSpc>
                <a:spcPts val="2399"/>
              </a:lnSpc>
            </a:pPr>
            <a:r>
              <a:rPr lang="en-US" sz="1999">
                <a:solidFill>
                  <a:srgbClr val="383B3B"/>
                </a:solidFill>
                <a:latin typeface="Open Sauce"/>
                <a:ea typeface="Open Sauce"/>
                <a:cs typeface="Open Sauce"/>
                <a:sym typeface="Open Sauce"/>
              </a:rPr>
              <a:t>Regardless of where an underlying incident occurs</a:t>
            </a:r>
          </a:p>
        </p:txBody>
      </p:sp>
      <p:sp>
        <p:nvSpPr>
          <p:cNvPr name="TextBox 35" id="35"/>
          <p:cNvSpPr txBox="true"/>
          <p:nvPr/>
        </p:nvSpPr>
        <p:spPr>
          <a:xfrm rot="0">
            <a:off x="13747634" y="4799383"/>
            <a:ext cx="3892666" cy="885825"/>
          </a:xfrm>
          <a:prstGeom prst="rect">
            <a:avLst/>
          </a:prstGeom>
        </p:spPr>
        <p:txBody>
          <a:bodyPr anchor="t" rtlCol="false" tIns="0" lIns="0" bIns="0" rIns="0">
            <a:spAutoFit/>
          </a:bodyPr>
          <a:lstStyle/>
          <a:p>
            <a:pPr algn="l">
              <a:lnSpc>
                <a:spcPts val="2399"/>
              </a:lnSpc>
            </a:pPr>
            <a:r>
              <a:rPr lang="en-US" sz="1999">
                <a:solidFill>
                  <a:srgbClr val="383B3B"/>
                </a:solidFill>
                <a:latin typeface="Open Sauce"/>
                <a:ea typeface="Open Sauce"/>
                <a:cs typeface="Open Sauce"/>
                <a:sym typeface="Open Sauce"/>
              </a:rPr>
              <a:t>Participating or attempting to participate at the time of the filing of the complaint</a:t>
            </a:r>
          </a:p>
        </p:txBody>
      </p:sp>
      <p:sp>
        <p:nvSpPr>
          <p:cNvPr name="TextBox 36" id="36"/>
          <p:cNvSpPr txBox="true"/>
          <p:nvPr/>
        </p:nvSpPr>
        <p:spPr>
          <a:xfrm rot="0">
            <a:off x="650250" y="4799383"/>
            <a:ext cx="3892666" cy="885825"/>
          </a:xfrm>
          <a:prstGeom prst="rect">
            <a:avLst/>
          </a:prstGeom>
        </p:spPr>
        <p:txBody>
          <a:bodyPr anchor="t" rtlCol="false" tIns="0" lIns="0" bIns="0" rIns="0">
            <a:spAutoFit/>
          </a:bodyPr>
          <a:lstStyle/>
          <a:p>
            <a:pPr algn="r">
              <a:lnSpc>
                <a:spcPts val="2399"/>
              </a:lnSpc>
            </a:pPr>
            <a:r>
              <a:rPr lang="en-US" sz="1999">
                <a:solidFill>
                  <a:srgbClr val="383B3B"/>
                </a:solidFill>
                <a:latin typeface="Open Sauce"/>
                <a:ea typeface="Open Sauce"/>
                <a:cs typeface="Open Sauce"/>
                <a:sym typeface="Open Sauce"/>
              </a:rPr>
              <a:t>Participating or attempting to participate at the time of the incident</a:t>
            </a:r>
          </a:p>
        </p:txBody>
      </p:sp>
      <p:sp>
        <p:nvSpPr>
          <p:cNvPr name="TextBox 37" id="37"/>
          <p:cNvSpPr txBox="true"/>
          <p:nvPr/>
        </p:nvSpPr>
        <p:spPr>
          <a:xfrm rot="0">
            <a:off x="13747634" y="6187264"/>
            <a:ext cx="3892666" cy="590550"/>
          </a:xfrm>
          <a:prstGeom prst="rect">
            <a:avLst/>
          </a:prstGeom>
        </p:spPr>
        <p:txBody>
          <a:bodyPr anchor="t" rtlCol="false" tIns="0" lIns="0" bIns="0" rIns="0">
            <a:spAutoFit/>
          </a:bodyPr>
          <a:lstStyle/>
          <a:p>
            <a:pPr algn="l">
              <a:lnSpc>
                <a:spcPts val="2399"/>
              </a:lnSpc>
            </a:pPr>
            <a:r>
              <a:rPr lang="en-US" sz="1999">
                <a:solidFill>
                  <a:srgbClr val="383B3B"/>
                </a:solidFill>
                <a:latin typeface="Open Sauce"/>
                <a:ea typeface="Open Sauce"/>
                <a:cs typeface="Open Sauce"/>
                <a:sym typeface="Open Sauce"/>
              </a:rPr>
              <a:t>All employees must report if they have actual knowledge</a:t>
            </a:r>
          </a:p>
        </p:txBody>
      </p:sp>
      <p:sp>
        <p:nvSpPr>
          <p:cNvPr name="TextBox 38" id="38"/>
          <p:cNvSpPr txBox="true"/>
          <p:nvPr/>
        </p:nvSpPr>
        <p:spPr>
          <a:xfrm rot="0">
            <a:off x="650250" y="6187264"/>
            <a:ext cx="3892666" cy="885825"/>
          </a:xfrm>
          <a:prstGeom prst="rect">
            <a:avLst/>
          </a:prstGeom>
        </p:spPr>
        <p:txBody>
          <a:bodyPr anchor="t" rtlCol="false" tIns="0" lIns="0" bIns="0" rIns="0">
            <a:spAutoFit/>
          </a:bodyPr>
          <a:lstStyle/>
          <a:p>
            <a:pPr algn="r">
              <a:lnSpc>
                <a:spcPts val="2399"/>
              </a:lnSpc>
            </a:pPr>
            <a:r>
              <a:rPr lang="en-US" sz="1999">
                <a:solidFill>
                  <a:srgbClr val="383B3B"/>
                </a:solidFill>
                <a:latin typeface="Open Sauce"/>
                <a:ea typeface="Open Sauce"/>
                <a:cs typeface="Open Sauce"/>
                <a:sym typeface="Open Sauce"/>
              </a:rPr>
              <a:t>All employees must report possible sex-based harassment</a:t>
            </a:r>
          </a:p>
        </p:txBody>
      </p:sp>
      <p:sp>
        <p:nvSpPr>
          <p:cNvPr name="TextBox 39" id="39"/>
          <p:cNvSpPr txBox="true"/>
          <p:nvPr/>
        </p:nvSpPr>
        <p:spPr>
          <a:xfrm rot="0">
            <a:off x="13366634" y="7575144"/>
            <a:ext cx="3892666" cy="590550"/>
          </a:xfrm>
          <a:prstGeom prst="rect">
            <a:avLst/>
          </a:prstGeom>
        </p:spPr>
        <p:txBody>
          <a:bodyPr anchor="t" rtlCol="false" tIns="0" lIns="0" bIns="0" rIns="0">
            <a:spAutoFit/>
          </a:bodyPr>
          <a:lstStyle/>
          <a:p>
            <a:pPr algn="l">
              <a:lnSpc>
                <a:spcPts val="2399"/>
              </a:lnSpc>
            </a:pPr>
            <a:r>
              <a:rPr lang="en-US" sz="1999">
                <a:solidFill>
                  <a:srgbClr val="383B3B"/>
                </a:solidFill>
                <a:latin typeface="Open Sauce"/>
                <a:ea typeface="Open Sauce"/>
                <a:cs typeface="Open Sauce"/>
                <a:sym typeface="Open Sauce"/>
              </a:rPr>
              <a:t>Informal resolution permitted only after a formal complaint</a:t>
            </a:r>
          </a:p>
        </p:txBody>
      </p:sp>
      <p:sp>
        <p:nvSpPr>
          <p:cNvPr name="TextBox 40" id="40"/>
          <p:cNvSpPr txBox="true"/>
          <p:nvPr/>
        </p:nvSpPr>
        <p:spPr>
          <a:xfrm rot="0">
            <a:off x="1031250" y="7575144"/>
            <a:ext cx="3892666" cy="885825"/>
          </a:xfrm>
          <a:prstGeom prst="rect">
            <a:avLst/>
          </a:prstGeom>
        </p:spPr>
        <p:txBody>
          <a:bodyPr anchor="t" rtlCol="false" tIns="0" lIns="0" bIns="0" rIns="0">
            <a:spAutoFit/>
          </a:bodyPr>
          <a:lstStyle/>
          <a:p>
            <a:pPr algn="r">
              <a:lnSpc>
                <a:spcPts val="2399"/>
              </a:lnSpc>
            </a:pPr>
            <a:r>
              <a:rPr lang="en-US" sz="1999">
                <a:solidFill>
                  <a:srgbClr val="383B3B"/>
                </a:solidFill>
                <a:latin typeface="Open Sauce"/>
                <a:ea typeface="Open Sauce"/>
                <a:cs typeface="Open Sauce"/>
                <a:sym typeface="Open Sauce"/>
              </a:rPr>
              <a:t>Informal Resolution can be offered without a formal complaint</a:t>
            </a:r>
          </a:p>
        </p:txBody>
      </p:sp>
      <p:sp>
        <p:nvSpPr>
          <p:cNvPr name="TextBox 41" id="41"/>
          <p:cNvSpPr txBox="true"/>
          <p:nvPr/>
        </p:nvSpPr>
        <p:spPr>
          <a:xfrm rot="0">
            <a:off x="1794016" y="8756244"/>
            <a:ext cx="3892666" cy="1476375"/>
          </a:xfrm>
          <a:prstGeom prst="rect">
            <a:avLst/>
          </a:prstGeom>
        </p:spPr>
        <p:txBody>
          <a:bodyPr anchor="t" rtlCol="false" tIns="0" lIns="0" bIns="0" rIns="0">
            <a:spAutoFit/>
          </a:bodyPr>
          <a:lstStyle/>
          <a:p>
            <a:pPr algn="r">
              <a:lnSpc>
                <a:spcPts val="2399"/>
              </a:lnSpc>
            </a:pPr>
            <a:r>
              <a:rPr lang="en-US" sz="1999">
                <a:solidFill>
                  <a:srgbClr val="383B3B"/>
                </a:solidFill>
                <a:latin typeface="Open Sauce"/>
                <a:ea typeface="Open Sauce"/>
                <a:cs typeface="Open Sauce"/>
                <a:sym typeface="Open Sauce"/>
              </a:rPr>
              <a:t>Must offer individualized and voluntary “reasonable modifications” to pregnant students or those with a related condition</a:t>
            </a:r>
          </a:p>
        </p:txBody>
      </p:sp>
      <p:sp>
        <p:nvSpPr>
          <p:cNvPr name="TextBox 42" id="42"/>
          <p:cNvSpPr txBox="true"/>
          <p:nvPr/>
        </p:nvSpPr>
        <p:spPr>
          <a:xfrm rot="0">
            <a:off x="11892608" y="985397"/>
            <a:ext cx="4602306" cy="428625"/>
          </a:xfrm>
          <a:prstGeom prst="rect">
            <a:avLst/>
          </a:prstGeom>
        </p:spPr>
        <p:txBody>
          <a:bodyPr anchor="t" rtlCol="false" tIns="0" lIns="0" bIns="0" rIns="0">
            <a:spAutoFit/>
          </a:bodyPr>
          <a:lstStyle/>
          <a:p>
            <a:pPr algn="ctr">
              <a:lnSpc>
                <a:spcPts val="3359"/>
              </a:lnSpc>
            </a:pPr>
            <a:r>
              <a:rPr lang="en-US" sz="2799" b="true">
                <a:solidFill>
                  <a:srgbClr val="01A090"/>
                </a:solidFill>
                <a:latin typeface="Open Sauce Bold"/>
                <a:ea typeface="Open Sauce Bold"/>
                <a:cs typeface="Open Sauce Bold"/>
                <a:sym typeface="Open Sauce Bold"/>
              </a:rPr>
              <a:t>Now - 2020 Regulations</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0" y="15"/>
            <a:ext cx="18287970" cy="10286985"/>
            <a:chOff x="0" y="0"/>
            <a:chExt cx="24383960" cy="1371598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30" y="15"/>
            <a:ext cx="18287970" cy="10286985"/>
            <a:chOff x="0" y="0"/>
            <a:chExt cx="24383960" cy="1371598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FFA500"/>
        </a:solidFill>
      </p:bgPr>
    </p:bg>
    <p:spTree>
      <p:nvGrpSpPr>
        <p:cNvPr id="1" name=""/>
        <p:cNvGrpSpPr/>
        <p:nvPr/>
      </p:nvGrpSpPr>
      <p:grpSpPr>
        <a:xfrm>
          <a:off x="0" y="0"/>
          <a:ext cx="0" cy="0"/>
          <a:chOff x="0" y="0"/>
          <a:chExt cx="0" cy="0"/>
        </a:xfrm>
      </p:grpSpPr>
      <p:grpSp>
        <p:nvGrpSpPr>
          <p:cNvPr name="Group 2" id="2"/>
          <p:cNvGrpSpPr/>
          <p:nvPr/>
        </p:nvGrpSpPr>
        <p:grpSpPr>
          <a:xfrm rot="-5705533">
            <a:off x="4895012" y="-8799381"/>
            <a:ext cx="7620048" cy="19647899"/>
            <a:chOff x="0" y="0"/>
            <a:chExt cx="2006926" cy="5174755"/>
          </a:xfrm>
        </p:grpSpPr>
        <p:sp>
          <p:nvSpPr>
            <p:cNvPr name="Freeform 3" id="3"/>
            <p:cNvSpPr/>
            <p:nvPr/>
          </p:nvSpPr>
          <p:spPr>
            <a:xfrm flipH="false" flipV="false" rot="0">
              <a:off x="469" y="0"/>
              <a:ext cx="2005987" cy="5174755"/>
            </a:xfrm>
            <a:custGeom>
              <a:avLst/>
              <a:gdLst/>
              <a:ahLst/>
              <a:cxnLst/>
              <a:rect r="r" b="b" t="t" l="l"/>
              <a:pathLst>
                <a:path h="5174755" w="2005987">
                  <a:moveTo>
                    <a:pt x="214923" y="5174755"/>
                  </a:moveTo>
                  <a:lnTo>
                    <a:pt x="1791065" y="5174755"/>
                  </a:lnTo>
                  <a:cubicBezTo>
                    <a:pt x="1797875" y="5174755"/>
                    <a:pt x="1803468" y="5169377"/>
                    <a:pt x="1803736" y="5162573"/>
                  </a:cubicBezTo>
                  <a:lnTo>
                    <a:pt x="2005979" y="12183"/>
                  </a:lnTo>
                  <a:cubicBezTo>
                    <a:pt x="2006104" y="8996"/>
                    <a:pt x="2004925" y="5896"/>
                    <a:pt x="2002715" y="3598"/>
                  </a:cubicBezTo>
                  <a:cubicBezTo>
                    <a:pt x="2000505" y="1299"/>
                    <a:pt x="1997454" y="0"/>
                    <a:pt x="1994265" y="0"/>
                  </a:cubicBezTo>
                  <a:lnTo>
                    <a:pt x="11723" y="0"/>
                  </a:lnTo>
                  <a:cubicBezTo>
                    <a:pt x="8534" y="0"/>
                    <a:pt x="5483" y="1299"/>
                    <a:pt x="3273" y="3598"/>
                  </a:cubicBezTo>
                  <a:cubicBezTo>
                    <a:pt x="1063" y="5896"/>
                    <a:pt x="-116" y="8996"/>
                    <a:pt x="9" y="12183"/>
                  </a:cubicBezTo>
                  <a:lnTo>
                    <a:pt x="202253" y="5162573"/>
                  </a:lnTo>
                  <a:cubicBezTo>
                    <a:pt x="202520" y="5169377"/>
                    <a:pt x="208113" y="5174755"/>
                    <a:pt x="214923" y="5174755"/>
                  </a:cubicBezTo>
                  <a:close/>
                </a:path>
              </a:pathLst>
            </a:custGeom>
            <a:solidFill>
              <a:srgbClr val="CB3C2A"/>
            </a:solidFill>
            <a:ln w="114300" cap="sq">
              <a:solidFill>
                <a:srgbClr val="000000"/>
              </a:solidFill>
              <a:prstDash val="solid"/>
              <a:miter/>
            </a:ln>
          </p:spPr>
        </p:sp>
        <p:sp>
          <p:nvSpPr>
            <p:cNvPr name="TextBox 4" id="4"/>
            <p:cNvSpPr txBox="true"/>
            <p:nvPr/>
          </p:nvSpPr>
          <p:spPr>
            <a:xfrm>
              <a:off x="127000" y="-47625"/>
              <a:ext cx="1752926" cy="5222380"/>
            </a:xfrm>
            <a:prstGeom prst="rect">
              <a:avLst/>
            </a:prstGeom>
          </p:spPr>
          <p:txBody>
            <a:bodyPr anchor="ctr" rtlCol="false" tIns="50800" lIns="50800" bIns="50800" rIns="50800"/>
            <a:lstStyle/>
            <a:p>
              <a:pPr algn="ctr">
                <a:lnSpc>
                  <a:spcPts val="2938"/>
                </a:lnSpc>
              </a:pPr>
            </a:p>
          </p:txBody>
        </p:sp>
      </p:grpSp>
      <p:sp>
        <p:nvSpPr>
          <p:cNvPr name="Freeform 5" id="5"/>
          <p:cNvSpPr/>
          <p:nvPr/>
        </p:nvSpPr>
        <p:spPr>
          <a:xfrm flipH="true" flipV="true" rot="10354637">
            <a:off x="-3611007" y="6031426"/>
            <a:ext cx="11932106" cy="6717793"/>
          </a:xfrm>
          <a:custGeom>
            <a:avLst/>
            <a:gdLst/>
            <a:ahLst/>
            <a:cxnLst/>
            <a:rect r="r" b="b" t="t" l="l"/>
            <a:pathLst>
              <a:path h="6717793" w="11932106">
                <a:moveTo>
                  <a:pt x="11932106" y="6717793"/>
                </a:moveTo>
                <a:lnTo>
                  <a:pt x="0" y="6717793"/>
                </a:lnTo>
                <a:lnTo>
                  <a:pt x="0" y="0"/>
                </a:lnTo>
                <a:lnTo>
                  <a:pt x="11932106" y="0"/>
                </a:lnTo>
                <a:lnTo>
                  <a:pt x="11932106" y="6717793"/>
                </a:lnTo>
                <a:close/>
              </a:path>
            </a:pathLst>
          </a:custGeom>
          <a:blipFill>
            <a:blip r:embed="rId2">
              <a:extLst>
                <a:ext uri="{96DAC541-7B7A-43D3-8B79-37D633B846F1}">
                  <asvg:svgBlip xmlns:asvg="http://schemas.microsoft.com/office/drawing/2016/SVG/main" r:embed="rId3"/>
                </a:ext>
              </a:extLst>
            </a:blip>
            <a:stretch>
              <a:fillRect l="-35816" t="-141236" r="0" b="0"/>
            </a:stretch>
          </a:blipFill>
          <a:ln cap="sq">
            <a:noFill/>
            <a:prstDash val="solid"/>
            <a:miter/>
          </a:ln>
        </p:spPr>
      </p:sp>
      <p:sp>
        <p:nvSpPr>
          <p:cNvPr name="Freeform 6" id="6"/>
          <p:cNvSpPr/>
          <p:nvPr/>
        </p:nvSpPr>
        <p:spPr>
          <a:xfrm flipH="false" flipV="false" rot="-2048814">
            <a:off x="14154234" y="5306224"/>
            <a:ext cx="4448076" cy="5901262"/>
          </a:xfrm>
          <a:custGeom>
            <a:avLst/>
            <a:gdLst/>
            <a:ahLst/>
            <a:cxnLst/>
            <a:rect r="r" b="b" t="t" l="l"/>
            <a:pathLst>
              <a:path h="5901262" w="4448076">
                <a:moveTo>
                  <a:pt x="0" y="0"/>
                </a:moveTo>
                <a:lnTo>
                  <a:pt x="4448077" y="0"/>
                </a:lnTo>
                <a:lnTo>
                  <a:pt x="4448077" y="5901262"/>
                </a:lnTo>
                <a:lnTo>
                  <a:pt x="0" y="590126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a:grpSpLocks noChangeAspect="true"/>
          </p:cNvGrpSpPr>
          <p:nvPr/>
        </p:nvGrpSpPr>
        <p:grpSpPr>
          <a:xfrm rot="0">
            <a:off x="1856165" y="224904"/>
            <a:ext cx="13271497" cy="9982924"/>
            <a:chOff x="0" y="0"/>
            <a:chExt cx="13271500" cy="9982924"/>
          </a:xfrm>
        </p:grpSpPr>
        <p:sp>
          <p:nvSpPr>
            <p:cNvPr name="Freeform 8" id="8"/>
            <p:cNvSpPr/>
            <p:nvPr/>
          </p:nvSpPr>
          <p:spPr>
            <a:xfrm flipH="false" flipV="false" rot="0">
              <a:off x="392176" y="392049"/>
              <a:ext cx="12528296" cy="9239885"/>
            </a:xfrm>
            <a:custGeom>
              <a:avLst/>
              <a:gdLst/>
              <a:ahLst/>
              <a:cxnLst/>
              <a:rect r="r" b="b" t="t" l="l"/>
              <a:pathLst>
                <a:path h="9239885" w="12528296">
                  <a:moveTo>
                    <a:pt x="0" y="0"/>
                  </a:moveTo>
                  <a:lnTo>
                    <a:pt x="12528296" y="0"/>
                  </a:lnTo>
                  <a:lnTo>
                    <a:pt x="12528296" y="9239885"/>
                  </a:lnTo>
                  <a:lnTo>
                    <a:pt x="0" y="9239885"/>
                  </a:lnTo>
                  <a:close/>
                </a:path>
              </a:pathLst>
            </a:custGeom>
            <a:solidFill>
              <a:srgbClr val="FFFFFF"/>
            </a:solidFill>
          </p:spPr>
        </p:sp>
        <p:sp>
          <p:nvSpPr>
            <p:cNvPr name="Freeform 9" id="9"/>
            <p:cNvSpPr/>
            <p:nvPr/>
          </p:nvSpPr>
          <p:spPr>
            <a:xfrm flipH="false" flipV="false" rot="0">
              <a:off x="63500" y="63500"/>
              <a:ext cx="13144500" cy="9855962"/>
            </a:xfrm>
            <a:custGeom>
              <a:avLst/>
              <a:gdLst/>
              <a:ahLst/>
              <a:cxnLst/>
              <a:rect r="r" b="b" t="t" l="l"/>
              <a:pathLst>
                <a:path h="9855962" w="13144500">
                  <a:moveTo>
                    <a:pt x="12856972" y="9855962"/>
                  </a:moveTo>
                  <a:lnTo>
                    <a:pt x="328549" y="9855962"/>
                  </a:lnTo>
                  <a:cubicBezTo>
                    <a:pt x="123190" y="9855962"/>
                    <a:pt x="0" y="9732772"/>
                    <a:pt x="0" y="9568434"/>
                  </a:cubicBezTo>
                  <a:lnTo>
                    <a:pt x="0" y="328549"/>
                  </a:lnTo>
                  <a:cubicBezTo>
                    <a:pt x="0" y="123190"/>
                    <a:pt x="123190" y="0"/>
                    <a:pt x="328549" y="0"/>
                  </a:cubicBezTo>
                  <a:lnTo>
                    <a:pt x="12856845" y="0"/>
                  </a:lnTo>
                  <a:cubicBezTo>
                    <a:pt x="13021311" y="0"/>
                    <a:pt x="13144500" y="123190"/>
                    <a:pt x="13144500" y="328549"/>
                  </a:cubicBezTo>
                  <a:lnTo>
                    <a:pt x="13144500" y="9568434"/>
                  </a:lnTo>
                  <a:cubicBezTo>
                    <a:pt x="13144500" y="9732645"/>
                    <a:pt x="13021311" y="9855835"/>
                    <a:pt x="12856972" y="9855835"/>
                  </a:cubicBezTo>
                  <a:close/>
                  <a:moveTo>
                    <a:pt x="616204" y="9239885"/>
                  </a:moveTo>
                  <a:lnTo>
                    <a:pt x="12528296" y="9239885"/>
                  </a:lnTo>
                  <a:lnTo>
                    <a:pt x="12528296" y="615950"/>
                  </a:lnTo>
                  <a:lnTo>
                    <a:pt x="616204" y="615950"/>
                  </a:lnTo>
                  <a:lnTo>
                    <a:pt x="616204" y="9239885"/>
                  </a:lnTo>
                  <a:close/>
                </a:path>
              </a:pathLst>
            </a:custGeom>
            <a:solidFill>
              <a:srgbClr val="FFFFFF"/>
            </a:solidFill>
          </p:spPr>
        </p:sp>
      </p:grpSp>
      <p:grpSp>
        <p:nvGrpSpPr>
          <p:cNvPr name="Group 10" id="10"/>
          <p:cNvGrpSpPr>
            <a:grpSpLocks noChangeAspect="true"/>
          </p:cNvGrpSpPr>
          <p:nvPr/>
        </p:nvGrpSpPr>
        <p:grpSpPr>
          <a:xfrm rot="0">
            <a:off x="2172976" y="8448456"/>
            <a:ext cx="3597126" cy="735740"/>
            <a:chOff x="0" y="0"/>
            <a:chExt cx="3597123" cy="735736"/>
          </a:xfrm>
        </p:grpSpPr>
        <p:sp>
          <p:nvSpPr>
            <p:cNvPr name="Freeform 11" id="11"/>
            <p:cNvSpPr/>
            <p:nvPr/>
          </p:nvSpPr>
          <p:spPr>
            <a:xfrm flipH="false" flipV="false" rot="0">
              <a:off x="0" y="0"/>
              <a:ext cx="3597148" cy="735711"/>
            </a:xfrm>
            <a:custGeom>
              <a:avLst/>
              <a:gdLst/>
              <a:ahLst/>
              <a:cxnLst/>
              <a:rect r="r" b="b" t="t" l="l"/>
              <a:pathLst>
                <a:path h="735711" w="3597148">
                  <a:moveTo>
                    <a:pt x="3581019" y="15748"/>
                  </a:moveTo>
                  <a:lnTo>
                    <a:pt x="3581019" y="719709"/>
                  </a:lnTo>
                  <a:lnTo>
                    <a:pt x="15748" y="719709"/>
                  </a:lnTo>
                  <a:lnTo>
                    <a:pt x="15748" y="15748"/>
                  </a:lnTo>
                  <a:close/>
                  <a:moveTo>
                    <a:pt x="0" y="0"/>
                  </a:moveTo>
                  <a:lnTo>
                    <a:pt x="0" y="735711"/>
                  </a:lnTo>
                  <a:lnTo>
                    <a:pt x="3597148" y="735711"/>
                  </a:lnTo>
                  <a:lnTo>
                    <a:pt x="3597148" y="0"/>
                  </a:lnTo>
                  <a:close/>
                </a:path>
              </a:pathLst>
            </a:custGeom>
            <a:solidFill>
              <a:srgbClr val="055CA5"/>
            </a:solidFill>
          </p:spPr>
        </p:sp>
      </p:grpSp>
      <p:grpSp>
        <p:nvGrpSpPr>
          <p:cNvPr name="Group 12" id="12"/>
          <p:cNvGrpSpPr>
            <a:grpSpLocks noChangeAspect="true"/>
          </p:cNvGrpSpPr>
          <p:nvPr/>
        </p:nvGrpSpPr>
        <p:grpSpPr>
          <a:xfrm rot="0">
            <a:off x="2199132" y="6520043"/>
            <a:ext cx="3597126" cy="735740"/>
            <a:chOff x="0" y="0"/>
            <a:chExt cx="3597123" cy="735749"/>
          </a:xfrm>
        </p:grpSpPr>
        <p:sp>
          <p:nvSpPr>
            <p:cNvPr name="Freeform 13" id="13"/>
            <p:cNvSpPr/>
            <p:nvPr/>
          </p:nvSpPr>
          <p:spPr>
            <a:xfrm flipH="false" flipV="false" rot="0">
              <a:off x="0" y="0"/>
              <a:ext cx="3597148" cy="735711"/>
            </a:xfrm>
            <a:custGeom>
              <a:avLst/>
              <a:gdLst/>
              <a:ahLst/>
              <a:cxnLst/>
              <a:rect r="r" b="b" t="t" l="l"/>
              <a:pathLst>
                <a:path h="735711" w="3597148">
                  <a:moveTo>
                    <a:pt x="3581019" y="15748"/>
                  </a:moveTo>
                  <a:lnTo>
                    <a:pt x="3581019" y="719709"/>
                  </a:lnTo>
                  <a:lnTo>
                    <a:pt x="15748" y="719709"/>
                  </a:lnTo>
                  <a:lnTo>
                    <a:pt x="15748" y="15748"/>
                  </a:lnTo>
                  <a:close/>
                  <a:moveTo>
                    <a:pt x="0" y="0"/>
                  </a:moveTo>
                  <a:lnTo>
                    <a:pt x="0" y="735711"/>
                  </a:lnTo>
                  <a:lnTo>
                    <a:pt x="3597148" y="735711"/>
                  </a:lnTo>
                  <a:lnTo>
                    <a:pt x="3597148" y="0"/>
                  </a:lnTo>
                  <a:close/>
                </a:path>
              </a:pathLst>
            </a:custGeom>
            <a:solidFill>
              <a:srgbClr val="055CA5"/>
            </a:solidFill>
          </p:spPr>
        </p:sp>
      </p:grpSp>
      <p:grpSp>
        <p:nvGrpSpPr>
          <p:cNvPr name="Group 14" id="14"/>
          <p:cNvGrpSpPr>
            <a:grpSpLocks noChangeAspect="true"/>
          </p:cNvGrpSpPr>
          <p:nvPr/>
        </p:nvGrpSpPr>
        <p:grpSpPr>
          <a:xfrm rot="0">
            <a:off x="2457498" y="2734056"/>
            <a:ext cx="3597126" cy="735740"/>
            <a:chOff x="0" y="0"/>
            <a:chExt cx="3597123" cy="735736"/>
          </a:xfrm>
        </p:grpSpPr>
        <p:sp>
          <p:nvSpPr>
            <p:cNvPr name="Freeform 15" id="15"/>
            <p:cNvSpPr/>
            <p:nvPr/>
          </p:nvSpPr>
          <p:spPr>
            <a:xfrm flipH="false" flipV="false" rot="0">
              <a:off x="0" y="0"/>
              <a:ext cx="3597148" cy="735711"/>
            </a:xfrm>
            <a:custGeom>
              <a:avLst/>
              <a:gdLst/>
              <a:ahLst/>
              <a:cxnLst/>
              <a:rect r="r" b="b" t="t" l="l"/>
              <a:pathLst>
                <a:path h="735711" w="3597148">
                  <a:moveTo>
                    <a:pt x="3581019" y="15748"/>
                  </a:moveTo>
                  <a:lnTo>
                    <a:pt x="3581019" y="719709"/>
                  </a:lnTo>
                  <a:lnTo>
                    <a:pt x="15748" y="719709"/>
                  </a:lnTo>
                  <a:lnTo>
                    <a:pt x="15748" y="15748"/>
                  </a:lnTo>
                  <a:close/>
                  <a:moveTo>
                    <a:pt x="0" y="0"/>
                  </a:moveTo>
                  <a:lnTo>
                    <a:pt x="0" y="735711"/>
                  </a:lnTo>
                  <a:lnTo>
                    <a:pt x="3597148" y="735711"/>
                  </a:lnTo>
                  <a:lnTo>
                    <a:pt x="3597148" y="0"/>
                  </a:lnTo>
                  <a:close/>
                </a:path>
              </a:pathLst>
            </a:custGeom>
            <a:solidFill>
              <a:srgbClr val="055CA5"/>
            </a:solidFill>
          </p:spPr>
        </p:sp>
      </p:grpSp>
      <p:sp>
        <p:nvSpPr>
          <p:cNvPr name="Freeform 16" id="16"/>
          <p:cNvSpPr/>
          <p:nvPr/>
        </p:nvSpPr>
        <p:spPr>
          <a:xfrm flipH="false" flipV="false" rot="0">
            <a:off x="4747470" y="1761773"/>
            <a:ext cx="10152678" cy="7489355"/>
          </a:xfrm>
          <a:custGeom>
            <a:avLst/>
            <a:gdLst/>
            <a:ahLst/>
            <a:cxnLst/>
            <a:rect r="r" b="b" t="t" l="l"/>
            <a:pathLst>
              <a:path h="7489355" w="10152678">
                <a:moveTo>
                  <a:pt x="0" y="0"/>
                </a:moveTo>
                <a:lnTo>
                  <a:pt x="10152678" y="0"/>
                </a:lnTo>
                <a:lnTo>
                  <a:pt x="10152678" y="7489355"/>
                </a:lnTo>
                <a:lnTo>
                  <a:pt x="0" y="748935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5446576" y="7602798"/>
            <a:ext cx="5380873" cy="600180"/>
          </a:xfrm>
          <a:prstGeom prst="rect">
            <a:avLst/>
          </a:prstGeom>
        </p:spPr>
        <p:txBody>
          <a:bodyPr anchor="t" rtlCol="false" tIns="0" lIns="0" bIns="0" rIns="0">
            <a:spAutoFit/>
          </a:bodyPr>
          <a:lstStyle/>
          <a:p>
            <a:pPr algn="ctr">
              <a:lnSpc>
                <a:spcPts val="2368"/>
              </a:lnSpc>
            </a:pPr>
            <a:r>
              <a:rPr lang="en-US" b="true" sz="1840" spc="73">
                <a:solidFill>
                  <a:srgbClr val="FFFFFF"/>
                </a:solidFill>
                <a:latin typeface="Aileron Bold"/>
                <a:ea typeface="Aileron Bold"/>
                <a:cs typeface="Aileron Bold"/>
                <a:sym typeface="Aileron Bold"/>
              </a:rPr>
              <a:t>IS THE COMPLAINANT STUDENT/EMPLOYEE OR ATTEMPTING TO BE ONE?</a:t>
            </a:r>
          </a:p>
        </p:txBody>
      </p:sp>
      <p:sp>
        <p:nvSpPr>
          <p:cNvPr name="TextBox 18" id="18"/>
          <p:cNvSpPr txBox="true"/>
          <p:nvPr/>
        </p:nvSpPr>
        <p:spPr>
          <a:xfrm rot="0">
            <a:off x="6322628" y="1886779"/>
            <a:ext cx="4982680" cy="600189"/>
          </a:xfrm>
          <a:prstGeom prst="rect">
            <a:avLst/>
          </a:prstGeom>
        </p:spPr>
        <p:txBody>
          <a:bodyPr anchor="t" rtlCol="false" tIns="0" lIns="0" bIns="0" rIns="0">
            <a:spAutoFit/>
          </a:bodyPr>
          <a:lstStyle/>
          <a:p>
            <a:pPr algn="ctr">
              <a:lnSpc>
                <a:spcPts val="2368"/>
              </a:lnSpc>
            </a:pPr>
            <a:r>
              <a:rPr lang="en-US" b="true" sz="1840" spc="73">
                <a:solidFill>
                  <a:srgbClr val="FFFFFF"/>
                </a:solidFill>
                <a:latin typeface="Aileron Bold"/>
                <a:ea typeface="Aileron Bold"/>
                <a:cs typeface="Aileron Bold"/>
                <a:sym typeface="Aileron Bold"/>
              </a:rPr>
              <a:t>DOES THE DISTRICT HAVE SUBSTANTIAL CONTROL OVER THE RESPONDENT?</a:t>
            </a:r>
          </a:p>
        </p:txBody>
      </p:sp>
      <p:sp>
        <p:nvSpPr>
          <p:cNvPr name="TextBox 19" id="19"/>
          <p:cNvSpPr txBox="true"/>
          <p:nvPr/>
        </p:nvSpPr>
        <p:spPr>
          <a:xfrm rot="0">
            <a:off x="5276298" y="3715007"/>
            <a:ext cx="6270212" cy="900865"/>
          </a:xfrm>
          <a:prstGeom prst="rect">
            <a:avLst/>
          </a:prstGeom>
        </p:spPr>
        <p:txBody>
          <a:bodyPr anchor="t" rtlCol="false" tIns="0" lIns="0" bIns="0" rIns="0">
            <a:spAutoFit/>
          </a:bodyPr>
          <a:lstStyle/>
          <a:p>
            <a:pPr algn="ctr">
              <a:lnSpc>
                <a:spcPts val="2368"/>
              </a:lnSpc>
            </a:pPr>
            <a:r>
              <a:rPr lang="en-US" b="true" sz="1840" spc="73">
                <a:solidFill>
                  <a:srgbClr val="FFFFFF"/>
                </a:solidFill>
                <a:latin typeface="Aileron Bold"/>
                <a:ea typeface="Aileron Bold"/>
                <a:cs typeface="Aileron Bold"/>
                <a:sym typeface="Aileron Bold"/>
              </a:rPr>
              <a:t>DOES THE DISTRICT HAVE SUBSTANTIAL CONTROL OVER THE CONTEXT IN WHICH THE SEXUAL HARASSMENT OCCURRED?</a:t>
            </a:r>
          </a:p>
        </p:txBody>
      </p:sp>
      <p:sp>
        <p:nvSpPr>
          <p:cNvPr name="TextBox 20" id="20"/>
          <p:cNvSpPr txBox="true"/>
          <p:nvPr/>
        </p:nvSpPr>
        <p:spPr>
          <a:xfrm rot="0">
            <a:off x="7379379" y="6840341"/>
            <a:ext cx="315087" cy="228952"/>
          </a:xfrm>
          <a:prstGeom prst="rect">
            <a:avLst/>
          </a:prstGeom>
        </p:spPr>
        <p:txBody>
          <a:bodyPr anchor="t" rtlCol="false" tIns="0" lIns="0" bIns="0" rIns="0">
            <a:spAutoFit/>
          </a:bodyPr>
          <a:lstStyle/>
          <a:p>
            <a:pPr algn="l">
              <a:lnSpc>
                <a:spcPts val="1840"/>
              </a:lnSpc>
            </a:pPr>
            <a:r>
              <a:rPr lang="en-US" b="true" sz="1314">
                <a:solidFill>
                  <a:srgbClr val="055CA5"/>
                </a:solidFill>
                <a:latin typeface="Aileron Bold"/>
                <a:ea typeface="Aileron Bold"/>
                <a:cs typeface="Aileron Bold"/>
                <a:sym typeface="Aileron Bold"/>
              </a:rPr>
              <a:t>YES</a:t>
            </a:r>
          </a:p>
        </p:txBody>
      </p:sp>
      <p:sp>
        <p:nvSpPr>
          <p:cNvPr name="TextBox 21" id="21"/>
          <p:cNvSpPr txBox="true"/>
          <p:nvPr/>
        </p:nvSpPr>
        <p:spPr>
          <a:xfrm rot="0">
            <a:off x="7429290" y="8783231"/>
            <a:ext cx="315087" cy="228952"/>
          </a:xfrm>
          <a:prstGeom prst="rect">
            <a:avLst/>
          </a:prstGeom>
        </p:spPr>
        <p:txBody>
          <a:bodyPr anchor="t" rtlCol="false" tIns="0" lIns="0" bIns="0" rIns="0">
            <a:spAutoFit/>
          </a:bodyPr>
          <a:lstStyle/>
          <a:p>
            <a:pPr algn="l">
              <a:lnSpc>
                <a:spcPts val="1840"/>
              </a:lnSpc>
            </a:pPr>
            <a:r>
              <a:rPr lang="en-US" b="true" sz="1314">
                <a:solidFill>
                  <a:srgbClr val="055CA5"/>
                </a:solidFill>
                <a:latin typeface="Aileron Bold"/>
                <a:ea typeface="Aileron Bold"/>
                <a:cs typeface="Aileron Bold"/>
                <a:sym typeface="Aileron Bold"/>
              </a:rPr>
              <a:t>YES</a:t>
            </a:r>
          </a:p>
        </p:txBody>
      </p:sp>
      <p:sp>
        <p:nvSpPr>
          <p:cNvPr name="TextBox 22" id="22"/>
          <p:cNvSpPr txBox="true"/>
          <p:nvPr/>
        </p:nvSpPr>
        <p:spPr>
          <a:xfrm rot="0">
            <a:off x="7637745" y="3054353"/>
            <a:ext cx="315087" cy="228952"/>
          </a:xfrm>
          <a:prstGeom prst="rect">
            <a:avLst/>
          </a:prstGeom>
        </p:spPr>
        <p:txBody>
          <a:bodyPr anchor="t" rtlCol="false" tIns="0" lIns="0" bIns="0" rIns="0">
            <a:spAutoFit/>
          </a:bodyPr>
          <a:lstStyle/>
          <a:p>
            <a:pPr algn="l">
              <a:lnSpc>
                <a:spcPts val="1840"/>
              </a:lnSpc>
            </a:pPr>
            <a:r>
              <a:rPr lang="en-US" b="true" sz="1314">
                <a:solidFill>
                  <a:srgbClr val="055CA5"/>
                </a:solidFill>
                <a:latin typeface="Aileron Bold"/>
                <a:ea typeface="Aileron Bold"/>
                <a:cs typeface="Aileron Bold"/>
                <a:sym typeface="Aileron Bold"/>
              </a:rPr>
              <a:t>YES</a:t>
            </a:r>
          </a:p>
        </p:txBody>
      </p:sp>
      <p:sp>
        <p:nvSpPr>
          <p:cNvPr name="TextBox 23" id="23"/>
          <p:cNvSpPr txBox="true"/>
          <p:nvPr/>
        </p:nvSpPr>
        <p:spPr>
          <a:xfrm rot="0">
            <a:off x="9178280" y="8794185"/>
            <a:ext cx="259737" cy="228952"/>
          </a:xfrm>
          <a:prstGeom prst="rect">
            <a:avLst/>
          </a:prstGeom>
        </p:spPr>
        <p:txBody>
          <a:bodyPr anchor="t" rtlCol="false" tIns="0" lIns="0" bIns="0" rIns="0">
            <a:spAutoFit/>
          </a:bodyPr>
          <a:lstStyle/>
          <a:p>
            <a:pPr algn="l">
              <a:lnSpc>
                <a:spcPts val="1840"/>
              </a:lnSpc>
            </a:pPr>
            <a:r>
              <a:rPr lang="en-US" b="true" sz="1314">
                <a:solidFill>
                  <a:srgbClr val="FFC72C"/>
                </a:solidFill>
                <a:latin typeface="Aileron Bold"/>
                <a:ea typeface="Aileron Bold"/>
                <a:cs typeface="Aileron Bold"/>
                <a:sym typeface="Aileron Bold"/>
              </a:rPr>
              <a:t>NO</a:t>
            </a:r>
          </a:p>
        </p:txBody>
      </p:sp>
      <p:sp>
        <p:nvSpPr>
          <p:cNvPr name="TextBox 24" id="24"/>
          <p:cNvSpPr txBox="true"/>
          <p:nvPr/>
        </p:nvSpPr>
        <p:spPr>
          <a:xfrm rot="0">
            <a:off x="9187653" y="6840341"/>
            <a:ext cx="259737" cy="228952"/>
          </a:xfrm>
          <a:prstGeom prst="rect">
            <a:avLst/>
          </a:prstGeom>
        </p:spPr>
        <p:txBody>
          <a:bodyPr anchor="t" rtlCol="false" tIns="0" lIns="0" bIns="0" rIns="0">
            <a:spAutoFit/>
          </a:bodyPr>
          <a:lstStyle/>
          <a:p>
            <a:pPr algn="l">
              <a:lnSpc>
                <a:spcPts val="1840"/>
              </a:lnSpc>
            </a:pPr>
            <a:r>
              <a:rPr lang="en-US" b="true" sz="1314">
                <a:solidFill>
                  <a:srgbClr val="FFC72C"/>
                </a:solidFill>
                <a:latin typeface="Aileron Bold"/>
                <a:ea typeface="Aileron Bold"/>
                <a:cs typeface="Aileron Bold"/>
                <a:sym typeface="Aileron Bold"/>
              </a:rPr>
              <a:t>NO</a:t>
            </a:r>
          </a:p>
        </p:txBody>
      </p:sp>
      <p:sp>
        <p:nvSpPr>
          <p:cNvPr name="TextBox 25" id="25"/>
          <p:cNvSpPr txBox="true"/>
          <p:nvPr/>
        </p:nvSpPr>
        <p:spPr>
          <a:xfrm rot="0">
            <a:off x="9446019" y="3054353"/>
            <a:ext cx="259737" cy="228952"/>
          </a:xfrm>
          <a:prstGeom prst="rect">
            <a:avLst/>
          </a:prstGeom>
        </p:spPr>
        <p:txBody>
          <a:bodyPr anchor="t" rtlCol="false" tIns="0" lIns="0" bIns="0" rIns="0">
            <a:spAutoFit/>
          </a:bodyPr>
          <a:lstStyle/>
          <a:p>
            <a:pPr algn="l">
              <a:lnSpc>
                <a:spcPts val="1840"/>
              </a:lnSpc>
            </a:pPr>
            <a:r>
              <a:rPr lang="en-US" b="true" sz="1314">
                <a:solidFill>
                  <a:srgbClr val="FFC72C"/>
                </a:solidFill>
                <a:latin typeface="Aileron Bold"/>
                <a:ea typeface="Aileron Bold"/>
                <a:cs typeface="Aileron Bold"/>
                <a:sym typeface="Aileron Bold"/>
              </a:rPr>
              <a:t>NO</a:t>
            </a:r>
          </a:p>
        </p:txBody>
      </p:sp>
      <p:sp>
        <p:nvSpPr>
          <p:cNvPr name="TextBox 26" id="26"/>
          <p:cNvSpPr txBox="true"/>
          <p:nvPr/>
        </p:nvSpPr>
        <p:spPr>
          <a:xfrm rot="0">
            <a:off x="6314818" y="4757223"/>
            <a:ext cx="4021407" cy="1087717"/>
          </a:xfrm>
          <a:prstGeom prst="rect">
            <a:avLst/>
          </a:prstGeom>
        </p:spPr>
        <p:txBody>
          <a:bodyPr anchor="t" rtlCol="false" tIns="0" lIns="0" bIns="0" rIns="0">
            <a:spAutoFit/>
          </a:bodyPr>
          <a:lstStyle/>
          <a:p>
            <a:pPr algn="ctr">
              <a:lnSpc>
                <a:spcPts val="1709"/>
              </a:lnSpc>
            </a:pPr>
            <a:r>
              <a:rPr lang="en-US" b="true" sz="1314">
                <a:solidFill>
                  <a:srgbClr val="FFFFFF"/>
                </a:solidFill>
                <a:latin typeface="Aileron Bold"/>
                <a:ea typeface="Aileron Bold"/>
                <a:cs typeface="Aileron Bold"/>
                <a:sym typeface="Aileron Bold"/>
              </a:rPr>
              <a:t>Against a Complainant in the U.S. AND 1) On district property/In or during online class, or 2) At building owned or controlled by district, or 3) Off campus, district sponsored event</a:t>
            </a:r>
          </a:p>
        </p:txBody>
      </p:sp>
      <p:sp>
        <p:nvSpPr>
          <p:cNvPr name="TextBox 27" id="27"/>
          <p:cNvSpPr txBox="true"/>
          <p:nvPr/>
        </p:nvSpPr>
        <p:spPr>
          <a:xfrm rot="0">
            <a:off x="3472710" y="6680216"/>
            <a:ext cx="1070953" cy="395011"/>
          </a:xfrm>
          <a:prstGeom prst="rect">
            <a:avLst/>
          </a:prstGeom>
        </p:spPr>
        <p:txBody>
          <a:bodyPr anchor="t" rtlCol="false" tIns="0" lIns="0" bIns="0" rIns="0">
            <a:spAutoFit/>
          </a:bodyPr>
          <a:lstStyle/>
          <a:p>
            <a:pPr algn="l">
              <a:lnSpc>
                <a:spcPts val="3224"/>
              </a:lnSpc>
            </a:pPr>
            <a:r>
              <a:rPr lang="en-US" b="true" sz="2303">
                <a:solidFill>
                  <a:srgbClr val="055CA5"/>
                </a:solidFill>
                <a:latin typeface="Lora Bold"/>
                <a:ea typeface="Lora Bold"/>
                <a:cs typeface="Lora Bold"/>
                <a:sym typeface="Lora Bold"/>
              </a:rPr>
              <a:t>Title IX</a:t>
            </a:r>
          </a:p>
        </p:txBody>
      </p:sp>
      <p:sp>
        <p:nvSpPr>
          <p:cNvPr name="TextBox 28" id="28"/>
          <p:cNvSpPr txBox="true"/>
          <p:nvPr/>
        </p:nvSpPr>
        <p:spPr>
          <a:xfrm rot="0">
            <a:off x="3731085" y="2894228"/>
            <a:ext cx="1070953" cy="395011"/>
          </a:xfrm>
          <a:prstGeom prst="rect">
            <a:avLst/>
          </a:prstGeom>
        </p:spPr>
        <p:txBody>
          <a:bodyPr anchor="t" rtlCol="false" tIns="0" lIns="0" bIns="0" rIns="0">
            <a:spAutoFit/>
          </a:bodyPr>
          <a:lstStyle/>
          <a:p>
            <a:pPr algn="l">
              <a:lnSpc>
                <a:spcPts val="3224"/>
              </a:lnSpc>
            </a:pPr>
            <a:r>
              <a:rPr lang="en-US" b="true" sz="2303">
                <a:solidFill>
                  <a:srgbClr val="055CA5"/>
                </a:solidFill>
                <a:latin typeface="Lora Bold"/>
                <a:ea typeface="Lora Bold"/>
                <a:cs typeface="Lora Bold"/>
                <a:sym typeface="Lora Bold"/>
              </a:rPr>
              <a:t>Title IX</a:t>
            </a:r>
          </a:p>
        </p:txBody>
      </p:sp>
      <p:sp>
        <p:nvSpPr>
          <p:cNvPr name="TextBox 29" id="29"/>
          <p:cNvSpPr txBox="true"/>
          <p:nvPr/>
        </p:nvSpPr>
        <p:spPr>
          <a:xfrm rot="0">
            <a:off x="11960028" y="6680216"/>
            <a:ext cx="1672228" cy="395011"/>
          </a:xfrm>
          <a:prstGeom prst="rect">
            <a:avLst/>
          </a:prstGeom>
        </p:spPr>
        <p:txBody>
          <a:bodyPr anchor="t" rtlCol="false" tIns="0" lIns="0" bIns="0" rIns="0">
            <a:spAutoFit/>
          </a:bodyPr>
          <a:lstStyle/>
          <a:p>
            <a:pPr algn="l">
              <a:lnSpc>
                <a:spcPts val="3224"/>
              </a:lnSpc>
            </a:pPr>
            <a:r>
              <a:rPr lang="en-US" b="true" sz="2303">
                <a:solidFill>
                  <a:srgbClr val="055CA5"/>
                </a:solidFill>
                <a:latin typeface="Lora Bold"/>
                <a:ea typeface="Lora Bold"/>
                <a:cs typeface="Lora Bold"/>
                <a:sym typeface="Lora Bold"/>
              </a:rPr>
              <a:t>Not Title IX</a:t>
            </a:r>
          </a:p>
        </p:txBody>
      </p:sp>
      <p:sp>
        <p:nvSpPr>
          <p:cNvPr name="TextBox 30" id="30"/>
          <p:cNvSpPr txBox="true"/>
          <p:nvPr/>
        </p:nvSpPr>
        <p:spPr>
          <a:xfrm rot="0">
            <a:off x="12218403" y="2894228"/>
            <a:ext cx="1672228" cy="395011"/>
          </a:xfrm>
          <a:prstGeom prst="rect">
            <a:avLst/>
          </a:prstGeom>
        </p:spPr>
        <p:txBody>
          <a:bodyPr anchor="t" rtlCol="false" tIns="0" lIns="0" bIns="0" rIns="0">
            <a:spAutoFit/>
          </a:bodyPr>
          <a:lstStyle/>
          <a:p>
            <a:pPr algn="l">
              <a:lnSpc>
                <a:spcPts val="3224"/>
              </a:lnSpc>
            </a:pPr>
            <a:r>
              <a:rPr lang="en-US" b="true" sz="2303">
                <a:solidFill>
                  <a:srgbClr val="055CA5"/>
                </a:solidFill>
                <a:latin typeface="Lora Bold"/>
                <a:ea typeface="Lora Bold"/>
                <a:cs typeface="Lora Bold"/>
                <a:sym typeface="Lora Bold"/>
              </a:rPr>
              <a:t>Not Title IX</a:t>
            </a:r>
          </a:p>
        </p:txBody>
      </p:sp>
      <p:sp>
        <p:nvSpPr>
          <p:cNvPr name="TextBox 31" id="31"/>
          <p:cNvSpPr txBox="true"/>
          <p:nvPr/>
        </p:nvSpPr>
        <p:spPr>
          <a:xfrm rot="0">
            <a:off x="3162795" y="911047"/>
            <a:ext cx="11114808" cy="673694"/>
          </a:xfrm>
          <a:prstGeom prst="rect">
            <a:avLst/>
          </a:prstGeom>
        </p:spPr>
        <p:txBody>
          <a:bodyPr anchor="t" rtlCol="false" tIns="0" lIns="0" bIns="0" rIns="0">
            <a:spAutoFit/>
          </a:bodyPr>
          <a:lstStyle/>
          <a:p>
            <a:pPr algn="l">
              <a:lnSpc>
                <a:spcPts val="5398"/>
              </a:lnSpc>
            </a:pPr>
            <a:r>
              <a:rPr lang="en-US" b="true" sz="3856" spc="115">
                <a:solidFill>
                  <a:srgbClr val="055CA5"/>
                </a:solidFill>
                <a:latin typeface="Lora Bold"/>
                <a:ea typeface="Lora Bold"/>
                <a:cs typeface="Lora Bold"/>
                <a:sym typeface="Lora Bold"/>
              </a:rPr>
              <a:t>Education Program or Activity/Jurisdiction</a:t>
            </a:r>
          </a:p>
        </p:txBody>
      </p:sp>
      <p:sp>
        <p:nvSpPr>
          <p:cNvPr name="TextBox 32" id="32"/>
          <p:cNvSpPr txBox="true"/>
          <p:nvPr/>
        </p:nvSpPr>
        <p:spPr>
          <a:xfrm rot="0">
            <a:off x="2723436" y="8453819"/>
            <a:ext cx="2546775" cy="728443"/>
          </a:xfrm>
          <a:prstGeom prst="rect">
            <a:avLst/>
          </a:prstGeom>
        </p:spPr>
        <p:txBody>
          <a:bodyPr anchor="t" rtlCol="false" tIns="0" lIns="0" bIns="0" rIns="0">
            <a:spAutoFit/>
          </a:bodyPr>
          <a:lstStyle/>
          <a:p>
            <a:pPr algn="ctr">
              <a:lnSpc>
                <a:spcPts val="1906"/>
              </a:lnSpc>
            </a:pPr>
            <a:r>
              <a:rPr lang="en-US" b="true" sz="1514">
                <a:solidFill>
                  <a:srgbClr val="055CA5"/>
                </a:solidFill>
                <a:latin typeface="Lora Bold"/>
                <a:ea typeface="Lora Bold"/>
                <a:cs typeface="Lora Bold"/>
                <a:sym typeface="Lora Bold"/>
              </a:rPr>
              <a:t>Complainant or Title IX Coordinator May File/Sign Formal Complaint</a:t>
            </a:r>
          </a:p>
        </p:txBody>
      </p:sp>
      <p:sp>
        <p:nvSpPr>
          <p:cNvPr name="TextBox 33" id="33"/>
          <p:cNvSpPr txBox="true"/>
          <p:nvPr/>
        </p:nvSpPr>
        <p:spPr>
          <a:xfrm rot="0">
            <a:off x="11270666" y="8547773"/>
            <a:ext cx="2958808" cy="486327"/>
          </a:xfrm>
          <a:prstGeom prst="rect">
            <a:avLst/>
          </a:prstGeom>
        </p:spPr>
        <p:txBody>
          <a:bodyPr anchor="t" rtlCol="false" tIns="0" lIns="0" bIns="0" rIns="0">
            <a:spAutoFit/>
          </a:bodyPr>
          <a:lstStyle/>
          <a:p>
            <a:pPr algn="ctr">
              <a:lnSpc>
                <a:spcPts val="1906"/>
              </a:lnSpc>
            </a:pPr>
            <a:r>
              <a:rPr lang="en-US" b="true" sz="1514">
                <a:solidFill>
                  <a:srgbClr val="055CA5"/>
                </a:solidFill>
                <a:latin typeface="Lora Bold"/>
                <a:ea typeface="Lora Bold"/>
                <a:cs typeface="Lora Bold"/>
                <a:sym typeface="Lora Bold"/>
              </a:rPr>
              <a:t>ONLY Title IX Coordinator May File/Sign Formal Complaint</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4382503" y="-283957"/>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685151" y="2964615"/>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4026924" y="4778109"/>
            <a:ext cx="11216875" cy="2047080"/>
          </a:xfrm>
          <a:custGeom>
            <a:avLst/>
            <a:gdLst/>
            <a:ahLst/>
            <a:cxnLst/>
            <a:rect r="r" b="b" t="t" l="l"/>
            <a:pathLst>
              <a:path h="2047080" w="11216875">
                <a:moveTo>
                  <a:pt x="0" y="0"/>
                </a:moveTo>
                <a:lnTo>
                  <a:pt x="11216876" y="0"/>
                </a:lnTo>
                <a:lnTo>
                  <a:pt x="11216876"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3375442" y="6468286"/>
            <a:ext cx="11216875" cy="2047080"/>
          </a:xfrm>
          <a:custGeom>
            <a:avLst/>
            <a:gdLst/>
            <a:ahLst/>
            <a:cxnLst/>
            <a:rect r="r" b="b" t="t" l="l"/>
            <a:pathLst>
              <a:path h="2047080" w="11216875">
                <a:moveTo>
                  <a:pt x="0" y="0"/>
                </a:moveTo>
                <a:lnTo>
                  <a:pt x="11216876" y="0"/>
                </a:lnTo>
                <a:lnTo>
                  <a:pt x="11216876"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828082" y="2341928"/>
            <a:ext cx="2982355" cy="7542309"/>
          </a:xfrm>
          <a:custGeom>
            <a:avLst/>
            <a:gdLst/>
            <a:ahLst/>
            <a:cxnLst/>
            <a:rect r="r" b="b" t="t" l="l"/>
            <a:pathLst>
              <a:path h="7542309" w="2982355">
                <a:moveTo>
                  <a:pt x="0" y="0"/>
                </a:moveTo>
                <a:lnTo>
                  <a:pt x="2982355" y="0"/>
                </a:lnTo>
                <a:lnTo>
                  <a:pt x="2982355" y="7542309"/>
                </a:lnTo>
                <a:lnTo>
                  <a:pt x="0" y="7542309"/>
                </a:lnTo>
                <a:lnTo>
                  <a:pt x="0" y="0"/>
                </a:lnTo>
                <a:close/>
              </a:path>
            </a:pathLst>
          </a:custGeom>
          <a:blipFill>
            <a:blip r:embed="rId7"/>
            <a:stretch>
              <a:fillRect l="0" t="0" r="0" b="0"/>
            </a:stretch>
          </a:blipFill>
        </p:spPr>
      </p:sp>
      <p:sp>
        <p:nvSpPr>
          <p:cNvPr name="Freeform 8" id="8"/>
          <p:cNvSpPr/>
          <p:nvPr/>
        </p:nvSpPr>
        <p:spPr>
          <a:xfrm flipH="false" flipV="false" rot="0">
            <a:off x="1699397" y="6544583"/>
            <a:ext cx="909751" cy="2300739"/>
          </a:xfrm>
          <a:custGeom>
            <a:avLst/>
            <a:gdLst/>
            <a:ahLst/>
            <a:cxnLst/>
            <a:rect r="r" b="b" t="t" l="l"/>
            <a:pathLst>
              <a:path h="2300739" w="909751">
                <a:moveTo>
                  <a:pt x="0" y="0"/>
                </a:moveTo>
                <a:lnTo>
                  <a:pt x="909751" y="0"/>
                </a:lnTo>
                <a:lnTo>
                  <a:pt x="909751" y="2300739"/>
                </a:lnTo>
                <a:lnTo>
                  <a:pt x="0" y="2300739"/>
                </a:lnTo>
                <a:lnTo>
                  <a:pt x="0" y="0"/>
                </a:lnTo>
                <a:close/>
              </a:path>
            </a:pathLst>
          </a:custGeom>
          <a:blipFill>
            <a:blip r:embed="rId7"/>
            <a:stretch>
              <a:fillRect l="0" t="0" r="0" b="0"/>
            </a:stretch>
          </a:blipFill>
        </p:spPr>
      </p:sp>
      <p:sp>
        <p:nvSpPr>
          <p:cNvPr name="Freeform 9" id="9"/>
          <p:cNvSpPr/>
          <p:nvPr/>
        </p:nvSpPr>
        <p:spPr>
          <a:xfrm flipH="false" flipV="false" rot="0">
            <a:off x="-521476" y="7090099"/>
            <a:ext cx="4366457" cy="3742417"/>
          </a:xfrm>
          <a:custGeom>
            <a:avLst/>
            <a:gdLst/>
            <a:ahLst/>
            <a:cxnLst/>
            <a:rect r="r" b="b" t="t" l="l"/>
            <a:pathLst>
              <a:path h="3742417" w="4366457">
                <a:moveTo>
                  <a:pt x="0" y="0"/>
                </a:moveTo>
                <a:lnTo>
                  <a:pt x="4366457" y="0"/>
                </a:lnTo>
                <a:lnTo>
                  <a:pt x="4366457" y="3742417"/>
                </a:lnTo>
                <a:lnTo>
                  <a:pt x="0" y="3742417"/>
                </a:lnTo>
                <a:lnTo>
                  <a:pt x="0" y="0"/>
                </a:lnTo>
                <a:close/>
              </a:path>
            </a:pathLst>
          </a:custGeom>
          <a:blipFill>
            <a:blip r:embed="rId8"/>
            <a:stretch>
              <a:fillRect l="0" t="0" r="0" b="0"/>
            </a:stretch>
          </a:blipFill>
        </p:spPr>
      </p:sp>
      <p:sp>
        <p:nvSpPr>
          <p:cNvPr name="Freeform 10" id="10"/>
          <p:cNvSpPr/>
          <p:nvPr/>
        </p:nvSpPr>
        <p:spPr>
          <a:xfrm flipH="true" flipV="true" rot="0">
            <a:off x="15446554" y="-581103"/>
            <a:ext cx="4366457" cy="3742417"/>
          </a:xfrm>
          <a:custGeom>
            <a:avLst/>
            <a:gdLst/>
            <a:ahLst/>
            <a:cxnLst/>
            <a:rect r="r" b="b" t="t" l="l"/>
            <a:pathLst>
              <a:path h="3742417" w="4366457">
                <a:moveTo>
                  <a:pt x="4366456" y="3742418"/>
                </a:moveTo>
                <a:lnTo>
                  <a:pt x="0" y="3742418"/>
                </a:lnTo>
                <a:lnTo>
                  <a:pt x="0" y="0"/>
                </a:lnTo>
                <a:lnTo>
                  <a:pt x="4366456" y="0"/>
                </a:lnTo>
                <a:lnTo>
                  <a:pt x="4366456" y="3742418"/>
                </a:lnTo>
                <a:close/>
              </a:path>
            </a:pathLst>
          </a:custGeom>
          <a:blipFill>
            <a:blip r:embed="rId8"/>
            <a:stretch>
              <a:fillRect l="0" t="0" r="0" b="0"/>
            </a:stretch>
          </a:blipFill>
        </p:spPr>
      </p:sp>
      <p:sp>
        <p:nvSpPr>
          <p:cNvPr name="Freeform 11" id="11"/>
          <p:cNvSpPr/>
          <p:nvPr/>
        </p:nvSpPr>
        <p:spPr>
          <a:xfrm flipH="false" flipV="false" rot="0">
            <a:off x="3261142" y="8208067"/>
            <a:ext cx="11216875" cy="2047080"/>
          </a:xfrm>
          <a:custGeom>
            <a:avLst/>
            <a:gdLst/>
            <a:ahLst/>
            <a:cxnLst/>
            <a:rect r="r" b="b" t="t" l="l"/>
            <a:pathLst>
              <a:path h="2047080" w="11216875">
                <a:moveTo>
                  <a:pt x="0" y="0"/>
                </a:moveTo>
                <a:lnTo>
                  <a:pt x="11216876" y="0"/>
                </a:lnTo>
                <a:lnTo>
                  <a:pt x="11216876"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15243800" y="3442625"/>
            <a:ext cx="2532828" cy="4875217"/>
          </a:xfrm>
          <a:custGeom>
            <a:avLst/>
            <a:gdLst/>
            <a:ahLst/>
            <a:cxnLst/>
            <a:rect r="r" b="b" t="t" l="l"/>
            <a:pathLst>
              <a:path h="4875217" w="2532828">
                <a:moveTo>
                  <a:pt x="0" y="0"/>
                </a:moveTo>
                <a:lnTo>
                  <a:pt x="2532827" y="0"/>
                </a:lnTo>
                <a:lnTo>
                  <a:pt x="2532827" y="4875217"/>
                </a:lnTo>
                <a:lnTo>
                  <a:pt x="0" y="4875217"/>
                </a:lnTo>
                <a:lnTo>
                  <a:pt x="0" y="0"/>
                </a:lnTo>
                <a:close/>
              </a:path>
            </a:pathLst>
          </a:custGeom>
          <a:blipFill>
            <a:blip r:embed="rId9"/>
            <a:stretch>
              <a:fillRect l="0" t="0" r="0" b="0"/>
            </a:stretch>
          </a:blipFill>
        </p:spPr>
      </p:sp>
      <p:sp>
        <p:nvSpPr>
          <p:cNvPr name="TextBox 13" id="13"/>
          <p:cNvSpPr txBox="true"/>
          <p:nvPr/>
        </p:nvSpPr>
        <p:spPr>
          <a:xfrm rot="-235009">
            <a:off x="5013181" y="508490"/>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TITLE IX APPLIES TO</a:t>
            </a:r>
          </a:p>
        </p:txBody>
      </p:sp>
      <p:sp>
        <p:nvSpPr>
          <p:cNvPr name="TextBox 14" id="14"/>
          <p:cNvSpPr txBox="true"/>
          <p:nvPr/>
        </p:nvSpPr>
        <p:spPr>
          <a:xfrm rot="-116478">
            <a:off x="4701070" y="3551991"/>
            <a:ext cx="10043113" cy="837185"/>
          </a:xfrm>
          <a:prstGeom prst="rect">
            <a:avLst/>
          </a:prstGeom>
        </p:spPr>
        <p:txBody>
          <a:bodyPr anchor="t" rtlCol="false" tIns="0" lIns="0" bIns="0" rIns="0">
            <a:spAutoFit/>
          </a:bodyPr>
          <a:lstStyle/>
          <a:p>
            <a:pPr algn="ctr">
              <a:lnSpc>
                <a:spcPts val="4780"/>
              </a:lnSpc>
            </a:pPr>
            <a:r>
              <a:rPr lang="en-US" sz="3414" b="true">
                <a:solidFill>
                  <a:srgbClr val="000000"/>
                </a:solidFill>
                <a:latin typeface="Cakerolli Ultra-Bold"/>
                <a:ea typeface="Cakerolli Ultra-Bold"/>
                <a:cs typeface="Cakerolli Ultra-Bold"/>
                <a:sym typeface="Cakerolli Ultra-Bold"/>
              </a:rPr>
              <a:t>STUDENT TO STUDENT</a:t>
            </a:r>
          </a:p>
        </p:txBody>
      </p:sp>
      <p:sp>
        <p:nvSpPr>
          <p:cNvPr name="TextBox 15" id="15"/>
          <p:cNvSpPr txBox="true"/>
          <p:nvPr/>
        </p:nvSpPr>
        <p:spPr>
          <a:xfrm rot="-116478">
            <a:off x="4701070" y="5299809"/>
            <a:ext cx="10043113" cy="837185"/>
          </a:xfrm>
          <a:prstGeom prst="rect">
            <a:avLst/>
          </a:prstGeom>
        </p:spPr>
        <p:txBody>
          <a:bodyPr anchor="t" rtlCol="false" tIns="0" lIns="0" bIns="0" rIns="0">
            <a:spAutoFit/>
          </a:bodyPr>
          <a:lstStyle/>
          <a:p>
            <a:pPr algn="ctr">
              <a:lnSpc>
                <a:spcPts val="4780"/>
              </a:lnSpc>
            </a:pPr>
            <a:r>
              <a:rPr lang="en-US" sz="3414" b="true">
                <a:solidFill>
                  <a:srgbClr val="000000"/>
                </a:solidFill>
                <a:latin typeface="Cakerolli Ultra-Bold"/>
                <a:ea typeface="Cakerolli Ultra-Bold"/>
                <a:cs typeface="Cakerolli Ultra-Bold"/>
                <a:sym typeface="Cakerolli Ultra-Bold"/>
              </a:rPr>
              <a:t>EMPLOYEE TO EMPLOYEE - HR (NO IR)</a:t>
            </a:r>
          </a:p>
        </p:txBody>
      </p:sp>
      <p:sp>
        <p:nvSpPr>
          <p:cNvPr name="TextBox 16" id="16"/>
          <p:cNvSpPr txBox="true"/>
          <p:nvPr/>
        </p:nvSpPr>
        <p:spPr>
          <a:xfrm rot="-116478">
            <a:off x="4701070" y="7047626"/>
            <a:ext cx="10043113" cy="837185"/>
          </a:xfrm>
          <a:prstGeom prst="rect">
            <a:avLst/>
          </a:prstGeom>
        </p:spPr>
        <p:txBody>
          <a:bodyPr anchor="t" rtlCol="false" tIns="0" lIns="0" bIns="0" rIns="0">
            <a:spAutoFit/>
          </a:bodyPr>
          <a:lstStyle/>
          <a:p>
            <a:pPr algn="ctr">
              <a:lnSpc>
                <a:spcPts val="4780"/>
              </a:lnSpc>
            </a:pPr>
            <a:r>
              <a:rPr lang="en-US" sz="3414" b="true">
                <a:solidFill>
                  <a:srgbClr val="000000"/>
                </a:solidFill>
                <a:latin typeface="Cakerolli Ultra-Bold"/>
                <a:ea typeface="Cakerolli Ultra-Bold"/>
                <a:cs typeface="Cakerolli Ultra-Bold"/>
                <a:sym typeface="Cakerolli Ultra-Bold"/>
              </a:rPr>
              <a:t>STUDENT TO EMPLOYEE</a:t>
            </a:r>
          </a:p>
        </p:txBody>
      </p:sp>
      <p:sp>
        <p:nvSpPr>
          <p:cNvPr name="TextBox 17" id="17"/>
          <p:cNvSpPr txBox="true"/>
          <p:nvPr/>
        </p:nvSpPr>
        <p:spPr>
          <a:xfrm rot="-116478">
            <a:off x="4701070" y="8795443"/>
            <a:ext cx="10043113" cy="837185"/>
          </a:xfrm>
          <a:prstGeom prst="rect">
            <a:avLst/>
          </a:prstGeom>
        </p:spPr>
        <p:txBody>
          <a:bodyPr anchor="t" rtlCol="false" tIns="0" lIns="0" bIns="0" rIns="0">
            <a:spAutoFit/>
          </a:bodyPr>
          <a:lstStyle/>
          <a:p>
            <a:pPr algn="ctr">
              <a:lnSpc>
                <a:spcPts val="4780"/>
              </a:lnSpc>
            </a:pPr>
            <a:r>
              <a:rPr lang="en-US" sz="3414" b="true">
                <a:solidFill>
                  <a:srgbClr val="000000"/>
                </a:solidFill>
                <a:latin typeface="Cakerolli Ultra-Bold"/>
                <a:ea typeface="Cakerolli Ultra-Bold"/>
                <a:cs typeface="Cakerolli Ultra-Bold"/>
                <a:sym typeface="Cakerolli Ultra-Bold"/>
              </a:rPr>
              <a:t>EMPLOYEE TO STUDENT - HR (NO IR)</a:t>
            </a:r>
          </a:p>
        </p:txBody>
      </p:sp>
      <p:sp>
        <p:nvSpPr>
          <p:cNvPr name="TextBox 18" id="18"/>
          <p:cNvSpPr txBox="true"/>
          <p:nvPr/>
        </p:nvSpPr>
        <p:spPr>
          <a:xfrm rot="0">
            <a:off x="11488262" y="8681174"/>
            <a:ext cx="10043902" cy="375920"/>
          </a:xfrm>
          <a:prstGeom prst="rect">
            <a:avLst/>
          </a:prstGeom>
        </p:spPr>
        <p:txBody>
          <a:bodyPr anchor="t" rtlCol="false" tIns="0" lIns="0" bIns="0" rIns="0">
            <a:spAutoFit/>
          </a:bodyPr>
          <a:lstStyle/>
          <a:p>
            <a:pPr algn="ctr">
              <a:lnSpc>
                <a:spcPts val="2799"/>
              </a:lnSpc>
            </a:pPr>
            <a:r>
              <a:rPr lang="en-US" b="true" sz="2799">
                <a:solidFill>
                  <a:srgbClr val="ED1C24"/>
                </a:solidFill>
                <a:latin typeface="Big Shoulders Display Bold"/>
                <a:ea typeface="Big Shoulders Display Bold"/>
                <a:cs typeface="Big Shoulders Display Bold"/>
                <a:sym typeface="Big Shoulders Display Bold"/>
              </a:rPr>
              <a:t>THE IRON PATRIOT</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0623"/>
            <a:ext cx="18288000" cy="10266377"/>
          </a:xfrm>
          <a:custGeom>
            <a:avLst/>
            <a:gdLst/>
            <a:ahLst/>
            <a:cxnLst/>
            <a:rect r="r" b="b" t="t" l="l"/>
            <a:pathLst>
              <a:path h="10266377" w="18288000">
                <a:moveTo>
                  <a:pt x="0" y="0"/>
                </a:moveTo>
                <a:lnTo>
                  <a:pt x="18288000" y="0"/>
                </a:lnTo>
                <a:lnTo>
                  <a:pt x="18288000" y="10266377"/>
                </a:lnTo>
                <a:lnTo>
                  <a:pt x="0" y="10266377"/>
                </a:lnTo>
                <a:lnTo>
                  <a:pt x="0" y="0"/>
                </a:lnTo>
                <a:close/>
              </a:path>
            </a:pathLst>
          </a:custGeom>
          <a:blipFill>
            <a:blip r:embed="rId2"/>
            <a:stretch>
              <a:fillRect l="0" t="-5667" r="0" b="-5667"/>
            </a:stretch>
          </a:blipFill>
        </p:spPr>
      </p:sp>
      <p:sp>
        <p:nvSpPr>
          <p:cNvPr name="Freeform 3" id="3"/>
          <p:cNvSpPr/>
          <p:nvPr/>
        </p:nvSpPr>
        <p:spPr>
          <a:xfrm flipH="false" flipV="false" rot="0">
            <a:off x="-731116" y="5977608"/>
            <a:ext cx="13710461" cy="8106310"/>
          </a:xfrm>
          <a:custGeom>
            <a:avLst/>
            <a:gdLst/>
            <a:ahLst/>
            <a:cxnLst/>
            <a:rect r="r" b="b" t="t" l="l"/>
            <a:pathLst>
              <a:path h="8106310" w="13710461">
                <a:moveTo>
                  <a:pt x="0" y="0"/>
                </a:moveTo>
                <a:lnTo>
                  <a:pt x="13710461" y="0"/>
                </a:lnTo>
                <a:lnTo>
                  <a:pt x="13710461" y="8106310"/>
                </a:lnTo>
                <a:lnTo>
                  <a:pt x="0" y="8106310"/>
                </a:lnTo>
                <a:lnTo>
                  <a:pt x="0" y="0"/>
                </a:lnTo>
                <a:close/>
              </a:path>
            </a:pathLst>
          </a:custGeom>
          <a:blipFill>
            <a:blip r:embed="rId3"/>
            <a:stretch>
              <a:fillRect l="0" t="0" r="0" b="0"/>
            </a:stretch>
          </a:blipFill>
        </p:spPr>
      </p:sp>
      <p:sp>
        <p:nvSpPr>
          <p:cNvPr name="Freeform 4" id="4"/>
          <p:cNvSpPr/>
          <p:nvPr/>
        </p:nvSpPr>
        <p:spPr>
          <a:xfrm flipH="true" flipV="false" rot="0">
            <a:off x="6124114" y="5977608"/>
            <a:ext cx="12825762" cy="7583232"/>
          </a:xfrm>
          <a:custGeom>
            <a:avLst/>
            <a:gdLst/>
            <a:ahLst/>
            <a:cxnLst/>
            <a:rect r="r" b="b" t="t" l="l"/>
            <a:pathLst>
              <a:path h="7583232" w="12825762">
                <a:moveTo>
                  <a:pt x="12825762" y="0"/>
                </a:moveTo>
                <a:lnTo>
                  <a:pt x="0" y="0"/>
                </a:lnTo>
                <a:lnTo>
                  <a:pt x="0" y="7583232"/>
                </a:lnTo>
                <a:lnTo>
                  <a:pt x="12825762" y="7583232"/>
                </a:lnTo>
                <a:lnTo>
                  <a:pt x="12825762" y="0"/>
                </a:lnTo>
                <a:close/>
              </a:path>
            </a:pathLst>
          </a:custGeom>
          <a:blipFill>
            <a:blip r:embed="rId3"/>
            <a:stretch>
              <a:fillRect l="0" t="0" r="0" b="0"/>
            </a:stretch>
          </a:blipFill>
        </p:spPr>
      </p:sp>
      <p:grpSp>
        <p:nvGrpSpPr>
          <p:cNvPr name="Group 5" id="5"/>
          <p:cNvGrpSpPr/>
          <p:nvPr/>
        </p:nvGrpSpPr>
        <p:grpSpPr>
          <a:xfrm rot="0">
            <a:off x="1716571" y="1384307"/>
            <a:ext cx="14854858" cy="5757840"/>
            <a:chOff x="0" y="0"/>
            <a:chExt cx="3912391" cy="1516468"/>
          </a:xfrm>
        </p:grpSpPr>
        <p:sp>
          <p:nvSpPr>
            <p:cNvPr name="Freeform 6" id="6"/>
            <p:cNvSpPr/>
            <p:nvPr/>
          </p:nvSpPr>
          <p:spPr>
            <a:xfrm flipH="false" flipV="false" rot="0">
              <a:off x="0" y="0"/>
              <a:ext cx="3912391" cy="1516468"/>
            </a:xfrm>
            <a:custGeom>
              <a:avLst/>
              <a:gdLst/>
              <a:ahLst/>
              <a:cxnLst/>
              <a:rect r="r" b="b" t="t" l="l"/>
              <a:pathLst>
                <a:path h="1516468" w="3912391">
                  <a:moveTo>
                    <a:pt x="26580" y="0"/>
                  </a:moveTo>
                  <a:lnTo>
                    <a:pt x="3885811" y="0"/>
                  </a:lnTo>
                  <a:cubicBezTo>
                    <a:pt x="3900491" y="0"/>
                    <a:pt x="3912391" y="11900"/>
                    <a:pt x="3912391" y="26580"/>
                  </a:cubicBezTo>
                  <a:lnTo>
                    <a:pt x="3912391" y="1489889"/>
                  </a:lnTo>
                  <a:cubicBezTo>
                    <a:pt x="3912391" y="1504568"/>
                    <a:pt x="3900491" y="1516468"/>
                    <a:pt x="3885811" y="1516468"/>
                  </a:cubicBezTo>
                  <a:lnTo>
                    <a:pt x="26580" y="1516468"/>
                  </a:lnTo>
                  <a:cubicBezTo>
                    <a:pt x="11900" y="1516468"/>
                    <a:pt x="0" y="1504568"/>
                    <a:pt x="0" y="1489889"/>
                  </a:cubicBezTo>
                  <a:lnTo>
                    <a:pt x="0" y="26580"/>
                  </a:lnTo>
                  <a:cubicBezTo>
                    <a:pt x="0" y="11900"/>
                    <a:pt x="11900" y="0"/>
                    <a:pt x="26580" y="0"/>
                  </a:cubicBezTo>
                  <a:close/>
                </a:path>
              </a:pathLst>
            </a:custGeom>
            <a:solidFill>
              <a:srgbClr val="FFFFFF"/>
            </a:solidFill>
            <a:ln w="57150" cap="rnd">
              <a:solidFill>
                <a:srgbClr val="000000"/>
              </a:solidFill>
              <a:prstDash val="lgDash"/>
              <a:round/>
            </a:ln>
          </p:spPr>
        </p:sp>
        <p:sp>
          <p:nvSpPr>
            <p:cNvPr name="TextBox 7" id="7"/>
            <p:cNvSpPr txBox="true"/>
            <p:nvPr/>
          </p:nvSpPr>
          <p:spPr>
            <a:xfrm>
              <a:off x="0" y="-38100"/>
              <a:ext cx="3912391" cy="155456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2692310" y="2811448"/>
            <a:ext cx="12808130" cy="3264535"/>
          </a:xfrm>
          <a:prstGeom prst="rect">
            <a:avLst/>
          </a:prstGeom>
        </p:spPr>
        <p:txBody>
          <a:bodyPr anchor="t" rtlCol="false" tIns="0" lIns="0" bIns="0" rIns="0">
            <a:spAutoFit/>
          </a:bodyPr>
          <a:lstStyle/>
          <a:p>
            <a:pPr algn="ctr">
              <a:lnSpc>
                <a:spcPts val="4340"/>
              </a:lnSpc>
              <a:spcBef>
                <a:spcPct val="0"/>
              </a:spcBef>
            </a:pPr>
            <a:r>
              <a:rPr lang="en-US" sz="3100">
                <a:solidFill>
                  <a:srgbClr val="000000"/>
                </a:solidFill>
                <a:latin typeface="Sawarabi Mincho"/>
                <a:ea typeface="Sawarabi Mincho"/>
                <a:cs typeface="Sawarabi Mincho"/>
                <a:sym typeface="Sawarabi Mincho"/>
              </a:rPr>
              <a:t>Ev</a:t>
            </a:r>
            <a:r>
              <a:rPr lang="en-US" sz="3100">
                <a:solidFill>
                  <a:srgbClr val="000000"/>
                </a:solidFill>
                <a:latin typeface="Sawarabi Mincho"/>
                <a:ea typeface="Sawarabi Mincho"/>
                <a:cs typeface="Sawarabi Mincho"/>
                <a:sym typeface="Sawarabi Mincho"/>
              </a:rPr>
              <a:t>ery great mission needs a powerful team. These are the heroes working behind the scenes (and on the front lines)to protect access, respond to concerns, and ensure every student and staff member feels safe and supported. Get to know your Title IX team: their roles, their responsibilities, and how they help keep our schools justice-ready</a:t>
            </a:r>
          </a:p>
        </p:txBody>
      </p:sp>
      <p:sp>
        <p:nvSpPr>
          <p:cNvPr name="TextBox 9" id="9"/>
          <p:cNvSpPr txBox="true"/>
          <p:nvPr/>
        </p:nvSpPr>
        <p:spPr>
          <a:xfrm rot="0">
            <a:off x="1756197" y="1874531"/>
            <a:ext cx="14680355" cy="887084"/>
          </a:xfrm>
          <a:prstGeom prst="rect">
            <a:avLst/>
          </a:prstGeom>
        </p:spPr>
        <p:txBody>
          <a:bodyPr anchor="t" rtlCol="false" tIns="0" lIns="0" bIns="0" rIns="0">
            <a:spAutoFit/>
          </a:bodyPr>
          <a:lstStyle/>
          <a:p>
            <a:pPr algn="ctr">
              <a:lnSpc>
                <a:spcPts val="7280"/>
              </a:lnSpc>
              <a:spcBef>
                <a:spcPct val="0"/>
              </a:spcBef>
            </a:pPr>
            <a:r>
              <a:rPr lang="en-US" sz="5200">
                <a:solidFill>
                  <a:srgbClr val="000000"/>
                </a:solidFill>
                <a:latin typeface="Negrita Pro"/>
                <a:ea typeface="Negrita Pro"/>
                <a:cs typeface="Negrita Pro"/>
                <a:sym typeface="Negrita Pro"/>
              </a:rPr>
              <a:t>The Safe Space Squad: Heroes Behind the Shield</a:t>
            </a:r>
          </a:p>
        </p:txBody>
      </p:sp>
      <p:sp>
        <p:nvSpPr>
          <p:cNvPr name="Freeform 10" id="10"/>
          <p:cNvSpPr/>
          <p:nvPr/>
        </p:nvSpPr>
        <p:spPr>
          <a:xfrm flipH="false" flipV="false" rot="0">
            <a:off x="3870288" y="6214710"/>
            <a:ext cx="11215020" cy="7976683"/>
          </a:xfrm>
          <a:custGeom>
            <a:avLst/>
            <a:gdLst/>
            <a:ahLst/>
            <a:cxnLst/>
            <a:rect r="r" b="b" t="t" l="l"/>
            <a:pathLst>
              <a:path h="7976683" w="11215020">
                <a:moveTo>
                  <a:pt x="0" y="0"/>
                </a:moveTo>
                <a:lnTo>
                  <a:pt x="11215020" y="0"/>
                </a:lnTo>
                <a:lnTo>
                  <a:pt x="11215020" y="7976683"/>
                </a:lnTo>
                <a:lnTo>
                  <a:pt x="0" y="7976683"/>
                </a:lnTo>
                <a:lnTo>
                  <a:pt x="0" y="0"/>
                </a:lnTo>
                <a:close/>
              </a:path>
            </a:pathLst>
          </a:custGeom>
          <a:blipFill>
            <a:blip r:embed="rId4"/>
            <a:stretch>
              <a:fillRect l="0" t="0" r="0" b="0"/>
            </a:stretch>
          </a:blipFill>
        </p:spPr>
      </p:sp>
      <p:grpSp>
        <p:nvGrpSpPr>
          <p:cNvPr name="Group 11" id="11"/>
          <p:cNvGrpSpPr/>
          <p:nvPr/>
        </p:nvGrpSpPr>
        <p:grpSpPr>
          <a:xfrm rot="0">
            <a:off x="9298145" y="6075983"/>
            <a:ext cx="4227366" cy="1615923"/>
            <a:chOff x="0" y="0"/>
            <a:chExt cx="5636488" cy="2154564"/>
          </a:xfrm>
        </p:grpSpPr>
        <p:sp>
          <p:nvSpPr>
            <p:cNvPr name="TextBox 12" id="12"/>
            <p:cNvSpPr txBox="true"/>
            <p:nvPr/>
          </p:nvSpPr>
          <p:spPr>
            <a:xfrm rot="0">
              <a:off x="0" y="133350"/>
              <a:ext cx="5636488" cy="627467"/>
            </a:xfrm>
            <a:prstGeom prst="rect">
              <a:avLst/>
            </a:prstGeom>
          </p:spPr>
          <p:txBody>
            <a:bodyPr anchor="t" rtlCol="false" tIns="0" lIns="0" bIns="0" rIns="0">
              <a:spAutoFit/>
            </a:bodyPr>
            <a:lstStyle/>
            <a:p>
              <a:pPr algn="ctr">
                <a:lnSpc>
                  <a:spcPts val="3011"/>
                </a:lnSpc>
                <a:spcBef>
                  <a:spcPct val="0"/>
                </a:spcBef>
              </a:pPr>
              <a:r>
                <a:rPr lang="en-US" b="true" sz="3764">
                  <a:solidFill>
                    <a:srgbClr val="020C45"/>
                  </a:solidFill>
                  <a:latin typeface="HK Modular"/>
                  <a:ea typeface="HK Modular"/>
                  <a:cs typeface="HK Modular"/>
                  <a:sym typeface="HK Modular"/>
                </a:rPr>
                <a:t>DEFENDER</a:t>
              </a:r>
            </a:p>
          </p:txBody>
        </p:sp>
        <p:sp>
          <p:nvSpPr>
            <p:cNvPr name="TextBox 13" id="13"/>
            <p:cNvSpPr txBox="true"/>
            <p:nvPr/>
          </p:nvSpPr>
          <p:spPr>
            <a:xfrm rot="0">
              <a:off x="0" y="1033137"/>
              <a:ext cx="5636488" cy="1121426"/>
            </a:xfrm>
            <a:prstGeom prst="rect">
              <a:avLst/>
            </a:prstGeom>
          </p:spPr>
          <p:txBody>
            <a:bodyPr anchor="t" rtlCol="false" tIns="0" lIns="0" bIns="0" rIns="0">
              <a:spAutoFit/>
            </a:bodyPr>
            <a:lstStyle/>
            <a:p>
              <a:pPr algn="ctr">
                <a:lnSpc>
                  <a:spcPts val="5415"/>
                </a:lnSpc>
                <a:spcBef>
                  <a:spcPct val="0"/>
                </a:spcBef>
              </a:pPr>
              <a:r>
                <a:rPr lang="en-US" b="true" sz="6769">
                  <a:solidFill>
                    <a:srgbClr val="1F80FF"/>
                  </a:solidFill>
                  <a:latin typeface="HK Modular"/>
                  <a:ea typeface="HK Modular"/>
                  <a:cs typeface="HK Modular"/>
                  <a:sym typeface="HK Modular"/>
                </a:rPr>
                <a:t>IX</a:t>
              </a:r>
            </a:p>
          </p:txBody>
        </p:sp>
      </p:gr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18269" y="3298312"/>
            <a:ext cx="1892041" cy="1892033"/>
            <a:chOff x="0" y="0"/>
            <a:chExt cx="6350000" cy="6349975"/>
          </a:xfrm>
        </p:grpSpPr>
        <p:sp>
          <p:nvSpPr>
            <p:cNvPr name="Freeform 3" id="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2"/>
              <a:stretch>
                <a:fillRect l="0" t="0" r="0" b="-132728"/>
              </a:stretch>
            </a:blipFill>
          </p:spPr>
        </p:sp>
      </p:grpSp>
      <p:grpSp>
        <p:nvGrpSpPr>
          <p:cNvPr name="Group 4" id="4"/>
          <p:cNvGrpSpPr/>
          <p:nvPr/>
        </p:nvGrpSpPr>
        <p:grpSpPr>
          <a:xfrm rot="0">
            <a:off x="8731798" y="3298312"/>
            <a:ext cx="1892041" cy="1892033"/>
            <a:chOff x="0" y="0"/>
            <a:chExt cx="6350000" cy="6349975"/>
          </a:xfrm>
        </p:grpSpPr>
        <p:sp>
          <p:nvSpPr>
            <p:cNvPr name="Freeform 5" id="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0" t="0" r="0" b="-76817"/>
              </a:stretch>
            </a:blipFill>
          </p:spPr>
        </p:sp>
      </p:grpSp>
      <p:grpSp>
        <p:nvGrpSpPr>
          <p:cNvPr name="Group 6" id="6"/>
          <p:cNvGrpSpPr/>
          <p:nvPr/>
        </p:nvGrpSpPr>
        <p:grpSpPr>
          <a:xfrm rot="-142425">
            <a:off x="15564695" y="3570892"/>
            <a:ext cx="7071608" cy="7071608"/>
            <a:chOff x="0" y="0"/>
            <a:chExt cx="4640128" cy="4640128"/>
          </a:xfrm>
        </p:grpSpPr>
        <p:sp>
          <p:nvSpPr>
            <p:cNvPr name="Freeform 7" id="7"/>
            <p:cNvSpPr/>
            <p:nvPr/>
          </p:nvSpPr>
          <p:spPr>
            <a:xfrm flipH="false" flipV="false" rot="0">
              <a:off x="0" y="0"/>
              <a:ext cx="4640072" cy="4640072"/>
            </a:xfrm>
            <a:custGeom>
              <a:avLst/>
              <a:gdLst/>
              <a:ahLst/>
              <a:cxnLst/>
              <a:rect r="r" b="b" t="t" l="l"/>
              <a:pathLst>
                <a:path h="4640072" w="4640072">
                  <a:moveTo>
                    <a:pt x="1592834" y="3047238"/>
                  </a:moveTo>
                  <a:cubicBezTo>
                    <a:pt x="1846834" y="3278124"/>
                    <a:pt x="1846834" y="3693668"/>
                    <a:pt x="1615948" y="3947541"/>
                  </a:cubicBezTo>
                  <a:cubicBezTo>
                    <a:pt x="2331593" y="4640072"/>
                    <a:pt x="2331593" y="4640072"/>
                    <a:pt x="2331593" y="4640072"/>
                  </a:cubicBezTo>
                  <a:cubicBezTo>
                    <a:pt x="3162681" y="3808984"/>
                    <a:pt x="3162681" y="3808984"/>
                    <a:pt x="3162681" y="3808984"/>
                  </a:cubicBezTo>
                  <a:cubicBezTo>
                    <a:pt x="3185795" y="3832098"/>
                    <a:pt x="3208909" y="3878199"/>
                    <a:pt x="3231896" y="3901313"/>
                  </a:cubicBezTo>
                  <a:cubicBezTo>
                    <a:pt x="3439668" y="4085971"/>
                    <a:pt x="3739769" y="4085971"/>
                    <a:pt x="3924427" y="3901313"/>
                  </a:cubicBezTo>
                  <a:cubicBezTo>
                    <a:pt x="4109085" y="3716655"/>
                    <a:pt x="4109085" y="3416554"/>
                    <a:pt x="3924427" y="3231896"/>
                  </a:cubicBezTo>
                  <a:cubicBezTo>
                    <a:pt x="3901313" y="3185668"/>
                    <a:pt x="3855212" y="3162681"/>
                    <a:pt x="3808984" y="3139567"/>
                  </a:cubicBezTo>
                  <a:cubicBezTo>
                    <a:pt x="4640072" y="2331593"/>
                    <a:pt x="4640072" y="2331593"/>
                    <a:pt x="4640072" y="2331593"/>
                  </a:cubicBezTo>
                  <a:cubicBezTo>
                    <a:pt x="3808984" y="1500505"/>
                    <a:pt x="3808984" y="1500505"/>
                    <a:pt x="3808984" y="1500505"/>
                  </a:cubicBezTo>
                  <a:cubicBezTo>
                    <a:pt x="3832098" y="1477391"/>
                    <a:pt x="3855212" y="1454277"/>
                    <a:pt x="3901313" y="1431290"/>
                  </a:cubicBezTo>
                  <a:cubicBezTo>
                    <a:pt x="4085971" y="1246632"/>
                    <a:pt x="4085971" y="946531"/>
                    <a:pt x="3901313" y="761873"/>
                  </a:cubicBezTo>
                  <a:cubicBezTo>
                    <a:pt x="3693541" y="577215"/>
                    <a:pt x="3393440" y="577215"/>
                    <a:pt x="3208782" y="761873"/>
                  </a:cubicBezTo>
                  <a:cubicBezTo>
                    <a:pt x="3185668" y="784987"/>
                    <a:pt x="3162554" y="808101"/>
                    <a:pt x="3139567" y="831088"/>
                  </a:cubicBezTo>
                  <a:cubicBezTo>
                    <a:pt x="2308479" y="0"/>
                    <a:pt x="2308479" y="0"/>
                    <a:pt x="2308479" y="0"/>
                  </a:cubicBezTo>
                  <a:cubicBezTo>
                    <a:pt x="0" y="2308479"/>
                    <a:pt x="0" y="2308479"/>
                    <a:pt x="0" y="2308479"/>
                  </a:cubicBezTo>
                  <a:cubicBezTo>
                    <a:pt x="715645" y="3024124"/>
                    <a:pt x="715645" y="3024124"/>
                    <a:pt x="715645" y="3024124"/>
                  </a:cubicBezTo>
                  <a:cubicBezTo>
                    <a:pt x="969645" y="2793238"/>
                    <a:pt x="1362075" y="2793238"/>
                    <a:pt x="1592834" y="3047238"/>
                  </a:cubicBezTo>
                  <a:close/>
                </a:path>
              </a:pathLst>
            </a:custGeom>
            <a:solidFill>
              <a:srgbClr val="0C54DF"/>
            </a:solidFill>
          </p:spPr>
        </p:sp>
      </p:grpSp>
      <p:grpSp>
        <p:nvGrpSpPr>
          <p:cNvPr name="Group 8" id="8"/>
          <p:cNvGrpSpPr/>
          <p:nvPr/>
        </p:nvGrpSpPr>
        <p:grpSpPr>
          <a:xfrm rot="-142425">
            <a:off x="12063017" y="7447592"/>
            <a:ext cx="7071608" cy="7035298"/>
            <a:chOff x="0" y="0"/>
            <a:chExt cx="4640128" cy="4616303"/>
          </a:xfrm>
        </p:grpSpPr>
        <p:sp>
          <p:nvSpPr>
            <p:cNvPr name="Freeform 9" id="9"/>
            <p:cNvSpPr/>
            <p:nvPr/>
          </p:nvSpPr>
          <p:spPr>
            <a:xfrm flipH="false" flipV="false" rot="0">
              <a:off x="0" y="0"/>
              <a:ext cx="4640199" cy="4616323"/>
            </a:xfrm>
            <a:custGeom>
              <a:avLst/>
              <a:gdLst/>
              <a:ahLst/>
              <a:cxnLst/>
              <a:rect r="r" b="b" t="t" l="l"/>
              <a:pathLst>
                <a:path h="4616323" w="4640199">
                  <a:moveTo>
                    <a:pt x="1338961" y="3970020"/>
                  </a:moveTo>
                  <a:cubicBezTo>
                    <a:pt x="1385189" y="3900805"/>
                    <a:pt x="1431290" y="3854577"/>
                    <a:pt x="1454404" y="3762248"/>
                  </a:cubicBezTo>
                  <a:cubicBezTo>
                    <a:pt x="2308606" y="4616323"/>
                    <a:pt x="2308606" y="4616323"/>
                    <a:pt x="2308606" y="4616323"/>
                  </a:cubicBezTo>
                  <a:cubicBezTo>
                    <a:pt x="3139694" y="3785362"/>
                    <a:pt x="3139694" y="3785362"/>
                    <a:pt x="3139694" y="3785362"/>
                  </a:cubicBezTo>
                  <a:cubicBezTo>
                    <a:pt x="3162808" y="3831463"/>
                    <a:pt x="3185922" y="3854577"/>
                    <a:pt x="3208909" y="3900805"/>
                  </a:cubicBezTo>
                  <a:cubicBezTo>
                    <a:pt x="3416681" y="4085463"/>
                    <a:pt x="3716782" y="4085463"/>
                    <a:pt x="3901440" y="3900805"/>
                  </a:cubicBezTo>
                  <a:cubicBezTo>
                    <a:pt x="4086098" y="3716147"/>
                    <a:pt x="4086098" y="3393059"/>
                    <a:pt x="3901440" y="3208401"/>
                  </a:cubicBezTo>
                  <a:cubicBezTo>
                    <a:pt x="3878326" y="3185287"/>
                    <a:pt x="3832225" y="3162300"/>
                    <a:pt x="3785997" y="3139186"/>
                  </a:cubicBezTo>
                  <a:cubicBezTo>
                    <a:pt x="4640199" y="2308225"/>
                    <a:pt x="4640199" y="2308225"/>
                    <a:pt x="4640199" y="2308225"/>
                  </a:cubicBezTo>
                  <a:cubicBezTo>
                    <a:pt x="3924554" y="1592707"/>
                    <a:pt x="3924554" y="1592707"/>
                    <a:pt x="3924554" y="1592707"/>
                  </a:cubicBezTo>
                  <a:cubicBezTo>
                    <a:pt x="3809111" y="1477264"/>
                    <a:pt x="3809111" y="1477264"/>
                    <a:pt x="3809111" y="1477264"/>
                  </a:cubicBezTo>
                  <a:cubicBezTo>
                    <a:pt x="3832225" y="1454150"/>
                    <a:pt x="3878326" y="1431163"/>
                    <a:pt x="3901440" y="1408049"/>
                  </a:cubicBezTo>
                  <a:cubicBezTo>
                    <a:pt x="4086098" y="1200277"/>
                    <a:pt x="4086098" y="900303"/>
                    <a:pt x="3901440" y="715645"/>
                  </a:cubicBezTo>
                  <a:cubicBezTo>
                    <a:pt x="3716782" y="530987"/>
                    <a:pt x="3416681" y="530987"/>
                    <a:pt x="3232023" y="715645"/>
                  </a:cubicBezTo>
                  <a:cubicBezTo>
                    <a:pt x="3185795" y="738759"/>
                    <a:pt x="3162808" y="784860"/>
                    <a:pt x="3139694" y="807974"/>
                  </a:cubicBezTo>
                  <a:cubicBezTo>
                    <a:pt x="3024251" y="692531"/>
                    <a:pt x="3024251" y="692531"/>
                    <a:pt x="3024251" y="692531"/>
                  </a:cubicBezTo>
                  <a:cubicBezTo>
                    <a:pt x="2331593" y="0"/>
                    <a:pt x="2331593" y="0"/>
                    <a:pt x="2331593" y="0"/>
                  </a:cubicBezTo>
                  <a:cubicBezTo>
                    <a:pt x="1454404" y="854075"/>
                    <a:pt x="1454404" y="854075"/>
                    <a:pt x="1454404" y="854075"/>
                  </a:cubicBezTo>
                  <a:cubicBezTo>
                    <a:pt x="1431290" y="784860"/>
                    <a:pt x="1408176" y="738632"/>
                    <a:pt x="1362075" y="715645"/>
                  </a:cubicBezTo>
                  <a:cubicBezTo>
                    <a:pt x="1177417" y="507873"/>
                    <a:pt x="877316" y="507873"/>
                    <a:pt x="692658" y="715645"/>
                  </a:cubicBezTo>
                  <a:cubicBezTo>
                    <a:pt x="508000" y="900303"/>
                    <a:pt x="508000" y="1200404"/>
                    <a:pt x="692658" y="1385062"/>
                  </a:cubicBezTo>
                  <a:cubicBezTo>
                    <a:pt x="738886" y="1431163"/>
                    <a:pt x="784987" y="1454277"/>
                    <a:pt x="831215" y="1477391"/>
                  </a:cubicBezTo>
                  <a:cubicBezTo>
                    <a:pt x="0" y="2308098"/>
                    <a:pt x="0" y="2308098"/>
                    <a:pt x="0" y="2308098"/>
                  </a:cubicBezTo>
                  <a:cubicBezTo>
                    <a:pt x="854202" y="3162173"/>
                    <a:pt x="854202" y="3162173"/>
                    <a:pt x="854202" y="3162173"/>
                  </a:cubicBezTo>
                  <a:cubicBezTo>
                    <a:pt x="784987" y="3185287"/>
                    <a:pt x="715645" y="3231388"/>
                    <a:pt x="646430" y="3277616"/>
                  </a:cubicBezTo>
                  <a:cubicBezTo>
                    <a:pt x="461772" y="3485388"/>
                    <a:pt x="461772" y="3785362"/>
                    <a:pt x="646430" y="3970020"/>
                  </a:cubicBezTo>
                  <a:cubicBezTo>
                    <a:pt x="831088" y="4154678"/>
                    <a:pt x="1154303" y="4154678"/>
                    <a:pt x="1338961" y="3970020"/>
                  </a:cubicBezTo>
                  <a:close/>
                </a:path>
              </a:pathLst>
            </a:custGeom>
            <a:solidFill>
              <a:srgbClr val="FFC950"/>
            </a:solidFill>
          </p:spPr>
        </p:sp>
      </p:grpSp>
      <p:grpSp>
        <p:nvGrpSpPr>
          <p:cNvPr name="Group 10" id="10"/>
          <p:cNvGrpSpPr/>
          <p:nvPr/>
        </p:nvGrpSpPr>
        <p:grpSpPr>
          <a:xfrm rot="0">
            <a:off x="11445328" y="3298312"/>
            <a:ext cx="1892041" cy="1892033"/>
            <a:chOff x="0" y="0"/>
            <a:chExt cx="6350000" cy="6349975"/>
          </a:xfrm>
        </p:grpSpPr>
        <p:sp>
          <p:nvSpPr>
            <p:cNvPr name="Freeform 11" id="1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0" r="0" b="-38378"/>
              </a:stretch>
            </a:blipFill>
          </p:spPr>
        </p:sp>
      </p:grpSp>
      <p:grpSp>
        <p:nvGrpSpPr>
          <p:cNvPr name="Group 12" id="12"/>
          <p:cNvGrpSpPr/>
          <p:nvPr/>
        </p:nvGrpSpPr>
        <p:grpSpPr>
          <a:xfrm rot="0">
            <a:off x="14158857" y="3298312"/>
            <a:ext cx="1892041" cy="1892033"/>
            <a:chOff x="0" y="0"/>
            <a:chExt cx="6350000" cy="6349975"/>
          </a:xfrm>
        </p:grpSpPr>
        <p:sp>
          <p:nvSpPr>
            <p:cNvPr name="Freeform 13" id="1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5"/>
              <a:stretch>
                <a:fillRect l="0" t="0" r="0" b="-34383"/>
              </a:stretch>
            </a:blipFill>
          </p:spPr>
        </p:sp>
      </p:grpSp>
      <p:grpSp>
        <p:nvGrpSpPr>
          <p:cNvPr name="Group 14" id="14"/>
          <p:cNvGrpSpPr/>
          <p:nvPr/>
        </p:nvGrpSpPr>
        <p:grpSpPr>
          <a:xfrm rot="0">
            <a:off x="1627686" y="6150641"/>
            <a:ext cx="1892041" cy="1892033"/>
            <a:chOff x="0" y="0"/>
            <a:chExt cx="6350000" cy="6349975"/>
          </a:xfrm>
        </p:grpSpPr>
        <p:sp>
          <p:nvSpPr>
            <p:cNvPr name="Freeform 15" id="1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0" t="-5773" r="0" b="-5773"/>
              </a:stretch>
            </a:blipFill>
          </p:spPr>
        </p:sp>
      </p:grpSp>
      <p:grpSp>
        <p:nvGrpSpPr>
          <p:cNvPr name="Group 16" id="16"/>
          <p:cNvGrpSpPr/>
          <p:nvPr/>
        </p:nvGrpSpPr>
        <p:grpSpPr>
          <a:xfrm rot="0">
            <a:off x="4344335" y="6150641"/>
            <a:ext cx="1892041" cy="1892033"/>
            <a:chOff x="0" y="0"/>
            <a:chExt cx="6350000" cy="6349975"/>
          </a:xfrm>
        </p:grpSpPr>
        <p:sp>
          <p:nvSpPr>
            <p:cNvPr name="Freeform 17" id="1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l="0" t="0" r="0" b="-148544"/>
              </a:stretch>
            </a:blipFill>
          </p:spPr>
        </p:sp>
      </p:grpSp>
      <p:grpSp>
        <p:nvGrpSpPr>
          <p:cNvPr name="Group 18" id="18"/>
          <p:cNvGrpSpPr/>
          <p:nvPr/>
        </p:nvGrpSpPr>
        <p:grpSpPr>
          <a:xfrm rot="0">
            <a:off x="7060983" y="6150641"/>
            <a:ext cx="1892041" cy="1892033"/>
            <a:chOff x="0" y="0"/>
            <a:chExt cx="6350000" cy="6349975"/>
          </a:xfrm>
        </p:grpSpPr>
        <p:sp>
          <p:nvSpPr>
            <p:cNvPr name="Freeform 19" id="1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7388" t="0" r="-7388" b="0"/>
              </a:stretch>
            </a:blipFill>
          </p:spPr>
        </p:sp>
      </p:grpSp>
      <p:grpSp>
        <p:nvGrpSpPr>
          <p:cNvPr name="Group 20" id="20"/>
          <p:cNvGrpSpPr/>
          <p:nvPr/>
        </p:nvGrpSpPr>
        <p:grpSpPr>
          <a:xfrm rot="0">
            <a:off x="9777632" y="6150641"/>
            <a:ext cx="1892041" cy="1892033"/>
            <a:chOff x="0" y="0"/>
            <a:chExt cx="6350000" cy="6349975"/>
          </a:xfrm>
        </p:grpSpPr>
        <p:sp>
          <p:nvSpPr>
            <p:cNvPr name="Freeform 21" id="2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9"/>
              <a:stretch>
                <a:fillRect l="0" t="0" r="0" b="-69205"/>
              </a:stretch>
            </a:blipFill>
          </p:spPr>
        </p:sp>
      </p:grpSp>
      <p:grpSp>
        <p:nvGrpSpPr>
          <p:cNvPr name="Group 22" id="22"/>
          <p:cNvGrpSpPr/>
          <p:nvPr/>
        </p:nvGrpSpPr>
        <p:grpSpPr>
          <a:xfrm rot="0">
            <a:off x="8354034" y="1569578"/>
            <a:ext cx="4567349" cy="822109"/>
            <a:chOff x="0" y="0"/>
            <a:chExt cx="1202923" cy="216523"/>
          </a:xfrm>
        </p:grpSpPr>
        <p:sp>
          <p:nvSpPr>
            <p:cNvPr name="Freeform 23" id="23"/>
            <p:cNvSpPr/>
            <p:nvPr/>
          </p:nvSpPr>
          <p:spPr>
            <a:xfrm flipH="false" flipV="false" rot="0">
              <a:off x="0" y="0"/>
              <a:ext cx="1202923" cy="216523"/>
            </a:xfrm>
            <a:custGeom>
              <a:avLst/>
              <a:gdLst/>
              <a:ahLst/>
              <a:cxnLst/>
              <a:rect r="r" b="b" t="t" l="l"/>
              <a:pathLst>
                <a:path h="216523" w="1202923">
                  <a:moveTo>
                    <a:pt x="11865" y="0"/>
                  </a:moveTo>
                  <a:lnTo>
                    <a:pt x="1191058" y="0"/>
                  </a:lnTo>
                  <a:cubicBezTo>
                    <a:pt x="1197611" y="0"/>
                    <a:pt x="1202923" y="5312"/>
                    <a:pt x="1202923" y="11865"/>
                  </a:cubicBezTo>
                  <a:lnTo>
                    <a:pt x="1202923" y="204657"/>
                  </a:lnTo>
                  <a:cubicBezTo>
                    <a:pt x="1202923" y="207804"/>
                    <a:pt x="1201673" y="210822"/>
                    <a:pt x="1199448" y="213047"/>
                  </a:cubicBezTo>
                  <a:cubicBezTo>
                    <a:pt x="1197223" y="215272"/>
                    <a:pt x="1194205" y="216523"/>
                    <a:pt x="1191058" y="216523"/>
                  </a:cubicBezTo>
                  <a:lnTo>
                    <a:pt x="11865" y="216523"/>
                  </a:lnTo>
                  <a:cubicBezTo>
                    <a:pt x="5312" y="216523"/>
                    <a:pt x="0" y="211210"/>
                    <a:pt x="0" y="204657"/>
                  </a:cubicBezTo>
                  <a:lnTo>
                    <a:pt x="0" y="11865"/>
                  </a:lnTo>
                  <a:cubicBezTo>
                    <a:pt x="0" y="5312"/>
                    <a:pt x="5312" y="0"/>
                    <a:pt x="11865" y="0"/>
                  </a:cubicBezTo>
                  <a:close/>
                </a:path>
              </a:pathLst>
            </a:custGeom>
            <a:solidFill>
              <a:srgbClr val="C70000"/>
            </a:solidFill>
            <a:ln cap="sq">
              <a:noFill/>
              <a:prstDash val="solid"/>
              <a:miter/>
            </a:ln>
          </p:spPr>
        </p:sp>
        <p:sp>
          <p:nvSpPr>
            <p:cNvPr name="TextBox 24" id="24"/>
            <p:cNvSpPr txBox="true"/>
            <p:nvPr/>
          </p:nvSpPr>
          <p:spPr>
            <a:xfrm>
              <a:off x="0" y="-76200"/>
              <a:ext cx="1202923" cy="292723"/>
            </a:xfrm>
            <a:prstGeom prst="rect">
              <a:avLst/>
            </a:prstGeom>
          </p:spPr>
          <p:txBody>
            <a:bodyPr anchor="ctr" rtlCol="false" tIns="50800" lIns="50800" bIns="50800" rIns="50800"/>
            <a:lstStyle/>
            <a:p>
              <a:pPr algn="ctr">
                <a:lnSpc>
                  <a:spcPts val="4145"/>
                </a:lnSpc>
              </a:pPr>
              <a:r>
                <a:rPr lang="en-US" b="true" sz="3003" spc="9">
                  <a:solidFill>
                    <a:srgbClr val="FFFFFF"/>
                  </a:solidFill>
                  <a:latin typeface="Poppins Bold"/>
                  <a:ea typeface="Poppins Bold"/>
                  <a:cs typeface="Poppins Bold"/>
                  <a:sym typeface="Poppins Bold"/>
                </a:rPr>
                <a:t>Title IX Team</a:t>
              </a:r>
            </a:p>
          </p:txBody>
        </p:sp>
      </p:grpSp>
      <p:grpSp>
        <p:nvGrpSpPr>
          <p:cNvPr name="Group 25" id="25"/>
          <p:cNvGrpSpPr/>
          <p:nvPr/>
        </p:nvGrpSpPr>
        <p:grpSpPr>
          <a:xfrm rot="-148153">
            <a:off x="-520180" y="-3324031"/>
            <a:ext cx="7071608" cy="7035298"/>
            <a:chOff x="0" y="0"/>
            <a:chExt cx="4640128" cy="4616303"/>
          </a:xfrm>
        </p:grpSpPr>
        <p:sp>
          <p:nvSpPr>
            <p:cNvPr name="Freeform 26" id="26"/>
            <p:cNvSpPr/>
            <p:nvPr/>
          </p:nvSpPr>
          <p:spPr>
            <a:xfrm flipH="false" flipV="false" rot="0">
              <a:off x="0" y="0"/>
              <a:ext cx="4640072" cy="4616196"/>
            </a:xfrm>
            <a:custGeom>
              <a:avLst/>
              <a:gdLst/>
              <a:ahLst/>
              <a:cxnLst/>
              <a:rect r="r" b="b" t="t" l="l"/>
              <a:pathLst>
                <a:path h="4616196" w="4640072">
                  <a:moveTo>
                    <a:pt x="1615948" y="3023616"/>
                  </a:moveTo>
                  <a:cubicBezTo>
                    <a:pt x="1846834" y="3277489"/>
                    <a:pt x="1846834" y="3669919"/>
                    <a:pt x="1615948" y="3923792"/>
                  </a:cubicBezTo>
                  <a:cubicBezTo>
                    <a:pt x="2331593" y="4616196"/>
                    <a:pt x="2331593" y="4616196"/>
                    <a:pt x="2331593" y="4616196"/>
                  </a:cubicBezTo>
                  <a:cubicBezTo>
                    <a:pt x="3162681" y="3785235"/>
                    <a:pt x="3162681" y="3785235"/>
                    <a:pt x="3162681" y="3785235"/>
                  </a:cubicBezTo>
                  <a:cubicBezTo>
                    <a:pt x="3185795" y="3831336"/>
                    <a:pt x="3208909" y="3877564"/>
                    <a:pt x="3255010" y="3923665"/>
                  </a:cubicBezTo>
                  <a:cubicBezTo>
                    <a:pt x="3439668" y="4108323"/>
                    <a:pt x="3739769" y="4108323"/>
                    <a:pt x="3924427" y="3923665"/>
                  </a:cubicBezTo>
                  <a:cubicBezTo>
                    <a:pt x="4132199" y="3715893"/>
                    <a:pt x="4132199" y="3415919"/>
                    <a:pt x="3924427" y="3231261"/>
                  </a:cubicBezTo>
                  <a:cubicBezTo>
                    <a:pt x="3901313" y="3185160"/>
                    <a:pt x="3855212" y="3162046"/>
                    <a:pt x="3808984" y="3138932"/>
                  </a:cubicBezTo>
                  <a:cubicBezTo>
                    <a:pt x="4640072" y="2307971"/>
                    <a:pt x="4640072" y="2307971"/>
                    <a:pt x="4640072" y="2307971"/>
                  </a:cubicBezTo>
                  <a:cubicBezTo>
                    <a:pt x="3808984" y="1500124"/>
                    <a:pt x="3808984" y="1500124"/>
                    <a:pt x="3808984" y="1500124"/>
                  </a:cubicBezTo>
                  <a:cubicBezTo>
                    <a:pt x="3832098" y="1477010"/>
                    <a:pt x="3855212" y="1454023"/>
                    <a:pt x="3901313" y="1430909"/>
                  </a:cubicBezTo>
                  <a:cubicBezTo>
                    <a:pt x="4085971" y="1223137"/>
                    <a:pt x="4085971" y="923163"/>
                    <a:pt x="3901313" y="738505"/>
                  </a:cubicBezTo>
                  <a:cubicBezTo>
                    <a:pt x="3693541" y="553847"/>
                    <a:pt x="3393440" y="553847"/>
                    <a:pt x="3208782" y="738505"/>
                  </a:cubicBezTo>
                  <a:cubicBezTo>
                    <a:pt x="3185668" y="761619"/>
                    <a:pt x="3162554" y="807720"/>
                    <a:pt x="3139567" y="830834"/>
                  </a:cubicBezTo>
                  <a:cubicBezTo>
                    <a:pt x="2308479" y="0"/>
                    <a:pt x="2308479" y="0"/>
                    <a:pt x="2308479" y="0"/>
                  </a:cubicBezTo>
                  <a:cubicBezTo>
                    <a:pt x="1615948" y="669417"/>
                    <a:pt x="1615948" y="669417"/>
                    <a:pt x="1615948" y="669417"/>
                  </a:cubicBezTo>
                  <a:cubicBezTo>
                    <a:pt x="1846834" y="923290"/>
                    <a:pt x="1846834" y="1338834"/>
                    <a:pt x="1615948" y="1592707"/>
                  </a:cubicBezTo>
                  <a:cubicBezTo>
                    <a:pt x="1361948" y="1823466"/>
                    <a:pt x="946531" y="1823466"/>
                    <a:pt x="692531" y="1592707"/>
                  </a:cubicBezTo>
                  <a:cubicBezTo>
                    <a:pt x="0" y="2308098"/>
                    <a:pt x="0" y="2308098"/>
                    <a:pt x="0" y="2308098"/>
                  </a:cubicBezTo>
                  <a:cubicBezTo>
                    <a:pt x="715645" y="3023616"/>
                    <a:pt x="715645" y="3023616"/>
                    <a:pt x="715645" y="3023616"/>
                  </a:cubicBezTo>
                  <a:cubicBezTo>
                    <a:pt x="969645" y="2769743"/>
                    <a:pt x="1362075" y="2769743"/>
                    <a:pt x="1615948" y="3023616"/>
                  </a:cubicBezTo>
                  <a:close/>
                </a:path>
              </a:pathLst>
            </a:custGeom>
            <a:solidFill>
              <a:srgbClr val="4ABC39"/>
            </a:solidFill>
          </p:spPr>
        </p:sp>
      </p:grpSp>
      <p:grpSp>
        <p:nvGrpSpPr>
          <p:cNvPr name="Group 27" id="27"/>
          <p:cNvGrpSpPr/>
          <p:nvPr/>
        </p:nvGrpSpPr>
        <p:grpSpPr>
          <a:xfrm rot="-148153">
            <a:off x="-4120583" y="492412"/>
            <a:ext cx="7105717" cy="7105717"/>
            <a:chOff x="0" y="0"/>
            <a:chExt cx="4662509" cy="4662509"/>
          </a:xfrm>
        </p:grpSpPr>
        <p:sp>
          <p:nvSpPr>
            <p:cNvPr name="Freeform 28" id="28"/>
            <p:cNvSpPr/>
            <p:nvPr/>
          </p:nvSpPr>
          <p:spPr>
            <a:xfrm flipH="false" flipV="false" rot="0">
              <a:off x="0" y="0"/>
              <a:ext cx="4662424" cy="4662678"/>
            </a:xfrm>
            <a:custGeom>
              <a:avLst/>
              <a:gdLst/>
              <a:ahLst/>
              <a:cxnLst/>
              <a:rect r="r" b="b" t="t" l="l"/>
              <a:pathLst>
                <a:path h="4662678" w="4662424">
                  <a:moveTo>
                    <a:pt x="1407922" y="3947033"/>
                  </a:moveTo>
                  <a:cubicBezTo>
                    <a:pt x="1454023" y="3900932"/>
                    <a:pt x="1477137" y="3854704"/>
                    <a:pt x="1500251" y="3808603"/>
                  </a:cubicBezTo>
                  <a:cubicBezTo>
                    <a:pt x="2331212" y="4662678"/>
                    <a:pt x="2331212" y="4662678"/>
                    <a:pt x="2331212" y="4662678"/>
                  </a:cubicBezTo>
                  <a:cubicBezTo>
                    <a:pt x="3046730" y="3947160"/>
                    <a:pt x="3046730" y="3947160"/>
                    <a:pt x="3046730" y="3947160"/>
                  </a:cubicBezTo>
                  <a:cubicBezTo>
                    <a:pt x="2792857" y="3693287"/>
                    <a:pt x="2792857" y="3277743"/>
                    <a:pt x="3046730" y="3046984"/>
                  </a:cubicBezTo>
                  <a:cubicBezTo>
                    <a:pt x="3300603" y="2793111"/>
                    <a:pt x="3693033" y="2793111"/>
                    <a:pt x="3946906" y="3046984"/>
                  </a:cubicBezTo>
                  <a:cubicBezTo>
                    <a:pt x="4662424" y="2331466"/>
                    <a:pt x="4662424" y="2331466"/>
                    <a:pt x="4662424" y="2331466"/>
                  </a:cubicBezTo>
                  <a:cubicBezTo>
                    <a:pt x="3831463" y="1500505"/>
                    <a:pt x="3831463" y="1500505"/>
                    <a:pt x="3831463" y="1500505"/>
                  </a:cubicBezTo>
                  <a:cubicBezTo>
                    <a:pt x="3854577" y="1477391"/>
                    <a:pt x="3900678" y="1454404"/>
                    <a:pt x="3923792" y="1431290"/>
                  </a:cubicBezTo>
                  <a:cubicBezTo>
                    <a:pt x="4108450" y="1223518"/>
                    <a:pt x="4108450" y="923544"/>
                    <a:pt x="3923792" y="738886"/>
                  </a:cubicBezTo>
                  <a:cubicBezTo>
                    <a:pt x="3739134" y="554228"/>
                    <a:pt x="3439033" y="554228"/>
                    <a:pt x="3254375" y="738886"/>
                  </a:cubicBezTo>
                  <a:cubicBezTo>
                    <a:pt x="3231261" y="762000"/>
                    <a:pt x="3185160" y="808101"/>
                    <a:pt x="3162046" y="854329"/>
                  </a:cubicBezTo>
                  <a:cubicBezTo>
                    <a:pt x="2331212" y="0"/>
                    <a:pt x="2331212" y="0"/>
                    <a:pt x="2331212" y="0"/>
                  </a:cubicBezTo>
                  <a:cubicBezTo>
                    <a:pt x="1638808" y="715518"/>
                    <a:pt x="1638808" y="715518"/>
                    <a:pt x="1638808" y="715518"/>
                  </a:cubicBezTo>
                  <a:cubicBezTo>
                    <a:pt x="1869567" y="946277"/>
                    <a:pt x="1869567" y="1361821"/>
                    <a:pt x="1615694" y="1615694"/>
                  </a:cubicBezTo>
                  <a:cubicBezTo>
                    <a:pt x="1361821" y="1846453"/>
                    <a:pt x="969391" y="1846453"/>
                    <a:pt x="715518" y="1615694"/>
                  </a:cubicBezTo>
                  <a:cubicBezTo>
                    <a:pt x="0" y="2331212"/>
                    <a:pt x="0" y="2331212"/>
                    <a:pt x="0" y="2331212"/>
                  </a:cubicBezTo>
                  <a:cubicBezTo>
                    <a:pt x="854075" y="3185287"/>
                    <a:pt x="854075" y="3185287"/>
                    <a:pt x="854075" y="3185287"/>
                  </a:cubicBezTo>
                  <a:cubicBezTo>
                    <a:pt x="807974" y="3185287"/>
                    <a:pt x="761746" y="3231388"/>
                    <a:pt x="738632" y="3254502"/>
                  </a:cubicBezTo>
                  <a:cubicBezTo>
                    <a:pt x="530860" y="3462274"/>
                    <a:pt x="530860" y="3762248"/>
                    <a:pt x="738632" y="3946906"/>
                  </a:cubicBezTo>
                  <a:cubicBezTo>
                    <a:pt x="923290" y="4131564"/>
                    <a:pt x="1223391" y="4131564"/>
                    <a:pt x="1408049" y="3946906"/>
                  </a:cubicBezTo>
                  <a:close/>
                </a:path>
              </a:pathLst>
            </a:custGeom>
            <a:solidFill>
              <a:srgbClr val="C42217"/>
            </a:solidFill>
          </p:spPr>
        </p:sp>
      </p:grpSp>
      <p:grpSp>
        <p:nvGrpSpPr>
          <p:cNvPr name="Group 29" id="29"/>
          <p:cNvGrpSpPr/>
          <p:nvPr/>
        </p:nvGrpSpPr>
        <p:grpSpPr>
          <a:xfrm rot="0">
            <a:off x="-7055126" y="-4504229"/>
            <a:ext cx="7071608" cy="7035298"/>
            <a:chOff x="0" y="0"/>
            <a:chExt cx="4640128" cy="4616303"/>
          </a:xfrm>
        </p:grpSpPr>
        <p:sp>
          <p:nvSpPr>
            <p:cNvPr name="Freeform 30" id="30"/>
            <p:cNvSpPr/>
            <p:nvPr/>
          </p:nvSpPr>
          <p:spPr>
            <a:xfrm flipH="false" flipV="false" rot="0">
              <a:off x="0" y="0"/>
              <a:ext cx="4640199" cy="4616323"/>
            </a:xfrm>
            <a:custGeom>
              <a:avLst/>
              <a:gdLst/>
              <a:ahLst/>
              <a:cxnLst/>
              <a:rect r="r" b="b" t="t" l="l"/>
              <a:pathLst>
                <a:path h="4616323" w="4640199">
                  <a:moveTo>
                    <a:pt x="1338961" y="3970020"/>
                  </a:moveTo>
                  <a:cubicBezTo>
                    <a:pt x="1385189" y="3900805"/>
                    <a:pt x="1431290" y="3854577"/>
                    <a:pt x="1454404" y="3762248"/>
                  </a:cubicBezTo>
                  <a:cubicBezTo>
                    <a:pt x="2308606" y="4616323"/>
                    <a:pt x="2308606" y="4616323"/>
                    <a:pt x="2308606" y="4616323"/>
                  </a:cubicBezTo>
                  <a:cubicBezTo>
                    <a:pt x="3139694" y="3785362"/>
                    <a:pt x="3139694" y="3785362"/>
                    <a:pt x="3139694" y="3785362"/>
                  </a:cubicBezTo>
                  <a:cubicBezTo>
                    <a:pt x="3162808" y="3831463"/>
                    <a:pt x="3185922" y="3854577"/>
                    <a:pt x="3208909" y="3900805"/>
                  </a:cubicBezTo>
                  <a:cubicBezTo>
                    <a:pt x="3416681" y="4085463"/>
                    <a:pt x="3716782" y="4085463"/>
                    <a:pt x="3901440" y="3900805"/>
                  </a:cubicBezTo>
                  <a:cubicBezTo>
                    <a:pt x="4086098" y="3716147"/>
                    <a:pt x="4086098" y="3393059"/>
                    <a:pt x="3901440" y="3208401"/>
                  </a:cubicBezTo>
                  <a:cubicBezTo>
                    <a:pt x="3878326" y="3185287"/>
                    <a:pt x="3832225" y="3162300"/>
                    <a:pt x="3785997" y="3139186"/>
                  </a:cubicBezTo>
                  <a:cubicBezTo>
                    <a:pt x="4640199" y="2308225"/>
                    <a:pt x="4640199" y="2308225"/>
                    <a:pt x="4640199" y="2308225"/>
                  </a:cubicBezTo>
                  <a:cubicBezTo>
                    <a:pt x="3924554" y="1592707"/>
                    <a:pt x="3924554" y="1592707"/>
                    <a:pt x="3924554" y="1592707"/>
                  </a:cubicBezTo>
                  <a:cubicBezTo>
                    <a:pt x="3809111" y="1477264"/>
                    <a:pt x="3809111" y="1477264"/>
                    <a:pt x="3809111" y="1477264"/>
                  </a:cubicBezTo>
                  <a:cubicBezTo>
                    <a:pt x="3832225" y="1454150"/>
                    <a:pt x="3878326" y="1431163"/>
                    <a:pt x="3901440" y="1408049"/>
                  </a:cubicBezTo>
                  <a:cubicBezTo>
                    <a:pt x="4086098" y="1200277"/>
                    <a:pt x="4086098" y="900303"/>
                    <a:pt x="3901440" y="715645"/>
                  </a:cubicBezTo>
                  <a:cubicBezTo>
                    <a:pt x="3716782" y="530987"/>
                    <a:pt x="3416681" y="530987"/>
                    <a:pt x="3232023" y="715645"/>
                  </a:cubicBezTo>
                  <a:cubicBezTo>
                    <a:pt x="3185795" y="738759"/>
                    <a:pt x="3162808" y="784860"/>
                    <a:pt x="3139694" y="807974"/>
                  </a:cubicBezTo>
                  <a:cubicBezTo>
                    <a:pt x="3024251" y="692531"/>
                    <a:pt x="3024251" y="692531"/>
                    <a:pt x="3024251" y="692531"/>
                  </a:cubicBezTo>
                  <a:cubicBezTo>
                    <a:pt x="2331593" y="0"/>
                    <a:pt x="2331593" y="0"/>
                    <a:pt x="2331593" y="0"/>
                  </a:cubicBezTo>
                  <a:cubicBezTo>
                    <a:pt x="1454404" y="854075"/>
                    <a:pt x="1454404" y="854075"/>
                    <a:pt x="1454404" y="854075"/>
                  </a:cubicBezTo>
                  <a:cubicBezTo>
                    <a:pt x="1431290" y="784860"/>
                    <a:pt x="1408176" y="738632"/>
                    <a:pt x="1362075" y="715645"/>
                  </a:cubicBezTo>
                  <a:cubicBezTo>
                    <a:pt x="1177417" y="507873"/>
                    <a:pt x="877316" y="507873"/>
                    <a:pt x="692658" y="715645"/>
                  </a:cubicBezTo>
                  <a:cubicBezTo>
                    <a:pt x="508000" y="900303"/>
                    <a:pt x="508000" y="1200404"/>
                    <a:pt x="692658" y="1385062"/>
                  </a:cubicBezTo>
                  <a:cubicBezTo>
                    <a:pt x="738886" y="1431163"/>
                    <a:pt x="784987" y="1454277"/>
                    <a:pt x="831215" y="1477391"/>
                  </a:cubicBezTo>
                  <a:cubicBezTo>
                    <a:pt x="0" y="2308098"/>
                    <a:pt x="0" y="2308098"/>
                    <a:pt x="0" y="2308098"/>
                  </a:cubicBezTo>
                  <a:cubicBezTo>
                    <a:pt x="854202" y="3162173"/>
                    <a:pt x="854202" y="3162173"/>
                    <a:pt x="854202" y="3162173"/>
                  </a:cubicBezTo>
                  <a:cubicBezTo>
                    <a:pt x="784987" y="3185287"/>
                    <a:pt x="715645" y="3231388"/>
                    <a:pt x="646430" y="3277616"/>
                  </a:cubicBezTo>
                  <a:cubicBezTo>
                    <a:pt x="461772" y="3485388"/>
                    <a:pt x="461772" y="3785362"/>
                    <a:pt x="646430" y="3970020"/>
                  </a:cubicBezTo>
                  <a:cubicBezTo>
                    <a:pt x="831088" y="4154678"/>
                    <a:pt x="1154303" y="4154678"/>
                    <a:pt x="1338961" y="3970020"/>
                  </a:cubicBezTo>
                  <a:close/>
                </a:path>
              </a:pathLst>
            </a:custGeom>
            <a:solidFill>
              <a:srgbClr val="FFC950"/>
            </a:solidFill>
          </p:spPr>
        </p:sp>
      </p:grpSp>
      <p:grpSp>
        <p:nvGrpSpPr>
          <p:cNvPr name="Group 31" id="31"/>
          <p:cNvGrpSpPr/>
          <p:nvPr/>
        </p:nvGrpSpPr>
        <p:grpSpPr>
          <a:xfrm rot="0">
            <a:off x="3304739" y="3298312"/>
            <a:ext cx="1892041" cy="1892033"/>
            <a:chOff x="0" y="0"/>
            <a:chExt cx="6350000" cy="6349975"/>
          </a:xfrm>
        </p:grpSpPr>
        <p:sp>
          <p:nvSpPr>
            <p:cNvPr name="Freeform 32" id="32"/>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0"/>
              <a:stretch>
                <a:fillRect l="0" t="0" r="0" b="-70100"/>
              </a:stretch>
            </a:blipFill>
          </p:spPr>
        </p:sp>
      </p:grpSp>
      <p:grpSp>
        <p:nvGrpSpPr>
          <p:cNvPr name="Group 33" id="33"/>
          <p:cNvGrpSpPr/>
          <p:nvPr/>
        </p:nvGrpSpPr>
        <p:grpSpPr>
          <a:xfrm rot="0">
            <a:off x="12494280" y="6150641"/>
            <a:ext cx="1892041" cy="1892033"/>
            <a:chOff x="0" y="0"/>
            <a:chExt cx="6350000" cy="6349975"/>
          </a:xfrm>
        </p:grpSpPr>
        <p:sp>
          <p:nvSpPr>
            <p:cNvPr name="Freeform 34" id="34"/>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1"/>
              <a:stretch>
                <a:fillRect l="0" t="0" r="0" b="-31959"/>
              </a:stretch>
            </a:blipFill>
          </p:spPr>
        </p:sp>
      </p:grpSp>
      <p:sp>
        <p:nvSpPr>
          <p:cNvPr name="TextBox 35" id="35"/>
          <p:cNvSpPr txBox="true"/>
          <p:nvPr/>
        </p:nvSpPr>
        <p:spPr>
          <a:xfrm rot="0">
            <a:off x="5953451" y="5253622"/>
            <a:ext cx="1892041" cy="28968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Respondent</a:t>
            </a:r>
          </a:p>
        </p:txBody>
      </p:sp>
      <p:sp>
        <p:nvSpPr>
          <p:cNvPr name="TextBox 36" id="36"/>
          <p:cNvSpPr txBox="true"/>
          <p:nvPr/>
        </p:nvSpPr>
        <p:spPr>
          <a:xfrm rot="0">
            <a:off x="8297364" y="5253622"/>
            <a:ext cx="1892041" cy="28968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Parent/Guardian</a:t>
            </a:r>
          </a:p>
        </p:txBody>
      </p:sp>
      <p:sp>
        <p:nvSpPr>
          <p:cNvPr name="TextBox 37" id="37"/>
          <p:cNvSpPr txBox="true"/>
          <p:nvPr/>
        </p:nvSpPr>
        <p:spPr>
          <a:xfrm rot="0">
            <a:off x="11228111" y="5253622"/>
            <a:ext cx="1892041" cy="28968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Advisor</a:t>
            </a:r>
          </a:p>
        </p:txBody>
      </p:sp>
      <p:sp>
        <p:nvSpPr>
          <p:cNvPr name="TextBox 38" id="38"/>
          <p:cNvSpPr txBox="true"/>
          <p:nvPr/>
        </p:nvSpPr>
        <p:spPr>
          <a:xfrm rot="0">
            <a:off x="14158857" y="5253622"/>
            <a:ext cx="1892041" cy="28968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Investigator</a:t>
            </a:r>
          </a:p>
        </p:txBody>
      </p:sp>
      <p:sp>
        <p:nvSpPr>
          <p:cNvPr name="TextBox 39" id="39"/>
          <p:cNvSpPr txBox="true"/>
          <p:nvPr/>
        </p:nvSpPr>
        <p:spPr>
          <a:xfrm rot="0">
            <a:off x="1506070" y="8110730"/>
            <a:ext cx="1892041" cy="572141"/>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Building Level Coordinator</a:t>
            </a:r>
          </a:p>
        </p:txBody>
      </p:sp>
      <p:sp>
        <p:nvSpPr>
          <p:cNvPr name="TextBox 40" id="40"/>
          <p:cNvSpPr txBox="true"/>
          <p:nvPr/>
        </p:nvSpPr>
        <p:spPr>
          <a:xfrm rot="0">
            <a:off x="4436816" y="8110730"/>
            <a:ext cx="1892041" cy="572141"/>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System Title IX Coordinator</a:t>
            </a:r>
          </a:p>
        </p:txBody>
      </p:sp>
      <p:sp>
        <p:nvSpPr>
          <p:cNvPr name="TextBox 41" id="41"/>
          <p:cNvSpPr txBox="true"/>
          <p:nvPr/>
        </p:nvSpPr>
        <p:spPr>
          <a:xfrm rot="0">
            <a:off x="7367563" y="8110730"/>
            <a:ext cx="1892041" cy="85459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Informal Resolution Facilitator</a:t>
            </a:r>
          </a:p>
        </p:txBody>
      </p:sp>
      <p:sp>
        <p:nvSpPr>
          <p:cNvPr name="TextBox 42" id="42"/>
          <p:cNvSpPr txBox="true"/>
          <p:nvPr/>
        </p:nvSpPr>
        <p:spPr>
          <a:xfrm rot="0">
            <a:off x="10298309" y="8110730"/>
            <a:ext cx="1892041" cy="28968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Decision Maker</a:t>
            </a:r>
          </a:p>
        </p:txBody>
      </p:sp>
      <p:sp>
        <p:nvSpPr>
          <p:cNvPr name="TextBox 43" id="43"/>
          <p:cNvSpPr txBox="true"/>
          <p:nvPr/>
        </p:nvSpPr>
        <p:spPr>
          <a:xfrm rot="0">
            <a:off x="3304739" y="5253622"/>
            <a:ext cx="1892041" cy="289686"/>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Complainant</a:t>
            </a:r>
          </a:p>
        </p:txBody>
      </p:sp>
      <p:sp>
        <p:nvSpPr>
          <p:cNvPr name="TextBox 44" id="44"/>
          <p:cNvSpPr txBox="true"/>
          <p:nvPr/>
        </p:nvSpPr>
        <p:spPr>
          <a:xfrm rot="0">
            <a:off x="12494280" y="8101173"/>
            <a:ext cx="1892041" cy="572141"/>
          </a:xfrm>
          <a:prstGeom prst="rect">
            <a:avLst/>
          </a:prstGeom>
        </p:spPr>
        <p:txBody>
          <a:bodyPr anchor="t" rtlCol="false" tIns="0" lIns="0" bIns="0" rIns="0">
            <a:spAutoFit/>
          </a:bodyPr>
          <a:lstStyle/>
          <a:p>
            <a:pPr algn="ctr">
              <a:lnSpc>
                <a:spcPts val="2226"/>
              </a:lnSpc>
            </a:pPr>
            <a:r>
              <a:rPr lang="en-US" sz="1590" b="true">
                <a:solidFill>
                  <a:srgbClr val="000000"/>
                </a:solidFill>
                <a:latin typeface="Poppins Bold"/>
                <a:ea typeface="Poppins Bold"/>
                <a:cs typeface="Poppins Bold"/>
                <a:sym typeface="Poppins Bold"/>
              </a:rPr>
              <a:t>Appellate Decision Maker</a:t>
            </a:r>
          </a:p>
        </p:txBody>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521249" y="2057400"/>
            <a:ext cx="5245503" cy="7709154"/>
            <a:chOff x="0" y="0"/>
            <a:chExt cx="1381532" cy="2030395"/>
          </a:xfrm>
        </p:grpSpPr>
        <p:sp>
          <p:nvSpPr>
            <p:cNvPr name="Freeform 3" id="3"/>
            <p:cNvSpPr/>
            <p:nvPr/>
          </p:nvSpPr>
          <p:spPr>
            <a:xfrm flipH="false" flipV="false" rot="0">
              <a:off x="0" y="0"/>
              <a:ext cx="1381532" cy="2030395"/>
            </a:xfrm>
            <a:custGeom>
              <a:avLst/>
              <a:gdLst/>
              <a:ahLst/>
              <a:cxnLst/>
              <a:rect r="r" b="b" t="t" l="l"/>
              <a:pathLst>
                <a:path h="2030395" w="1381532">
                  <a:moveTo>
                    <a:pt x="75272" y="0"/>
                  </a:moveTo>
                  <a:lnTo>
                    <a:pt x="1306260" y="0"/>
                  </a:lnTo>
                  <a:cubicBezTo>
                    <a:pt x="1326223" y="0"/>
                    <a:pt x="1345369" y="7930"/>
                    <a:pt x="1359485" y="22047"/>
                  </a:cubicBezTo>
                  <a:cubicBezTo>
                    <a:pt x="1373601" y="36163"/>
                    <a:pt x="1381532" y="55308"/>
                    <a:pt x="1381532" y="75272"/>
                  </a:cubicBezTo>
                  <a:lnTo>
                    <a:pt x="1381532" y="1955123"/>
                  </a:lnTo>
                  <a:cubicBezTo>
                    <a:pt x="1381532" y="1996694"/>
                    <a:pt x="1347831" y="2030395"/>
                    <a:pt x="1306260" y="2030395"/>
                  </a:cubicBezTo>
                  <a:lnTo>
                    <a:pt x="75272" y="2030395"/>
                  </a:lnTo>
                  <a:cubicBezTo>
                    <a:pt x="55308" y="2030395"/>
                    <a:pt x="36163" y="2022464"/>
                    <a:pt x="22047" y="2008348"/>
                  </a:cubicBezTo>
                  <a:cubicBezTo>
                    <a:pt x="7930" y="1994232"/>
                    <a:pt x="0" y="1975086"/>
                    <a:pt x="0" y="1955123"/>
                  </a:cubicBezTo>
                  <a:lnTo>
                    <a:pt x="0" y="75272"/>
                  </a:lnTo>
                  <a:cubicBezTo>
                    <a:pt x="0" y="55308"/>
                    <a:pt x="7930" y="36163"/>
                    <a:pt x="22047" y="22047"/>
                  </a:cubicBezTo>
                  <a:cubicBezTo>
                    <a:pt x="36163" y="7930"/>
                    <a:pt x="55308" y="0"/>
                    <a:pt x="75272" y="0"/>
                  </a:cubicBezTo>
                  <a:close/>
                </a:path>
              </a:pathLst>
            </a:custGeom>
            <a:solidFill>
              <a:srgbClr val="E8E7E0"/>
            </a:solidFill>
          </p:spPr>
        </p:sp>
        <p:sp>
          <p:nvSpPr>
            <p:cNvPr name="TextBox 4" id="4"/>
            <p:cNvSpPr txBox="true"/>
            <p:nvPr/>
          </p:nvSpPr>
          <p:spPr>
            <a:xfrm>
              <a:off x="0" y="-57150"/>
              <a:ext cx="1381532" cy="2087545"/>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521229" y="2057400"/>
            <a:ext cx="5245503" cy="7709154"/>
            <a:chOff x="0" y="0"/>
            <a:chExt cx="1381532" cy="2030395"/>
          </a:xfrm>
        </p:grpSpPr>
        <p:sp>
          <p:nvSpPr>
            <p:cNvPr name="Freeform 6" id="6"/>
            <p:cNvSpPr/>
            <p:nvPr/>
          </p:nvSpPr>
          <p:spPr>
            <a:xfrm flipH="false" flipV="false" rot="0">
              <a:off x="0" y="0"/>
              <a:ext cx="1381532" cy="2030395"/>
            </a:xfrm>
            <a:custGeom>
              <a:avLst/>
              <a:gdLst/>
              <a:ahLst/>
              <a:cxnLst/>
              <a:rect r="r" b="b" t="t" l="l"/>
              <a:pathLst>
                <a:path h="2030395" w="1381532">
                  <a:moveTo>
                    <a:pt x="75272" y="0"/>
                  </a:moveTo>
                  <a:lnTo>
                    <a:pt x="1306260" y="0"/>
                  </a:lnTo>
                  <a:cubicBezTo>
                    <a:pt x="1326223" y="0"/>
                    <a:pt x="1345369" y="7930"/>
                    <a:pt x="1359485" y="22047"/>
                  </a:cubicBezTo>
                  <a:cubicBezTo>
                    <a:pt x="1373601" y="36163"/>
                    <a:pt x="1381532" y="55308"/>
                    <a:pt x="1381532" y="75272"/>
                  </a:cubicBezTo>
                  <a:lnTo>
                    <a:pt x="1381532" y="1955123"/>
                  </a:lnTo>
                  <a:cubicBezTo>
                    <a:pt x="1381532" y="1996694"/>
                    <a:pt x="1347831" y="2030395"/>
                    <a:pt x="1306260" y="2030395"/>
                  </a:cubicBezTo>
                  <a:lnTo>
                    <a:pt x="75272" y="2030395"/>
                  </a:lnTo>
                  <a:cubicBezTo>
                    <a:pt x="55308" y="2030395"/>
                    <a:pt x="36163" y="2022464"/>
                    <a:pt x="22047" y="2008348"/>
                  </a:cubicBezTo>
                  <a:cubicBezTo>
                    <a:pt x="7930" y="1994232"/>
                    <a:pt x="0" y="1975086"/>
                    <a:pt x="0" y="1955123"/>
                  </a:cubicBezTo>
                  <a:lnTo>
                    <a:pt x="0" y="75272"/>
                  </a:lnTo>
                  <a:cubicBezTo>
                    <a:pt x="0" y="55308"/>
                    <a:pt x="7930" y="36163"/>
                    <a:pt x="22047" y="22047"/>
                  </a:cubicBezTo>
                  <a:cubicBezTo>
                    <a:pt x="36163" y="7930"/>
                    <a:pt x="55308" y="0"/>
                    <a:pt x="75272" y="0"/>
                  </a:cubicBezTo>
                  <a:close/>
                </a:path>
              </a:pathLst>
            </a:custGeom>
            <a:solidFill>
              <a:srgbClr val="E8E7E0"/>
            </a:solidFill>
          </p:spPr>
        </p:sp>
        <p:sp>
          <p:nvSpPr>
            <p:cNvPr name="TextBox 7" id="7"/>
            <p:cNvSpPr txBox="true"/>
            <p:nvPr/>
          </p:nvSpPr>
          <p:spPr>
            <a:xfrm>
              <a:off x="0" y="-57150"/>
              <a:ext cx="1381532" cy="2087545"/>
            </a:xfrm>
            <a:prstGeom prst="rect">
              <a:avLst/>
            </a:prstGeom>
          </p:spPr>
          <p:txBody>
            <a:bodyPr anchor="ctr" rtlCol="false" tIns="50800" lIns="50800" bIns="50800" rIns="50800"/>
            <a:lstStyle/>
            <a:p>
              <a:pPr algn="ctr">
                <a:lnSpc>
                  <a:spcPts val="3359"/>
                </a:lnSpc>
              </a:pPr>
            </a:p>
          </p:txBody>
        </p:sp>
      </p:grpSp>
      <p:sp>
        <p:nvSpPr>
          <p:cNvPr name="Freeform 8" id="8"/>
          <p:cNvSpPr/>
          <p:nvPr/>
        </p:nvSpPr>
        <p:spPr>
          <a:xfrm flipH="true" flipV="false" rot="0">
            <a:off x="14173200" y="0"/>
            <a:ext cx="4114800" cy="4114800"/>
          </a:xfrm>
          <a:custGeom>
            <a:avLst/>
            <a:gdLst/>
            <a:ahLst/>
            <a:cxnLst/>
            <a:rect r="r" b="b" t="t" l="l"/>
            <a:pathLst>
              <a:path h="4114800" w="4114800">
                <a:moveTo>
                  <a:pt x="4114800" y="0"/>
                </a:moveTo>
                <a:lnTo>
                  <a:pt x="0" y="0"/>
                </a:lnTo>
                <a:lnTo>
                  <a:pt x="0" y="4114800"/>
                </a:lnTo>
                <a:lnTo>
                  <a:pt x="4114800" y="4114800"/>
                </a:lnTo>
                <a:lnTo>
                  <a:pt x="41148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12521268" y="2057400"/>
            <a:ext cx="5245503" cy="7709154"/>
            <a:chOff x="0" y="0"/>
            <a:chExt cx="1381532" cy="2030395"/>
          </a:xfrm>
        </p:grpSpPr>
        <p:sp>
          <p:nvSpPr>
            <p:cNvPr name="Freeform 10" id="10"/>
            <p:cNvSpPr/>
            <p:nvPr/>
          </p:nvSpPr>
          <p:spPr>
            <a:xfrm flipH="false" flipV="false" rot="0">
              <a:off x="0" y="0"/>
              <a:ext cx="1381532" cy="2030395"/>
            </a:xfrm>
            <a:custGeom>
              <a:avLst/>
              <a:gdLst/>
              <a:ahLst/>
              <a:cxnLst/>
              <a:rect r="r" b="b" t="t" l="l"/>
              <a:pathLst>
                <a:path h="2030395" w="1381532">
                  <a:moveTo>
                    <a:pt x="75272" y="0"/>
                  </a:moveTo>
                  <a:lnTo>
                    <a:pt x="1306260" y="0"/>
                  </a:lnTo>
                  <a:cubicBezTo>
                    <a:pt x="1326223" y="0"/>
                    <a:pt x="1345369" y="7930"/>
                    <a:pt x="1359485" y="22047"/>
                  </a:cubicBezTo>
                  <a:cubicBezTo>
                    <a:pt x="1373601" y="36163"/>
                    <a:pt x="1381532" y="55308"/>
                    <a:pt x="1381532" y="75272"/>
                  </a:cubicBezTo>
                  <a:lnTo>
                    <a:pt x="1381532" y="1955123"/>
                  </a:lnTo>
                  <a:cubicBezTo>
                    <a:pt x="1381532" y="1996694"/>
                    <a:pt x="1347831" y="2030395"/>
                    <a:pt x="1306260" y="2030395"/>
                  </a:cubicBezTo>
                  <a:lnTo>
                    <a:pt x="75272" y="2030395"/>
                  </a:lnTo>
                  <a:cubicBezTo>
                    <a:pt x="55308" y="2030395"/>
                    <a:pt x="36163" y="2022464"/>
                    <a:pt x="22047" y="2008348"/>
                  </a:cubicBezTo>
                  <a:cubicBezTo>
                    <a:pt x="7930" y="1994232"/>
                    <a:pt x="0" y="1975086"/>
                    <a:pt x="0" y="1955123"/>
                  </a:cubicBezTo>
                  <a:lnTo>
                    <a:pt x="0" y="75272"/>
                  </a:lnTo>
                  <a:cubicBezTo>
                    <a:pt x="0" y="55308"/>
                    <a:pt x="7930" y="36163"/>
                    <a:pt x="22047" y="22047"/>
                  </a:cubicBezTo>
                  <a:cubicBezTo>
                    <a:pt x="36163" y="7930"/>
                    <a:pt x="55308" y="0"/>
                    <a:pt x="75272" y="0"/>
                  </a:cubicBezTo>
                  <a:close/>
                </a:path>
              </a:pathLst>
            </a:custGeom>
            <a:solidFill>
              <a:srgbClr val="E8E7E0"/>
            </a:solidFill>
          </p:spPr>
        </p:sp>
        <p:sp>
          <p:nvSpPr>
            <p:cNvPr name="TextBox 11" id="11"/>
            <p:cNvSpPr txBox="true"/>
            <p:nvPr/>
          </p:nvSpPr>
          <p:spPr>
            <a:xfrm>
              <a:off x="0" y="-57150"/>
              <a:ext cx="1381532" cy="2087545"/>
            </a:xfrm>
            <a:prstGeom prst="rect">
              <a:avLst/>
            </a:prstGeom>
          </p:spPr>
          <p:txBody>
            <a:bodyPr anchor="ctr" rtlCol="false" tIns="50800" lIns="50800" bIns="50800" rIns="50800"/>
            <a:lstStyle/>
            <a:p>
              <a:pPr algn="ctr">
                <a:lnSpc>
                  <a:spcPts val="3359"/>
                </a:lnSpc>
              </a:pPr>
            </a:p>
          </p:txBody>
        </p:sp>
      </p:grpSp>
      <p:sp>
        <p:nvSpPr>
          <p:cNvPr name="Freeform 12" id="12"/>
          <p:cNvSpPr/>
          <p:nvPr/>
        </p:nvSpPr>
        <p:spPr>
          <a:xfrm flipH="false" flipV="false" rot="3439378">
            <a:off x="-1188257" y="8425213"/>
            <a:ext cx="2810538" cy="2197330"/>
          </a:xfrm>
          <a:custGeom>
            <a:avLst/>
            <a:gdLst/>
            <a:ahLst/>
            <a:cxnLst/>
            <a:rect r="r" b="b" t="t" l="l"/>
            <a:pathLst>
              <a:path h="2197330" w="2810538">
                <a:moveTo>
                  <a:pt x="0" y="0"/>
                </a:moveTo>
                <a:lnTo>
                  <a:pt x="2810538" y="0"/>
                </a:lnTo>
                <a:lnTo>
                  <a:pt x="2810538" y="2197330"/>
                </a:lnTo>
                <a:lnTo>
                  <a:pt x="0" y="219733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530754" y="283847"/>
            <a:ext cx="11245522" cy="1303020"/>
          </a:xfrm>
          <a:prstGeom prst="rect">
            <a:avLst/>
          </a:prstGeom>
        </p:spPr>
        <p:txBody>
          <a:bodyPr anchor="t" rtlCol="false" tIns="0" lIns="0" bIns="0" rIns="0">
            <a:spAutoFit/>
          </a:bodyPr>
          <a:lstStyle/>
          <a:p>
            <a:pPr algn="l" marL="0" indent="0" lvl="0">
              <a:lnSpc>
                <a:spcPts val="10080"/>
              </a:lnSpc>
              <a:spcBef>
                <a:spcPct val="0"/>
              </a:spcBef>
            </a:pPr>
            <a:r>
              <a:rPr lang="en-US" b="true" sz="7200">
                <a:solidFill>
                  <a:srgbClr val="213A63"/>
                </a:solidFill>
                <a:latin typeface="Blogger Bold"/>
                <a:ea typeface="Blogger Bold"/>
                <a:cs typeface="Blogger Bold"/>
                <a:sym typeface="Blogger Bold"/>
              </a:rPr>
              <a:t>Title IX Team Cont.</a:t>
            </a:r>
          </a:p>
        </p:txBody>
      </p:sp>
      <p:sp>
        <p:nvSpPr>
          <p:cNvPr name="TextBox 14" id="14"/>
          <p:cNvSpPr txBox="true"/>
          <p:nvPr/>
        </p:nvSpPr>
        <p:spPr>
          <a:xfrm rot="0">
            <a:off x="911586" y="5532903"/>
            <a:ext cx="4464790" cy="1514475"/>
          </a:xfrm>
          <a:prstGeom prst="rect">
            <a:avLst/>
          </a:prstGeom>
        </p:spPr>
        <p:txBody>
          <a:bodyPr anchor="t" rtlCol="false" tIns="0" lIns="0" bIns="0" rIns="0">
            <a:spAutoFit/>
          </a:bodyPr>
          <a:lstStyle/>
          <a:p>
            <a:pPr algn="ctr" marL="0" indent="0" lvl="0">
              <a:lnSpc>
                <a:spcPts val="4079"/>
              </a:lnSpc>
            </a:pPr>
            <a:r>
              <a:rPr lang="en-US" sz="2400">
                <a:solidFill>
                  <a:srgbClr val="213A63"/>
                </a:solidFill>
                <a:latin typeface="Quicksand"/>
                <a:ea typeface="Quicksand"/>
                <a:cs typeface="Quicksand"/>
                <a:sym typeface="Quicksand"/>
              </a:rPr>
              <a:t>Person who has allegedly been sexually harassed and/or discriminated against.</a:t>
            </a:r>
          </a:p>
        </p:txBody>
      </p:sp>
      <p:sp>
        <p:nvSpPr>
          <p:cNvPr name="TextBox 15" id="15"/>
          <p:cNvSpPr txBox="true"/>
          <p:nvPr/>
        </p:nvSpPr>
        <p:spPr>
          <a:xfrm rot="0">
            <a:off x="911586" y="5086350"/>
            <a:ext cx="4464790"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213A63"/>
                </a:solidFill>
                <a:latin typeface="Quicksand Bold"/>
                <a:ea typeface="Quicksand Bold"/>
                <a:cs typeface="Quicksand Bold"/>
                <a:sym typeface="Quicksand Bold"/>
              </a:rPr>
              <a:t>Complainant</a:t>
            </a:r>
          </a:p>
        </p:txBody>
      </p:sp>
      <p:sp>
        <p:nvSpPr>
          <p:cNvPr name="TextBox 16" id="16"/>
          <p:cNvSpPr txBox="true"/>
          <p:nvPr/>
        </p:nvSpPr>
        <p:spPr>
          <a:xfrm rot="0">
            <a:off x="6911605" y="5952003"/>
            <a:ext cx="4464790" cy="2028825"/>
          </a:xfrm>
          <a:prstGeom prst="rect">
            <a:avLst/>
          </a:prstGeom>
        </p:spPr>
        <p:txBody>
          <a:bodyPr anchor="t" rtlCol="false" tIns="0" lIns="0" bIns="0" rIns="0">
            <a:spAutoFit/>
          </a:bodyPr>
          <a:lstStyle/>
          <a:p>
            <a:pPr algn="ctr" marL="0" indent="0" lvl="0">
              <a:lnSpc>
                <a:spcPts val="4079"/>
              </a:lnSpc>
            </a:pPr>
            <a:r>
              <a:rPr lang="en-US" sz="2400">
                <a:solidFill>
                  <a:srgbClr val="213A63"/>
                </a:solidFill>
                <a:latin typeface="Quicksand"/>
                <a:ea typeface="Quicksand"/>
                <a:cs typeface="Quicksand"/>
                <a:sym typeface="Quicksand"/>
              </a:rPr>
              <a:t>Person who has allegedly committed sexual harassment or discriminated against another person.</a:t>
            </a:r>
          </a:p>
        </p:txBody>
      </p:sp>
      <p:sp>
        <p:nvSpPr>
          <p:cNvPr name="TextBox 17" id="17"/>
          <p:cNvSpPr txBox="true"/>
          <p:nvPr/>
        </p:nvSpPr>
        <p:spPr>
          <a:xfrm rot="0">
            <a:off x="6911605" y="5086350"/>
            <a:ext cx="4464790"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213A63"/>
                </a:solidFill>
                <a:latin typeface="Quicksand Bold"/>
                <a:ea typeface="Quicksand Bold"/>
                <a:cs typeface="Quicksand Bold"/>
                <a:sym typeface="Quicksand Bold"/>
              </a:rPr>
              <a:t>Respondent</a:t>
            </a:r>
          </a:p>
        </p:txBody>
      </p:sp>
      <p:sp>
        <p:nvSpPr>
          <p:cNvPr name="TextBox 18" id="18"/>
          <p:cNvSpPr txBox="true"/>
          <p:nvPr/>
        </p:nvSpPr>
        <p:spPr>
          <a:xfrm rot="0">
            <a:off x="13052185" y="7737729"/>
            <a:ext cx="4464790" cy="2028825"/>
          </a:xfrm>
          <a:prstGeom prst="rect">
            <a:avLst/>
          </a:prstGeom>
        </p:spPr>
        <p:txBody>
          <a:bodyPr anchor="t" rtlCol="false" tIns="0" lIns="0" bIns="0" rIns="0">
            <a:spAutoFit/>
          </a:bodyPr>
          <a:lstStyle/>
          <a:p>
            <a:pPr algn="ctr" marL="0" indent="0" lvl="0">
              <a:lnSpc>
                <a:spcPts val="4079"/>
              </a:lnSpc>
            </a:pPr>
            <a:r>
              <a:rPr lang="en-US" sz="2400">
                <a:solidFill>
                  <a:srgbClr val="213A63"/>
                </a:solidFill>
                <a:latin typeface="Quicksand"/>
                <a:ea typeface="Quicksand"/>
                <a:cs typeface="Quicksand"/>
                <a:sym typeface="Quicksand"/>
              </a:rPr>
              <a:t>The advisor can be an attorney. RCSS policy defines how they can be involved in the process. </a:t>
            </a:r>
          </a:p>
        </p:txBody>
      </p:sp>
      <p:sp>
        <p:nvSpPr>
          <p:cNvPr name="TextBox 19" id="19"/>
          <p:cNvSpPr txBox="true"/>
          <p:nvPr/>
        </p:nvSpPr>
        <p:spPr>
          <a:xfrm rot="0">
            <a:off x="12911624" y="4728210"/>
            <a:ext cx="4464790"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213A63"/>
                </a:solidFill>
                <a:latin typeface="Quicksand Bold"/>
                <a:ea typeface="Quicksand Bold"/>
                <a:cs typeface="Quicksand Bold"/>
                <a:sym typeface="Quicksand Bold"/>
              </a:rPr>
              <a:t>Parent/Guardian</a:t>
            </a:r>
          </a:p>
        </p:txBody>
      </p:sp>
      <p:grpSp>
        <p:nvGrpSpPr>
          <p:cNvPr name="Group 20" id="20"/>
          <p:cNvGrpSpPr/>
          <p:nvPr/>
        </p:nvGrpSpPr>
        <p:grpSpPr>
          <a:xfrm rot="0">
            <a:off x="8284656" y="2679967"/>
            <a:ext cx="1892041" cy="1892033"/>
            <a:chOff x="0" y="0"/>
            <a:chExt cx="6350000" cy="6349975"/>
          </a:xfrm>
        </p:grpSpPr>
        <p:sp>
          <p:nvSpPr>
            <p:cNvPr name="Freeform 21" id="2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6"/>
              <a:stretch>
                <a:fillRect l="0" t="0" r="0" b="-132728"/>
              </a:stretch>
            </a:blipFill>
          </p:spPr>
        </p:sp>
      </p:grpSp>
      <p:grpSp>
        <p:nvGrpSpPr>
          <p:cNvPr name="Group 22" id="22"/>
          <p:cNvGrpSpPr/>
          <p:nvPr/>
        </p:nvGrpSpPr>
        <p:grpSpPr>
          <a:xfrm rot="0">
            <a:off x="14338559" y="2679967"/>
            <a:ext cx="1892041" cy="1892033"/>
            <a:chOff x="0" y="0"/>
            <a:chExt cx="6350000" cy="6349975"/>
          </a:xfrm>
        </p:grpSpPr>
        <p:sp>
          <p:nvSpPr>
            <p:cNvPr name="Freeform 23" id="2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7"/>
              <a:stretch>
                <a:fillRect l="0" t="0" r="0" b="-76817"/>
              </a:stretch>
            </a:blipFill>
          </p:spPr>
        </p:sp>
      </p:grpSp>
      <p:grpSp>
        <p:nvGrpSpPr>
          <p:cNvPr name="Group 24" id="24"/>
          <p:cNvGrpSpPr/>
          <p:nvPr/>
        </p:nvGrpSpPr>
        <p:grpSpPr>
          <a:xfrm rot="0">
            <a:off x="2230753" y="2679967"/>
            <a:ext cx="1892041" cy="1892033"/>
            <a:chOff x="0" y="0"/>
            <a:chExt cx="6350000" cy="6349975"/>
          </a:xfrm>
        </p:grpSpPr>
        <p:sp>
          <p:nvSpPr>
            <p:cNvPr name="Freeform 25" id="25"/>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0" t="0" r="0" b="-70100"/>
              </a:stretch>
            </a:blipFill>
          </p:spPr>
        </p:sp>
      </p:grpSp>
      <p:sp>
        <p:nvSpPr>
          <p:cNvPr name="Freeform 26" id="26"/>
          <p:cNvSpPr/>
          <p:nvPr/>
        </p:nvSpPr>
        <p:spPr>
          <a:xfrm flipH="false" flipV="false" rot="0">
            <a:off x="4122794" y="7616020"/>
            <a:ext cx="2796805" cy="2583549"/>
          </a:xfrm>
          <a:custGeom>
            <a:avLst/>
            <a:gdLst/>
            <a:ahLst/>
            <a:cxnLst/>
            <a:rect r="r" b="b" t="t" l="l"/>
            <a:pathLst>
              <a:path h="2583549" w="2796805">
                <a:moveTo>
                  <a:pt x="0" y="0"/>
                </a:moveTo>
                <a:lnTo>
                  <a:pt x="2796805" y="0"/>
                </a:lnTo>
                <a:lnTo>
                  <a:pt x="2796805" y="2583549"/>
                </a:lnTo>
                <a:lnTo>
                  <a:pt x="0" y="258354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27" id="27"/>
          <p:cNvGrpSpPr/>
          <p:nvPr/>
        </p:nvGrpSpPr>
        <p:grpSpPr>
          <a:xfrm rot="0">
            <a:off x="14173200" y="5406036"/>
            <a:ext cx="1892041" cy="1892033"/>
            <a:chOff x="0" y="0"/>
            <a:chExt cx="6350000" cy="6349975"/>
          </a:xfrm>
        </p:grpSpPr>
        <p:sp>
          <p:nvSpPr>
            <p:cNvPr name="Freeform 28" id="28"/>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1"/>
              <a:stretch>
                <a:fillRect l="0" t="0" r="0" b="-38378"/>
              </a:stretch>
            </a:blipFill>
          </p:spPr>
        </p:sp>
      </p:grpSp>
      <p:sp>
        <p:nvSpPr>
          <p:cNvPr name="AutoShape 29" id="29"/>
          <p:cNvSpPr/>
          <p:nvPr/>
        </p:nvSpPr>
        <p:spPr>
          <a:xfrm>
            <a:off x="12521268" y="5322570"/>
            <a:ext cx="5245503" cy="0"/>
          </a:xfrm>
          <a:prstGeom prst="line">
            <a:avLst/>
          </a:prstGeom>
          <a:ln cap="flat" w="38100">
            <a:solidFill>
              <a:srgbClr val="000000"/>
            </a:solidFill>
            <a:prstDash val="solid"/>
            <a:headEnd type="none" len="sm" w="sm"/>
            <a:tailEnd type="none" len="sm" w="sm"/>
          </a:ln>
        </p:spPr>
      </p:sp>
      <p:sp>
        <p:nvSpPr>
          <p:cNvPr name="TextBox 30" id="30"/>
          <p:cNvSpPr txBox="true"/>
          <p:nvPr/>
        </p:nvSpPr>
        <p:spPr>
          <a:xfrm rot="0">
            <a:off x="13052185" y="7370275"/>
            <a:ext cx="4464790"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213A63"/>
                </a:solidFill>
                <a:latin typeface="Quicksand Bold"/>
                <a:ea typeface="Quicksand Bold"/>
                <a:cs typeface="Quicksand Bold"/>
                <a:sym typeface="Quicksand Bold"/>
              </a:rPr>
              <a:t>Advisor</a:t>
            </a:r>
          </a:p>
        </p:txBody>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19978" y="2034066"/>
            <a:ext cx="3560694" cy="7738584"/>
            <a:chOff x="0" y="0"/>
            <a:chExt cx="937796" cy="2038146"/>
          </a:xfrm>
        </p:grpSpPr>
        <p:sp>
          <p:nvSpPr>
            <p:cNvPr name="Freeform 3" id="3"/>
            <p:cNvSpPr/>
            <p:nvPr/>
          </p:nvSpPr>
          <p:spPr>
            <a:xfrm flipH="false" flipV="false" rot="0">
              <a:off x="0" y="0"/>
              <a:ext cx="937796" cy="2038146"/>
            </a:xfrm>
            <a:custGeom>
              <a:avLst/>
              <a:gdLst/>
              <a:ahLst/>
              <a:cxnLst/>
              <a:rect r="r" b="b" t="t" l="l"/>
              <a:pathLst>
                <a:path h="2038146" w="937796">
                  <a:moveTo>
                    <a:pt x="110888" y="0"/>
                  </a:moveTo>
                  <a:lnTo>
                    <a:pt x="826908" y="0"/>
                  </a:lnTo>
                  <a:cubicBezTo>
                    <a:pt x="888150" y="0"/>
                    <a:pt x="937796" y="49646"/>
                    <a:pt x="937796" y="110888"/>
                  </a:cubicBezTo>
                  <a:lnTo>
                    <a:pt x="937796" y="1927258"/>
                  </a:lnTo>
                  <a:cubicBezTo>
                    <a:pt x="937796" y="1988499"/>
                    <a:pt x="888150" y="2038146"/>
                    <a:pt x="826908" y="2038146"/>
                  </a:cubicBezTo>
                  <a:lnTo>
                    <a:pt x="110888" y="2038146"/>
                  </a:lnTo>
                  <a:cubicBezTo>
                    <a:pt x="49646" y="2038146"/>
                    <a:pt x="0" y="1988499"/>
                    <a:pt x="0" y="1927258"/>
                  </a:cubicBezTo>
                  <a:lnTo>
                    <a:pt x="0" y="110888"/>
                  </a:lnTo>
                  <a:cubicBezTo>
                    <a:pt x="0" y="49646"/>
                    <a:pt x="49646" y="0"/>
                    <a:pt x="110888" y="0"/>
                  </a:cubicBezTo>
                  <a:close/>
                </a:path>
              </a:pathLst>
            </a:custGeom>
            <a:solidFill>
              <a:srgbClr val="059F67"/>
            </a:solidFill>
          </p:spPr>
        </p:sp>
        <p:sp>
          <p:nvSpPr>
            <p:cNvPr name="TextBox 4" id="4"/>
            <p:cNvSpPr txBox="true"/>
            <p:nvPr/>
          </p:nvSpPr>
          <p:spPr>
            <a:xfrm>
              <a:off x="0" y="-57150"/>
              <a:ext cx="937796" cy="2095296"/>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5215761" y="2034066"/>
            <a:ext cx="3560694" cy="7738584"/>
            <a:chOff x="0" y="0"/>
            <a:chExt cx="937796" cy="2038146"/>
          </a:xfrm>
        </p:grpSpPr>
        <p:sp>
          <p:nvSpPr>
            <p:cNvPr name="Freeform 6" id="6"/>
            <p:cNvSpPr/>
            <p:nvPr/>
          </p:nvSpPr>
          <p:spPr>
            <a:xfrm flipH="false" flipV="false" rot="0">
              <a:off x="0" y="0"/>
              <a:ext cx="937796" cy="2038146"/>
            </a:xfrm>
            <a:custGeom>
              <a:avLst/>
              <a:gdLst/>
              <a:ahLst/>
              <a:cxnLst/>
              <a:rect r="r" b="b" t="t" l="l"/>
              <a:pathLst>
                <a:path h="2038146" w="937796">
                  <a:moveTo>
                    <a:pt x="110888" y="0"/>
                  </a:moveTo>
                  <a:lnTo>
                    <a:pt x="826908" y="0"/>
                  </a:lnTo>
                  <a:cubicBezTo>
                    <a:pt x="888150" y="0"/>
                    <a:pt x="937796" y="49646"/>
                    <a:pt x="937796" y="110888"/>
                  </a:cubicBezTo>
                  <a:lnTo>
                    <a:pt x="937796" y="1927258"/>
                  </a:lnTo>
                  <a:cubicBezTo>
                    <a:pt x="937796" y="1988499"/>
                    <a:pt x="888150" y="2038146"/>
                    <a:pt x="826908" y="2038146"/>
                  </a:cubicBezTo>
                  <a:lnTo>
                    <a:pt x="110888" y="2038146"/>
                  </a:lnTo>
                  <a:cubicBezTo>
                    <a:pt x="49646" y="2038146"/>
                    <a:pt x="0" y="1988499"/>
                    <a:pt x="0" y="1927258"/>
                  </a:cubicBezTo>
                  <a:lnTo>
                    <a:pt x="0" y="110888"/>
                  </a:lnTo>
                  <a:cubicBezTo>
                    <a:pt x="0" y="49646"/>
                    <a:pt x="49646" y="0"/>
                    <a:pt x="110888" y="0"/>
                  </a:cubicBezTo>
                  <a:close/>
                </a:path>
              </a:pathLst>
            </a:custGeom>
            <a:solidFill>
              <a:srgbClr val="F2B60E"/>
            </a:solidFill>
          </p:spPr>
        </p:sp>
        <p:sp>
          <p:nvSpPr>
            <p:cNvPr name="TextBox 7" id="7"/>
            <p:cNvSpPr txBox="true"/>
            <p:nvPr/>
          </p:nvSpPr>
          <p:spPr>
            <a:xfrm>
              <a:off x="0" y="-57150"/>
              <a:ext cx="937796" cy="2095296"/>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9511545" y="2034066"/>
            <a:ext cx="3560694" cy="7738584"/>
            <a:chOff x="0" y="0"/>
            <a:chExt cx="937796" cy="2038146"/>
          </a:xfrm>
        </p:grpSpPr>
        <p:sp>
          <p:nvSpPr>
            <p:cNvPr name="Freeform 9" id="9"/>
            <p:cNvSpPr/>
            <p:nvPr/>
          </p:nvSpPr>
          <p:spPr>
            <a:xfrm flipH="false" flipV="false" rot="0">
              <a:off x="0" y="0"/>
              <a:ext cx="937796" cy="2038146"/>
            </a:xfrm>
            <a:custGeom>
              <a:avLst/>
              <a:gdLst/>
              <a:ahLst/>
              <a:cxnLst/>
              <a:rect r="r" b="b" t="t" l="l"/>
              <a:pathLst>
                <a:path h="2038146" w="937796">
                  <a:moveTo>
                    <a:pt x="110888" y="0"/>
                  </a:moveTo>
                  <a:lnTo>
                    <a:pt x="826908" y="0"/>
                  </a:lnTo>
                  <a:cubicBezTo>
                    <a:pt x="888150" y="0"/>
                    <a:pt x="937796" y="49646"/>
                    <a:pt x="937796" y="110888"/>
                  </a:cubicBezTo>
                  <a:lnTo>
                    <a:pt x="937796" y="1927258"/>
                  </a:lnTo>
                  <a:cubicBezTo>
                    <a:pt x="937796" y="1988499"/>
                    <a:pt x="888150" y="2038146"/>
                    <a:pt x="826908" y="2038146"/>
                  </a:cubicBezTo>
                  <a:lnTo>
                    <a:pt x="110888" y="2038146"/>
                  </a:lnTo>
                  <a:cubicBezTo>
                    <a:pt x="49646" y="2038146"/>
                    <a:pt x="0" y="1988499"/>
                    <a:pt x="0" y="1927258"/>
                  </a:cubicBezTo>
                  <a:lnTo>
                    <a:pt x="0" y="110888"/>
                  </a:lnTo>
                  <a:cubicBezTo>
                    <a:pt x="0" y="49646"/>
                    <a:pt x="49646" y="0"/>
                    <a:pt x="110888" y="0"/>
                  </a:cubicBezTo>
                  <a:close/>
                </a:path>
              </a:pathLst>
            </a:custGeom>
            <a:solidFill>
              <a:srgbClr val="0C54DF"/>
            </a:solidFill>
          </p:spPr>
        </p:sp>
        <p:sp>
          <p:nvSpPr>
            <p:cNvPr name="TextBox 10" id="10"/>
            <p:cNvSpPr txBox="true"/>
            <p:nvPr/>
          </p:nvSpPr>
          <p:spPr>
            <a:xfrm>
              <a:off x="0" y="-57150"/>
              <a:ext cx="937796" cy="2095296"/>
            </a:xfrm>
            <a:prstGeom prst="rect">
              <a:avLst/>
            </a:prstGeom>
          </p:spPr>
          <p:txBody>
            <a:bodyPr anchor="ctr" rtlCol="false" tIns="50800" lIns="50800" bIns="50800" rIns="50800"/>
            <a:lstStyle/>
            <a:p>
              <a:pPr algn="ctr">
                <a:lnSpc>
                  <a:spcPts val="3359"/>
                </a:lnSpc>
              </a:pPr>
            </a:p>
          </p:txBody>
        </p:sp>
      </p:grpSp>
      <p:grpSp>
        <p:nvGrpSpPr>
          <p:cNvPr name="Group 11" id="11"/>
          <p:cNvGrpSpPr/>
          <p:nvPr/>
        </p:nvGrpSpPr>
        <p:grpSpPr>
          <a:xfrm rot="0">
            <a:off x="13807328" y="2034066"/>
            <a:ext cx="3560694" cy="7738584"/>
            <a:chOff x="0" y="0"/>
            <a:chExt cx="937796" cy="2038146"/>
          </a:xfrm>
        </p:grpSpPr>
        <p:sp>
          <p:nvSpPr>
            <p:cNvPr name="Freeform 12" id="12"/>
            <p:cNvSpPr/>
            <p:nvPr/>
          </p:nvSpPr>
          <p:spPr>
            <a:xfrm flipH="false" flipV="false" rot="0">
              <a:off x="0" y="0"/>
              <a:ext cx="937796" cy="2038146"/>
            </a:xfrm>
            <a:custGeom>
              <a:avLst/>
              <a:gdLst/>
              <a:ahLst/>
              <a:cxnLst/>
              <a:rect r="r" b="b" t="t" l="l"/>
              <a:pathLst>
                <a:path h="2038146" w="937796">
                  <a:moveTo>
                    <a:pt x="110888" y="0"/>
                  </a:moveTo>
                  <a:lnTo>
                    <a:pt x="826908" y="0"/>
                  </a:lnTo>
                  <a:cubicBezTo>
                    <a:pt x="888150" y="0"/>
                    <a:pt x="937796" y="49646"/>
                    <a:pt x="937796" y="110888"/>
                  </a:cubicBezTo>
                  <a:lnTo>
                    <a:pt x="937796" y="1927258"/>
                  </a:lnTo>
                  <a:cubicBezTo>
                    <a:pt x="937796" y="1988499"/>
                    <a:pt x="888150" y="2038146"/>
                    <a:pt x="826908" y="2038146"/>
                  </a:cubicBezTo>
                  <a:lnTo>
                    <a:pt x="110888" y="2038146"/>
                  </a:lnTo>
                  <a:cubicBezTo>
                    <a:pt x="49646" y="2038146"/>
                    <a:pt x="0" y="1988499"/>
                    <a:pt x="0" y="1927258"/>
                  </a:cubicBezTo>
                  <a:lnTo>
                    <a:pt x="0" y="110888"/>
                  </a:lnTo>
                  <a:cubicBezTo>
                    <a:pt x="0" y="49646"/>
                    <a:pt x="49646" y="0"/>
                    <a:pt x="110888" y="0"/>
                  </a:cubicBezTo>
                  <a:close/>
                </a:path>
              </a:pathLst>
            </a:custGeom>
            <a:solidFill>
              <a:srgbClr val="F36322"/>
            </a:solidFill>
          </p:spPr>
        </p:sp>
        <p:sp>
          <p:nvSpPr>
            <p:cNvPr name="TextBox 13" id="13"/>
            <p:cNvSpPr txBox="true"/>
            <p:nvPr/>
          </p:nvSpPr>
          <p:spPr>
            <a:xfrm>
              <a:off x="0" y="-57150"/>
              <a:ext cx="937796" cy="2095296"/>
            </a:xfrm>
            <a:prstGeom prst="rect">
              <a:avLst/>
            </a:prstGeom>
          </p:spPr>
          <p:txBody>
            <a:bodyPr anchor="ctr" rtlCol="false" tIns="50800" lIns="50800" bIns="50800" rIns="50800"/>
            <a:lstStyle/>
            <a:p>
              <a:pPr algn="ctr">
                <a:lnSpc>
                  <a:spcPts val="3359"/>
                </a:lnSpc>
              </a:pPr>
            </a:p>
          </p:txBody>
        </p:sp>
      </p:grpSp>
      <p:sp>
        <p:nvSpPr>
          <p:cNvPr name="Freeform 14" id="14"/>
          <p:cNvSpPr/>
          <p:nvPr/>
        </p:nvSpPr>
        <p:spPr>
          <a:xfrm flipH="false" flipV="false" rot="-3797841">
            <a:off x="15461021" y="-1394437"/>
            <a:ext cx="4884036" cy="4114800"/>
          </a:xfrm>
          <a:custGeom>
            <a:avLst/>
            <a:gdLst/>
            <a:ahLst/>
            <a:cxnLst/>
            <a:rect r="r" b="b" t="t" l="l"/>
            <a:pathLst>
              <a:path h="4114800" w="4884036">
                <a:moveTo>
                  <a:pt x="0" y="0"/>
                </a:moveTo>
                <a:lnTo>
                  <a:pt x="4884036" y="0"/>
                </a:lnTo>
                <a:lnTo>
                  <a:pt x="4884036"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5" id="15"/>
          <p:cNvSpPr/>
          <p:nvPr/>
        </p:nvSpPr>
        <p:spPr>
          <a:xfrm flipH="false" flipV="false" rot="0">
            <a:off x="-688757" y="8791575"/>
            <a:ext cx="4183037" cy="2601088"/>
          </a:xfrm>
          <a:custGeom>
            <a:avLst/>
            <a:gdLst/>
            <a:ahLst/>
            <a:cxnLst/>
            <a:rect r="r" b="b" t="t" l="l"/>
            <a:pathLst>
              <a:path h="2601088" w="4183037">
                <a:moveTo>
                  <a:pt x="0" y="0"/>
                </a:moveTo>
                <a:lnTo>
                  <a:pt x="4183036" y="0"/>
                </a:lnTo>
                <a:lnTo>
                  <a:pt x="4183036" y="2601088"/>
                </a:lnTo>
                <a:lnTo>
                  <a:pt x="0" y="260108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559432" y="7292956"/>
            <a:ext cx="1588132" cy="1498619"/>
          </a:xfrm>
          <a:custGeom>
            <a:avLst/>
            <a:gdLst/>
            <a:ahLst/>
            <a:cxnLst/>
            <a:rect r="r" b="b" t="t" l="l"/>
            <a:pathLst>
              <a:path h="1498619" w="1588132">
                <a:moveTo>
                  <a:pt x="0" y="0"/>
                </a:moveTo>
                <a:lnTo>
                  <a:pt x="1588132" y="0"/>
                </a:lnTo>
                <a:lnTo>
                  <a:pt x="1588132" y="1498619"/>
                </a:lnTo>
                <a:lnTo>
                  <a:pt x="0" y="149861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897212" y="4860926"/>
            <a:ext cx="3372853" cy="4060824"/>
          </a:xfrm>
          <a:prstGeom prst="rect">
            <a:avLst/>
          </a:prstGeom>
        </p:spPr>
        <p:txBody>
          <a:bodyPr anchor="t" rtlCol="false" tIns="0" lIns="0" bIns="0" rIns="0">
            <a:spAutoFit/>
          </a:bodyPr>
          <a:lstStyle/>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 Ensure students, employees are trained</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 Develop, implement, and monitor supportive measures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Receives complaints and completes reports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Contact for parties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Maintains records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Track the process </a:t>
            </a:r>
          </a:p>
        </p:txBody>
      </p:sp>
      <p:sp>
        <p:nvSpPr>
          <p:cNvPr name="TextBox 18" id="18"/>
          <p:cNvSpPr txBox="true"/>
          <p:nvPr/>
        </p:nvSpPr>
        <p:spPr>
          <a:xfrm rot="0">
            <a:off x="1130585" y="4013835"/>
            <a:ext cx="3139479" cy="8343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FFFFFF"/>
                </a:solidFill>
                <a:latin typeface="Quicksand Bold"/>
                <a:ea typeface="Quicksand Bold"/>
                <a:cs typeface="Quicksand Bold"/>
                <a:sym typeface="Quicksand Bold"/>
              </a:rPr>
              <a:t>Building Level Coordinator</a:t>
            </a:r>
          </a:p>
        </p:txBody>
      </p:sp>
      <p:sp>
        <p:nvSpPr>
          <p:cNvPr name="TextBox 19" id="19"/>
          <p:cNvSpPr txBox="true"/>
          <p:nvPr/>
        </p:nvSpPr>
        <p:spPr>
          <a:xfrm rot="0">
            <a:off x="5215761" y="4876800"/>
            <a:ext cx="3627536" cy="5289549"/>
          </a:xfrm>
          <a:prstGeom prst="rect">
            <a:avLst/>
          </a:prstGeom>
        </p:spPr>
        <p:txBody>
          <a:bodyPr anchor="t" rtlCol="false" tIns="0" lIns="0" bIns="0" rIns="0">
            <a:spAutoFit/>
          </a:bodyPr>
          <a:lstStyle/>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Ensures fidelity and compliance</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Facilitates investigation process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Arrange for appeals process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Ensures all training occurs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Maintains records</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Track the process</a:t>
            </a:r>
          </a:p>
          <a:p>
            <a:pPr algn="l" marL="410213" indent="-205106" lvl="1">
              <a:lnSpc>
                <a:spcPts val="3230"/>
              </a:lnSpc>
              <a:buFont typeface="Arial"/>
              <a:buChar char="•"/>
            </a:pPr>
            <a:r>
              <a:rPr lang="en-US" b="true" sz="1900" strike="noStrike" u="none">
                <a:solidFill>
                  <a:srgbClr val="FFFFFF"/>
                </a:solidFill>
                <a:latin typeface="Quicksand Bold"/>
                <a:ea typeface="Quicksand Bold"/>
                <a:cs typeface="Quicksand Bold"/>
                <a:sym typeface="Quicksand Bold"/>
              </a:rPr>
              <a:t>Monitor patterns/trends</a:t>
            </a:r>
          </a:p>
          <a:p>
            <a:pPr algn="l" marL="410213" indent="-205106" lvl="1">
              <a:lnSpc>
                <a:spcPts val="3230"/>
              </a:lnSpc>
              <a:buFont typeface="Arial"/>
              <a:buChar char="•"/>
            </a:pPr>
            <a:r>
              <a:rPr lang="en-US" b="true" sz="1900" strike="noStrike" u="none">
                <a:solidFill>
                  <a:srgbClr val="FFFFFF"/>
                </a:solidFill>
                <a:latin typeface="Quicksand Bold"/>
                <a:ea typeface="Quicksand Bold"/>
                <a:cs typeface="Quicksand Bold"/>
                <a:sym typeface="Quicksand Bold"/>
              </a:rPr>
              <a:t>Update policies and procedures</a:t>
            </a:r>
          </a:p>
          <a:p>
            <a:pPr algn="l" marL="410213" indent="-205106" lvl="1">
              <a:lnSpc>
                <a:spcPts val="3230"/>
              </a:lnSpc>
              <a:buFont typeface="Arial"/>
              <a:buChar char="•"/>
            </a:pPr>
          </a:p>
        </p:txBody>
      </p:sp>
      <p:sp>
        <p:nvSpPr>
          <p:cNvPr name="TextBox 20" id="20"/>
          <p:cNvSpPr txBox="true"/>
          <p:nvPr/>
        </p:nvSpPr>
        <p:spPr>
          <a:xfrm rot="0">
            <a:off x="5405267" y="4013835"/>
            <a:ext cx="3181683" cy="8343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FFFFFF"/>
                </a:solidFill>
                <a:latin typeface="Quicksand Bold"/>
                <a:ea typeface="Quicksand Bold"/>
                <a:cs typeface="Quicksand Bold"/>
                <a:sym typeface="Quicksand Bold"/>
              </a:rPr>
              <a:t>System Title IX Coordinator</a:t>
            </a:r>
          </a:p>
        </p:txBody>
      </p:sp>
      <p:sp>
        <p:nvSpPr>
          <p:cNvPr name="TextBox 21" id="21"/>
          <p:cNvSpPr txBox="true"/>
          <p:nvPr/>
        </p:nvSpPr>
        <p:spPr>
          <a:xfrm rot="0">
            <a:off x="9701050" y="4905375"/>
            <a:ext cx="3371189" cy="4879974"/>
          </a:xfrm>
          <a:prstGeom prst="rect">
            <a:avLst/>
          </a:prstGeom>
        </p:spPr>
        <p:txBody>
          <a:bodyPr anchor="t" rtlCol="false" tIns="0" lIns="0" bIns="0" rIns="0">
            <a:spAutoFit/>
          </a:bodyPr>
          <a:lstStyle/>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Facilitates process between complainant and respondent</a:t>
            </a:r>
          </a:p>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Can be the Building Level Coordinator</a:t>
            </a:r>
          </a:p>
          <a:p>
            <a:pPr algn="l" marL="410213" indent="-205106" lvl="1">
              <a:lnSpc>
                <a:spcPts val="3230"/>
              </a:lnSpc>
              <a:buFont typeface="Arial"/>
              <a:buChar char="•"/>
            </a:pPr>
            <a:r>
              <a:rPr lang="en-US" b="true" sz="1900" strike="noStrike" u="none">
                <a:solidFill>
                  <a:srgbClr val="FFFFFF"/>
                </a:solidFill>
                <a:latin typeface="Quicksand Bold"/>
                <a:ea typeface="Quicksand Bold"/>
                <a:cs typeface="Quicksand Bold"/>
                <a:sym typeface="Quicksand Bold"/>
              </a:rPr>
              <a:t> It is not recommended that an individual who has or will serve as an Investigator in the same case serve as the Informal Resolution Facilitator.</a:t>
            </a:r>
          </a:p>
        </p:txBody>
      </p:sp>
      <p:sp>
        <p:nvSpPr>
          <p:cNvPr name="TextBox 22" id="22"/>
          <p:cNvSpPr txBox="true"/>
          <p:nvPr/>
        </p:nvSpPr>
        <p:spPr>
          <a:xfrm rot="0">
            <a:off x="9701050" y="4013835"/>
            <a:ext cx="3181683" cy="8343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FFFFFF"/>
                </a:solidFill>
                <a:latin typeface="Quicksand Bold"/>
                <a:ea typeface="Quicksand Bold"/>
                <a:cs typeface="Quicksand Bold"/>
                <a:sym typeface="Quicksand Bold"/>
              </a:rPr>
              <a:t>Informal Resolution Facilitator</a:t>
            </a:r>
          </a:p>
        </p:txBody>
      </p:sp>
      <p:sp>
        <p:nvSpPr>
          <p:cNvPr name="TextBox 23" id="23"/>
          <p:cNvSpPr txBox="true"/>
          <p:nvPr/>
        </p:nvSpPr>
        <p:spPr>
          <a:xfrm rot="0">
            <a:off x="13996833" y="4953000"/>
            <a:ext cx="3181683" cy="2832099"/>
          </a:xfrm>
          <a:prstGeom prst="rect">
            <a:avLst/>
          </a:prstGeom>
        </p:spPr>
        <p:txBody>
          <a:bodyPr anchor="t" rtlCol="false" tIns="0" lIns="0" bIns="0" rIns="0">
            <a:spAutoFit/>
          </a:bodyPr>
          <a:lstStyle/>
          <a:p>
            <a:pPr algn="l" marL="410213" indent="-205106" lvl="1">
              <a:lnSpc>
                <a:spcPts val="3230"/>
              </a:lnSpc>
              <a:buFont typeface="Arial"/>
              <a:buChar char="•"/>
            </a:pPr>
            <a:r>
              <a:rPr lang="en-US" b="true" sz="1900">
                <a:solidFill>
                  <a:srgbClr val="FFFFFF"/>
                </a:solidFill>
                <a:latin typeface="Quicksand Bold"/>
                <a:ea typeface="Quicksand Bold"/>
                <a:cs typeface="Quicksand Bold"/>
                <a:sym typeface="Quicksand Bold"/>
              </a:rPr>
              <a:t>Investigates alleged misconduct</a:t>
            </a:r>
          </a:p>
          <a:p>
            <a:pPr algn="l" marL="410213" indent="-205106" lvl="1">
              <a:lnSpc>
                <a:spcPts val="3230"/>
              </a:lnSpc>
              <a:buFont typeface="Arial"/>
              <a:buChar char="•"/>
            </a:pPr>
            <a:r>
              <a:rPr lang="en-US" b="true" sz="1900" strike="noStrike" u="none">
                <a:solidFill>
                  <a:srgbClr val="FFFFFF"/>
                </a:solidFill>
                <a:latin typeface="Quicksand Bold"/>
                <a:ea typeface="Quicksand Bold"/>
                <a:cs typeface="Quicksand Bold"/>
                <a:sym typeface="Quicksand Bold"/>
              </a:rPr>
              <a:t>Completes investigation report preliminary and final</a:t>
            </a:r>
          </a:p>
          <a:p>
            <a:pPr algn="l" marL="410213" indent="-205106" lvl="1">
              <a:lnSpc>
                <a:spcPts val="3230"/>
              </a:lnSpc>
              <a:buFont typeface="Arial"/>
              <a:buChar char="•"/>
            </a:pPr>
            <a:r>
              <a:rPr lang="en-US" b="true" sz="1900" strike="noStrike" u="none">
                <a:solidFill>
                  <a:srgbClr val="FFFFFF"/>
                </a:solidFill>
                <a:latin typeface="Quicksand Bold"/>
                <a:ea typeface="Quicksand Bold"/>
                <a:cs typeface="Quicksand Bold"/>
                <a:sym typeface="Quicksand Bold"/>
              </a:rPr>
              <a:t>Can be the System Title IX Coordinator</a:t>
            </a:r>
          </a:p>
        </p:txBody>
      </p:sp>
      <p:sp>
        <p:nvSpPr>
          <p:cNvPr name="TextBox 24" id="24"/>
          <p:cNvSpPr txBox="true"/>
          <p:nvPr/>
        </p:nvSpPr>
        <p:spPr>
          <a:xfrm rot="0">
            <a:off x="13996833" y="4013835"/>
            <a:ext cx="3181683"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FFFFFF"/>
                </a:solidFill>
                <a:latin typeface="Quicksand Bold"/>
                <a:ea typeface="Quicksand Bold"/>
                <a:cs typeface="Quicksand Bold"/>
                <a:sym typeface="Quicksand Bold"/>
              </a:rPr>
              <a:t>Investigator</a:t>
            </a:r>
          </a:p>
        </p:txBody>
      </p:sp>
      <p:sp>
        <p:nvSpPr>
          <p:cNvPr name="TextBox 25" id="25"/>
          <p:cNvSpPr txBox="true"/>
          <p:nvPr/>
        </p:nvSpPr>
        <p:spPr>
          <a:xfrm rot="0">
            <a:off x="1801632" y="283847"/>
            <a:ext cx="14083331" cy="1303020"/>
          </a:xfrm>
          <a:prstGeom prst="rect">
            <a:avLst/>
          </a:prstGeom>
        </p:spPr>
        <p:txBody>
          <a:bodyPr anchor="t" rtlCol="false" tIns="0" lIns="0" bIns="0" rIns="0">
            <a:spAutoFit/>
          </a:bodyPr>
          <a:lstStyle/>
          <a:p>
            <a:pPr algn="ctr" marL="0" indent="0" lvl="0">
              <a:lnSpc>
                <a:spcPts val="10080"/>
              </a:lnSpc>
              <a:spcBef>
                <a:spcPct val="0"/>
              </a:spcBef>
            </a:pPr>
            <a:r>
              <a:rPr lang="en-US" b="true" sz="7200">
                <a:solidFill>
                  <a:srgbClr val="213A63"/>
                </a:solidFill>
                <a:latin typeface="Blogger Bold"/>
                <a:ea typeface="Blogger Bold"/>
                <a:cs typeface="Blogger Bold"/>
                <a:sym typeface="Blogger Bold"/>
              </a:rPr>
              <a:t>Title IX Team Cont.</a:t>
            </a:r>
          </a:p>
        </p:txBody>
      </p:sp>
      <p:grpSp>
        <p:nvGrpSpPr>
          <p:cNvPr name="Group 26" id="26"/>
          <p:cNvGrpSpPr/>
          <p:nvPr/>
        </p:nvGrpSpPr>
        <p:grpSpPr>
          <a:xfrm rot="0">
            <a:off x="14681964" y="2178952"/>
            <a:ext cx="1892041" cy="1892033"/>
            <a:chOff x="0" y="0"/>
            <a:chExt cx="6350000" cy="6349975"/>
          </a:xfrm>
        </p:grpSpPr>
        <p:sp>
          <p:nvSpPr>
            <p:cNvPr name="Freeform 27" id="27"/>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8"/>
              <a:stretch>
                <a:fillRect l="0" t="0" r="0" b="-34383"/>
              </a:stretch>
            </a:blipFill>
          </p:spPr>
        </p:sp>
      </p:grpSp>
      <p:grpSp>
        <p:nvGrpSpPr>
          <p:cNvPr name="Group 28" id="28"/>
          <p:cNvGrpSpPr/>
          <p:nvPr/>
        </p:nvGrpSpPr>
        <p:grpSpPr>
          <a:xfrm rot="0">
            <a:off x="1666371" y="2178952"/>
            <a:ext cx="1892041" cy="1892033"/>
            <a:chOff x="0" y="0"/>
            <a:chExt cx="6350000" cy="6349975"/>
          </a:xfrm>
        </p:grpSpPr>
        <p:sp>
          <p:nvSpPr>
            <p:cNvPr name="Freeform 29" id="29"/>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9"/>
              <a:stretch>
                <a:fillRect l="0" t="-5773" r="0" b="-5773"/>
              </a:stretch>
            </a:blipFill>
          </p:spPr>
        </p:sp>
      </p:grpSp>
      <p:grpSp>
        <p:nvGrpSpPr>
          <p:cNvPr name="Group 30" id="30"/>
          <p:cNvGrpSpPr/>
          <p:nvPr/>
        </p:nvGrpSpPr>
        <p:grpSpPr>
          <a:xfrm rot="0">
            <a:off x="6004902" y="2178952"/>
            <a:ext cx="1892041" cy="1892033"/>
            <a:chOff x="0" y="0"/>
            <a:chExt cx="6350000" cy="6349975"/>
          </a:xfrm>
        </p:grpSpPr>
        <p:sp>
          <p:nvSpPr>
            <p:cNvPr name="Freeform 31" id="3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0"/>
              <a:stretch>
                <a:fillRect l="0" t="0" r="0" b="-148544"/>
              </a:stretch>
            </a:blipFill>
          </p:spPr>
        </p:sp>
      </p:grpSp>
      <p:grpSp>
        <p:nvGrpSpPr>
          <p:cNvPr name="Group 32" id="32"/>
          <p:cNvGrpSpPr/>
          <p:nvPr/>
        </p:nvGrpSpPr>
        <p:grpSpPr>
          <a:xfrm rot="0">
            <a:off x="10343433" y="2178952"/>
            <a:ext cx="1892041" cy="1892033"/>
            <a:chOff x="0" y="0"/>
            <a:chExt cx="6350000" cy="6349975"/>
          </a:xfrm>
        </p:grpSpPr>
        <p:sp>
          <p:nvSpPr>
            <p:cNvPr name="Freeform 33" id="3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11"/>
              <a:stretch>
                <a:fillRect l="-7388" t="0" r="-7388" b="0"/>
              </a:stretch>
            </a:blipFill>
          </p:spPr>
        </p:sp>
      </p:gr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492763" y="3191321"/>
            <a:ext cx="7422470" cy="6575233"/>
            <a:chOff x="0" y="0"/>
            <a:chExt cx="1149935" cy="1018676"/>
          </a:xfrm>
        </p:grpSpPr>
        <p:sp>
          <p:nvSpPr>
            <p:cNvPr name="Freeform 3" id="3"/>
            <p:cNvSpPr/>
            <p:nvPr/>
          </p:nvSpPr>
          <p:spPr>
            <a:xfrm flipH="false" flipV="false" rot="0">
              <a:off x="0" y="0"/>
              <a:ext cx="1149935" cy="1018676"/>
            </a:xfrm>
            <a:custGeom>
              <a:avLst/>
              <a:gdLst/>
              <a:ahLst/>
              <a:cxnLst/>
              <a:rect r="r" b="b" t="t" l="l"/>
              <a:pathLst>
                <a:path h="1018676" w="1149935">
                  <a:moveTo>
                    <a:pt x="0" y="0"/>
                  </a:moveTo>
                  <a:lnTo>
                    <a:pt x="1149935" y="0"/>
                  </a:lnTo>
                  <a:lnTo>
                    <a:pt x="1149935" y="1018676"/>
                  </a:lnTo>
                  <a:lnTo>
                    <a:pt x="0" y="1018676"/>
                  </a:lnTo>
                  <a:close/>
                </a:path>
              </a:pathLst>
            </a:custGeom>
            <a:blipFill>
              <a:blip r:embed="rId2"/>
              <a:stretch>
                <a:fillRect l="-10230" t="-19794" r="-60246" b="-8661"/>
              </a:stretch>
            </a:blipFill>
          </p:spPr>
        </p:sp>
      </p:grpSp>
      <p:sp>
        <p:nvSpPr>
          <p:cNvPr name="TextBox 4" id="4"/>
          <p:cNvSpPr txBox="true"/>
          <p:nvPr/>
        </p:nvSpPr>
        <p:spPr>
          <a:xfrm rot="0">
            <a:off x="492763" y="417197"/>
            <a:ext cx="7422470" cy="2266950"/>
          </a:xfrm>
          <a:prstGeom prst="rect">
            <a:avLst/>
          </a:prstGeom>
        </p:spPr>
        <p:txBody>
          <a:bodyPr anchor="t" rtlCol="false" tIns="0" lIns="0" bIns="0" rIns="0">
            <a:spAutoFit/>
          </a:bodyPr>
          <a:lstStyle/>
          <a:p>
            <a:pPr algn="l" marL="0" indent="0" lvl="0">
              <a:lnSpc>
                <a:spcPts val="8640"/>
              </a:lnSpc>
            </a:pPr>
            <a:r>
              <a:rPr lang="en-US" b="true" sz="7200">
                <a:solidFill>
                  <a:srgbClr val="213A63"/>
                </a:solidFill>
                <a:latin typeface="Blogger Bold"/>
                <a:ea typeface="Blogger Bold"/>
                <a:cs typeface="Blogger Bold"/>
                <a:sym typeface="Blogger Bold"/>
              </a:rPr>
              <a:t>Title IX Team Cont.</a:t>
            </a:r>
          </a:p>
        </p:txBody>
      </p:sp>
      <p:grpSp>
        <p:nvGrpSpPr>
          <p:cNvPr name="Group 5" id="5"/>
          <p:cNvGrpSpPr/>
          <p:nvPr/>
        </p:nvGrpSpPr>
        <p:grpSpPr>
          <a:xfrm rot="0">
            <a:off x="8468219" y="493397"/>
            <a:ext cx="4636579" cy="4636579"/>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18BEEB"/>
            </a:solidFill>
          </p:spPr>
        </p:sp>
        <p:sp>
          <p:nvSpPr>
            <p:cNvPr name="TextBox 7" id="7"/>
            <p:cNvSpPr txBox="true"/>
            <p:nvPr/>
          </p:nvSpPr>
          <p:spPr>
            <a:xfrm>
              <a:off x="0" y="-57150"/>
              <a:ext cx="812800" cy="869950"/>
            </a:xfrm>
            <a:prstGeom prst="rect">
              <a:avLst/>
            </a:prstGeom>
          </p:spPr>
          <p:txBody>
            <a:bodyPr anchor="ctr" rtlCol="false" tIns="50800" lIns="50800" bIns="50800" rIns="50800"/>
            <a:lstStyle/>
            <a:p>
              <a:pPr algn="ctr">
                <a:lnSpc>
                  <a:spcPts val="3359"/>
                </a:lnSpc>
              </a:pPr>
            </a:p>
          </p:txBody>
        </p:sp>
      </p:grpSp>
      <p:grpSp>
        <p:nvGrpSpPr>
          <p:cNvPr name="Group 8" id="8"/>
          <p:cNvGrpSpPr/>
          <p:nvPr/>
        </p:nvGrpSpPr>
        <p:grpSpPr>
          <a:xfrm rot="0">
            <a:off x="13104798" y="493397"/>
            <a:ext cx="4636579" cy="4636579"/>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2B60E"/>
            </a:solidFill>
          </p:spPr>
        </p:sp>
        <p:sp>
          <p:nvSpPr>
            <p:cNvPr name="TextBox 10" id="10"/>
            <p:cNvSpPr txBox="true"/>
            <p:nvPr/>
          </p:nvSpPr>
          <p:spPr>
            <a:xfrm>
              <a:off x="0" y="-57150"/>
              <a:ext cx="812800" cy="869950"/>
            </a:xfrm>
            <a:prstGeom prst="rect">
              <a:avLst/>
            </a:prstGeom>
          </p:spPr>
          <p:txBody>
            <a:bodyPr anchor="ctr" rtlCol="false" tIns="50800" lIns="50800" bIns="50800" rIns="50800"/>
            <a:lstStyle/>
            <a:p>
              <a:pPr algn="ctr">
                <a:lnSpc>
                  <a:spcPts val="3359"/>
                </a:lnSpc>
              </a:pPr>
            </a:p>
          </p:txBody>
        </p:sp>
      </p:grpSp>
      <p:grpSp>
        <p:nvGrpSpPr>
          <p:cNvPr name="Group 11" id="11"/>
          <p:cNvGrpSpPr/>
          <p:nvPr/>
        </p:nvGrpSpPr>
        <p:grpSpPr>
          <a:xfrm rot="0">
            <a:off x="8468219" y="5129976"/>
            <a:ext cx="4636579" cy="4636579"/>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059F67"/>
            </a:solidFill>
          </p:spPr>
        </p:sp>
        <p:sp>
          <p:nvSpPr>
            <p:cNvPr name="TextBox 13" id="13"/>
            <p:cNvSpPr txBox="true"/>
            <p:nvPr/>
          </p:nvSpPr>
          <p:spPr>
            <a:xfrm>
              <a:off x="0" y="-57150"/>
              <a:ext cx="812800" cy="869950"/>
            </a:xfrm>
            <a:prstGeom prst="rect">
              <a:avLst/>
            </a:prstGeom>
          </p:spPr>
          <p:txBody>
            <a:bodyPr anchor="ctr" rtlCol="false" tIns="50800" lIns="50800" bIns="50800" rIns="50800"/>
            <a:lstStyle/>
            <a:p>
              <a:pPr algn="ctr">
                <a:lnSpc>
                  <a:spcPts val="3359"/>
                </a:lnSpc>
              </a:pPr>
            </a:p>
          </p:txBody>
        </p:sp>
      </p:grpSp>
      <p:grpSp>
        <p:nvGrpSpPr>
          <p:cNvPr name="Group 14" id="14"/>
          <p:cNvGrpSpPr/>
          <p:nvPr/>
        </p:nvGrpSpPr>
        <p:grpSpPr>
          <a:xfrm rot="0">
            <a:off x="13104798" y="5129976"/>
            <a:ext cx="4636579" cy="463657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0" y="0"/>
                  </a:moveTo>
                  <a:lnTo>
                    <a:pt x="812800" y="0"/>
                  </a:lnTo>
                  <a:lnTo>
                    <a:pt x="812800" y="812800"/>
                  </a:lnTo>
                  <a:lnTo>
                    <a:pt x="0" y="812800"/>
                  </a:lnTo>
                  <a:close/>
                </a:path>
              </a:pathLst>
            </a:custGeom>
            <a:solidFill>
              <a:srgbClr val="F36322"/>
            </a:solidFill>
          </p:spPr>
        </p:sp>
        <p:sp>
          <p:nvSpPr>
            <p:cNvPr name="TextBox 16" id="16"/>
            <p:cNvSpPr txBox="true"/>
            <p:nvPr/>
          </p:nvSpPr>
          <p:spPr>
            <a:xfrm>
              <a:off x="0" y="-57150"/>
              <a:ext cx="812800" cy="869950"/>
            </a:xfrm>
            <a:prstGeom prst="rect">
              <a:avLst/>
            </a:prstGeom>
          </p:spPr>
          <p:txBody>
            <a:bodyPr anchor="ctr" rtlCol="false" tIns="50800" lIns="50800" bIns="50800" rIns="50800"/>
            <a:lstStyle/>
            <a:p>
              <a:pPr algn="ctr">
                <a:lnSpc>
                  <a:spcPts val="3359"/>
                </a:lnSpc>
              </a:pPr>
            </a:p>
          </p:txBody>
        </p:sp>
      </p:grpSp>
      <p:sp>
        <p:nvSpPr>
          <p:cNvPr name="TextBox 17" id="17"/>
          <p:cNvSpPr txBox="true"/>
          <p:nvPr/>
        </p:nvSpPr>
        <p:spPr>
          <a:xfrm rot="0">
            <a:off x="8857727" y="1271102"/>
            <a:ext cx="3857563"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FFFFFF"/>
                </a:solidFill>
                <a:latin typeface="Quicksand Bold"/>
                <a:ea typeface="Quicksand Bold"/>
                <a:cs typeface="Quicksand Bold"/>
                <a:sym typeface="Quicksand Bold"/>
              </a:rPr>
              <a:t>Decision-Maker</a:t>
            </a:r>
          </a:p>
        </p:txBody>
      </p:sp>
      <p:sp>
        <p:nvSpPr>
          <p:cNvPr name="TextBox 18" id="18"/>
          <p:cNvSpPr txBox="true"/>
          <p:nvPr/>
        </p:nvSpPr>
        <p:spPr>
          <a:xfrm rot="0">
            <a:off x="8775988" y="5194089"/>
            <a:ext cx="3857563" cy="2929890"/>
          </a:xfrm>
          <a:prstGeom prst="rect">
            <a:avLst/>
          </a:prstGeom>
        </p:spPr>
        <p:txBody>
          <a:bodyPr anchor="t" rtlCol="false" tIns="0" lIns="0" bIns="0" rIns="0">
            <a:spAutoFit/>
          </a:bodyPr>
          <a:lstStyle/>
          <a:p>
            <a:pPr algn="l" marL="518160" indent="-259080" lvl="1">
              <a:lnSpc>
                <a:spcPts val="3359"/>
              </a:lnSpc>
              <a:buFont typeface="Arial"/>
              <a:buChar char="•"/>
            </a:pPr>
            <a:r>
              <a:rPr lang="en-US" b="true" sz="2400">
                <a:solidFill>
                  <a:srgbClr val="FFFFFF"/>
                </a:solidFill>
                <a:latin typeface="Quicksand Bold"/>
                <a:ea typeface="Quicksand Bold"/>
                <a:cs typeface="Quicksand Bold"/>
                <a:sym typeface="Quicksand Bold"/>
              </a:rPr>
              <a:t>Makes a decision based on the Title IX Investigator’s investigative report.</a:t>
            </a:r>
          </a:p>
          <a:p>
            <a:pPr algn="l" marL="518160" indent="-259080" lvl="1">
              <a:lnSpc>
                <a:spcPts val="3359"/>
              </a:lnSpc>
              <a:buFont typeface="Arial"/>
              <a:buChar char="•"/>
            </a:pPr>
            <a:r>
              <a:rPr lang="en-US" b="true" sz="2400">
                <a:solidFill>
                  <a:srgbClr val="FFFFFF"/>
                </a:solidFill>
                <a:latin typeface="Quicksand Bold"/>
                <a:ea typeface="Quicksand Bold"/>
                <a:cs typeface="Quicksand Bold"/>
                <a:sym typeface="Quicksand Bold"/>
              </a:rPr>
              <a:t>Cannot be the System Title IX Coordinator or Title IX Investigator.</a:t>
            </a:r>
          </a:p>
        </p:txBody>
      </p:sp>
      <p:sp>
        <p:nvSpPr>
          <p:cNvPr name="TextBox 19" id="19"/>
          <p:cNvSpPr txBox="true"/>
          <p:nvPr/>
        </p:nvSpPr>
        <p:spPr>
          <a:xfrm rot="0">
            <a:off x="13494306" y="1271102"/>
            <a:ext cx="3857563" cy="415290"/>
          </a:xfrm>
          <a:prstGeom prst="rect">
            <a:avLst/>
          </a:prstGeom>
        </p:spPr>
        <p:txBody>
          <a:bodyPr anchor="t" rtlCol="false" tIns="0" lIns="0" bIns="0" rIns="0">
            <a:spAutoFit/>
          </a:bodyPr>
          <a:lstStyle/>
          <a:p>
            <a:pPr algn="ctr" marL="0" indent="0" lvl="0">
              <a:lnSpc>
                <a:spcPts val="3359"/>
              </a:lnSpc>
              <a:spcBef>
                <a:spcPct val="0"/>
              </a:spcBef>
            </a:pPr>
            <a:r>
              <a:rPr lang="en-US" b="true" sz="2400">
                <a:solidFill>
                  <a:srgbClr val="FFFFFF"/>
                </a:solidFill>
                <a:latin typeface="Quicksand Bold"/>
                <a:ea typeface="Quicksand Bold"/>
                <a:cs typeface="Quicksand Bold"/>
                <a:sym typeface="Quicksand Bold"/>
              </a:rPr>
              <a:t>Appellate Decision Maker</a:t>
            </a:r>
          </a:p>
        </p:txBody>
      </p:sp>
      <p:grpSp>
        <p:nvGrpSpPr>
          <p:cNvPr name="Group 20" id="20"/>
          <p:cNvGrpSpPr/>
          <p:nvPr/>
        </p:nvGrpSpPr>
        <p:grpSpPr>
          <a:xfrm rot="0">
            <a:off x="9271880" y="2324819"/>
            <a:ext cx="2378910" cy="2378901"/>
            <a:chOff x="0" y="0"/>
            <a:chExt cx="6350000" cy="6349975"/>
          </a:xfrm>
        </p:grpSpPr>
        <p:sp>
          <p:nvSpPr>
            <p:cNvPr name="Freeform 21" id="21"/>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3"/>
              <a:stretch>
                <a:fillRect l="0" t="0" r="0" b="-69205"/>
              </a:stretch>
            </a:blipFill>
          </p:spPr>
        </p:sp>
      </p:grpSp>
      <p:grpSp>
        <p:nvGrpSpPr>
          <p:cNvPr name="Group 22" id="22"/>
          <p:cNvGrpSpPr/>
          <p:nvPr/>
        </p:nvGrpSpPr>
        <p:grpSpPr>
          <a:xfrm rot="0">
            <a:off x="14477067" y="2371935"/>
            <a:ext cx="2331794" cy="2331784"/>
            <a:chOff x="0" y="0"/>
            <a:chExt cx="6350000" cy="6349975"/>
          </a:xfrm>
        </p:grpSpPr>
        <p:sp>
          <p:nvSpPr>
            <p:cNvPr name="Freeform 23" id="23"/>
            <p:cNvSpPr/>
            <p:nvPr/>
          </p:nvSpPr>
          <p:spPr>
            <a:xfrm flipH="false" flipV="false" rot="0">
              <a:off x="0" y="0"/>
              <a:ext cx="6350000" cy="6349975"/>
            </a:xfrm>
            <a:custGeom>
              <a:avLst/>
              <a:gdLst/>
              <a:ahLst/>
              <a:cxnLst/>
              <a:rect r="r" b="b" t="t" l="l"/>
              <a:pathLst>
                <a:path h="6349975" w="6350000">
                  <a:moveTo>
                    <a:pt x="6350000" y="3175025"/>
                  </a:moveTo>
                  <a:cubicBezTo>
                    <a:pt x="6350000" y="4928451"/>
                    <a:pt x="4928476" y="6349975"/>
                    <a:pt x="3175000" y="6349975"/>
                  </a:cubicBezTo>
                  <a:cubicBezTo>
                    <a:pt x="1421498" y="6349975"/>
                    <a:pt x="0" y="4928451"/>
                    <a:pt x="0" y="3175025"/>
                  </a:cubicBezTo>
                  <a:cubicBezTo>
                    <a:pt x="0" y="1421511"/>
                    <a:pt x="1421498" y="0"/>
                    <a:pt x="3175000" y="0"/>
                  </a:cubicBezTo>
                  <a:cubicBezTo>
                    <a:pt x="4928502" y="0"/>
                    <a:pt x="6350000" y="1421511"/>
                    <a:pt x="6350000" y="3175025"/>
                  </a:cubicBezTo>
                  <a:close/>
                </a:path>
              </a:pathLst>
            </a:custGeom>
            <a:blipFill>
              <a:blip r:embed="rId4"/>
              <a:stretch>
                <a:fillRect l="0" t="0" r="0" b="-31959"/>
              </a:stretch>
            </a:blipFill>
          </p:spPr>
        </p:sp>
      </p:grpSp>
      <p:sp>
        <p:nvSpPr>
          <p:cNvPr name="TextBox 24" id="24"/>
          <p:cNvSpPr txBox="true"/>
          <p:nvPr/>
        </p:nvSpPr>
        <p:spPr>
          <a:xfrm rot="0">
            <a:off x="13294500" y="5377900"/>
            <a:ext cx="4234493" cy="3768090"/>
          </a:xfrm>
          <a:prstGeom prst="rect">
            <a:avLst/>
          </a:prstGeom>
        </p:spPr>
        <p:txBody>
          <a:bodyPr anchor="t" rtlCol="false" tIns="0" lIns="0" bIns="0" rIns="0">
            <a:spAutoFit/>
          </a:bodyPr>
          <a:lstStyle/>
          <a:p>
            <a:pPr algn="l" marL="518160" indent="-259080" lvl="1">
              <a:lnSpc>
                <a:spcPts val="3359"/>
              </a:lnSpc>
              <a:buFont typeface="Arial"/>
              <a:buChar char="•"/>
            </a:pPr>
            <a:r>
              <a:rPr lang="en-US" b="true" sz="2400">
                <a:solidFill>
                  <a:srgbClr val="FFFFFF"/>
                </a:solidFill>
                <a:latin typeface="Quicksand Bold"/>
                <a:ea typeface="Quicksand Bold"/>
                <a:cs typeface="Quicksand Bold"/>
                <a:sym typeface="Quicksand Bold"/>
              </a:rPr>
              <a:t>Makes a decision based on the Title IX Investigator’s investigative report after a party or parties have appealed.</a:t>
            </a:r>
          </a:p>
          <a:p>
            <a:pPr algn="l" marL="518160" indent="-259080" lvl="1">
              <a:lnSpc>
                <a:spcPts val="3359"/>
              </a:lnSpc>
              <a:buFont typeface="Arial"/>
              <a:buChar char="•"/>
            </a:pPr>
            <a:r>
              <a:rPr lang="en-US" b="true" sz="2400">
                <a:solidFill>
                  <a:srgbClr val="FFFFFF"/>
                </a:solidFill>
                <a:latin typeface="Quicksand Bold"/>
                <a:ea typeface="Quicksand Bold"/>
                <a:cs typeface="Quicksand Bold"/>
                <a:sym typeface="Quicksand Bold"/>
              </a:rPr>
              <a:t>Cannot be the System Title IX Coordinator or Title IX Investigator.</a:t>
            </a:r>
          </a:p>
        </p:txBody>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0623"/>
            <a:ext cx="18288000" cy="10266377"/>
          </a:xfrm>
          <a:custGeom>
            <a:avLst/>
            <a:gdLst/>
            <a:ahLst/>
            <a:cxnLst/>
            <a:rect r="r" b="b" t="t" l="l"/>
            <a:pathLst>
              <a:path h="10266377" w="18288000">
                <a:moveTo>
                  <a:pt x="0" y="0"/>
                </a:moveTo>
                <a:lnTo>
                  <a:pt x="18288000" y="0"/>
                </a:lnTo>
                <a:lnTo>
                  <a:pt x="18288000" y="10266377"/>
                </a:lnTo>
                <a:lnTo>
                  <a:pt x="0" y="10266377"/>
                </a:lnTo>
                <a:lnTo>
                  <a:pt x="0" y="0"/>
                </a:lnTo>
                <a:close/>
              </a:path>
            </a:pathLst>
          </a:custGeom>
          <a:blipFill>
            <a:blip r:embed="rId2"/>
            <a:stretch>
              <a:fillRect l="0" t="-5667" r="0" b="-5667"/>
            </a:stretch>
          </a:blipFill>
        </p:spPr>
      </p:sp>
      <p:sp>
        <p:nvSpPr>
          <p:cNvPr name="Freeform 3" id="3"/>
          <p:cNvSpPr/>
          <p:nvPr/>
        </p:nvSpPr>
        <p:spPr>
          <a:xfrm flipH="false" flipV="false" rot="0">
            <a:off x="-731116" y="5977608"/>
            <a:ext cx="13710461" cy="8106310"/>
          </a:xfrm>
          <a:custGeom>
            <a:avLst/>
            <a:gdLst/>
            <a:ahLst/>
            <a:cxnLst/>
            <a:rect r="r" b="b" t="t" l="l"/>
            <a:pathLst>
              <a:path h="8106310" w="13710461">
                <a:moveTo>
                  <a:pt x="0" y="0"/>
                </a:moveTo>
                <a:lnTo>
                  <a:pt x="13710461" y="0"/>
                </a:lnTo>
                <a:lnTo>
                  <a:pt x="13710461" y="8106310"/>
                </a:lnTo>
                <a:lnTo>
                  <a:pt x="0" y="8106310"/>
                </a:lnTo>
                <a:lnTo>
                  <a:pt x="0" y="0"/>
                </a:lnTo>
                <a:close/>
              </a:path>
            </a:pathLst>
          </a:custGeom>
          <a:blipFill>
            <a:blip r:embed="rId3"/>
            <a:stretch>
              <a:fillRect l="0" t="0" r="0" b="0"/>
            </a:stretch>
          </a:blipFill>
        </p:spPr>
      </p:sp>
      <p:sp>
        <p:nvSpPr>
          <p:cNvPr name="Freeform 4" id="4"/>
          <p:cNvSpPr/>
          <p:nvPr/>
        </p:nvSpPr>
        <p:spPr>
          <a:xfrm flipH="true" flipV="false" rot="0">
            <a:off x="6124114" y="5977608"/>
            <a:ext cx="12825762" cy="7583232"/>
          </a:xfrm>
          <a:custGeom>
            <a:avLst/>
            <a:gdLst/>
            <a:ahLst/>
            <a:cxnLst/>
            <a:rect r="r" b="b" t="t" l="l"/>
            <a:pathLst>
              <a:path h="7583232" w="12825762">
                <a:moveTo>
                  <a:pt x="12825762" y="0"/>
                </a:moveTo>
                <a:lnTo>
                  <a:pt x="0" y="0"/>
                </a:lnTo>
                <a:lnTo>
                  <a:pt x="0" y="7583232"/>
                </a:lnTo>
                <a:lnTo>
                  <a:pt x="12825762" y="7583232"/>
                </a:lnTo>
                <a:lnTo>
                  <a:pt x="12825762" y="0"/>
                </a:lnTo>
                <a:close/>
              </a:path>
            </a:pathLst>
          </a:custGeom>
          <a:blipFill>
            <a:blip r:embed="rId3"/>
            <a:stretch>
              <a:fillRect l="0" t="0" r="0" b="0"/>
            </a:stretch>
          </a:blipFill>
        </p:spPr>
      </p:sp>
      <p:grpSp>
        <p:nvGrpSpPr>
          <p:cNvPr name="Group 5" id="5"/>
          <p:cNvGrpSpPr/>
          <p:nvPr/>
        </p:nvGrpSpPr>
        <p:grpSpPr>
          <a:xfrm rot="0">
            <a:off x="1716571" y="1384307"/>
            <a:ext cx="14854858" cy="5757840"/>
            <a:chOff x="0" y="0"/>
            <a:chExt cx="3912391" cy="1516468"/>
          </a:xfrm>
        </p:grpSpPr>
        <p:sp>
          <p:nvSpPr>
            <p:cNvPr name="Freeform 6" id="6"/>
            <p:cNvSpPr/>
            <p:nvPr/>
          </p:nvSpPr>
          <p:spPr>
            <a:xfrm flipH="false" flipV="false" rot="0">
              <a:off x="0" y="0"/>
              <a:ext cx="3912391" cy="1516468"/>
            </a:xfrm>
            <a:custGeom>
              <a:avLst/>
              <a:gdLst/>
              <a:ahLst/>
              <a:cxnLst/>
              <a:rect r="r" b="b" t="t" l="l"/>
              <a:pathLst>
                <a:path h="1516468" w="3912391">
                  <a:moveTo>
                    <a:pt x="26580" y="0"/>
                  </a:moveTo>
                  <a:lnTo>
                    <a:pt x="3885811" y="0"/>
                  </a:lnTo>
                  <a:cubicBezTo>
                    <a:pt x="3900491" y="0"/>
                    <a:pt x="3912391" y="11900"/>
                    <a:pt x="3912391" y="26580"/>
                  </a:cubicBezTo>
                  <a:lnTo>
                    <a:pt x="3912391" y="1489889"/>
                  </a:lnTo>
                  <a:cubicBezTo>
                    <a:pt x="3912391" y="1504568"/>
                    <a:pt x="3900491" y="1516468"/>
                    <a:pt x="3885811" y="1516468"/>
                  </a:cubicBezTo>
                  <a:lnTo>
                    <a:pt x="26580" y="1516468"/>
                  </a:lnTo>
                  <a:cubicBezTo>
                    <a:pt x="11900" y="1516468"/>
                    <a:pt x="0" y="1504568"/>
                    <a:pt x="0" y="1489889"/>
                  </a:cubicBezTo>
                  <a:lnTo>
                    <a:pt x="0" y="26580"/>
                  </a:lnTo>
                  <a:cubicBezTo>
                    <a:pt x="0" y="11900"/>
                    <a:pt x="11900" y="0"/>
                    <a:pt x="26580" y="0"/>
                  </a:cubicBezTo>
                  <a:close/>
                </a:path>
              </a:pathLst>
            </a:custGeom>
            <a:solidFill>
              <a:srgbClr val="FFFFFF"/>
            </a:solidFill>
            <a:ln w="57150" cap="rnd">
              <a:solidFill>
                <a:srgbClr val="000000"/>
              </a:solidFill>
              <a:prstDash val="lgDash"/>
              <a:round/>
            </a:ln>
          </p:spPr>
        </p:sp>
        <p:sp>
          <p:nvSpPr>
            <p:cNvPr name="TextBox 7" id="7"/>
            <p:cNvSpPr txBox="true"/>
            <p:nvPr/>
          </p:nvSpPr>
          <p:spPr>
            <a:xfrm>
              <a:off x="0" y="-38100"/>
              <a:ext cx="3912391" cy="1554568"/>
            </a:xfrm>
            <a:prstGeom prst="rect">
              <a:avLst/>
            </a:prstGeom>
          </p:spPr>
          <p:txBody>
            <a:bodyPr anchor="ctr" rtlCol="false" tIns="50800" lIns="50800" bIns="50800" rIns="50800"/>
            <a:lstStyle/>
            <a:p>
              <a:pPr algn="ctr">
                <a:lnSpc>
                  <a:spcPts val="2659"/>
                </a:lnSpc>
                <a:spcBef>
                  <a:spcPct val="0"/>
                </a:spcBef>
              </a:pPr>
            </a:p>
          </p:txBody>
        </p:sp>
      </p:grpSp>
      <p:sp>
        <p:nvSpPr>
          <p:cNvPr name="TextBox 8" id="8"/>
          <p:cNvSpPr txBox="true"/>
          <p:nvPr/>
        </p:nvSpPr>
        <p:spPr>
          <a:xfrm rot="0">
            <a:off x="2692310" y="2811448"/>
            <a:ext cx="12808130" cy="3807460"/>
          </a:xfrm>
          <a:prstGeom prst="rect">
            <a:avLst/>
          </a:prstGeom>
        </p:spPr>
        <p:txBody>
          <a:bodyPr anchor="t" rtlCol="false" tIns="0" lIns="0" bIns="0" rIns="0">
            <a:spAutoFit/>
          </a:bodyPr>
          <a:lstStyle/>
          <a:p>
            <a:pPr algn="ctr">
              <a:lnSpc>
                <a:spcPts val="4340"/>
              </a:lnSpc>
            </a:pPr>
            <a:r>
              <a:rPr lang="en-US" sz="3100">
                <a:solidFill>
                  <a:srgbClr val="000000"/>
                </a:solidFill>
                <a:latin typeface="Sawarabi Mincho"/>
                <a:ea typeface="Sawarabi Mincho"/>
                <a:cs typeface="Sawarabi Mincho"/>
                <a:sym typeface="Sawarabi Mincho"/>
              </a:rPr>
              <a:t>Ev</a:t>
            </a:r>
            <a:r>
              <a:rPr lang="en-US" sz="3100">
                <a:solidFill>
                  <a:srgbClr val="000000"/>
                </a:solidFill>
                <a:latin typeface="Sawarabi Mincho"/>
                <a:ea typeface="Sawarabi Mincho"/>
                <a:cs typeface="Sawarabi Mincho"/>
                <a:sym typeface="Sawarabi Mincho"/>
              </a:rPr>
              <a:t>ery team needs a playbook.</a:t>
            </a:r>
          </a:p>
          <a:p>
            <a:pPr algn="ctr">
              <a:lnSpc>
                <a:spcPts val="4340"/>
              </a:lnSpc>
              <a:spcBef>
                <a:spcPct val="0"/>
              </a:spcBef>
            </a:pPr>
            <a:r>
              <a:rPr lang="en-US" sz="3100">
                <a:solidFill>
                  <a:srgbClr val="000000"/>
                </a:solidFill>
                <a:latin typeface="Sawarabi Mincho"/>
                <a:ea typeface="Sawarabi Mincho"/>
                <a:cs typeface="Sawarabi Mincho"/>
                <a:sym typeface="Sawarabi Mincho"/>
              </a:rPr>
              <a:t> In this section, we’ll walk through the key steps of the Title IX process (from the moment a report is made to the final resolution). Knowing the sequence helps ensure fairness, clarity, and support for all involved. Whether you’re reporting, supporting, or responding, understanding the process equips you to take action when it counts most.</a:t>
            </a:r>
          </a:p>
        </p:txBody>
      </p:sp>
      <p:sp>
        <p:nvSpPr>
          <p:cNvPr name="TextBox 9" id="9"/>
          <p:cNvSpPr txBox="true"/>
          <p:nvPr/>
        </p:nvSpPr>
        <p:spPr>
          <a:xfrm rot="0">
            <a:off x="1756197" y="1874531"/>
            <a:ext cx="14680355" cy="887084"/>
          </a:xfrm>
          <a:prstGeom prst="rect">
            <a:avLst/>
          </a:prstGeom>
        </p:spPr>
        <p:txBody>
          <a:bodyPr anchor="t" rtlCol="false" tIns="0" lIns="0" bIns="0" rIns="0">
            <a:spAutoFit/>
          </a:bodyPr>
          <a:lstStyle/>
          <a:p>
            <a:pPr algn="ctr">
              <a:lnSpc>
                <a:spcPts val="7280"/>
              </a:lnSpc>
              <a:spcBef>
                <a:spcPct val="0"/>
              </a:spcBef>
            </a:pPr>
            <a:r>
              <a:rPr lang="en-US" sz="5200">
                <a:solidFill>
                  <a:srgbClr val="000000"/>
                </a:solidFill>
                <a:latin typeface="Negrita Pro"/>
                <a:ea typeface="Negrita Pro"/>
                <a:cs typeface="Negrita Pro"/>
                <a:sym typeface="Negrita Pro"/>
              </a:rPr>
              <a:t>Justice in Motion: From Report to Resolution</a:t>
            </a:r>
          </a:p>
        </p:txBody>
      </p:sp>
      <p:sp>
        <p:nvSpPr>
          <p:cNvPr name="Freeform 10" id="10"/>
          <p:cNvSpPr/>
          <p:nvPr/>
        </p:nvSpPr>
        <p:spPr>
          <a:xfrm flipH="false" flipV="false" rot="0">
            <a:off x="5221532" y="6444222"/>
            <a:ext cx="11215020" cy="7976683"/>
          </a:xfrm>
          <a:custGeom>
            <a:avLst/>
            <a:gdLst/>
            <a:ahLst/>
            <a:cxnLst/>
            <a:rect r="r" b="b" t="t" l="l"/>
            <a:pathLst>
              <a:path h="7976683" w="11215020">
                <a:moveTo>
                  <a:pt x="0" y="0"/>
                </a:moveTo>
                <a:lnTo>
                  <a:pt x="11215021" y="0"/>
                </a:lnTo>
                <a:lnTo>
                  <a:pt x="11215021" y="7976683"/>
                </a:lnTo>
                <a:lnTo>
                  <a:pt x="0" y="7976683"/>
                </a:lnTo>
                <a:lnTo>
                  <a:pt x="0" y="0"/>
                </a:lnTo>
                <a:close/>
              </a:path>
            </a:pathLst>
          </a:custGeom>
          <a:blipFill>
            <a:blip r:embed="rId4"/>
            <a:stretch>
              <a:fillRect l="0" t="0" r="0" b="0"/>
            </a:stretch>
          </a:blipFill>
        </p:spPr>
      </p:sp>
      <p:grpSp>
        <p:nvGrpSpPr>
          <p:cNvPr name="Group 11" id="11"/>
          <p:cNvGrpSpPr/>
          <p:nvPr/>
        </p:nvGrpSpPr>
        <p:grpSpPr>
          <a:xfrm rot="0">
            <a:off x="10649390" y="6305495"/>
            <a:ext cx="4227366" cy="1615923"/>
            <a:chOff x="0" y="0"/>
            <a:chExt cx="5636488" cy="2154564"/>
          </a:xfrm>
        </p:grpSpPr>
        <p:sp>
          <p:nvSpPr>
            <p:cNvPr name="TextBox 12" id="12"/>
            <p:cNvSpPr txBox="true"/>
            <p:nvPr/>
          </p:nvSpPr>
          <p:spPr>
            <a:xfrm rot="0">
              <a:off x="0" y="133350"/>
              <a:ext cx="5636488" cy="627467"/>
            </a:xfrm>
            <a:prstGeom prst="rect">
              <a:avLst/>
            </a:prstGeom>
          </p:spPr>
          <p:txBody>
            <a:bodyPr anchor="t" rtlCol="false" tIns="0" lIns="0" bIns="0" rIns="0">
              <a:spAutoFit/>
            </a:bodyPr>
            <a:lstStyle/>
            <a:p>
              <a:pPr algn="ctr">
                <a:lnSpc>
                  <a:spcPts val="3011"/>
                </a:lnSpc>
                <a:spcBef>
                  <a:spcPct val="0"/>
                </a:spcBef>
              </a:pPr>
              <a:r>
                <a:rPr lang="en-US" b="true" sz="3764">
                  <a:solidFill>
                    <a:srgbClr val="020C45"/>
                  </a:solidFill>
                  <a:latin typeface="HK Modular"/>
                  <a:ea typeface="HK Modular"/>
                  <a:cs typeface="HK Modular"/>
                  <a:sym typeface="HK Modular"/>
                </a:rPr>
                <a:t>DEFENDER</a:t>
              </a:r>
            </a:p>
          </p:txBody>
        </p:sp>
        <p:sp>
          <p:nvSpPr>
            <p:cNvPr name="TextBox 13" id="13"/>
            <p:cNvSpPr txBox="true"/>
            <p:nvPr/>
          </p:nvSpPr>
          <p:spPr>
            <a:xfrm rot="0">
              <a:off x="0" y="1033137"/>
              <a:ext cx="5636488" cy="1121426"/>
            </a:xfrm>
            <a:prstGeom prst="rect">
              <a:avLst/>
            </a:prstGeom>
          </p:spPr>
          <p:txBody>
            <a:bodyPr anchor="t" rtlCol="false" tIns="0" lIns="0" bIns="0" rIns="0">
              <a:spAutoFit/>
            </a:bodyPr>
            <a:lstStyle/>
            <a:p>
              <a:pPr algn="ctr">
                <a:lnSpc>
                  <a:spcPts val="5415"/>
                </a:lnSpc>
                <a:spcBef>
                  <a:spcPct val="0"/>
                </a:spcBef>
              </a:pPr>
              <a:r>
                <a:rPr lang="en-US" b="true" sz="6769">
                  <a:solidFill>
                    <a:srgbClr val="1F80FF"/>
                  </a:solidFill>
                  <a:latin typeface="HK Modular"/>
                  <a:ea typeface="HK Modular"/>
                  <a:cs typeface="HK Modular"/>
                  <a:sym typeface="HK Modular"/>
                </a:rPr>
                <a:t>IX</a:t>
              </a:r>
            </a:p>
          </p:txBody>
        </p:sp>
      </p:gr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2080819" y="1859618"/>
            <a:ext cx="14126362" cy="7398682"/>
          </a:xfrm>
          <a:custGeom>
            <a:avLst/>
            <a:gdLst/>
            <a:ahLst/>
            <a:cxnLst/>
            <a:rect r="r" b="b" t="t" l="l"/>
            <a:pathLst>
              <a:path h="7398682" w="14126362">
                <a:moveTo>
                  <a:pt x="0" y="0"/>
                </a:moveTo>
                <a:lnTo>
                  <a:pt x="14126362" y="0"/>
                </a:lnTo>
                <a:lnTo>
                  <a:pt x="14126362" y="7398682"/>
                </a:lnTo>
                <a:lnTo>
                  <a:pt x="0" y="73986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62427" y="-605242"/>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2091314">
            <a:off x="15255311" y="254573"/>
            <a:ext cx="1903741" cy="3566728"/>
          </a:xfrm>
          <a:custGeom>
            <a:avLst/>
            <a:gdLst/>
            <a:ahLst/>
            <a:cxnLst/>
            <a:rect r="r" b="b" t="t" l="l"/>
            <a:pathLst>
              <a:path h="3566728" w="1903741">
                <a:moveTo>
                  <a:pt x="0" y="0"/>
                </a:moveTo>
                <a:lnTo>
                  <a:pt x="1903741" y="0"/>
                </a:lnTo>
                <a:lnTo>
                  <a:pt x="1903741" y="3566728"/>
                </a:lnTo>
                <a:lnTo>
                  <a:pt x="0" y="35667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4466257" y="8607587"/>
            <a:ext cx="9601867" cy="8229600"/>
          </a:xfrm>
          <a:custGeom>
            <a:avLst/>
            <a:gdLst/>
            <a:ahLst/>
            <a:cxnLst/>
            <a:rect r="r" b="b" t="t" l="l"/>
            <a:pathLst>
              <a:path h="8229600" w="9601867">
                <a:moveTo>
                  <a:pt x="0" y="0"/>
                </a:moveTo>
                <a:lnTo>
                  <a:pt x="9601866" y="0"/>
                </a:lnTo>
                <a:lnTo>
                  <a:pt x="9601866" y="8229600"/>
                </a:lnTo>
                <a:lnTo>
                  <a:pt x="0" y="8229600"/>
                </a:lnTo>
                <a:lnTo>
                  <a:pt x="0" y="0"/>
                </a:lnTo>
                <a:close/>
              </a:path>
            </a:pathLst>
          </a:custGeom>
          <a:blipFill>
            <a:blip r:embed="rId9"/>
            <a:stretch>
              <a:fillRect l="0" t="0" r="0" b="0"/>
            </a:stretch>
          </a:blipFill>
        </p:spPr>
      </p:sp>
      <p:sp>
        <p:nvSpPr>
          <p:cNvPr name="TextBox 7" id="7"/>
          <p:cNvSpPr txBox="true"/>
          <p:nvPr/>
        </p:nvSpPr>
        <p:spPr>
          <a:xfrm rot="-235009">
            <a:off x="773665" y="172242"/>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FAQ 4</a:t>
            </a:r>
          </a:p>
        </p:txBody>
      </p:sp>
      <p:sp>
        <p:nvSpPr>
          <p:cNvPr name="TextBox 8" id="8"/>
          <p:cNvSpPr txBox="true"/>
          <p:nvPr/>
        </p:nvSpPr>
        <p:spPr>
          <a:xfrm rot="-116478">
            <a:off x="3785503" y="4501921"/>
            <a:ext cx="10043113" cy="752095"/>
          </a:xfrm>
          <a:prstGeom prst="rect">
            <a:avLst/>
          </a:prstGeom>
        </p:spPr>
        <p:txBody>
          <a:bodyPr anchor="t" rtlCol="false" tIns="0" lIns="0" bIns="0" rIns="0">
            <a:spAutoFit/>
          </a:bodyPr>
          <a:lstStyle/>
          <a:p>
            <a:pPr algn="l">
              <a:lnSpc>
                <a:spcPts val="4220"/>
              </a:lnSpc>
            </a:pPr>
            <a:r>
              <a:rPr lang="en-US" sz="3014" b="true">
                <a:solidFill>
                  <a:srgbClr val="000000"/>
                </a:solidFill>
                <a:latin typeface="Cakerolli Ultra-Bold"/>
                <a:ea typeface="Cakerolli Ultra-Bold"/>
                <a:cs typeface="Cakerolli Ultra-Bold"/>
                <a:sym typeface="Cakerolli Ultra-Bold"/>
              </a:rPr>
              <a:t>I just received a report, what is my next move?</a:t>
            </a:r>
          </a:p>
        </p:txBody>
      </p:sp>
      <p:sp>
        <p:nvSpPr>
          <p:cNvPr name="Freeform 9" id="9"/>
          <p:cNvSpPr/>
          <p:nvPr/>
        </p:nvSpPr>
        <p:spPr>
          <a:xfrm flipH="false" flipV="false" rot="6049943">
            <a:off x="15087311" y="6951630"/>
            <a:ext cx="1032449" cy="1934330"/>
          </a:xfrm>
          <a:custGeom>
            <a:avLst/>
            <a:gdLst/>
            <a:ahLst/>
            <a:cxnLst/>
            <a:rect r="r" b="b" t="t" l="l"/>
            <a:pathLst>
              <a:path h="1934330" w="1032449">
                <a:moveTo>
                  <a:pt x="0" y="0"/>
                </a:moveTo>
                <a:lnTo>
                  <a:pt x="1032449" y="0"/>
                </a:lnTo>
                <a:lnTo>
                  <a:pt x="1032449" y="1934330"/>
                </a:lnTo>
                <a:lnTo>
                  <a:pt x="0" y="19343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3004113" y="6054375"/>
            <a:ext cx="11402763" cy="943368"/>
          </a:xfrm>
          <a:prstGeom prst="rect">
            <a:avLst/>
          </a:prstGeom>
        </p:spPr>
        <p:txBody>
          <a:bodyPr anchor="t" rtlCol="false" tIns="0" lIns="0" bIns="0" rIns="0">
            <a:spAutoFit/>
          </a:bodyPr>
          <a:lstStyle/>
          <a:p>
            <a:pPr algn="ctr">
              <a:lnSpc>
                <a:spcPts val="3128"/>
              </a:lnSpc>
              <a:spcBef>
                <a:spcPct val="0"/>
              </a:spcBef>
            </a:pPr>
            <a:r>
              <a:rPr lang="en-US" sz="2234">
                <a:solidFill>
                  <a:srgbClr val="000000"/>
                </a:solidFill>
                <a:latin typeface="Cakerolli"/>
                <a:ea typeface="Cakerolli"/>
                <a:cs typeface="Cakerolli"/>
                <a:sym typeface="Cakerolli"/>
              </a:rPr>
              <a:t>"You’ve he</a:t>
            </a:r>
            <a:r>
              <a:rPr lang="en-US" sz="2234">
                <a:solidFill>
                  <a:srgbClr val="000000"/>
                </a:solidFill>
                <a:latin typeface="Cakerolli"/>
                <a:ea typeface="Cakerolli"/>
                <a:cs typeface="Cakerolli"/>
                <a:sym typeface="Cakerolli"/>
              </a:rPr>
              <a:t>ard something that makes your ears perk up—now what? Hint: It’s less about solving, more about reporting."</a:t>
            </a:r>
          </a:p>
        </p:txBody>
      </p:sp>
      <p:sp>
        <p:nvSpPr>
          <p:cNvPr name="Freeform 11" id="11"/>
          <p:cNvSpPr/>
          <p:nvPr/>
        </p:nvSpPr>
        <p:spPr>
          <a:xfrm flipH="false" flipV="false" rot="0">
            <a:off x="15649756" y="2911088"/>
            <a:ext cx="2001456" cy="3153063"/>
          </a:xfrm>
          <a:custGeom>
            <a:avLst/>
            <a:gdLst/>
            <a:ahLst/>
            <a:cxnLst/>
            <a:rect r="r" b="b" t="t" l="l"/>
            <a:pathLst>
              <a:path h="3153063" w="2001456">
                <a:moveTo>
                  <a:pt x="0" y="0"/>
                </a:moveTo>
                <a:lnTo>
                  <a:pt x="2001456" y="0"/>
                </a:lnTo>
                <a:lnTo>
                  <a:pt x="2001456" y="3153064"/>
                </a:lnTo>
                <a:lnTo>
                  <a:pt x="0" y="3153064"/>
                </a:lnTo>
                <a:lnTo>
                  <a:pt x="0" y="0"/>
                </a:lnTo>
                <a:close/>
              </a:path>
            </a:pathLst>
          </a:custGeom>
          <a:blipFill>
            <a:blip r:embed="rId10"/>
            <a:stretch>
              <a:fillRect l="0" t="0" r="0" b="0"/>
            </a:stretch>
          </a:blipFill>
        </p:spPr>
      </p:sp>
      <p:sp>
        <p:nvSpPr>
          <p:cNvPr name="TextBox 12" id="12"/>
          <p:cNvSpPr txBox="true"/>
          <p:nvPr/>
        </p:nvSpPr>
        <p:spPr>
          <a:xfrm rot="0">
            <a:off x="11628534" y="6259676"/>
            <a:ext cx="10043902" cy="375920"/>
          </a:xfrm>
          <a:prstGeom prst="rect">
            <a:avLst/>
          </a:prstGeom>
        </p:spPr>
        <p:txBody>
          <a:bodyPr anchor="t" rtlCol="false" tIns="0" lIns="0" bIns="0" rIns="0">
            <a:spAutoFit/>
          </a:bodyPr>
          <a:lstStyle/>
          <a:p>
            <a:pPr algn="ctr">
              <a:lnSpc>
                <a:spcPts val="2799"/>
              </a:lnSpc>
            </a:pPr>
            <a:r>
              <a:rPr lang="en-US" b="true" sz="2799">
                <a:solidFill>
                  <a:srgbClr val="ED1C24"/>
                </a:solidFill>
                <a:latin typeface="Big Shoulders Display Bold"/>
                <a:ea typeface="Big Shoulders Display Bold"/>
                <a:cs typeface="Big Shoulders Display Bold"/>
                <a:sym typeface="Big Shoulders Display Bold"/>
              </a:rPr>
              <a:t>WISKER STRIKE</a:t>
            </a:r>
          </a:p>
        </p:txBody>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028700" y="3210687"/>
            <a:ext cx="13525041" cy="5426923"/>
          </a:xfrm>
          <a:custGeom>
            <a:avLst/>
            <a:gdLst/>
            <a:ahLst/>
            <a:cxnLst/>
            <a:rect r="r" b="b" t="t" l="l"/>
            <a:pathLst>
              <a:path h="5426923" w="13525041">
                <a:moveTo>
                  <a:pt x="0" y="0"/>
                </a:moveTo>
                <a:lnTo>
                  <a:pt x="13525041" y="0"/>
                </a:lnTo>
                <a:lnTo>
                  <a:pt x="13525041" y="5426923"/>
                </a:lnTo>
                <a:lnTo>
                  <a:pt x="0" y="542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553741" y="2011818"/>
            <a:ext cx="2705559" cy="1198869"/>
          </a:xfrm>
          <a:custGeom>
            <a:avLst/>
            <a:gdLst/>
            <a:ahLst/>
            <a:cxnLst/>
            <a:rect r="r" b="b" t="t" l="l"/>
            <a:pathLst>
              <a:path h="1198869" w="2705559">
                <a:moveTo>
                  <a:pt x="0" y="0"/>
                </a:moveTo>
                <a:lnTo>
                  <a:pt x="2705559" y="0"/>
                </a:lnTo>
                <a:lnTo>
                  <a:pt x="2705559" y="1198869"/>
                </a:lnTo>
                <a:lnTo>
                  <a:pt x="0" y="1198869"/>
                </a:lnTo>
                <a:lnTo>
                  <a:pt x="0" y="0"/>
                </a:lnTo>
                <a:close/>
              </a:path>
            </a:pathLst>
          </a:custGeom>
          <a:blipFill>
            <a:blip r:embed="rId5">
              <a:extLst>
                <a:ext uri="{96DAC541-7B7A-43D3-8B79-37D633B846F1}">
                  <asvg:svgBlip xmlns:asvg="http://schemas.microsoft.com/office/drawing/2016/SVG/main" r:embed="rId6"/>
                </a:ext>
              </a:extLst>
            </a:blip>
            <a:stretch>
              <a:fillRect l="0" t="-352670" r="-399898" b="0"/>
            </a:stretch>
          </a:blipFill>
        </p:spPr>
      </p:sp>
      <p:sp>
        <p:nvSpPr>
          <p:cNvPr name="Freeform 5" id="5"/>
          <p:cNvSpPr/>
          <p:nvPr/>
        </p:nvSpPr>
        <p:spPr>
          <a:xfrm flipH="false" flipV="false" rot="0">
            <a:off x="1557415" y="5937841"/>
            <a:ext cx="1728061" cy="1401889"/>
          </a:xfrm>
          <a:custGeom>
            <a:avLst/>
            <a:gdLst/>
            <a:ahLst/>
            <a:cxnLst/>
            <a:rect r="r" b="b" t="t" l="l"/>
            <a:pathLst>
              <a:path h="1401889" w="1728061">
                <a:moveTo>
                  <a:pt x="0" y="0"/>
                </a:moveTo>
                <a:lnTo>
                  <a:pt x="1728061" y="0"/>
                </a:lnTo>
                <a:lnTo>
                  <a:pt x="1728061" y="1401889"/>
                </a:lnTo>
                <a:lnTo>
                  <a:pt x="0" y="14018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4374183" y="4850772"/>
            <a:ext cx="1195057" cy="1195057"/>
          </a:xfrm>
          <a:custGeom>
            <a:avLst/>
            <a:gdLst/>
            <a:ahLst/>
            <a:cxnLst/>
            <a:rect r="r" b="b" t="t" l="l"/>
            <a:pathLst>
              <a:path h="1195057" w="1195057">
                <a:moveTo>
                  <a:pt x="0" y="0"/>
                </a:moveTo>
                <a:lnTo>
                  <a:pt x="1195057" y="0"/>
                </a:lnTo>
                <a:lnTo>
                  <a:pt x="1195057" y="1195056"/>
                </a:lnTo>
                <a:lnTo>
                  <a:pt x="0" y="1195056"/>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p:cNvSpPr/>
          <p:nvPr/>
        </p:nvSpPr>
        <p:spPr>
          <a:xfrm flipH="false" flipV="false" rot="0">
            <a:off x="7032576" y="3873988"/>
            <a:ext cx="1376973" cy="1376973"/>
          </a:xfrm>
          <a:custGeom>
            <a:avLst/>
            <a:gdLst/>
            <a:ahLst/>
            <a:cxnLst/>
            <a:rect r="r" b="b" t="t" l="l"/>
            <a:pathLst>
              <a:path h="1376973" w="1376973">
                <a:moveTo>
                  <a:pt x="0" y="0"/>
                </a:moveTo>
                <a:lnTo>
                  <a:pt x="1376973" y="0"/>
                </a:lnTo>
                <a:lnTo>
                  <a:pt x="1376973" y="1376974"/>
                </a:lnTo>
                <a:lnTo>
                  <a:pt x="0" y="137697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8" id="8"/>
          <p:cNvSpPr/>
          <p:nvPr/>
        </p:nvSpPr>
        <p:spPr>
          <a:xfrm flipH="false" flipV="false" rot="0">
            <a:off x="9855236" y="2842604"/>
            <a:ext cx="1150867" cy="1284091"/>
          </a:xfrm>
          <a:custGeom>
            <a:avLst/>
            <a:gdLst/>
            <a:ahLst/>
            <a:cxnLst/>
            <a:rect r="r" b="b" t="t" l="l"/>
            <a:pathLst>
              <a:path h="1284091" w="1150867">
                <a:moveTo>
                  <a:pt x="0" y="0"/>
                </a:moveTo>
                <a:lnTo>
                  <a:pt x="1150866" y="0"/>
                </a:lnTo>
                <a:lnTo>
                  <a:pt x="1150866" y="1284091"/>
                </a:lnTo>
                <a:lnTo>
                  <a:pt x="0" y="128409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 id="9"/>
          <p:cNvSpPr/>
          <p:nvPr/>
        </p:nvSpPr>
        <p:spPr>
          <a:xfrm flipH="false" flipV="false" rot="0">
            <a:off x="12568440" y="1907043"/>
            <a:ext cx="1067303" cy="1067303"/>
          </a:xfrm>
          <a:custGeom>
            <a:avLst/>
            <a:gdLst/>
            <a:ahLst/>
            <a:cxnLst/>
            <a:rect r="r" b="b" t="t" l="l"/>
            <a:pathLst>
              <a:path h="1067303" w="1067303">
                <a:moveTo>
                  <a:pt x="0" y="0"/>
                </a:moveTo>
                <a:lnTo>
                  <a:pt x="1067303" y="0"/>
                </a:lnTo>
                <a:lnTo>
                  <a:pt x="1067303" y="1067304"/>
                </a:lnTo>
                <a:lnTo>
                  <a:pt x="0" y="1067304"/>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0" id="10"/>
          <p:cNvSpPr/>
          <p:nvPr/>
        </p:nvSpPr>
        <p:spPr>
          <a:xfrm flipH="false" flipV="false" rot="0">
            <a:off x="15460235" y="775458"/>
            <a:ext cx="1093495" cy="1321444"/>
          </a:xfrm>
          <a:custGeom>
            <a:avLst/>
            <a:gdLst/>
            <a:ahLst/>
            <a:cxnLst/>
            <a:rect r="r" b="b" t="t" l="l"/>
            <a:pathLst>
              <a:path h="1321444" w="1093495">
                <a:moveTo>
                  <a:pt x="0" y="0"/>
                </a:moveTo>
                <a:lnTo>
                  <a:pt x="1093495" y="0"/>
                </a:lnTo>
                <a:lnTo>
                  <a:pt x="1093495" y="1321445"/>
                </a:lnTo>
                <a:lnTo>
                  <a:pt x="0" y="132144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AutoShape 11" id="11"/>
          <p:cNvSpPr/>
          <p:nvPr/>
        </p:nvSpPr>
        <p:spPr>
          <a:xfrm>
            <a:off x="7702012" y="6439511"/>
            <a:ext cx="0" cy="2206412"/>
          </a:xfrm>
          <a:prstGeom prst="line">
            <a:avLst/>
          </a:prstGeom>
          <a:ln cap="flat" w="38100">
            <a:solidFill>
              <a:srgbClr val="A3D02F"/>
            </a:solidFill>
            <a:prstDash val="solid"/>
            <a:headEnd type="none" len="sm" w="sm"/>
            <a:tailEnd type="arrow" len="sm" w="med"/>
          </a:ln>
        </p:spPr>
      </p:sp>
      <p:sp>
        <p:nvSpPr>
          <p:cNvPr name="AutoShape 12" id="12"/>
          <p:cNvSpPr/>
          <p:nvPr/>
        </p:nvSpPr>
        <p:spPr>
          <a:xfrm>
            <a:off x="13315101" y="4294275"/>
            <a:ext cx="0" cy="2206412"/>
          </a:xfrm>
          <a:prstGeom prst="line">
            <a:avLst/>
          </a:prstGeom>
          <a:ln cap="flat" w="38100">
            <a:solidFill>
              <a:srgbClr val="FF8D39"/>
            </a:solidFill>
            <a:prstDash val="solid"/>
            <a:headEnd type="none" len="sm" w="sm"/>
            <a:tailEnd type="arrow" len="sm" w="med"/>
          </a:ln>
        </p:spPr>
      </p:sp>
      <p:sp>
        <p:nvSpPr>
          <p:cNvPr name="Freeform 13" id="13"/>
          <p:cNvSpPr/>
          <p:nvPr/>
        </p:nvSpPr>
        <p:spPr>
          <a:xfrm flipH="false" flipV="false" rot="0">
            <a:off x="10738779" y="7415073"/>
            <a:ext cx="2576322" cy="2576322"/>
          </a:xfrm>
          <a:custGeom>
            <a:avLst/>
            <a:gdLst/>
            <a:ahLst/>
            <a:cxnLst/>
            <a:rect r="r" b="b" t="t" l="l"/>
            <a:pathLst>
              <a:path h="2576322" w="2576322">
                <a:moveTo>
                  <a:pt x="0" y="0"/>
                </a:moveTo>
                <a:lnTo>
                  <a:pt x="2576322" y="0"/>
                </a:lnTo>
                <a:lnTo>
                  <a:pt x="2576322" y="2576322"/>
                </a:lnTo>
                <a:lnTo>
                  <a:pt x="0" y="2576322"/>
                </a:lnTo>
                <a:lnTo>
                  <a:pt x="0" y="0"/>
                </a:lnTo>
                <a:close/>
              </a:path>
            </a:pathLst>
          </a:custGeom>
          <a:blipFill>
            <a:blip r:embed="rId19"/>
            <a:stretch>
              <a:fillRect l="0" t="0" r="0" b="0"/>
            </a:stretch>
          </a:blipFill>
        </p:spPr>
      </p:sp>
      <p:sp>
        <p:nvSpPr>
          <p:cNvPr name="Freeform 14" id="14"/>
          <p:cNvSpPr/>
          <p:nvPr/>
        </p:nvSpPr>
        <p:spPr>
          <a:xfrm flipH="false" flipV="false" rot="0">
            <a:off x="14458491" y="7339730"/>
            <a:ext cx="2510698" cy="2510698"/>
          </a:xfrm>
          <a:custGeom>
            <a:avLst/>
            <a:gdLst/>
            <a:ahLst/>
            <a:cxnLst/>
            <a:rect r="r" b="b" t="t" l="l"/>
            <a:pathLst>
              <a:path h="2510698" w="2510698">
                <a:moveTo>
                  <a:pt x="0" y="0"/>
                </a:moveTo>
                <a:lnTo>
                  <a:pt x="2510698" y="0"/>
                </a:lnTo>
                <a:lnTo>
                  <a:pt x="2510698" y="2510698"/>
                </a:lnTo>
                <a:lnTo>
                  <a:pt x="0" y="2510698"/>
                </a:lnTo>
                <a:lnTo>
                  <a:pt x="0" y="0"/>
                </a:lnTo>
                <a:close/>
              </a:path>
            </a:pathLst>
          </a:custGeom>
          <a:blipFill>
            <a:blip r:embed="rId20"/>
            <a:stretch>
              <a:fillRect l="0" t="0" r="0" b="0"/>
            </a:stretch>
          </a:blipFill>
        </p:spPr>
      </p:sp>
      <p:sp>
        <p:nvSpPr>
          <p:cNvPr name="TextBox 15" id="15"/>
          <p:cNvSpPr txBox="true"/>
          <p:nvPr/>
        </p:nvSpPr>
        <p:spPr>
          <a:xfrm rot="0">
            <a:off x="1199681" y="8855843"/>
            <a:ext cx="2546176" cy="8001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You will receive an email w/further directions.</a:t>
            </a:r>
          </a:p>
        </p:txBody>
      </p:sp>
      <p:sp>
        <p:nvSpPr>
          <p:cNvPr name="TextBox 16" id="16"/>
          <p:cNvSpPr txBox="true"/>
          <p:nvPr/>
        </p:nvSpPr>
        <p:spPr>
          <a:xfrm rot="0">
            <a:off x="3928814" y="7747314"/>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Submit form and all evidence.</a:t>
            </a:r>
          </a:p>
        </p:txBody>
      </p:sp>
      <p:sp>
        <p:nvSpPr>
          <p:cNvPr name="TextBox 17" id="17"/>
          <p:cNvSpPr txBox="true"/>
          <p:nvPr/>
        </p:nvSpPr>
        <p:spPr>
          <a:xfrm rot="0">
            <a:off x="9387081" y="5530257"/>
            <a:ext cx="2546176" cy="8001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It is best practice to include parents/guardians/SST</a:t>
            </a:r>
          </a:p>
        </p:txBody>
      </p:sp>
      <p:sp>
        <p:nvSpPr>
          <p:cNvPr name="TextBox 18" id="18"/>
          <p:cNvSpPr txBox="true"/>
          <p:nvPr/>
        </p:nvSpPr>
        <p:spPr>
          <a:xfrm rot="0">
            <a:off x="12116214" y="6605448"/>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Report to DFCS and/or RCSS Police  </a:t>
            </a:r>
          </a:p>
        </p:txBody>
      </p:sp>
      <p:sp>
        <p:nvSpPr>
          <p:cNvPr name="TextBox 19" id="19"/>
          <p:cNvSpPr txBox="true"/>
          <p:nvPr/>
        </p:nvSpPr>
        <p:spPr>
          <a:xfrm rot="0">
            <a:off x="15128357" y="5552634"/>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Dismissal of Formal Complaint</a:t>
            </a:r>
          </a:p>
        </p:txBody>
      </p:sp>
      <p:sp>
        <p:nvSpPr>
          <p:cNvPr name="TextBox 20" id="20"/>
          <p:cNvSpPr txBox="true"/>
          <p:nvPr/>
        </p:nvSpPr>
        <p:spPr>
          <a:xfrm rot="0">
            <a:off x="1199681" y="7980677"/>
            <a:ext cx="2546538"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Report to System Title IX Coordinator</a:t>
            </a:r>
          </a:p>
        </p:txBody>
      </p:sp>
      <p:sp>
        <p:nvSpPr>
          <p:cNvPr name="TextBox 21" id="21"/>
          <p:cNvSpPr txBox="true"/>
          <p:nvPr/>
        </p:nvSpPr>
        <p:spPr>
          <a:xfrm rot="0">
            <a:off x="3928814" y="6567348"/>
            <a:ext cx="2367602"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Complete the Determination Form</a:t>
            </a:r>
          </a:p>
        </p:txBody>
      </p:sp>
      <p:sp>
        <p:nvSpPr>
          <p:cNvPr name="TextBox 22" id="22"/>
          <p:cNvSpPr txBox="true"/>
          <p:nvPr/>
        </p:nvSpPr>
        <p:spPr>
          <a:xfrm rot="0">
            <a:off x="6657947" y="5773144"/>
            <a:ext cx="2126230"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Does the student have disabilities?</a:t>
            </a:r>
          </a:p>
        </p:txBody>
      </p:sp>
      <p:sp>
        <p:nvSpPr>
          <p:cNvPr name="TextBox 23" id="23"/>
          <p:cNvSpPr txBox="true"/>
          <p:nvPr/>
        </p:nvSpPr>
        <p:spPr>
          <a:xfrm rot="0">
            <a:off x="9264787" y="4552950"/>
            <a:ext cx="2546176"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Implement Supportive Measures</a:t>
            </a:r>
          </a:p>
        </p:txBody>
      </p:sp>
      <p:sp>
        <p:nvSpPr>
          <p:cNvPr name="TextBox 24" id="24"/>
          <p:cNvSpPr txBox="true"/>
          <p:nvPr/>
        </p:nvSpPr>
        <p:spPr>
          <a:xfrm rot="0">
            <a:off x="12020964" y="3475125"/>
            <a:ext cx="2437528" cy="542925"/>
          </a:xfrm>
          <a:prstGeom prst="rect">
            <a:avLst/>
          </a:prstGeom>
        </p:spPr>
        <p:txBody>
          <a:bodyPr anchor="t" rtlCol="false" tIns="0" lIns="0" bIns="0" rIns="0">
            <a:spAutoFit/>
          </a:bodyPr>
          <a:lstStyle/>
          <a:p>
            <a:pPr algn="l">
              <a:lnSpc>
                <a:spcPts val="2160"/>
              </a:lnSpc>
            </a:pPr>
            <a:r>
              <a:rPr lang="en-US" sz="1800" b="true">
                <a:solidFill>
                  <a:srgbClr val="FFFFFF"/>
                </a:solidFill>
                <a:latin typeface="Roboto Bold"/>
                <a:ea typeface="Roboto Bold"/>
                <a:cs typeface="Roboto Bold"/>
                <a:sym typeface="Roboto Bold"/>
              </a:rPr>
              <a:t>Should I call other departments/agencies?</a:t>
            </a:r>
          </a:p>
        </p:txBody>
      </p:sp>
      <p:sp>
        <p:nvSpPr>
          <p:cNvPr name="TextBox 25" id="25"/>
          <p:cNvSpPr txBox="true"/>
          <p:nvPr/>
        </p:nvSpPr>
        <p:spPr>
          <a:xfrm rot="0">
            <a:off x="14845347" y="2401703"/>
            <a:ext cx="1941294"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Wait for determination?</a:t>
            </a:r>
          </a:p>
        </p:txBody>
      </p:sp>
      <p:sp>
        <p:nvSpPr>
          <p:cNvPr name="TextBox 26" id="26"/>
          <p:cNvSpPr txBox="true"/>
          <p:nvPr/>
        </p:nvSpPr>
        <p:spPr>
          <a:xfrm rot="0">
            <a:off x="1028700" y="638175"/>
            <a:ext cx="9631469" cy="1181100"/>
          </a:xfrm>
          <a:prstGeom prst="rect">
            <a:avLst/>
          </a:prstGeom>
        </p:spPr>
        <p:txBody>
          <a:bodyPr anchor="t" rtlCol="false" tIns="0" lIns="0" bIns="0" rIns="0">
            <a:spAutoFit/>
          </a:bodyPr>
          <a:lstStyle/>
          <a:p>
            <a:pPr algn="l">
              <a:lnSpc>
                <a:spcPts val="6240"/>
              </a:lnSpc>
            </a:pPr>
            <a:r>
              <a:rPr lang="en-US" sz="5200" b="true">
                <a:solidFill>
                  <a:srgbClr val="000000"/>
                </a:solidFill>
                <a:latin typeface="Cakerolli Ultra-Bold"/>
                <a:ea typeface="Cakerolli Ultra-Bold"/>
                <a:cs typeface="Cakerolli Ultra-Bold"/>
                <a:sym typeface="Cakerolli Ultra-Bold"/>
              </a:rPr>
              <a:t>I received a report, now what?</a:t>
            </a:r>
          </a:p>
        </p:txBody>
      </p:sp>
      <p:sp>
        <p:nvSpPr>
          <p:cNvPr name="TextBox 27" id="27"/>
          <p:cNvSpPr txBox="true"/>
          <p:nvPr/>
        </p:nvSpPr>
        <p:spPr>
          <a:xfrm rot="0">
            <a:off x="7032576" y="7282580"/>
            <a:ext cx="1980156" cy="415290"/>
          </a:xfrm>
          <a:prstGeom prst="rect">
            <a:avLst/>
          </a:prstGeom>
        </p:spPr>
        <p:txBody>
          <a:bodyPr anchor="t" rtlCol="false" tIns="0" lIns="0" bIns="0" rIns="0">
            <a:spAutoFit/>
          </a:bodyPr>
          <a:lstStyle/>
          <a:p>
            <a:pPr algn="ctr">
              <a:lnSpc>
                <a:spcPts val="3359"/>
              </a:lnSpc>
              <a:spcBef>
                <a:spcPct val="0"/>
              </a:spcBef>
            </a:pPr>
            <a:r>
              <a:rPr lang="en-US" b="true" sz="2400">
                <a:solidFill>
                  <a:srgbClr val="0048E8"/>
                </a:solidFill>
                <a:latin typeface="Quicksand Bold"/>
                <a:ea typeface="Quicksand Bold"/>
                <a:cs typeface="Quicksand Bold"/>
                <a:sym typeface="Quicksand Bold"/>
              </a:rPr>
              <a:t>YES</a:t>
            </a:r>
          </a:p>
        </p:txBody>
      </p:sp>
      <p:sp>
        <p:nvSpPr>
          <p:cNvPr name="TextBox 28" id="28"/>
          <p:cNvSpPr txBox="true"/>
          <p:nvPr/>
        </p:nvSpPr>
        <p:spPr>
          <a:xfrm rot="0">
            <a:off x="6597824" y="8712598"/>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Include a member of the student’s IEP team.</a:t>
            </a:r>
          </a:p>
        </p:txBody>
      </p:sp>
      <p:sp>
        <p:nvSpPr>
          <p:cNvPr name="TextBox 29" id="29"/>
          <p:cNvSpPr txBox="true"/>
          <p:nvPr/>
        </p:nvSpPr>
        <p:spPr>
          <a:xfrm rot="0">
            <a:off x="12645665" y="5137344"/>
            <a:ext cx="1980156" cy="415290"/>
          </a:xfrm>
          <a:prstGeom prst="rect">
            <a:avLst/>
          </a:prstGeom>
        </p:spPr>
        <p:txBody>
          <a:bodyPr anchor="t" rtlCol="false" tIns="0" lIns="0" bIns="0" rIns="0">
            <a:spAutoFit/>
          </a:bodyPr>
          <a:lstStyle/>
          <a:p>
            <a:pPr algn="ctr">
              <a:lnSpc>
                <a:spcPts val="3359"/>
              </a:lnSpc>
              <a:spcBef>
                <a:spcPct val="0"/>
              </a:spcBef>
            </a:pPr>
            <a:r>
              <a:rPr lang="en-US" b="true" sz="2400">
                <a:solidFill>
                  <a:srgbClr val="EF322C"/>
                </a:solidFill>
                <a:latin typeface="Quicksand Bold"/>
                <a:ea typeface="Quicksand Bold"/>
                <a:cs typeface="Quicksand Bold"/>
                <a:sym typeface="Quicksand Bold"/>
              </a:rPr>
              <a:t>YES</a:t>
            </a:r>
          </a:p>
        </p:txBody>
      </p:sp>
      <p:sp>
        <p:nvSpPr>
          <p:cNvPr name="AutoShape 30" id="30"/>
          <p:cNvSpPr/>
          <p:nvPr/>
        </p:nvSpPr>
        <p:spPr>
          <a:xfrm>
            <a:off x="15797793" y="3167152"/>
            <a:ext cx="0" cy="2206412"/>
          </a:xfrm>
          <a:prstGeom prst="line">
            <a:avLst/>
          </a:prstGeom>
          <a:ln cap="flat" w="38100">
            <a:solidFill>
              <a:srgbClr val="FF8D39"/>
            </a:solidFill>
            <a:prstDash val="solid"/>
            <a:headEnd type="none" len="sm" w="sm"/>
            <a:tailEnd type="arrow" len="sm" w="med"/>
          </a:ln>
        </p:spPr>
      </p:sp>
      <p:sp>
        <p:nvSpPr>
          <p:cNvPr name="TextBox 31" id="31"/>
          <p:cNvSpPr txBox="true"/>
          <p:nvPr/>
        </p:nvSpPr>
        <p:spPr>
          <a:xfrm rot="0">
            <a:off x="15128357" y="4010221"/>
            <a:ext cx="1980156" cy="415290"/>
          </a:xfrm>
          <a:prstGeom prst="rect">
            <a:avLst/>
          </a:prstGeom>
        </p:spPr>
        <p:txBody>
          <a:bodyPr anchor="t" rtlCol="false" tIns="0" lIns="0" bIns="0" rIns="0">
            <a:spAutoFit/>
          </a:bodyPr>
          <a:lstStyle/>
          <a:p>
            <a:pPr algn="ctr">
              <a:lnSpc>
                <a:spcPts val="3359"/>
              </a:lnSpc>
              <a:spcBef>
                <a:spcPct val="0"/>
              </a:spcBef>
            </a:pPr>
            <a:r>
              <a:rPr lang="en-US" b="true" sz="2400">
                <a:solidFill>
                  <a:srgbClr val="EF322C"/>
                </a:solidFill>
                <a:latin typeface="Quicksand Bold"/>
                <a:ea typeface="Quicksand Bold"/>
                <a:cs typeface="Quicksand Bold"/>
                <a:sym typeface="Quicksand Bold"/>
              </a:rPr>
              <a:t>No</a:t>
            </a:r>
          </a:p>
        </p:txBody>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4382503" y="-283957"/>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3844981" y="3707549"/>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0">
            <a:off x="3186755" y="5521043"/>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6" id="6"/>
          <p:cNvSpPr/>
          <p:nvPr/>
        </p:nvSpPr>
        <p:spPr>
          <a:xfrm flipH="false" flipV="false" rot="0">
            <a:off x="2535273" y="7211220"/>
            <a:ext cx="11216875" cy="2047080"/>
          </a:xfrm>
          <a:custGeom>
            <a:avLst/>
            <a:gdLst/>
            <a:ahLst/>
            <a:cxnLst/>
            <a:rect r="r" b="b" t="t" l="l"/>
            <a:pathLst>
              <a:path h="2047080" w="11216875">
                <a:moveTo>
                  <a:pt x="0" y="0"/>
                </a:moveTo>
                <a:lnTo>
                  <a:pt x="11216875" y="0"/>
                </a:lnTo>
                <a:lnTo>
                  <a:pt x="11216875" y="2047080"/>
                </a:lnTo>
                <a:lnTo>
                  <a:pt x="0" y="204708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235009">
            <a:off x="5066208" y="232284"/>
            <a:ext cx="9327273" cy="3721242"/>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SUPPORTIVE MEASURES</a:t>
            </a:r>
          </a:p>
        </p:txBody>
      </p:sp>
      <p:sp>
        <p:nvSpPr>
          <p:cNvPr name="TextBox 8" id="8"/>
          <p:cNvSpPr txBox="true"/>
          <p:nvPr/>
        </p:nvSpPr>
        <p:spPr>
          <a:xfrm rot="-116478">
            <a:off x="4588704" y="4428008"/>
            <a:ext cx="10043113" cy="1217550"/>
          </a:xfrm>
          <a:prstGeom prst="rect">
            <a:avLst/>
          </a:prstGeom>
        </p:spPr>
        <p:txBody>
          <a:bodyPr anchor="t" rtlCol="false" tIns="0" lIns="0" bIns="0" rIns="0">
            <a:spAutoFit/>
          </a:bodyPr>
          <a:lstStyle/>
          <a:p>
            <a:pPr algn="ctr">
              <a:lnSpc>
                <a:spcPts val="3240"/>
              </a:lnSpc>
            </a:pPr>
            <a:r>
              <a:rPr lang="en-US" sz="2314">
                <a:solidFill>
                  <a:srgbClr val="000000"/>
                </a:solidFill>
                <a:latin typeface="Open Sans 1"/>
                <a:ea typeface="Open Sans 1"/>
                <a:cs typeface="Open Sans 1"/>
                <a:sym typeface="Open Sans 1"/>
              </a:rPr>
              <a:t>They may not</a:t>
            </a:r>
          </a:p>
          <a:p>
            <a:pPr algn="ctr">
              <a:lnSpc>
                <a:spcPts val="3240"/>
              </a:lnSpc>
            </a:pPr>
            <a:r>
              <a:rPr lang="en-US" sz="2314">
                <a:solidFill>
                  <a:srgbClr val="000000"/>
                </a:solidFill>
                <a:latin typeface="Open Sans 1"/>
                <a:ea typeface="Open Sans 1"/>
                <a:cs typeface="Open Sans 1"/>
                <a:sym typeface="Open Sans 1"/>
              </a:rPr>
              <a:t>unreasonably burden any party</a:t>
            </a:r>
          </a:p>
          <a:p>
            <a:pPr algn="ctr">
              <a:lnSpc>
                <a:spcPts val="3240"/>
              </a:lnSpc>
            </a:pPr>
          </a:p>
        </p:txBody>
      </p:sp>
      <p:sp>
        <p:nvSpPr>
          <p:cNvPr name="TextBox 9" id="9"/>
          <p:cNvSpPr txBox="true"/>
          <p:nvPr/>
        </p:nvSpPr>
        <p:spPr>
          <a:xfrm rot="-116478">
            <a:off x="3861108" y="6235245"/>
            <a:ext cx="10043113" cy="1217550"/>
          </a:xfrm>
          <a:prstGeom prst="rect">
            <a:avLst/>
          </a:prstGeom>
        </p:spPr>
        <p:txBody>
          <a:bodyPr anchor="t" rtlCol="false" tIns="0" lIns="0" bIns="0" rIns="0">
            <a:spAutoFit/>
          </a:bodyPr>
          <a:lstStyle/>
          <a:p>
            <a:pPr algn="ctr">
              <a:lnSpc>
                <a:spcPts val="3240"/>
              </a:lnSpc>
            </a:pPr>
            <a:r>
              <a:rPr lang="en-US" sz="2314">
                <a:solidFill>
                  <a:srgbClr val="000000"/>
                </a:solidFill>
                <a:latin typeface="Open Sans 1"/>
                <a:ea typeface="Open Sans 1"/>
                <a:cs typeface="Open Sans 1"/>
                <a:sym typeface="Open Sans 1"/>
              </a:rPr>
              <a:t>They may not</a:t>
            </a:r>
          </a:p>
          <a:p>
            <a:pPr algn="ctr">
              <a:lnSpc>
                <a:spcPts val="3240"/>
              </a:lnSpc>
            </a:pPr>
            <a:r>
              <a:rPr lang="en-US" sz="2314">
                <a:solidFill>
                  <a:srgbClr val="000000"/>
                </a:solidFill>
                <a:latin typeface="Open Sans 1"/>
                <a:ea typeface="Open Sans 1"/>
                <a:cs typeface="Open Sans 1"/>
                <a:sym typeface="Open Sans 1"/>
              </a:rPr>
              <a:t>be for punitive or disciplinary reasons</a:t>
            </a:r>
          </a:p>
          <a:p>
            <a:pPr algn="ctr">
              <a:lnSpc>
                <a:spcPts val="3240"/>
              </a:lnSpc>
            </a:pPr>
          </a:p>
        </p:txBody>
      </p:sp>
      <p:sp>
        <p:nvSpPr>
          <p:cNvPr name="TextBox 10" id="10"/>
          <p:cNvSpPr txBox="true"/>
          <p:nvPr/>
        </p:nvSpPr>
        <p:spPr>
          <a:xfrm rot="-116478">
            <a:off x="3221931" y="7985332"/>
            <a:ext cx="10043113" cy="1217550"/>
          </a:xfrm>
          <a:prstGeom prst="rect">
            <a:avLst/>
          </a:prstGeom>
        </p:spPr>
        <p:txBody>
          <a:bodyPr anchor="t" rtlCol="false" tIns="0" lIns="0" bIns="0" rIns="0">
            <a:spAutoFit/>
          </a:bodyPr>
          <a:lstStyle/>
          <a:p>
            <a:pPr algn="ctr">
              <a:lnSpc>
                <a:spcPts val="3240"/>
              </a:lnSpc>
            </a:pPr>
            <a:r>
              <a:rPr lang="en-US" sz="2314">
                <a:solidFill>
                  <a:srgbClr val="000000"/>
                </a:solidFill>
                <a:latin typeface="Open Sans 1"/>
                <a:ea typeface="Open Sans 1"/>
                <a:cs typeface="Open Sans 1"/>
                <a:sym typeface="Open Sans 1"/>
              </a:rPr>
              <a:t>Must be without</a:t>
            </a:r>
          </a:p>
          <a:p>
            <a:pPr algn="ctr">
              <a:lnSpc>
                <a:spcPts val="3240"/>
              </a:lnSpc>
            </a:pPr>
            <a:r>
              <a:rPr lang="en-US" sz="2314">
                <a:solidFill>
                  <a:srgbClr val="000000"/>
                </a:solidFill>
                <a:latin typeface="Open Sans 1"/>
                <a:ea typeface="Open Sans 1"/>
                <a:cs typeface="Open Sans 1"/>
                <a:sym typeface="Open Sans 1"/>
              </a:rPr>
              <a:t>fee or charge to either party</a:t>
            </a:r>
          </a:p>
          <a:p>
            <a:pPr algn="ctr">
              <a:lnSpc>
                <a:spcPts val="3240"/>
              </a:lnSpc>
            </a:pPr>
          </a:p>
        </p:txBody>
      </p:sp>
      <p:sp>
        <p:nvSpPr>
          <p:cNvPr name="Freeform 11" id="11"/>
          <p:cNvSpPr/>
          <p:nvPr/>
        </p:nvSpPr>
        <p:spPr>
          <a:xfrm flipH="false" flipV="false" rot="0">
            <a:off x="-828082" y="2341928"/>
            <a:ext cx="2982355" cy="7542309"/>
          </a:xfrm>
          <a:custGeom>
            <a:avLst/>
            <a:gdLst/>
            <a:ahLst/>
            <a:cxnLst/>
            <a:rect r="r" b="b" t="t" l="l"/>
            <a:pathLst>
              <a:path h="7542309" w="2982355">
                <a:moveTo>
                  <a:pt x="0" y="0"/>
                </a:moveTo>
                <a:lnTo>
                  <a:pt x="2982355" y="0"/>
                </a:lnTo>
                <a:lnTo>
                  <a:pt x="2982355" y="7542309"/>
                </a:lnTo>
                <a:lnTo>
                  <a:pt x="0" y="7542309"/>
                </a:lnTo>
                <a:lnTo>
                  <a:pt x="0" y="0"/>
                </a:lnTo>
                <a:close/>
              </a:path>
            </a:pathLst>
          </a:custGeom>
          <a:blipFill>
            <a:blip r:embed="rId7"/>
            <a:stretch>
              <a:fillRect l="0" t="0" r="0" b="0"/>
            </a:stretch>
          </a:blipFill>
        </p:spPr>
      </p:sp>
      <p:sp>
        <p:nvSpPr>
          <p:cNvPr name="Freeform 12" id="12"/>
          <p:cNvSpPr/>
          <p:nvPr/>
        </p:nvSpPr>
        <p:spPr>
          <a:xfrm flipH="false" flipV="false" rot="0">
            <a:off x="1699397" y="6544583"/>
            <a:ext cx="909751" cy="2300739"/>
          </a:xfrm>
          <a:custGeom>
            <a:avLst/>
            <a:gdLst/>
            <a:ahLst/>
            <a:cxnLst/>
            <a:rect r="r" b="b" t="t" l="l"/>
            <a:pathLst>
              <a:path h="2300739" w="909751">
                <a:moveTo>
                  <a:pt x="0" y="0"/>
                </a:moveTo>
                <a:lnTo>
                  <a:pt x="909751" y="0"/>
                </a:lnTo>
                <a:lnTo>
                  <a:pt x="909751" y="2300739"/>
                </a:lnTo>
                <a:lnTo>
                  <a:pt x="0" y="2300739"/>
                </a:lnTo>
                <a:lnTo>
                  <a:pt x="0" y="0"/>
                </a:lnTo>
                <a:close/>
              </a:path>
            </a:pathLst>
          </a:custGeom>
          <a:blipFill>
            <a:blip r:embed="rId7"/>
            <a:stretch>
              <a:fillRect l="0" t="0" r="0" b="0"/>
            </a:stretch>
          </a:blipFill>
        </p:spPr>
      </p:sp>
      <p:sp>
        <p:nvSpPr>
          <p:cNvPr name="Freeform 13" id="13"/>
          <p:cNvSpPr/>
          <p:nvPr/>
        </p:nvSpPr>
        <p:spPr>
          <a:xfrm flipH="false" flipV="false" rot="0">
            <a:off x="-521476" y="7090099"/>
            <a:ext cx="4366457" cy="3742417"/>
          </a:xfrm>
          <a:custGeom>
            <a:avLst/>
            <a:gdLst/>
            <a:ahLst/>
            <a:cxnLst/>
            <a:rect r="r" b="b" t="t" l="l"/>
            <a:pathLst>
              <a:path h="3742417" w="4366457">
                <a:moveTo>
                  <a:pt x="0" y="0"/>
                </a:moveTo>
                <a:lnTo>
                  <a:pt x="4366457" y="0"/>
                </a:lnTo>
                <a:lnTo>
                  <a:pt x="4366457" y="3742417"/>
                </a:lnTo>
                <a:lnTo>
                  <a:pt x="0" y="3742417"/>
                </a:lnTo>
                <a:lnTo>
                  <a:pt x="0" y="0"/>
                </a:lnTo>
                <a:close/>
              </a:path>
            </a:pathLst>
          </a:custGeom>
          <a:blipFill>
            <a:blip r:embed="rId8"/>
            <a:stretch>
              <a:fillRect l="0" t="0" r="0" b="0"/>
            </a:stretch>
          </a:blipFill>
        </p:spPr>
      </p:sp>
      <p:sp>
        <p:nvSpPr>
          <p:cNvPr name="Freeform 14" id="14"/>
          <p:cNvSpPr/>
          <p:nvPr/>
        </p:nvSpPr>
        <p:spPr>
          <a:xfrm flipH="true" flipV="true" rot="0">
            <a:off x="15446554" y="-581103"/>
            <a:ext cx="4366457" cy="3742417"/>
          </a:xfrm>
          <a:custGeom>
            <a:avLst/>
            <a:gdLst/>
            <a:ahLst/>
            <a:cxnLst/>
            <a:rect r="r" b="b" t="t" l="l"/>
            <a:pathLst>
              <a:path h="3742417" w="4366457">
                <a:moveTo>
                  <a:pt x="4366456" y="3742418"/>
                </a:moveTo>
                <a:lnTo>
                  <a:pt x="0" y="3742418"/>
                </a:lnTo>
                <a:lnTo>
                  <a:pt x="0" y="0"/>
                </a:lnTo>
                <a:lnTo>
                  <a:pt x="4366456" y="0"/>
                </a:lnTo>
                <a:lnTo>
                  <a:pt x="4366456" y="3742418"/>
                </a:lnTo>
                <a:close/>
              </a:path>
            </a:pathLst>
          </a:custGeom>
          <a:blipFill>
            <a:blip r:embed="rId8"/>
            <a:stretch>
              <a:fillRect l="0" t="0" r="0" b="0"/>
            </a:stretch>
          </a:blipFill>
        </p:spPr>
      </p:sp>
      <p:grpSp>
        <p:nvGrpSpPr>
          <p:cNvPr name="Group 15" id="15"/>
          <p:cNvGrpSpPr/>
          <p:nvPr/>
        </p:nvGrpSpPr>
        <p:grpSpPr>
          <a:xfrm rot="0">
            <a:off x="14302962" y="6867818"/>
            <a:ext cx="4275965" cy="3456670"/>
            <a:chOff x="0" y="0"/>
            <a:chExt cx="2571901" cy="2079112"/>
          </a:xfrm>
        </p:grpSpPr>
        <p:sp>
          <p:nvSpPr>
            <p:cNvPr name="Freeform 16" id="16"/>
            <p:cNvSpPr/>
            <p:nvPr/>
          </p:nvSpPr>
          <p:spPr>
            <a:xfrm flipH="false" flipV="false" rot="0">
              <a:off x="0" y="0"/>
              <a:ext cx="2571901" cy="2079112"/>
            </a:xfrm>
            <a:custGeom>
              <a:avLst/>
              <a:gdLst/>
              <a:ahLst/>
              <a:cxnLst/>
              <a:rect r="r" b="b" t="t" l="l"/>
              <a:pathLst>
                <a:path h="2079112" w="2571901">
                  <a:moveTo>
                    <a:pt x="45264" y="0"/>
                  </a:moveTo>
                  <a:lnTo>
                    <a:pt x="2526637" y="0"/>
                  </a:lnTo>
                  <a:cubicBezTo>
                    <a:pt x="2538642" y="0"/>
                    <a:pt x="2550155" y="4769"/>
                    <a:pt x="2558644" y="13258"/>
                  </a:cubicBezTo>
                  <a:cubicBezTo>
                    <a:pt x="2567132" y="21746"/>
                    <a:pt x="2571901" y="33259"/>
                    <a:pt x="2571901" y="45264"/>
                  </a:cubicBezTo>
                  <a:lnTo>
                    <a:pt x="2571901" y="2033848"/>
                  </a:lnTo>
                  <a:cubicBezTo>
                    <a:pt x="2571901" y="2058847"/>
                    <a:pt x="2551636" y="2079112"/>
                    <a:pt x="2526637" y="2079112"/>
                  </a:cubicBezTo>
                  <a:lnTo>
                    <a:pt x="45264" y="2079112"/>
                  </a:lnTo>
                  <a:cubicBezTo>
                    <a:pt x="20265" y="2079112"/>
                    <a:pt x="0" y="2058847"/>
                    <a:pt x="0" y="2033848"/>
                  </a:cubicBezTo>
                  <a:lnTo>
                    <a:pt x="0" y="45264"/>
                  </a:lnTo>
                  <a:cubicBezTo>
                    <a:pt x="0" y="20265"/>
                    <a:pt x="20265" y="0"/>
                    <a:pt x="45264" y="0"/>
                  </a:cubicBezTo>
                  <a:close/>
                </a:path>
              </a:pathLst>
            </a:custGeom>
            <a:solidFill>
              <a:srgbClr val="3971C7"/>
            </a:solidFill>
            <a:ln w="19050" cap="rnd">
              <a:solidFill>
                <a:srgbClr val="1B4BA9"/>
              </a:solidFill>
              <a:prstDash val="solid"/>
              <a:round/>
            </a:ln>
          </p:spPr>
        </p:sp>
        <p:sp>
          <p:nvSpPr>
            <p:cNvPr name="TextBox 17" id="17"/>
            <p:cNvSpPr txBox="true"/>
            <p:nvPr/>
          </p:nvSpPr>
          <p:spPr>
            <a:xfrm>
              <a:off x="0" y="-9525"/>
              <a:ext cx="2571901" cy="2088637"/>
            </a:xfrm>
            <a:prstGeom prst="rect">
              <a:avLst/>
            </a:prstGeom>
          </p:spPr>
          <p:txBody>
            <a:bodyPr anchor="ctr" rtlCol="false" tIns="22244" lIns="22244" bIns="22244" rIns="22244"/>
            <a:lstStyle/>
            <a:p>
              <a:pPr algn="ctr">
                <a:lnSpc>
                  <a:spcPts val="1164"/>
                </a:lnSpc>
              </a:pPr>
            </a:p>
          </p:txBody>
        </p:sp>
      </p:grpSp>
      <p:sp>
        <p:nvSpPr>
          <p:cNvPr name="TextBox 18" id="18"/>
          <p:cNvSpPr txBox="true"/>
          <p:nvPr/>
        </p:nvSpPr>
        <p:spPr>
          <a:xfrm rot="0">
            <a:off x="14509684" y="7105636"/>
            <a:ext cx="3778316" cy="2656197"/>
          </a:xfrm>
          <a:prstGeom prst="rect">
            <a:avLst/>
          </a:prstGeom>
        </p:spPr>
        <p:txBody>
          <a:bodyPr anchor="t" rtlCol="false" tIns="0" lIns="0" bIns="0" rIns="0">
            <a:spAutoFit/>
          </a:bodyPr>
          <a:lstStyle/>
          <a:p>
            <a:pPr algn="ctr">
              <a:lnSpc>
                <a:spcPts val="2695"/>
              </a:lnSpc>
            </a:pPr>
            <a:r>
              <a:rPr lang="en-US" sz="1925" b="true">
                <a:solidFill>
                  <a:srgbClr val="000000"/>
                </a:solidFill>
                <a:latin typeface="Source Sans Pro Bold"/>
                <a:ea typeface="Source Sans Pro Bold"/>
                <a:cs typeface="Source Sans Pro Bold"/>
                <a:sym typeface="Source Sans Pro Bold"/>
              </a:rPr>
              <a:t>Definition</a:t>
            </a:r>
          </a:p>
          <a:p>
            <a:pPr algn="l">
              <a:lnSpc>
                <a:spcPts val="2695"/>
              </a:lnSpc>
            </a:pPr>
            <a:r>
              <a:rPr lang="en-US" sz="1925">
                <a:solidFill>
                  <a:srgbClr val="000000"/>
                </a:solidFill>
                <a:latin typeface="Source Sans Pro"/>
                <a:ea typeface="Source Sans Pro"/>
                <a:cs typeface="Source Sans Pro"/>
                <a:sym typeface="Source Sans Pro"/>
              </a:rPr>
              <a:t>They are individualized measures designed to:</a:t>
            </a:r>
          </a:p>
          <a:p>
            <a:pPr algn="l" marL="415678" indent="-207839" lvl="1">
              <a:lnSpc>
                <a:spcPts val="2695"/>
              </a:lnSpc>
              <a:buFont typeface="Arial"/>
              <a:buChar char="•"/>
            </a:pPr>
            <a:r>
              <a:rPr lang="en-US" sz="1925">
                <a:solidFill>
                  <a:srgbClr val="000000"/>
                </a:solidFill>
                <a:latin typeface="Source Sans Pro"/>
                <a:ea typeface="Source Sans Pro"/>
                <a:cs typeface="Source Sans Pro"/>
                <a:sym typeface="Source Sans Pro"/>
              </a:rPr>
              <a:t>Restore or preserve access</a:t>
            </a:r>
          </a:p>
          <a:p>
            <a:pPr algn="l" marL="415678" indent="-207839" lvl="1">
              <a:lnSpc>
                <a:spcPts val="2695"/>
              </a:lnSpc>
              <a:buFont typeface="Arial"/>
              <a:buChar char="•"/>
            </a:pPr>
            <a:r>
              <a:rPr lang="en-US" sz="1925">
                <a:solidFill>
                  <a:srgbClr val="000000"/>
                </a:solidFill>
                <a:latin typeface="Source Sans Pro"/>
                <a:ea typeface="Source Sans Pro"/>
                <a:cs typeface="Source Sans Pro"/>
                <a:sym typeface="Source Sans Pro"/>
              </a:rPr>
              <a:t>Protect safety of parties or education environment</a:t>
            </a:r>
          </a:p>
          <a:p>
            <a:pPr algn="l" marL="415678" indent="-207839" lvl="1">
              <a:lnSpc>
                <a:spcPts val="2695"/>
              </a:lnSpc>
              <a:buFont typeface="Arial"/>
              <a:buChar char="•"/>
            </a:pPr>
            <a:r>
              <a:rPr lang="en-US" sz="1925">
                <a:solidFill>
                  <a:srgbClr val="000000"/>
                </a:solidFill>
                <a:latin typeface="Source Sans Pro"/>
                <a:ea typeface="Source Sans Pro"/>
                <a:cs typeface="Source Sans Pro"/>
                <a:sym typeface="Source Sans Pro"/>
              </a:rPr>
              <a:t>Provide support during Resolution Process</a:t>
            </a:r>
          </a:p>
        </p:txBody>
      </p:sp>
      <p:sp>
        <p:nvSpPr>
          <p:cNvPr name="TextBox 19" id="19"/>
          <p:cNvSpPr txBox="true"/>
          <p:nvPr/>
        </p:nvSpPr>
        <p:spPr>
          <a:xfrm rot="0">
            <a:off x="1028700" y="9371054"/>
            <a:ext cx="14799977" cy="339725"/>
          </a:xfrm>
          <a:prstGeom prst="rect">
            <a:avLst/>
          </a:prstGeom>
        </p:spPr>
        <p:txBody>
          <a:bodyPr anchor="t" rtlCol="false" tIns="0" lIns="0" bIns="0" rIns="0">
            <a:spAutoFit/>
          </a:bodyPr>
          <a:lstStyle/>
          <a:p>
            <a:pPr algn="ctr">
              <a:lnSpc>
                <a:spcPts val="2499"/>
              </a:lnSpc>
            </a:pPr>
            <a:r>
              <a:rPr lang="en-US" sz="2499">
                <a:solidFill>
                  <a:srgbClr val="F1E506"/>
                </a:solidFill>
                <a:latin typeface="Archivo Black"/>
                <a:ea typeface="Archivo Black"/>
                <a:cs typeface="Archivo Black"/>
                <a:sym typeface="Archivo Black"/>
              </a:rPr>
              <a:t>THEY ARE OFFERED WITH OR WITHOUT A FORMAL COMPLAINT!</a:t>
            </a:r>
          </a:p>
        </p:txBody>
      </p:sp>
      <p:sp>
        <p:nvSpPr>
          <p:cNvPr name="Freeform 20" id="20"/>
          <p:cNvSpPr/>
          <p:nvPr/>
        </p:nvSpPr>
        <p:spPr>
          <a:xfrm flipH="false" flipV="false" rot="0">
            <a:off x="1161784" y="371110"/>
            <a:ext cx="3220718" cy="3435433"/>
          </a:xfrm>
          <a:custGeom>
            <a:avLst/>
            <a:gdLst/>
            <a:ahLst/>
            <a:cxnLst/>
            <a:rect r="r" b="b" t="t" l="l"/>
            <a:pathLst>
              <a:path h="3435433" w="3220718">
                <a:moveTo>
                  <a:pt x="0" y="0"/>
                </a:moveTo>
                <a:lnTo>
                  <a:pt x="3220719" y="0"/>
                </a:lnTo>
                <a:lnTo>
                  <a:pt x="3220719" y="3435433"/>
                </a:lnTo>
                <a:lnTo>
                  <a:pt x="0" y="3435433"/>
                </a:lnTo>
                <a:lnTo>
                  <a:pt x="0" y="0"/>
                </a:lnTo>
                <a:close/>
              </a:path>
            </a:pathLst>
          </a:custGeom>
          <a:blipFill>
            <a:blip r:embed="rId9"/>
            <a:stretch>
              <a:fillRect l="0" t="0" r="0" b="0"/>
            </a:stretch>
          </a:blipFill>
        </p:spPr>
      </p:sp>
      <p:sp>
        <p:nvSpPr>
          <p:cNvPr name="TextBox 21" id="21"/>
          <p:cNvSpPr txBox="true"/>
          <p:nvPr/>
        </p:nvSpPr>
        <p:spPr>
          <a:xfrm rot="0">
            <a:off x="-1835196" y="4103598"/>
            <a:ext cx="10043902" cy="375920"/>
          </a:xfrm>
          <a:prstGeom prst="rect">
            <a:avLst/>
          </a:prstGeom>
        </p:spPr>
        <p:txBody>
          <a:bodyPr anchor="t" rtlCol="false" tIns="0" lIns="0" bIns="0" rIns="0">
            <a:spAutoFit/>
          </a:bodyPr>
          <a:lstStyle/>
          <a:p>
            <a:pPr algn="ctr">
              <a:lnSpc>
                <a:spcPts val="2799"/>
              </a:lnSpc>
            </a:pPr>
            <a:r>
              <a:rPr lang="en-US" b="true" sz="2799">
                <a:solidFill>
                  <a:srgbClr val="ED1C24"/>
                </a:solidFill>
                <a:latin typeface="Big Shoulders Display Bold"/>
                <a:ea typeface="Big Shoulders Display Bold"/>
                <a:cs typeface="Big Shoulders Display Bold"/>
                <a:sym typeface="Big Shoulders Display Bold"/>
              </a:rPr>
              <a:t>THE LONE MAVERICK</a:t>
            </a:r>
          </a:p>
        </p:txBody>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433" r="0" b="-13433"/>
            </a:stretch>
          </a:blipFill>
        </p:spPr>
      </p:sp>
      <p:sp>
        <p:nvSpPr>
          <p:cNvPr name="Freeform 3" id="3"/>
          <p:cNvSpPr/>
          <p:nvPr/>
        </p:nvSpPr>
        <p:spPr>
          <a:xfrm flipH="false" flipV="false" rot="0">
            <a:off x="16944852" y="6947733"/>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96768">
            <a:off x="1028700" y="2132264"/>
            <a:ext cx="13703284" cy="7673839"/>
          </a:xfrm>
          <a:custGeom>
            <a:avLst/>
            <a:gdLst/>
            <a:ahLst/>
            <a:cxnLst/>
            <a:rect r="r" b="b" t="t" l="l"/>
            <a:pathLst>
              <a:path h="7673839" w="13703284">
                <a:moveTo>
                  <a:pt x="13703284" y="0"/>
                </a:moveTo>
                <a:lnTo>
                  <a:pt x="0" y="0"/>
                </a:lnTo>
                <a:lnTo>
                  <a:pt x="0" y="7673839"/>
                </a:lnTo>
                <a:lnTo>
                  <a:pt x="13703284" y="7673839"/>
                </a:lnTo>
                <a:lnTo>
                  <a:pt x="13703284" y="0"/>
                </a:lnTo>
                <a:close/>
              </a:path>
            </a:pathLst>
          </a:custGeom>
          <a:blipFill>
            <a:blip r:embed="rId5"/>
            <a:stretch>
              <a:fillRect l="0" t="0" r="0" b="0"/>
            </a:stretch>
          </a:blipFill>
        </p:spPr>
      </p:sp>
      <p:sp>
        <p:nvSpPr>
          <p:cNvPr name="Freeform 5" id="5"/>
          <p:cNvSpPr/>
          <p:nvPr/>
        </p:nvSpPr>
        <p:spPr>
          <a:xfrm flipH="false" flipV="false" rot="0">
            <a:off x="-2506429" y="925261"/>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0192110" y="644212"/>
            <a:ext cx="7315200" cy="3886200"/>
          </a:xfrm>
          <a:custGeom>
            <a:avLst/>
            <a:gdLst/>
            <a:ahLst/>
            <a:cxnLst/>
            <a:rect r="r" b="b" t="t" l="l"/>
            <a:pathLst>
              <a:path h="3886200" w="7315200">
                <a:moveTo>
                  <a:pt x="0" y="0"/>
                </a:moveTo>
                <a:lnTo>
                  <a:pt x="7315200" y="0"/>
                </a:lnTo>
                <a:lnTo>
                  <a:pt x="7315200" y="3886200"/>
                </a:lnTo>
                <a:lnTo>
                  <a:pt x="0" y="38862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0563450" y="3024942"/>
            <a:ext cx="6572518" cy="847031"/>
          </a:xfrm>
          <a:prstGeom prst="rect">
            <a:avLst/>
          </a:prstGeom>
        </p:spPr>
        <p:txBody>
          <a:bodyPr anchor="t" rtlCol="false" tIns="0" lIns="0" bIns="0" rIns="0">
            <a:spAutoFit/>
          </a:bodyPr>
          <a:lstStyle/>
          <a:p>
            <a:pPr algn="ctr" marL="0" indent="0" lvl="0">
              <a:lnSpc>
                <a:spcPts val="4102"/>
              </a:lnSpc>
            </a:pPr>
            <a:r>
              <a:rPr lang="en-US" sz="3476">
                <a:solidFill>
                  <a:srgbClr val="FFFFFF"/>
                </a:solidFill>
                <a:latin typeface="ユールカ"/>
                <a:ea typeface="ユールカ"/>
                <a:cs typeface="ユールカ"/>
                <a:sym typeface="ユールカ"/>
              </a:rPr>
              <a:t>DECISION MAKER</a:t>
            </a:r>
          </a:p>
        </p:txBody>
      </p:sp>
      <p:sp>
        <p:nvSpPr>
          <p:cNvPr name="TextBox 8" id="8"/>
          <p:cNvSpPr txBox="true"/>
          <p:nvPr/>
        </p:nvSpPr>
        <p:spPr>
          <a:xfrm rot="0">
            <a:off x="2177739" y="3873715"/>
            <a:ext cx="9281712" cy="1536065"/>
          </a:xfrm>
          <a:prstGeom prst="rect">
            <a:avLst/>
          </a:prstGeom>
        </p:spPr>
        <p:txBody>
          <a:bodyPr anchor="t" rtlCol="false" tIns="0" lIns="0" bIns="0" rIns="0">
            <a:spAutoFit/>
          </a:bodyPr>
          <a:lstStyle/>
          <a:p>
            <a:pPr algn="l">
              <a:lnSpc>
                <a:spcPts val="4059"/>
              </a:lnSpc>
            </a:pPr>
            <a:r>
              <a:rPr lang="en-US" sz="2899">
                <a:solidFill>
                  <a:srgbClr val="262528"/>
                </a:solidFill>
                <a:latin typeface="はなぞめ"/>
                <a:ea typeface="はなぞめ"/>
                <a:cs typeface="はなぞめ"/>
                <a:sym typeface="はなぞめ"/>
              </a:rPr>
              <a:t>Conduct an objective evaluation of all relevant evidence - including both inculpatory and exculpatory evidence</a:t>
            </a:r>
          </a:p>
        </p:txBody>
      </p:sp>
      <p:sp>
        <p:nvSpPr>
          <p:cNvPr name="TextBox 9" id="9"/>
          <p:cNvSpPr txBox="true"/>
          <p:nvPr/>
        </p:nvSpPr>
        <p:spPr>
          <a:xfrm rot="0">
            <a:off x="1982124" y="5587923"/>
            <a:ext cx="9281712" cy="2846070"/>
          </a:xfrm>
          <a:prstGeom prst="rect">
            <a:avLst/>
          </a:prstGeom>
        </p:spPr>
        <p:txBody>
          <a:bodyPr anchor="t" rtlCol="false" tIns="0" lIns="0" bIns="0" rIns="0">
            <a:spAutoFit/>
          </a:bodyPr>
          <a:lstStyle/>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Review evidence collected during the investigation</a:t>
            </a:r>
          </a:p>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Must render a sound, reasoned decision on every charge</a:t>
            </a:r>
          </a:p>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Determine what evidence to believe, the importance of evidence and the conclusions to draw from the evidence</a:t>
            </a:r>
          </a:p>
        </p:txBody>
      </p:sp>
      <p:sp>
        <p:nvSpPr>
          <p:cNvPr name="Freeform 10" id="10"/>
          <p:cNvSpPr/>
          <p:nvPr/>
        </p:nvSpPr>
        <p:spPr>
          <a:xfrm flipH="true" flipV="false" rot="0">
            <a:off x="9933370" y="3339267"/>
            <a:ext cx="8354630" cy="7470432"/>
          </a:xfrm>
          <a:custGeom>
            <a:avLst/>
            <a:gdLst/>
            <a:ahLst/>
            <a:cxnLst/>
            <a:rect r="r" b="b" t="t" l="l"/>
            <a:pathLst>
              <a:path h="7470432" w="8354630">
                <a:moveTo>
                  <a:pt x="8354630" y="0"/>
                </a:moveTo>
                <a:lnTo>
                  <a:pt x="0" y="0"/>
                </a:lnTo>
                <a:lnTo>
                  <a:pt x="0" y="7470431"/>
                </a:lnTo>
                <a:lnTo>
                  <a:pt x="8354630" y="7470431"/>
                </a:lnTo>
                <a:lnTo>
                  <a:pt x="835463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555320">
            <a:off x="12261276" y="7703268"/>
            <a:ext cx="1790716" cy="1920339"/>
          </a:xfrm>
          <a:custGeom>
            <a:avLst/>
            <a:gdLst/>
            <a:ahLst/>
            <a:cxnLst/>
            <a:rect r="r" b="b" t="t" l="l"/>
            <a:pathLst>
              <a:path h="1920339" w="1790716">
                <a:moveTo>
                  <a:pt x="0" y="0"/>
                </a:moveTo>
                <a:lnTo>
                  <a:pt x="1790716" y="0"/>
                </a:lnTo>
                <a:lnTo>
                  <a:pt x="1790716" y="1920339"/>
                </a:lnTo>
                <a:lnTo>
                  <a:pt x="0" y="19203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true" flipV="false" rot="0">
            <a:off x="222450" y="1028700"/>
            <a:ext cx="3910579" cy="2810729"/>
          </a:xfrm>
          <a:custGeom>
            <a:avLst/>
            <a:gdLst/>
            <a:ahLst/>
            <a:cxnLst/>
            <a:rect r="r" b="b" t="t" l="l"/>
            <a:pathLst>
              <a:path h="2810729" w="3910579">
                <a:moveTo>
                  <a:pt x="3910579" y="0"/>
                </a:moveTo>
                <a:lnTo>
                  <a:pt x="0" y="0"/>
                </a:lnTo>
                <a:lnTo>
                  <a:pt x="0" y="2810729"/>
                </a:lnTo>
                <a:lnTo>
                  <a:pt x="3910579" y="2810729"/>
                </a:lnTo>
                <a:lnTo>
                  <a:pt x="391057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415674">
            <a:off x="10940951" y="1290839"/>
            <a:ext cx="6825092" cy="1219533"/>
          </a:xfrm>
          <a:prstGeom prst="rect">
            <a:avLst/>
          </a:prstGeom>
        </p:spPr>
        <p:txBody>
          <a:bodyPr anchor="t" rtlCol="false" tIns="0" lIns="0" bIns="0" rIns="0">
            <a:spAutoFit/>
          </a:bodyPr>
          <a:lstStyle/>
          <a:p>
            <a:pPr algn="ctr" marL="0" indent="0" lvl="0">
              <a:lnSpc>
                <a:spcPts val="5853"/>
              </a:lnSpc>
            </a:pPr>
            <a:r>
              <a:rPr lang="en-US" sz="4960">
                <a:solidFill>
                  <a:srgbClr val="262528"/>
                </a:solidFill>
                <a:latin typeface="ユールカ"/>
                <a:ea typeface="ユールカ"/>
                <a:cs typeface="ユールカ"/>
                <a:sym typeface="ユールカ"/>
              </a:rPr>
              <a:t>ROLE</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433" r="0" b="-13433"/>
            </a:stretch>
          </a:blipFill>
        </p:spPr>
      </p:sp>
      <p:sp>
        <p:nvSpPr>
          <p:cNvPr name="Freeform 3" id="3"/>
          <p:cNvSpPr/>
          <p:nvPr/>
        </p:nvSpPr>
        <p:spPr>
          <a:xfrm flipH="false" flipV="false" rot="0">
            <a:off x="16944852" y="6947733"/>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96768">
            <a:off x="1028700" y="2132264"/>
            <a:ext cx="13703284" cy="7673839"/>
          </a:xfrm>
          <a:custGeom>
            <a:avLst/>
            <a:gdLst/>
            <a:ahLst/>
            <a:cxnLst/>
            <a:rect r="r" b="b" t="t" l="l"/>
            <a:pathLst>
              <a:path h="7673839" w="13703284">
                <a:moveTo>
                  <a:pt x="13703284" y="0"/>
                </a:moveTo>
                <a:lnTo>
                  <a:pt x="0" y="0"/>
                </a:lnTo>
                <a:lnTo>
                  <a:pt x="0" y="7673839"/>
                </a:lnTo>
                <a:lnTo>
                  <a:pt x="13703284" y="7673839"/>
                </a:lnTo>
                <a:lnTo>
                  <a:pt x="13703284" y="0"/>
                </a:lnTo>
                <a:close/>
              </a:path>
            </a:pathLst>
          </a:custGeom>
          <a:blipFill>
            <a:blip r:embed="rId5"/>
            <a:stretch>
              <a:fillRect l="0" t="0" r="0" b="0"/>
            </a:stretch>
          </a:blipFill>
        </p:spPr>
      </p:sp>
      <p:sp>
        <p:nvSpPr>
          <p:cNvPr name="Freeform 5" id="5"/>
          <p:cNvSpPr/>
          <p:nvPr/>
        </p:nvSpPr>
        <p:spPr>
          <a:xfrm flipH="false" flipV="false" rot="0">
            <a:off x="-2506429" y="925261"/>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0192110" y="644212"/>
            <a:ext cx="7315200" cy="3886200"/>
          </a:xfrm>
          <a:custGeom>
            <a:avLst/>
            <a:gdLst/>
            <a:ahLst/>
            <a:cxnLst/>
            <a:rect r="r" b="b" t="t" l="l"/>
            <a:pathLst>
              <a:path h="3886200" w="7315200">
                <a:moveTo>
                  <a:pt x="0" y="0"/>
                </a:moveTo>
                <a:lnTo>
                  <a:pt x="7315200" y="0"/>
                </a:lnTo>
                <a:lnTo>
                  <a:pt x="7315200" y="3886200"/>
                </a:lnTo>
                <a:lnTo>
                  <a:pt x="0" y="38862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0563450" y="3024942"/>
            <a:ext cx="6572518" cy="847031"/>
          </a:xfrm>
          <a:prstGeom prst="rect">
            <a:avLst/>
          </a:prstGeom>
        </p:spPr>
        <p:txBody>
          <a:bodyPr anchor="t" rtlCol="false" tIns="0" lIns="0" bIns="0" rIns="0">
            <a:spAutoFit/>
          </a:bodyPr>
          <a:lstStyle/>
          <a:p>
            <a:pPr algn="ctr" marL="0" indent="0" lvl="0">
              <a:lnSpc>
                <a:spcPts val="4102"/>
              </a:lnSpc>
            </a:pPr>
            <a:r>
              <a:rPr lang="en-US" sz="3476">
                <a:solidFill>
                  <a:srgbClr val="FFFFFF"/>
                </a:solidFill>
                <a:latin typeface="ユールカ"/>
                <a:ea typeface="ユールカ"/>
                <a:cs typeface="ユールカ"/>
                <a:sym typeface="ユールカ"/>
              </a:rPr>
              <a:t>DECISION MAKER</a:t>
            </a:r>
          </a:p>
        </p:txBody>
      </p:sp>
      <p:sp>
        <p:nvSpPr>
          <p:cNvPr name="TextBox 8" id="8"/>
          <p:cNvSpPr txBox="true"/>
          <p:nvPr/>
        </p:nvSpPr>
        <p:spPr>
          <a:xfrm rot="0">
            <a:off x="2177739" y="3873715"/>
            <a:ext cx="9281712" cy="507365"/>
          </a:xfrm>
          <a:prstGeom prst="rect">
            <a:avLst/>
          </a:prstGeom>
        </p:spPr>
        <p:txBody>
          <a:bodyPr anchor="t" rtlCol="false" tIns="0" lIns="0" bIns="0" rIns="0">
            <a:spAutoFit/>
          </a:bodyPr>
          <a:lstStyle/>
          <a:p>
            <a:pPr algn="l">
              <a:lnSpc>
                <a:spcPts val="4059"/>
              </a:lnSpc>
            </a:pPr>
            <a:r>
              <a:rPr lang="en-US" sz="2899">
                <a:solidFill>
                  <a:srgbClr val="262528"/>
                </a:solidFill>
                <a:latin typeface="はなぞめ"/>
                <a:ea typeface="はなぞめ"/>
                <a:cs typeface="はなぞめ"/>
                <a:sym typeface="はなぞめ"/>
              </a:rPr>
              <a:t>Facilitates written cross examination</a:t>
            </a:r>
          </a:p>
        </p:txBody>
      </p:sp>
      <p:sp>
        <p:nvSpPr>
          <p:cNvPr name="TextBox 9" id="9"/>
          <p:cNvSpPr txBox="true"/>
          <p:nvPr/>
        </p:nvSpPr>
        <p:spPr>
          <a:xfrm rot="0">
            <a:off x="1982124" y="5000548"/>
            <a:ext cx="9281712" cy="2369820"/>
          </a:xfrm>
          <a:prstGeom prst="rect">
            <a:avLst/>
          </a:prstGeom>
        </p:spPr>
        <p:txBody>
          <a:bodyPr anchor="t" rtlCol="false" tIns="0" lIns="0" bIns="0" rIns="0">
            <a:spAutoFit/>
          </a:bodyPr>
          <a:lstStyle/>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Allows both parties to submit relevant, written questions that they want asked of any party or witness prior to final determination</a:t>
            </a:r>
          </a:p>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Explain to the party proposing the questions any decision to exclude a question as not relevant</a:t>
            </a:r>
          </a:p>
        </p:txBody>
      </p:sp>
      <p:sp>
        <p:nvSpPr>
          <p:cNvPr name="Freeform 10" id="10"/>
          <p:cNvSpPr/>
          <p:nvPr/>
        </p:nvSpPr>
        <p:spPr>
          <a:xfrm flipH="true" flipV="false" rot="0">
            <a:off x="9933370" y="3339267"/>
            <a:ext cx="8354630" cy="7470432"/>
          </a:xfrm>
          <a:custGeom>
            <a:avLst/>
            <a:gdLst/>
            <a:ahLst/>
            <a:cxnLst/>
            <a:rect r="r" b="b" t="t" l="l"/>
            <a:pathLst>
              <a:path h="7470432" w="8354630">
                <a:moveTo>
                  <a:pt x="8354630" y="0"/>
                </a:moveTo>
                <a:lnTo>
                  <a:pt x="0" y="0"/>
                </a:lnTo>
                <a:lnTo>
                  <a:pt x="0" y="7470431"/>
                </a:lnTo>
                <a:lnTo>
                  <a:pt x="8354630" y="7470431"/>
                </a:lnTo>
                <a:lnTo>
                  <a:pt x="835463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1" id="11"/>
          <p:cNvSpPr/>
          <p:nvPr/>
        </p:nvSpPr>
        <p:spPr>
          <a:xfrm flipH="false" flipV="false" rot="-1555320">
            <a:off x="12261276" y="7703268"/>
            <a:ext cx="1790716" cy="1920339"/>
          </a:xfrm>
          <a:custGeom>
            <a:avLst/>
            <a:gdLst/>
            <a:ahLst/>
            <a:cxnLst/>
            <a:rect r="r" b="b" t="t" l="l"/>
            <a:pathLst>
              <a:path h="1920339" w="1790716">
                <a:moveTo>
                  <a:pt x="0" y="0"/>
                </a:moveTo>
                <a:lnTo>
                  <a:pt x="1790716" y="0"/>
                </a:lnTo>
                <a:lnTo>
                  <a:pt x="1790716" y="1920339"/>
                </a:lnTo>
                <a:lnTo>
                  <a:pt x="0" y="19203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2" id="12"/>
          <p:cNvSpPr/>
          <p:nvPr/>
        </p:nvSpPr>
        <p:spPr>
          <a:xfrm flipH="true" flipV="false" rot="0">
            <a:off x="222450" y="1028700"/>
            <a:ext cx="3910579" cy="2810729"/>
          </a:xfrm>
          <a:custGeom>
            <a:avLst/>
            <a:gdLst/>
            <a:ahLst/>
            <a:cxnLst/>
            <a:rect r="r" b="b" t="t" l="l"/>
            <a:pathLst>
              <a:path h="2810729" w="3910579">
                <a:moveTo>
                  <a:pt x="3910579" y="0"/>
                </a:moveTo>
                <a:lnTo>
                  <a:pt x="0" y="0"/>
                </a:lnTo>
                <a:lnTo>
                  <a:pt x="0" y="2810729"/>
                </a:lnTo>
                <a:lnTo>
                  <a:pt x="3910579" y="2810729"/>
                </a:lnTo>
                <a:lnTo>
                  <a:pt x="391057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3" id="13"/>
          <p:cNvSpPr txBox="true"/>
          <p:nvPr/>
        </p:nvSpPr>
        <p:spPr>
          <a:xfrm rot="-415674">
            <a:off x="10940951" y="1290839"/>
            <a:ext cx="6825092" cy="1219533"/>
          </a:xfrm>
          <a:prstGeom prst="rect">
            <a:avLst/>
          </a:prstGeom>
        </p:spPr>
        <p:txBody>
          <a:bodyPr anchor="t" rtlCol="false" tIns="0" lIns="0" bIns="0" rIns="0">
            <a:spAutoFit/>
          </a:bodyPr>
          <a:lstStyle/>
          <a:p>
            <a:pPr algn="ctr" marL="0" indent="0" lvl="0">
              <a:lnSpc>
                <a:spcPts val="5853"/>
              </a:lnSpc>
            </a:pPr>
            <a:r>
              <a:rPr lang="en-US" sz="4960">
                <a:solidFill>
                  <a:srgbClr val="262528"/>
                </a:solidFill>
                <a:latin typeface="ユールカ"/>
                <a:ea typeface="ユールカ"/>
                <a:cs typeface="ユールカ"/>
                <a:sym typeface="ユールカ"/>
              </a:rPr>
              <a:t>CONT.</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433" r="0" b="-13433"/>
            </a:stretch>
          </a:blipFill>
        </p:spPr>
      </p:sp>
      <p:sp>
        <p:nvSpPr>
          <p:cNvPr name="Freeform 3" id="3"/>
          <p:cNvSpPr/>
          <p:nvPr/>
        </p:nvSpPr>
        <p:spPr>
          <a:xfrm flipH="false" flipV="false" rot="0">
            <a:off x="16944852" y="6947733"/>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96768">
            <a:off x="1028700" y="2132264"/>
            <a:ext cx="13703284" cy="7673839"/>
          </a:xfrm>
          <a:custGeom>
            <a:avLst/>
            <a:gdLst/>
            <a:ahLst/>
            <a:cxnLst/>
            <a:rect r="r" b="b" t="t" l="l"/>
            <a:pathLst>
              <a:path h="7673839" w="13703284">
                <a:moveTo>
                  <a:pt x="13703284" y="0"/>
                </a:moveTo>
                <a:lnTo>
                  <a:pt x="0" y="0"/>
                </a:lnTo>
                <a:lnTo>
                  <a:pt x="0" y="7673839"/>
                </a:lnTo>
                <a:lnTo>
                  <a:pt x="13703284" y="7673839"/>
                </a:lnTo>
                <a:lnTo>
                  <a:pt x="13703284" y="0"/>
                </a:lnTo>
                <a:close/>
              </a:path>
            </a:pathLst>
          </a:custGeom>
          <a:blipFill>
            <a:blip r:embed="rId5"/>
            <a:stretch>
              <a:fillRect l="0" t="0" r="0" b="0"/>
            </a:stretch>
          </a:blipFill>
        </p:spPr>
      </p:sp>
      <p:sp>
        <p:nvSpPr>
          <p:cNvPr name="Freeform 5" id="5"/>
          <p:cNvSpPr/>
          <p:nvPr/>
        </p:nvSpPr>
        <p:spPr>
          <a:xfrm flipH="false" flipV="false" rot="0">
            <a:off x="-2506429" y="925261"/>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0192110" y="644212"/>
            <a:ext cx="7315200" cy="3886200"/>
          </a:xfrm>
          <a:custGeom>
            <a:avLst/>
            <a:gdLst/>
            <a:ahLst/>
            <a:cxnLst/>
            <a:rect r="r" b="b" t="t" l="l"/>
            <a:pathLst>
              <a:path h="3886200" w="7315200">
                <a:moveTo>
                  <a:pt x="0" y="0"/>
                </a:moveTo>
                <a:lnTo>
                  <a:pt x="7315200" y="0"/>
                </a:lnTo>
                <a:lnTo>
                  <a:pt x="7315200" y="3886200"/>
                </a:lnTo>
                <a:lnTo>
                  <a:pt x="0" y="38862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7" id="7"/>
          <p:cNvSpPr txBox="true"/>
          <p:nvPr/>
        </p:nvSpPr>
        <p:spPr>
          <a:xfrm rot="0">
            <a:off x="10563450" y="3024942"/>
            <a:ext cx="6572518" cy="847031"/>
          </a:xfrm>
          <a:prstGeom prst="rect">
            <a:avLst/>
          </a:prstGeom>
        </p:spPr>
        <p:txBody>
          <a:bodyPr anchor="t" rtlCol="false" tIns="0" lIns="0" bIns="0" rIns="0">
            <a:spAutoFit/>
          </a:bodyPr>
          <a:lstStyle/>
          <a:p>
            <a:pPr algn="ctr" marL="0" indent="0" lvl="0">
              <a:lnSpc>
                <a:spcPts val="4102"/>
              </a:lnSpc>
            </a:pPr>
            <a:r>
              <a:rPr lang="en-US" sz="3476">
                <a:solidFill>
                  <a:srgbClr val="FFFFFF"/>
                </a:solidFill>
                <a:latin typeface="ユールカ"/>
                <a:ea typeface="ユールカ"/>
                <a:cs typeface="ユールカ"/>
                <a:sym typeface="ユールカ"/>
              </a:rPr>
              <a:t>DECISION MAKER</a:t>
            </a:r>
          </a:p>
        </p:txBody>
      </p:sp>
      <p:sp>
        <p:nvSpPr>
          <p:cNvPr name="TextBox 8" id="8"/>
          <p:cNvSpPr txBox="true"/>
          <p:nvPr/>
        </p:nvSpPr>
        <p:spPr>
          <a:xfrm rot="0">
            <a:off x="1982124" y="3930015"/>
            <a:ext cx="9281712" cy="4751070"/>
          </a:xfrm>
          <a:prstGeom prst="rect">
            <a:avLst/>
          </a:prstGeom>
        </p:spPr>
        <p:txBody>
          <a:bodyPr anchor="t" rtlCol="false" tIns="0" lIns="0" bIns="0" rIns="0">
            <a:spAutoFit/>
          </a:bodyPr>
          <a:lstStyle/>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Make relevancy determinations</a:t>
            </a:r>
          </a:p>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Determines whether District policy has been violated</a:t>
            </a:r>
          </a:p>
          <a:p>
            <a:pPr algn="l" marL="582930" indent="-291465" lvl="1">
              <a:lnSpc>
                <a:spcPts val="3779"/>
              </a:lnSpc>
              <a:buFont typeface="Arial"/>
              <a:buChar char="•"/>
            </a:pPr>
            <a:r>
              <a:rPr lang="en-US" sz="2700">
                <a:solidFill>
                  <a:srgbClr val="262528"/>
                </a:solidFill>
                <a:latin typeface="はなぞめ"/>
                <a:ea typeface="はなぞめ"/>
                <a:cs typeface="はなぞめ"/>
                <a:sym typeface="はなぞめ"/>
              </a:rPr>
              <a:t>Make independent judgment on responsibility and sanctions</a:t>
            </a:r>
          </a:p>
          <a:p>
            <a:pPr algn="l" marL="1165860" indent="-388620" lvl="2">
              <a:lnSpc>
                <a:spcPts val="3779"/>
              </a:lnSpc>
              <a:buFont typeface="Arial"/>
              <a:buChar char="⚬"/>
            </a:pPr>
            <a:r>
              <a:rPr lang="en-US" sz="2700">
                <a:solidFill>
                  <a:srgbClr val="262528"/>
                </a:solidFill>
                <a:latin typeface="はなぞめ"/>
                <a:ea typeface="はなぞめ"/>
                <a:cs typeface="はなぞめ"/>
                <a:sym typeface="はなぞめ"/>
              </a:rPr>
              <a:t>Determines appropriate sanctions/discipline when a policy violation is found</a:t>
            </a:r>
          </a:p>
          <a:p>
            <a:pPr algn="l" marL="1165860" indent="-388620" lvl="2">
              <a:lnSpc>
                <a:spcPts val="3779"/>
              </a:lnSpc>
              <a:buFont typeface="Arial"/>
              <a:buChar char="⚬"/>
            </a:pPr>
            <a:r>
              <a:rPr lang="en-US" sz="2700">
                <a:solidFill>
                  <a:srgbClr val="262528"/>
                </a:solidFill>
                <a:latin typeface="はなぞめ"/>
                <a:ea typeface="はなぞめ"/>
                <a:cs typeface="はなぞめ"/>
                <a:sym typeface="はなぞめ"/>
              </a:rPr>
              <a:t>Sends our a written determination letter to the involved parties which outlines the rationale for their decision</a:t>
            </a:r>
          </a:p>
        </p:txBody>
      </p:sp>
      <p:sp>
        <p:nvSpPr>
          <p:cNvPr name="Freeform 9" id="9"/>
          <p:cNvSpPr/>
          <p:nvPr/>
        </p:nvSpPr>
        <p:spPr>
          <a:xfrm flipH="true" flipV="false" rot="0">
            <a:off x="9933370" y="3339267"/>
            <a:ext cx="8354630" cy="7470432"/>
          </a:xfrm>
          <a:custGeom>
            <a:avLst/>
            <a:gdLst/>
            <a:ahLst/>
            <a:cxnLst/>
            <a:rect r="r" b="b" t="t" l="l"/>
            <a:pathLst>
              <a:path h="7470432" w="8354630">
                <a:moveTo>
                  <a:pt x="8354630" y="0"/>
                </a:moveTo>
                <a:lnTo>
                  <a:pt x="0" y="0"/>
                </a:lnTo>
                <a:lnTo>
                  <a:pt x="0" y="7470431"/>
                </a:lnTo>
                <a:lnTo>
                  <a:pt x="8354630" y="7470431"/>
                </a:lnTo>
                <a:lnTo>
                  <a:pt x="835463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555320">
            <a:off x="12261276" y="7703268"/>
            <a:ext cx="1790716" cy="1920339"/>
          </a:xfrm>
          <a:custGeom>
            <a:avLst/>
            <a:gdLst/>
            <a:ahLst/>
            <a:cxnLst/>
            <a:rect r="r" b="b" t="t" l="l"/>
            <a:pathLst>
              <a:path h="1920339" w="1790716">
                <a:moveTo>
                  <a:pt x="0" y="0"/>
                </a:moveTo>
                <a:lnTo>
                  <a:pt x="1790716" y="0"/>
                </a:lnTo>
                <a:lnTo>
                  <a:pt x="1790716" y="1920339"/>
                </a:lnTo>
                <a:lnTo>
                  <a:pt x="0" y="19203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true" flipV="false" rot="0">
            <a:off x="222450" y="1028700"/>
            <a:ext cx="3910579" cy="2810729"/>
          </a:xfrm>
          <a:custGeom>
            <a:avLst/>
            <a:gdLst/>
            <a:ahLst/>
            <a:cxnLst/>
            <a:rect r="r" b="b" t="t" l="l"/>
            <a:pathLst>
              <a:path h="2810729" w="3910579">
                <a:moveTo>
                  <a:pt x="3910579" y="0"/>
                </a:moveTo>
                <a:lnTo>
                  <a:pt x="0" y="0"/>
                </a:lnTo>
                <a:lnTo>
                  <a:pt x="0" y="2810729"/>
                </a:lnTo>
                <a:lnTo>
                  <a:pt x="3910579" y="2810729"/>
                </a:lnTo>
                <a:lnTo>
                  <a:pt x="3910579"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2" id="12"/>
          <p:cNvSpPr txBox="true"/>
          <p:nvPr/>
        </p:nvSpPr>
        <p:spPr>
          <a:xfrm rot="-415674">
            <a:off x="10940951" y="1290839"/>
            <a:ext cx="6825092" cy="1219533"/>
          </a:xfrm>
          <a:prstGeom prst="rect">
            <a:avLst/>
          </a:prstGeom>
        </p:spPr>
        <p:txBody>
          <a:bodyPr anchor="t" rtlCol="false" tIns="0" lIns="0" bIns="0" rIns="0">
            <a:spAutoFit/>
          </a:bodyPr>
          <a:lstStyle/>
          <a:p>
            <a:pPr algn="ctr" marL="0" indent="0" lvl="0">
              <a:lnSpc>
                <a:spcPts val="5853"/>
              </a:lnSpc>
            </a:pPr>
            <a:r>
              <a:rPr lang="en-US" sz="4960">
                <a:solidFill>
                  <a:srgbClr val="262528"/>
                </a:solidFill>
                <a:latin typeface="ユールカ"/>
                <a:ea typeface="ユールカ"/>
                <a:cs typeface="ユールカ"/>
                <a:sym typeface="ユールカ"/>
              </a:rPr>
              <a:t>CONT.</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433" r="0" b="-13433"/>
            </a:stretch>
          </a:blipFill>
        </p:spPr>
      </p:sp>
      <p:sp>
        <p:nvSpPr>
          <p:cNvPr name="Freeform 3" id="3"/>
          <p:cNvSpPr/>
          <p:nvPr/>
        </p:nvSpPr>
        <p:spPr>
          <a:xfrm flipH="false" flipV="false" rot="0">
            <a:off x="16944852" y="6947733"/>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506429" y="925261"/>
            <a:ext cx="3849577" cy="2414006"/>
          </a:xfrm>
          <a:custGeom>
            <a:avLst/>
            <a:gdLst/>
            <a:ahLst/>
            <a:cxnLst/>
            <a:rect r="r" b="b" t="t" l="l"/>
            <a:pathLst>
              <a:path h="2414006" w="3849577">
                <a:moveTo>
                  <a:pt x="0" y="0"/>
                </a:moveTo>
                <a:lnTo>
                  <a:pt x="3849577" y="0"/>
                </a:lnTo>
                <a:lnTo>
                  <a:pt x="3849577" y="2414006"/>
                </a:lnTo>
                <a:lnTo>
                  <a:pt x="0" y="2414006"/>
                </a:lnTo>
                <a:lnTo>
                  <a:pt x="0" y="0"/>
                </a:lnTo>
                <a:close/>
              </a:path>
            </a:pathLst>
          </a:custGeom>
          <a:blipFill>
            <a:blip r:embed="rId3">
              <a:alphaModFix amt="17000"/>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266923" y="316009"/>
            <a:ext cx="9019804" cy="4149110"/>
          </a:xfrm>
          <a:custGeom>
            <a:avLst/>
            <a:gdLst/>
            <a:ahLst/>
            <a:cxnLst/>
            <a:rect r="r" b="b" t="t" l="l"/>
            <a:pathLst>
              <a:path h="4149110" w="9019804">
                <a:moveTo>
                  <a:pt x="0" y="0"/>
                </a:moveTo>
                <a:lnTo>
                  <a:pt x="9019803" y="0"/>
                </a:lnTo>
                <a:lnTo>
                  <a:pt x="9019803" y="4149109"/>
                </a:lnTo>
                <a:lnTo>
                  <a:pt x="0" y="414910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028700" y="807462"/>
            <a:ext cx="6825092" cy="1887728"/>
          </a:xfrm>
          <a:prstGeom prst="rect">
            <a:avLst/>
          </a:prstGeom>
        </p:spPr>
        <p:txBody>
          <a:bodyPr anchor="t" rtlCol="false" tIns="0" lIns="0" bIns="0" rIns="0">
            <a:spAutoFit/>
          </a:bodyPr>
          <a:lstStyle/>
          <a:p>
            <a:pPr algn="ctr" marL="0" indent="0" lvl="0">
              <a:lnSpc>
                <a:spcPts val="5636"/>
              </a:lnSpc>
              <a:spcBef>
                <a:spcPct val="0"/>
              </a:spcBef>
            </a:pPr>
            <a:r>
              <a:rPr lang="en-US" sz="4776">
                <a:solidFill>
                  <a:srgbClr val="FFFFFF"/>
                </a:solidFill>
                <a:latin typeface="ユールカ"/>
                <a:ea typeface="ユールカ"/>
                <a:cs typeface="ユールカ"/>
                <a:sym typeface="ユールカ"/>
              </a:rPr>
              <a:t>APPELLATE DECISION MAKER</a:t>
            </a:r>
          </a:p>
        </p:txBody>
      </p:sp>
      <p:sp>
        <p:nvSpPr>
          <p:cNvPr name="Freeform 7" id="7"/>
          <p:cNvSpPr/>
          <p:nvPr/>
        </p:nvSpPr>
        <p:spPr>
          <a:xfrm flipH="true" flipV="false" rot="-169834">
            <a:off x="3759623" y="1940239"/>
            <a:ext cx="17851338" cy="12428994"/>
          </a:xfrm>
          <a:custGeom>
            <a:avLst/>
            <a:gdLst/>
            <a:ahLst/>
            <a:cxnLst/>
            <a:rect r="r" b="b" t="t" l="l"/>
            <a:pathLst>
              <a:path h="12428994" w="17851338">
                <a:moveTo>
                  <a:pt x="17851337" y="0"/>
                </a:moveTo>
                <a:lnTo>
                  <a:pt x="0" y="0"/>
                </a:lnTo>
                <a:lnTo>
                  <a:pt x="0" y="12428994"/>
                </a:lnTo>
                <a:lnTo>
                  <a:pt x="17851337" y="12428994"/>
                </a:lnTo>
                <a:lnTo>
                  <a:pt x="17851337"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1142299">
            <a:off x="-1038943" y="3339267"/>
            <a:ext cx="3270846" cy="7606619"/>
          </a:xfrm>
          <a:custGeom>
            <a:avLst/>
            <a:gdLst/>
            <a:ahLst/>
            <a:cxnLst/>
            <a:rect r="r" b="b" t="t" l="l"/>
            <a:pathLst>
              <a:path h="7606619" w="3270846">
                <a:moveTo>
                  <a:pt x="0" y="0"/>
                </a:moveTo>
                <a:lnTo>
                  <a:pt x="3270846" y="0"/>
                </a:lnTo>
                <a:lnTo>
                  <a:pt x="3270846" y="7606619"/>
                </a:lnTo>
                <a:lnTo>
                  <a:pt x="0" y="7606619"/>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9" id="9"/>
          <p:cNvSpPr txBox="true"/>
          <p:nvPr/>
        </p:nvSpPr>
        <p:spPr>
          <a:xfrm rot="0">
            <a:off x="7487955" y="5826856"/>
            <a:ext cx="11080045" cy="2564765"/>
          </a:xfrm>
          <a:prstGeom prst="rect">
            <a:avLst/>
          </a:prstGeom>
        </p:spPr>
        <p:txBody>
          <a:bodyPr anchor="t" rtlCol="false" tIns="0" lIns="0" bIns="0" rIns="0">
            <a:spAutoFit/>
          </a:bodyPr>
          <a:lstStyle/>
          <a:p>
            <a:pPr algn="l" marL="626109" indent="-313054" lvl="1">
              <a:lnSpc>
                <a:spcPts val="4059"/>
              </a:lnSpc>
              <a:buFont typeface="Arial"/>
              <a:buChar char="•"/>
            </a:pPr>
            <a:r>
              <a:rPr lang="en-US" sz="2899">
                <a:solidFill>
                  <a:srgbClr val="262528"/>
                </a:solidFill>
                <a:latin typeface="はなぞめ"/>
                <a:ea typeface="はなぞめ"/>
                <a:cs typeface="はなぞめ"/>
                <a:sym typeface="はなぞめ"/>
              </a:rPr>
              <a:t>Review written determination</a:t>
            </a:r>
          </a:p>
          <a:p>
            <a:pPr algn="l" marL="626109" indent="-313054" lvl="1">
              <a:lnSpc>
                <a:spcPts val="4059"/>
              </a:lnSpc>
              <a:buFont typeface="Arial"/>
              <a:buChar char="•"/>
            </a:pPr>
            <a:r>
              <a:rPr lang="en-US" sz="2899">
                <a:solidFill>
                  <a:srgbClr val="262528"/>
                </a:solidFill>
                <a:latin typeface="はなぞめ"/>
                <a:ea typeface="はなぞめ"/>
                <a:cs typeface="はなぞめ"/>
                <a:sym typeface="はなぞめ"/>
              </a:rPr>
              <a:t>Review appeal document(s)</a:t>
            </a:r>
          </a:p>
          <a:p>
            <a:pPr algn="l" marL="626109" indent="-313054" lvl="1">
              <a:lnSpc>
                <a:spcPts val="4059"/>
              </a:lnSpc>
              <a:buFont typeface="Arial"/>
              <a:buChar char="•"/>
            </a:pPr>
            <a:r>
              <a:rPr lang="en-US" sz="2899">
                <a:solidFill>
                  <a:srgbClr val="262528"/>
                </a:solidFill>
                <a:latin typeface="はなぞめ"/>
                <a:ea typeface="はなぞめ"/>
                <a:cs typeface="はなぞめ"/>
                <a:sym typeface="はなぞめ"/>
              </a:rPr>
              <a:t>Grant parties opportunity to respond</a:t>
            </a:r>
          </a:p>
          <a:p>
            <a:pPr algn="l" marL="626109" indent="-313054" lvl="1">
              <a:lnSpc>
                <a:spcPts val="4059"/>
              </a:lnSpc>
              <a:buFont typeface="Arial"/>
              <a:buChar char="•"/>
            </a:pPr>
            <a:r>
              <a:rPr lang="en-US" sz="2899">
                <a:solidFill>
                  <a:srgbClr val="262528"/>
                </a:solidFill>
                <a:latin typeface="はなぞめ"/>
                <a:ea typeface="はなぞめ"/>
                <a:cs typeface="はなぞめ"/>
                <a:sym typeface="はなぞめ"/>
              </a:rPr>
              <a:t>Review party responses</a:t>
            </a:r>
          </a:p>
          <a:p>
            <a:pPr algn="l" marL="626109" indent="-313054" lvl="1">
              <a:lnSpc>
                <a:spcPts val="4059"/>
              </a:lnSpc>
              <a:buFont typeface="Arial"/>
              <a:buChar char="•"/>
            </a:pPr>
            <a:r>
              <a:rPr lang="en-US" sz="2899">
                <a:solidFill>
                  <a:srgbClr val="262528"/>
                </a:solidFill>
                <a:latin typeface="はなぞめ"/>
                <a:ea typeface="はなぞめ"/>
                <a:cs typeface="はなぞめ"/>
                <a:sym typeface="はなぞめ"/>
              </a:rPr>
              <a:t>Make independent judgement on appeal</a:t>
            </a:r>
          </a:p>
        </p:txBody>
      </p:sp>
      <p:sp>
        <p:nvSpPr>
          <p:cNvPr name="Freeform 10" id="10"/>
          <p:cNvSpPr/>
          <p:nvPr/>
        </p:nvSpPr>
        <p:spPr>
          <a:xfrm flipH="true" flipV="true" rot="-1142299">
            <a:off x="16372398" y="-1671046"/>
            <a:ext cx="3270846" cy="7606619"/>
          </a:xfrm>
          <a:custGeom>
            <a:avLst/>
            <a:gdLst/>
            <a:ahLst/>
            <a:cxnLst/>
            <a:rect r="r" b="b" t="t" l="l"/>
            <a:pathLst>
              <a:path h="7606619" w="3270846">
                <a:moveTo>
                  <a:pt x="3270846" y="7606620"/>
                </a:moveTo>
                <a:lnTo>
                  <a:pt x="0" y="7606620"/>
                </a:lnTo>
                <a:lnTo>
                  <a:pt x="0" y="0"/>
                </a:lnTo>
                <a:lnTo>
                  <a:pt x="3270846" y="0"/>
                </a:lnTo>
                <a:lnTo>
                  <a:pt x="3270846" y="760662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1" id="11"/>
          <p:cNvSpPr/>
          <p:nvPr/>
        </p:nvSpPr>
        <p:spPr>
          <a:xfrm flipH="false" flipV="false" rot="0">
            <a:off x="11332065" y="925261"/>
            <a:ext cx="4480832" cy="3539857"/>
          </a:xfrm>
          <a:custGeom>
            <a:avLst/>
            <a:gdLst/>
            <a:ahLst/>
            <a:cxnLst/>
            <a:rect r="r" b="b" t="t" l="l"/>
            <a:pathLst>
              <a:path h="3539857" w="4480832">
                <a:moveTo>
                  <a:pt x="0" y="0"/>
                </a:moveTo>
                <a:lnTo>
                  <a:pt x="4480832" y="0"/>
                </a:lnTo>
                <a:lnTo>
                  <a:pt x="4480832" y="3539857"/>
                </a:lnTo>
                <a:lnTo>
                  <a:pt x="0" y="353985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1254691">
            <a:off x="10947606" y="5654435"/>
            <a:ext cx="6796641" cy="4114800"/>
          </a:xfrm>
          <a:custGeom>
            <a:avLst/>
            <a:gdLst/>
            <a:ahLst/>
            <a:cxnLst/>
            <a:rect r="r" b="b" t="t" l="l"/>
            <a:pathLst>
              <a:path h="4114800" w="6796641">
                <a:moveTo>
                  <a:pt x="0" y="0"/>
                </a:moveTo>
                <a:lnTo>
                  <a:pt x="6796642" y="0"/>
                </a:lnTo>
                <a:lnTo>
                  <a:pt x="67966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1254691">
            <a:off x="12392952" y="7340300"/>
            <a:ext cx="3905950" cy="742950"/>
          </a:xfrm>
          <a:prstGeom prst="rect">
            <a:avLst/>
          </a:prstGeom>
        </p:spPr>
        <p:txBody>
          <a:bodyPr anchor="t" rtlCol="false" tIns="0" lIns="0" bIns="0" rIns="0">
            <a:spAutoFit/>
          </a:bodyPr>
          <a:lstStyle/>
          <a:p>
            <a:pPr algn="ctr" marL="0" indent="0" lvl="0">
              <a:lnSpc>
                <a:spcPts val="5879"/>
              </a:lnSpc>
            </a:pPr>
            <a:r>
              <a:rPr lang="en-US" b="true" sz="4899">
                <a:solidFill>
                  <a:srgbClr val="FBC717"/>
                </a:solidFill>
                <a:latin typeface="Nunito Bold"/>
                <a:ea typeface="Nunito Bold"/>
                <a:cs typeface="Nunito Bold"/>
                <a:sym typeface="Nunito Bold"/>
              </a:rPr>
              <a:t>Bias</a:t>
            </a:r>
          </a:p>
        </p:txBody>
      </p:sp>
      <p:sp>
        <p:nvSpPr>
          <p:cNvPr name="Freeform 5" id="5"/>
          <p:cNvSpPr/>
          <p:nvPr/>
        </p:nvSpPr>
        <p:spPr>
          <a:xfrm flipH="false" flipV="false" rot="-930895">
            <a:off x="5745679" y="3341286"/>
            <a:ext cx="6796641" cy="4114800"/>
          </a:xfrm>
          <a:custGeom>
            <a:avLst/>
            <a:gdLst/>
            <a:ahLst/>
            <a:cxnLst/>
            <a:rect r="r" b="b" t="t" l="l"/>
            <a:pathLst>
              <a:path h="4114800" w="6796641">
                <a:moveTo>
                  <a:pt x="0" y="0"/>
                </a:moveTo>
                <a:lnTo>
                  <a:pt x="6796642" y="0"/>
                </a:lnTo>
                <a:lnTo>
                  <a:pt x="679664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933839">
            <a:off x="6845865" y="4637608"/>
            <a:ext cx="4080951" cy="1485900"/>
          </a:xfrm>
          <a:prstGeom prst="rect">
            <a:avLst/>
          </a:prstGeom>
        </p:spPr>
        <p:txBody>
          <a:bodyPr anchor="t" rtlCol="false" tIns="0" lIns="0" bIns="0" rIns="0">
            <a:spAutoFit/>
          </a:bodyPr>
          <a:lstStyle/>
          <a:p>
            <a:pPr algn="ctr" marL="0" indent="0" lvl="0">
              <a:lnSpc>
                <a:spcPts val="5879"/>
              </a:lnSpc>
            </a:pPr>
            <a:r>
              <a:rPr lang="en-US" b="true" sz="4899">
                <a:solidFill>
                  <a:srgbClr val="FBC717"/>
                </a:solidFill>
                <a:latin typeface="Nunito Bold"/>
                <a:ea typeface="Nunito Bold"/>
                <a:cs typeface="Nunito Bold"/>
                <a:sym typeface="Nunito Bold"/>
              </a:rPr>
              <a:t> Conflict of Interest</a:t>
            </a:r>
          </a:p>
        </p:txBody>
      </p:sp>
      <p:sp>
        <p:nvSpPr>
          <p:cNvPr name="Freeform 7" id="7"/>
          <p:cNvSpPr/>
          <p:nvPr/>
        </p:nvSpPr>
        <p:spPr>
          <a:xfrm flipH="false" flipV="false" rot="0">
            <a:off x="4680618" y="-998162"/>
            <a:ext cx="4659317" cy="3873057"/>
          </a:xfrm>
          <a:custGeom>
            <a:avLst/>
            <a:gdLst/>
            <a:ahLst/>
            <a:cxnLst/>
            <a:rect r="r" b="b" t="t" l="l"/>
            <a:pathLst>
              <a:path h="3873057" w="4659317">
                <a:moveTo>
                  <a:pt x="0" y="0"/>
                </a:moveTo>
                <a:lnTo>
                  <a:pt x="4659318" y="0"/>
                </a:lnTo>
                <a:lnTo>
                  <a:pt x="4659318" y="3873057"/>
                </a:lnTo>
                <a:lnTo>
                  <a:pt x="0" y="3873057"/>
                </a:lnTo>
                <a:lnTo>
                  <a:pt x="0" y="0"/>
                </a:lnTo>
                <a:close/>
              </a:path>
            </a:pathLst>
          </a:custGeom>
          <a:blipFill>
            <a:blip r:embed="rId5"/>
            <a:stretch>
              <a:fillRect l="0" t="0" r="0" b="0"/>
            </a:stretch>
          </a:blipFill>
        </p:spPr>
      </p:sp>
      <p:sp>
        <p:nvSpPr>
          <p:cNvPr name="Freeform 8" id="8"/>
          <p:cNvSpPr/>
          <p:nvPr/>
        </p:nvSpPr>
        <p:spPr>
          <a:xfrm flipH="false" flipV="false" rot="-1496244">
            <a:off x="15427233" y="-1299122"/>
            <a:ext cx="3847338" cy="4114800"/>
          </a:xfrm>
          <a:custGeom>
            <a:avLst/>
            <a:gdLst/>
            <a:ahLst/>
            <a:cxnLst/>
            <a:rect r="r" b="b" t="t" l="l"/>
            <a:pathLst>
              <a:path h="4114800" w="3847338">
                <a:moveTo>
                  <a:pt x="0" y="0"/>
                </a:moveTo>
                <a:lnTo>
                  <a:pt x="3847338" y="0"/>
                </a:lnTo>
                <a:lnTo>
                  <a:pt x="3847338" y="4114800"/>
                </a:lnTo>
                <a:lnTo>
                  <a:pt x="0" y="4114800"/>
                </a:lnTo>
                <a:lnTo>
                  <a:pt x="0" y="0"/>
                </a:lnTo>
                <a:close/>
              </a:path>
            </a:pathLst>
          </a:custGeom>
          <a:blipFill>
            <a:blip r:embed="rId6"/>
            <a:stretch>
              <a:fillRect l="0" t="0" r="0" b="0"/>
            </a:stretch>
          </a:blipFill>
        </p:spPr>
      </p:sp>
      <p:grpSp>
        <p:nvGrpSpPr>
          <p:cNvPr name="Group 9" id="9"/>
          <p:cNvGrpSpPr/>
          <p:nvPr/>
        </p:nvGrpSpPr>
        <p:grpSpPr>
          <a:xfrm rot="0">
            <a:off x="-3175190" y="224748"/>
            <a:ext cx="12515125" cy="6848691"/>
            <a:chOff x="0" y="0"/>
            <a:chExt cx="16686834" cy="9131588"/>
          </a:xfrm>
        </p:grpSpPr>
        <p:sp>
          <p:nvSpPr>
            <p:cNvPr name="TextBox 10" id="10"/>
            <p:cNvSpPr txBox="true"/>
            <p:nvPr/>
          </p:nvSpPr>
          <p:spPr>
            <a:xfrm rot="190974">
              <a:off x="275577" y="1645451"/>
              <a:ext cx="16232004" cy="4507505"/>
            </a:xfrm>
            <a:prstGeom prst="rect">
              <a:avLst/>
            </a:prstGeom>
          </p:spPr>
          <p:txBody>
            <a:bodyPr anchor="t" rtlCol="false" tIns="0" lIns="0" bIns="0" rIns="0">
              <a:spAutoFit/>
            </a:bodyPr>
            <a:lstStyle/>
            <a:p>
              <a:pPr algn="ctr">
                <a:lnSpc>
                  <a:spcPts val="21099"/>
                </a:lnSpc>
              </a:pPr>
              <a:r>
                <a:rPr lang="en-US" sz="28132" spc="-562">
                  <a:solidFill>
                    <a:srgbClr val="F2B60E"/>
                  </a:solidFill>
                  <a:latin typeface="Paalalabas Condensed"/>
                  <a:ea typeface="Paalalabas Condensed"/>
                  <a:cs typeface="Paalalabas Condensed"/>
                  <a:sym typeface="Paalalabas Condensed"/>
                </a:rPr>
                <a:t>Let</a:t>
              </a:r>
            </a:p>
          </p:txBody>
        </p:sp>
        <p:sp>
          <p:nvSpPr>
            <p:cNvPr name="TextBox 11" id="11"/>
            <p:cNvSpPr txBox="true"/>
            <p:nvPr/>
          </p:nvSpPr>
          <p:spPr>
            <a:xfrm rot="-427307">
              <a:off x="7027881" y="4653856"/>
              <a:ext cx="9315960" cy="3915345"/>
            </a:xfrm>
            <a:prstGeom prst="rect">
              <a:avLst/>
            </a:prstGeom>
          </p:spPr>
          <p:txBody>
            <a:bodyPr anchor="t" rtlCol="false" tIns="0" lIns="0" bIns="0" rIns="0">
              <a:spAutoFit/>
            </a:bodyPr>
            <a:lstStyle/>
            <a:p>
              <a:pPr algn="l">
                <a:lnSpc>
                  <a:spcPts val="19709"/>
                </a:lnSpc>
              </a:pPr>
              <a:r>
                <a:rPr lang="en-US" sz="22917" spc="-458">
                  <a:solidFill>
                    <a:srgbClr val="F2B60E"/>
                  </a:solidFill>
                  <a:latin typeface="Paalalabas Condensed"/>
                  <a:ea typeface="Paalalabas Condensed"/>
                  <a:cs typeface="Paalalabas Condensed"/>
                  <a:sym typeface="Paalalabas Condensed"/>
                </a:rPr>
                <a:t>Talk</a:t>
              </a:r>
            </a:p>
          </p:txBody>
        </p:sp>
        <p:sp>
          <p:nvSpPr>
            <p:cNvPr name="TextBox 12" id="12"/>
            <p:cNvSpPr txBox="true"/>
            <p:nvPr/>
          </p:nvSpPr>
          <p:spPr>
            <a:xfrm rot="254100">
              <a:off x="97927" y="4244003"/>
              <a:ext cx="6427193" cy="2889796"/>
            </a:xfrm>
            <a:prstGeom prst="rect">
              <a:avLst/>
            </a:prstGeom>
          </p:spPr>
          <p:txBody>
            <a:bodyPr anchor="t" rtlCol="false" tIns="0" lIns="0" bIns="0" rIns="0">
              <a:spAutoFit/>
            </a:bodyPr>
            <a:lstStyle/>
            <a:p>
              <a:pPr algn="r">
                <a:lnSpc>
                  <a:spcPts val="14031"/>
                </a:lnSpc>
              </a:pPr>
              <a:r>
                <a:rPr lang="en-US" sz="17539">
                  <a:solidFill>
                    <a:srgbClr val="F2B60E"/>
                  </a:solidFill>
                  <a:latin typeface="Placard Next Compressed"/>
                  <a:ea typeface="Placard Next Compressed"/>
                  <a:cs typeface="Placard Next Compressed"/>
                  <a:sym typeface="Placard Next Compressed"/>
                </a:rPr>
                <a:t>us</a:t>
              </a:r>
            </a:p>
          </p:txBody>
        </p:sp>
      </p:gr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2861616" y="3611349"/>
            <a:ext cx="12717167" cy="5348756"/>
            <a:chOff x="0" y="0"/>
            <a:chExt cx="3349377" cy="1408726"/>
          </a:xfrm>
        </p:grpSpPr>
        <p:sp>
          <p:nvSpPr>
            <p:cNvPr name="Freeform 4" id="4"/>
            <p:cNvSpPr/>
            <p:nvPr/>
          </p:nvSpPr>
          <p:spPr>
            <a:xfrm flipH="false" flipV="false" rot="0">
              <a:off x="0" y="0"/>
              <a:ext cx="3349377" cy="1408726"/>
            </a:xfrm>
            <a:custGeom>
              <a:avLst/>
              <a:gdLst/>
              <a:ahLst/>
              <a:cxnLst/>
              <a:rect r="r" b="b" t="t" l="l"/>
              <a:pathLst>
                <a:path h="1408726" w="3349377">
                  <a:moveTo>
                    <a:pt x="0" y="0"/>
                  </a:moveTo>
                  <a:lnTo>
                    <a:pt x="3349377" y="0"/>
                  </a:lnTo>
                  <a:lnTo>
                    <a:pt x="3349377" y="1408726"/>
                  </a:lnTo>
                  <a:lnTo>
                    <a:pt x="0" y="1408726"/>
                  </a:lnTo>
                  <a:close/>
                </a:path>
              </a:pathLst>
            </a:custGeom>
            <a:solidFill>
              <a:srgbClr val="FFC901"/>
            </a:solidFill>
          </p:spPr>
        </p:sp>
        <p:sp>
          <p:nvSpPr>
            <p:cNvPr name="TextBox 5" id="5"/>
            <p:cNvSpPr txBox="true"/>
            <p:nvPr/>
          </p:nvSpPr>
          <p:spPr>
            <a:xfrm>
              <a:off x="0" y="-76200"/>
              <a:ext cx="3349377" cy="1484926"/>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2709216" y="3458949"/>
            <a:ext cx="12717167" cy="5348756"/>
            <a:chOff x="0" y="0"/>
            <a:chExt cx="3349377" cy="1408726"/>
          </a:xfrm>
        </p:grpSpPr>
        <p:sp>
          <p:nvSpPr>
            <p:cNvPr name="Freeform 7" id="7"/>
            <p:cNvSpPr/>
            <p:nvPr/>
          </p:nvSpPr>
          <p:spPr>
            <a:xfrm flipH="false" flipV="false" rot="0">
              <a:off x="0" y="0"/>
              <a:ext cx="3349377" cy="1408726"/>
            </a:xfrm>
            <a:custGeom>
              <a:avLst/>
              <a:gdLst/>
              <a:ahLst/>
              <a:cxnLst/>
              <a:rect r="r" b="b" t="t" l="l"/>
              <a:pathLst>
                <a:path h="1408726" w="3349377">
                  <a:moveTo>
                    <a:pt x="0" y="0"/>
                  </a:moveTo>
                  <a:lnTo>
                    <a:pt x="3349377" y="0"/>
                  </a:lnTo>
                  <a:lnTo>
                    <a:pt x="3349377" y="1408726"/>
                  </a:lnTo>
                  <a:lnTo>
                    <a:pt x="0" y="1408726"/>
                  </a:lnTo>
                  <a:close/>
                </a:path>
              </a:pathLst>
            </a:custGeom>
            <a:solidFill>
              <a:srgbClr val="000000"/>
            </a:solidFill>
          </p:spPr>
        </p:sp>
        <p:sp>
          <p:nvSpPr>
            <p:cNvPr name="TextBox 8" id="8"/>
            <p:cNvSpPr txBox="true"/>
            <p:nvPr/>
          </p:nvSpPr>
          <p:spPr>
            <a:xfrm>
              <a:off x="0" y="-76200"/>
              <a:ext cx="3349377" cy="1484926"/>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2024655">
            <a:off x="13862082" y="-1339446"/>
            <a:ext cx="6152972" cy="4114800"/>
          </a:xfrm>
          <a:custGeom>
            <a:avLst/>
            <a:gdLst/>
            <a:ahLst/>
            <a:cxnLst/>
            <a:rect r="r" b="b" t="t" l="l"/>
            <a:pathLst>
              <a:path h="4114800" w="6152972">
                <a:moveTo>
                  <a:pt x="0" y="0"/>
                </a:moveTo>
                <a:lnTo>
                  <a:pt x="6152972" y="0"/>
                </a:lnTo>
                <a:lnTo>
                  <a:pt x="615297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1346836">
            <a:off x="-1195251" y="7304544"/>
            <a:ext cx="6152972" cy="4114800"/>
          </a:xfrm>
          <a:custGeom>
            <a:avLst/>
            <a:gdLst/>
            <a:ahLst/>
            <a:cxnLst/>
            <a:rect r="r" b="b" t="t" l="l"/>
            <a:pathLst>
              <a:path h="4114800" w="6152972">
                <a:moveTo>
                  <a:pt x="0" y="0"/>
                </a:moveTo>
                <a:lnTo>
                  <a:pt x="6152972" y="0"/>
                </a:lnTo>
                <a:lnTo>
                  <a:pt x="615297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1221712">
            <a:off x="-602030" y="4322660"/>
            <a:ext cx="3759903" cy="4021286"/>
          </a:xfrm>
          <a:custGeom>
            <a:avLst/>
            <a:gdLst/>
            <a:ahLst/>
            <a:cxnLst/>
            <a:rect r="r" b="b" t="t" l="l"/>
            <a:pathLst>
              <a:path h="4021286" w="3759903">
                <a:moveTo>
                  <a:pt x="0" y="0"/>
                </a:moveTo>
                <a:lnTo>
                  <a:pt x="3759902" y="0"/>
                </a:lnTo>
                <a:lnTo>
                  <a:pt x="3759902" y="4021286"/>
                </a:lnTo>
                <a:lnTo>
                  <a:pt x="0" y="4021286"/>
                </a:lnTo>
                <a:lnTo>
                  <a:pt x="0" y="0"/>
                </a:lnTo>
                <a:close/>
              </a:path>
            </a:pathLst>
          </a:custGeom>
          <a:blipFill>
            <a:blip r:embed="rId5"/>
            <a:stretch>
              <a:fillRect l="0" t="0" r="0" b="0"/>
            </a:stretch>
          </a:blipFill>
        </p:spPr>
      </p:sp>
      <p:sp>
        <p:nvSpPr>
          <p:cNvPr name="TextBox 12" id="12"/>
          <p:cNvSpPr txBox="true"/>
          <p:nvPr/>
        </p:nvSpPr>
        <p:spPr>
          <a:xfrm rot="0">
            <a:off x="3807905" y="3994807"/>
            <a:ext cx="10519791" cy="5781675"/>
          </a:xfrm>
          <a:prstGeom prst="rect">
            <a:avLst/>
          </a:prstGeom>
        </p:spPr>
        <p:txBody>
          <a:bodyPr anchor="t" rtlCol="false" tIns="0" lIns="0" bIns="0" rIns="0">
            <a:spAutoFit/>
          </a:bodyPr>
          <a:lstStyle/>
          <a:p>
            <a:pPr algn="l">
              <a:lnSpc>
                <a:spcPts val="3719"/>
              </a:lnSpc>
            </a:pPr>
            <a:r>
              <a:rPr lang="en-US" sz="3099">
                <a:solidFill>
                  <a:srgbClr val="FBC717"/>
                </a:solidFill>
                <a:latin typeface="Nunito"/>
                <a:ea typeface="Nunito"/>
                <a:cs typeface="Nunito"/>
                <a:sym typeface="Nunito"/>
              </a:rPr>
              <a:t>• Watch for conflicts of interest or bias throughout the process - Title IX Regulations prohibit conflicts of interest or bias with Coordinators, Investigators, and Decision-Makers against parties generally or an individual party.</a:t>
            </a:r>
          </a:p>
          <a:p>
            <a:pPr algn="l">
              <a:lnSpc>
                <a:spcPts val="3719"/>
              </a:lnSpc>
            </a:pPr>
          </a:p>
          <a:p>
            <a:pPr algn="l">
              <a:lnSpc>
                <a:spcPts val="3719"/>
              </a:lnSpc>
            </a:pPr>
            <a:r>
              <a:rPr lang="en-US" sz="3099">
                <a:solidFill>
                  <a:srgbClr val="FBC717"/>
                </a:solidFill>
                <a:latin typeface="Nunito"/>
                <a:ea typeface="Nunito"/>
                <a:cs typeface="Nunito"/>
                <a:sym typeface="Nunito"/>
              </a:rPr>
              <a:t>• A conflict of interest occurs when personal or private interests may compromise one's judgment, decisions, or actions.</a:t>
            </a:r>
          </a:p>
          <a:p>
            <a:pPr algn="l">
              <a:lnSpc>
                <a:spcPts val="3959"/>
              </a:lnSpc>
            </a:pPr>
          </a:p>
          <a:p>
            <a:pPr algn="l">
              <a:lnSpc>
                <a:spcPts val="4079"/>
              </a:lnSpc>
            </a:pPr>
          </a:p>
          <a:p>
            <a:pPr algn="l">
              <a:lnSpc>
                <a:spcPts val="4079"/>
              </a:lnSpc>
            </a:pPr>
          </a:p>
          <a:p>
            <a:pPr algn="l">
              <a:lnSpc>
                <a:spcPts val="4079"/>
              </a:lnSpc>
            </a:pPr>
          </a:p>
        </p:txBody>
      </p:sp>
      <p:sp>
        <p:nvSpPr>
          <p:cNvPr name="TextBox 13" id="13"/>
          <p:cNvSpPr txBox="true"/>
          <p:nvPr/>
        </p:nvSpPr>
        <p:spPr>
          <a:xfrm rot="0">
            <a:off x="4074785" y="1295409"/>
            <a:ext cx="8827965" cy="2364730"/>
          </a:xfrm>
          <a:prstGeom prst="rect">
            <a:avLst/>
          </a:prstGeom>
        </p:spPr>
        <p:txBody>
          <a:bodyPr anchor="t" rtlCol="false" tIns="0" lIns="0" bIns="0" rIns="0">
            <a:spAutoFit/>
          </a:bodyPr>
          <a:lstStyle/>
          <a:p>
            <a:pPr algn="ctr">
              <a:lnSpc>
                <a:spcPts val="9099"/>
              </a:lnSpc>
            </a:pPr>
            <a:r>
              <a:rPr lang="en-US" b="true" sz="9099">
                <a:solidFill>
                  <a:srgbClr val="E7B10A"/>
                </a:solidFill>
                <a:latin typeface="Horta"/>
                <a:ea typeface="Horta"/>
                <a:cs typeface="Horta"/>
                <a:sym typeface="Horta"/>
              </a:rPr>
              <a:t>CONFLICT OF INTEREST &amp; BIAS</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2861616" y="3611349"/>
            <a:ext cx="12717167" cy="5348756"/>
            <a:chOff x="0" y="0"/>
            <a:chExt cx="3349377" cy="1408726"/>
          </a:xfrm>
        </p:grpSpPr>
        <p:sp>
          <p:nvSpPr>
            <p:cNvPr name="Freeform 4" id="4"/>
            <p:cNvSpPr/>
            <p:nvPr/>
          </p:nvSpPr>
          <p:spPr>
            <a:xfrm flipH="false" flipV="false" rot="0">
              <a:off x="0" y="0"/>
              <a:ext cx="3349377" cy="1408726"/>
            </a:xfrm>
            <a:custGeom>
              <a:avLst/>
              <a:gdLst/>
              <a:ahLst/>
              <a:cxnLst/>
              <a:rect r="r" b="b" t="t" l="l"/>
              <a:pathLst>
                <a:path h="1408726" w="3349377">
                  <a:moveTo>
                    <a:pt x="0" y="0"/>
                  </a:moveTo>
                  <a:lnTo>
                    <a:pt x="3349377" y="0"/>
                  </a:lnTo>
                  <a:lnTo>
                    <a:pt x="3349377" y="1408726"/>
                  </a:lnTo>
                  <a:lnTo>
                    <a:pt x="0" y="1408726"/>
                  </a:lnTo>
                  <a:close/>
                </a:path>
              </a:pathLst>
            </a:custGeom>
            <a:solidFill>
              <a:srgbClr val="FFC901"/>
            </a:solidFill>
          </p:spPr>
        </p:sp>
        <p:sp>
          <p:nvSpPr>
            <p:cNvPr name="TextBox 5" id="5"/>
            <p:cNvSpPr txBox="true"/>
            <p:nvPr/>
          </p:nvSpPr>
          <p:spPr>
            <a:xfrm>
              <a:off x="0" y="-76200"/>
              <a:ext cx="3349377" cy="1484926"/>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2709216" y="3458949"/>
            <a:ext cx="12717167" cy="5348756"/>
            <a:chOff x="0" y="0"/>
            <a:chExt cx="3349377" cy="1408726"/>
          </a:xfrm>
        </p:grpSpPr>
        <p:sp>
          <p:nvSpPr>
            <p:cNvPr name="Freeform 7" id="7"/>
            <p:cNvSpPr/>
            <p:nvPr/>
          </p:nvSpPr>
          <p:spPr>
            <a:xfrm flipH="false" flipV="false" rot="0">
              <a:off x="0" y="0"/>
              <a:ext cx="3349377" cy="1408726"/>
            </a:xfrm>
            <a:custGeom>
              <a:avLst/>
              <a:gdLst/>
              <a:ahLst/>
              <a:cxnLst/>
              <a:rect r="r" b="b" t="t" l="l"/>
              <a:pathLst>
                <a:path h="1408726" w="3349377">
                  <a:moveTo>
                    <a:pt x="0" y="0"/>
                  </a:moveTo>
                  <a:lnTo>
                    <a:pt x="3349377" y="0"/>
                  </a:lnTo>
                  <a:lnTo>
                    <a:pt x="3349377" y="1408726"/>
                  </a:lnTo>
                  <a:lnTo>
                    <a:pt x="0" y="1408726"/>
                  </a:lnTo>
                  <a:close/>
                </a:path>
              </a:pathLst>
            </a:custGeom>
            <a:solidFill>
              <a:srgbClr val="000000"/>
            </a:solidFill>
          </p:spPr>
        </p:sp>
        <p:sp>
          <p:nvSpPr>
            <p:cNvPr name="TextBox 8" id="8"/>
            <p:cNvSpPr txBox="true"/>
            <p:nvPr/>
          </p:nvSpPr>
          <p:spPr>
            <a:xfrm>
              <a:off x="0" y="-76200"/>
              <a:ext cx="3349377" cy="1484926"/>
            </a:xfrm>
            <a:prstGeom prst="rect">
              <a:avLst/>
            </a:prstGeom>
          </p:spPr>
          <p:txBody>
            <a:bodyPr anchor="ctr" rtlCol="false" tIns="50800" lIns="50800" bIns="50800" rIns="50800"/>
            <a:lstStyle/>
            <a:p>
              <a:pPr algn="ctr">
                <a:lnSpc>
                  <a:spcPts val="2659"/>
                </a:lnSpc>
              </a:pPr>
            </a:p>
          </p:txBody>
        </p:sp>
      </p:grpSp>
      <p:sp>
        <p:nvSpPr>
          <p:cNvPr name="Freeform 9" id="9"/>
          <p:cNvSpPr/>
          <p:nvPr/>
        </p:nvSpPr>
        <p:spPr>
          <a:xfrm flipH="false" flipV="false" rot="2024655">
            <a:off x="13862082" y="-1339446"/>
            <a:ext cx="6152972" cy="4114800"/>
          </a:xfrm>
          <a:custGeom>
            <a:avLst/>
            <a:gdLst/>
            <a:ahLst/>
            <a:cxnLst/>
            <a:rect r="r" b="b" t="t" l="l"/>
            <a:pathLst>
              <a:path h="4114800" w="6152972">
                <a:moveTo>
                  <a:pt x="0" y="0"/>
                </a:moveTo>
                <a:lnTo>
                  <a:pt x="6152972" y="0"/>
                </a:lnTo>
                <a:lnTo>
                  <a:pt x="615297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0" id="10"/>
          <p:cNvSpPr/>
          <p:nvPr/>
        </p:nvSpPr>
        <p:spPr>
          <a:xfrm flipH="false" flipV="false" rot="1346836">
            <a:off x="-1195251" y="7304544"/>
            <a:ext cx="6152972" cy="4114800"/>
          </a:xfrm>
          <a:custGeom>
            <a:avLst/>
            <a:gdLst/>
            <a:ahLst/>
            <a:cxnLst/>
            <a:rect r="r" b="b" t="t" l="l"/>
            <a:pathLst>
              <a:path h="4114800" w="6152972">
                <a:moveTo>
                  <a:pt x="0" y="0"/>
                </a:moveTo>
                <a:lnTo>
                  <a:pt x="6152972" y="0"/>
                </a:lnTo>
                <a:lnTo>
                  <a:pt x="615297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1" id="11"/>
          <p:cNvSpPr/>
          <p:nvPr/>
        </p:nvSpPr>
        <p:spPr>
          <a:xfrm flipH="false" flipV="false" rot="-1221712">
            <a:off x="-602030" y="4322660"/>
            <a:ext cx="3759903" cy="4021286"/>
          </a:xfrm>
          <a:custGeom>
            <a:avLst/>
            <a:gdLst/>
            <a:ahLst/>
            <a:cxnLst/>
            <a:rect r="r" b="b" t="t" l="l"/>
            <a:pathLst>
              <a:path h="4021286" w="3759903">
                <a:moveTo>
                  <a:pt x="0" y="0"/>
                </a:moveTo>
                <a:lnTo>
                  <a:pt x="3759902" y="0"/>
                </a:lnTo>
                <a:lnTo>
                  <a:pt x="3759902" y="4021286"/>
                </a:lnTo>
                <a:lnTo>
                  <a:pt x="0" y="4021286"/>
                </a:lnTo>
                <a:lnTo>
                  <a:pt x="0" y="0"/>
                </a:lnTo>
                <a:close/>
              </a:path>
            </a:pathLst>
          </a:custGeom>
          <a:blipFill>
            <a:blip r:embed="rId5"/>
            <a:stretch>
              <a:fillRect l="0" t="0" r="0" b="0"/>
            </a:stretch>
          </a:blipFill>
        </p:spPr>
      </p:sp>
      <p:sp>
        <p:nvSpPr>
          <p:cNvPr name="TextBox 12" id="12"/>
          <p:cNvSpPr txBox="true"/>
          <p:nvPr/>
        </p:nvSpPr>
        <p:spPr>
          <a:xfrm rot="0">
            <a:off x="3807905" y="3994807"/>
            <a:ext cx="10519791" cy="5781675"/>
          </a:xfrm>
          <a:prstGeom prst="rect">
            <a:avLst/>
          </a:prstGeom>
        </p:spPr>
        <p:txBody>
          <a:bodyPr anchor="t" rtlCol="false" tIns="0" lIns="0" bIns="0" rIns="0">
            <a:spAutoFit/>
          </a:bodyPr>
          <a:lstStyle/>
          <a:p>
            <a:pPr algn="l">
              <a:lnSpc>
                <a:spcPts val="3719"/>
              </a:lnSpc>
            </a:pPr>
            <a:r>
              <a:rPr lang="en-US" sz="3099">
                <a:solidFill>
                  <a:srgbClr val="FBC717"/>
                </a:solidFill>
                <a:latin typeface="Nunito"/>
                <a:ea typeface="Nunito"/>
                <a:cs typeface="Nunito"/>
                <a:sym typeface="Nunito"/>
              </a:rPr>
              <a:t>• Watch for conflicts of interest or bias throughout the process - Title IX Regulations prohibit conflicts of interest or bias with Coordinators, Investigators, and Decision-Makers against parties generally or an individual party.</a:t>
            </a:r>
          </a:p>
          <a:p>
            <a:pPr algn="l">
              <a:lnSpc>
                <a:spcPts val="3719"/>
              </a:lnSpc>
            </a:pPr>
          </a:p>
          <a:p>
            <a:pPr algn="l">
              <a:lnSpc>
                <a:spcPts val="3719"/>
              </a:lnSpc>
            </a:pPr>
            <a:r>
              <a:rPr lang="en-US" sz="3099">
                <a:solidFill>
                  <a:srgbClr val="FBC717"/>
                </a:solidFill>
                <a:latin typeface="Nunito"/>
                <a:ea typeface="Nunito"/>
                <a:cs typeface="Nunito"/>
                <a:sym typeface="Nunito"/>
              </a:rPr>
              <a:t>• A conflict of interest occurs when personal or private interests may compromise one's judgment, decisions, or actions.</a:t>
            </a:r>
          </a:p>
          <a:p>
            <a:pPr algn="l">
              <a:lnSpc>
                <a:spcPts val="3959"/>
              </a:lnSpc>
            </a:pPr>
          </a:p>
          <a:p>
            <a:pPr algn="l">
              <a:lnSpc>
                <a:spcPts val="4079"/>
              </a:lnSpc>
            </a:pPr>
          </a:p>
          <a:p>
            <a:pPr algn="l">
              <a:lnSpc>
                <a:spcPts val="4079"/>
              </a:lnSpc>
            </a:pPr>
          </a:p>
          <a:p>
            <a:pPr algn="l">
              <a:lnSpc>
                <a:spcPts val="4079"/>
              </a:lnSpc>
            </a:pPr>
          </a:p>
        </p:txBody>
      </p:sp>
      <p:sp>
        <p:nvSpPr>
          <p:cNvPr name="TextBox 13" id="13"/>
          <p:cNvSpPr txBox="true"/>
          <p:nvPr/>
        </p:nvSpPr>
        <p:spPr>
          <a:xfrm rot="0">
            <a:off x="4074785" y="1295409"/>
            <a:ext cx="8827965" cy="2364730"/>
          </a:xfrm>
          <a:prstGeom prst="rect">
            <a:avLst/>
          </a:prstGeom>
        </p:spPr>
        <p:txBody>
          <a:bodyPr anchor="t" rtlCol="false" tIns="0" lIns="0" bIns="0" rIns="0">
            <a:spAutoFit/>
          </a:bodyPr>
          <a:lstStyle/>
          <a:p>
            <a:pPr algn="ctr">
              <a:lnSpc>
                <a:spcPts val="9099"/>
              </a:lnSpc>
            </a:pPr>
            <a:r>
              <a:rPr lang="en-US" b="true" sz="9099">
                <a:solidFill>
                  <a:srgbClr val="E7B10A"/>
                </a:solidFill>
                <a:latin typeface="Horta"/>
                <a:ea typeface="Horta"/>
                <a:cs typeface="Horta"/>
                <a:sym typeface="Horta"/>
              </a:rPr>
              <a:t>CONFLICT OF INTEREST &amp; BIAS</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6098679" y="2616477"/>
            <a:ext cx="3057681" cy="6988985"/>
          </a:xfrm>
          <a:custGeom>
            <a:avLst/>
            <a:gdLst/>
            <a:ahLst/>
            <a:cxnLst/>
            <a:rect r="r" b="b" t="t" l="l"/>
            <a:pathLst>
              <a:path h="6988985" w="3057681">
                <a:moveTo>
                  <a:pt x="0" y="0"/>
                </a:moveTo>
                <a:lnTo>
                  <a:pt x="3057681" y="0"/>
                </a:lnTo>
                <a:lnTo>
                  <a:pt x="3057681" y="6988985"/>
                </a:lnTo>
                <a:lnTo>
                  <a:pt x="0" y="698898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true" flipV="false" rot="0">
            <a:off x="9156360" y="2616477"/>
            <a:ext cx="3057681" cy="6988985"/>
          </a:xfrm>
          <a:custGeom>
            <a:avLst/>
            <a:gdLst/>
            <a:ahLst/>
            <a:cxnLst/>
            <a:rect r="r" b="b" t="t" l="l"/>
            <a:pathLst>
              <a:path h="6988985" w="3057681">
                <a:moveTo>
                  <a:pt x="3057681" y="0"/>
                </a:moveTo>
                <a:lnTo>
                  <a:pt x="0" y="0"/>
                </a:lnTo>
                <a:lnTo>
                  <a:pt x="0" y="6988985"/>
                </a:lnTo>
                <a:lnTo>
                  <a:pt x="3057681" y="6988985"/>
                </a:lnTo>
                <a:lnTo>
                  <a:pt x="3057681" y="0"/>
                </a:lnTo>
                <a:close/>
              </a:path>
            </a:pathLst>
          </a:custGeom>
          <a:blipFill>
            <a:blip r:embed="rId5">
              <a:extLst>
                <a:ext uri="{96DAC541-7B7A-43D3-8B79-37D633B846F1}">
                  <asvg:svgBlip xmlns:asvg="http://schemas.microsoft.com/office/drawing/2016/SVG/main" r:embed="rId6"/>
                </a:ext>
              </a:extLst>
            </a:blip>
            <a:stretch>
              <a:fillRect l="0" t="0" r="0" b="0"/>
            </a:stretch>
          </a:blipFill>
          <a:ln cap="sq">
            <a:noFill/>
            <a:prstDash val="solid"/>
            <a:miter/>
          </a:ln>
        </p:spPr>
      </p:sp>
      <p:grpSp>
        <p:nvGrpSpPr>
          <p:cNvPr name="Group 5" id="5"/>
          <p:cNvGrpSpPr/>
          <p:nvPr/>
        </p:nvGrpSpPr>
        <p:grpSpPr>
          <a:xfrm rot="0">
            <a:off x="5649507" y="2616477"/>
            <a:ext cx="6988985" cy="6988985"/>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33400" cap="sq">
              <a:solidFill>
                <a:srgbClr val="FAF8F8"/>
              </a:solidFill>
              <a:prstDash val="solid"/>
              <a:miter/>
            </a:ln>
          </p:spPr>
        </p:sp>
        <p:sp>
          <p:nvSpPr>
            <p:cNvPr name="TextBox 7" id="7"/>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028700" y="3326390"/>
            <a:ext cx="908673" cy="1187507"/>
            <a:chOff x="0" y="0"/>
            <a:chExt cx="239321" cy="312759"/>
          </a:xfrm>
        </p:grpSpPr>
        <p:sp>
          <p:nvSpPr>
            <p:cNvPr name="Freeform 9" id="9"/>
            <p:cNvSpPr/>
            <p:nvPr/>
          </p:nvSpPr>
          <p:spPr>
            <a:xfrm flipH="false" flipV="false" rot="0">
              <a:off x="0" y="0"/>
              <a:ext cx="239321" cy="312759"/>
            </a:xfrm>
            <a:custGeom>
              <a:avLst/>
              <a:gdLst/>
              <a:ahLst/>
              <a:cxnLst/>
              <a:rect r="r" b="b" t="t" l="l"/>
              <a:pathLst>
                <a:path h="312759" w="239321">
                  <a:moveTo>
                    <a:pt x="0" y="0"/>
                  </a:moveTo>
                  <a:lnTo>
                    <a:pt x="239321" y="0"/>
                  </a:lnTo>
                  <a:lnTo>
                    <a:pt x="239321" y="312759"/>
                  </a:lnTo>
                  <a:lnTo>
                    <a:pt x="0" y="312759"/>
                  </a:lnTo>
                  <a:close/>
                </a:path>
              </a:pathLst>
            </a:custGeom>
            <a:solidFill>
              <a:srgbClr val="2B46BD"/>
            </a:solidFill>
          </p:spPr>
        </p:sp>
        <p:sp>
          <p:nvSpPr>
            <p:cNvPr name="TextBox 10" id="10"/>
            <p:cNvSpPr txBox="true"/>
            <p:nvPr/>
          </p:nvSpPr>
          <p:spPr>
            <a:xfrm>
              <a:off x="0" y="-57150"/>
              <a:ext cx="239321" cy="369909"/>
            </a:xfrm>
            <a:prstGeom prst="rect">
              <a:avLst/>
            </a:prstGeom>
          </p:spPr>
          <p:txBody>
            <a:bodyPr anchor="ctr" rtlCol="false" tIns="50800" lIns="50800" bIns="50800" rIns="50800"/>
            <a:lstStyle/>
            <a:p>
              <a:pPr algn="ctr">
                <a:lnSpc>
                  <a:spcPts val="3639"/>
                </a:lnSpc>
              </a:pPr>
            </a:p>
          </p:txBody>
        </p:sp>
      </p:grpSp>
      <p:grpSp>
        <p:nvGrpSpPr>
          <p:cNvPr name="Group 11" id="11"/>
          <p:cNvGrpSpPr/>
          <p:nvPr/>
        </p:nvGrpSpPr>
        <p:grpSpPr>
          <a:xfrm rot="0">
            <a:off x="16350424" y="3326390"/>
            <a:ext cx="908673" cy="1187507"/>
            <a:chOff x="0" y="0"/>
            <a:chExt cx="239321" cy="312759"/>
          </a:xfrm>
        </p:grpSpPr>
        <p:sp>
          <p:nvSpPr>
            <p:cNvPr name="Freeform 12" id="12"/>
            <p:cNvSpPr/>
            <p:nvPr/>
          </p:nvSpPr>
          <p:spPr>
            <a:xfrm flipH="false" flipV="false" rot="0">
              <a:off x="0" y="0"/>
              <a:ext cx="239321" cy="312759"/>
            </a:xfrm>
            <a:custGeom>
              <a:avLst/>
              <a:gdLst/>
              <a:ahLst/>
              <a:cxnLst/>
              <a:rect r="r" b="b" t="t" l="l"/>
              <a:pathLst>
                <a:path h="312759" w="239321">
                  <a:moveTo>
                    <a:pt x="0" y="0"/>
                  </a:moveTo>
                  <a:lnTo>
                    <a:pt x="239321" y="0"/>
                  </a:lnTo>
                  <a:lnTo>
                    <a:pt x="239321" y="312759"/>
                  </a:lnTo>
                  <a:lnTo>
                    <a:pt x="0" y="312759"/>
                  </a:lnTo>
                  <a:close/>
                </a:path>
              </a:pathLst>
            </a:custGeom>
            <a:solidFill>
              <a:srgbClr val="2B46BD"/>
            </a:solidFill>
          </p:spPr>
        </p:sp>
        <p:sp>
          <p:nvSpPr>
            <p:cNvPr name="TextBox 13" id="13"/>
            <p:cNvSpPr txBox="true"/>
            <p:nvPr/>
          </p:nvSpPr>
          <p:spPr>
            <a:xfrm>
              <a:off x="0" y="-57150"/>
              <a:ext cx="239321" cy="369909"/>
            </a:xfrm>
            <a:prstGeom prst="rect">
              <a:avLst/>
            </a:prstGeom>
          </p:spPr>
          <p:txBody>
            <a:bodyPr anchor="ctr" rtlCol="false" tIns="50800" lIns="50800" bIns="50800" rIns="50800"/>
            <a:lstStyle/>
            <a:p>
              <a:pPr algn="ctr">
                <a:lnSpc>
                  <a:spcPts val="3639"/>
                </a:lnSpc>
              </a:pPr>
            </a:p>
          </p:txBody>
        </p:sp>
      </p:grpSp>
      <p:grpSp>
        <p:nvGrpSpPr>
          <p:cNvPr name="Group 14" id="14"/>
          <p:cNvGrpSpPr/>
          <p:nvPr/>
        </p:nvGrpSpPr>
        <p:grpSpPr>
          <a:xfrm rot="0">
            <a:off x="1028700" y="5371829"/>
            <a:ext cx="908673" cy="1187507"/>
            <a:chOff x="0" y="0"/>
            <a:chExt cx="239321" cy="312759"/>
          </a:xfrm>
        </p:grpSpPr>
        <p:sp>
          <p:nvSpPr>
            <p:cNvPr name="Freeform 15" id="15"/>
            <p:cNvSpPr/>
            <p:nvPr/>
          </p:nvSpPr>
          <p:spPr>
            <a:xfrm flipH="false" flipV="false" rot="0">
              <a:off x="0" y="0"/>
              <a:ext cx="239321" cy="312759"/>
            </a:xfrm>
            <a:custGeom>
              <a:avLst/>
              <a:gdLst/>
              <a:ahLst/>
              <a:cxnLst/>
              <a:rect r="r" b="b" t="t" l="l"/>
              <a:pathLst>
                <a:path h="312759" w="239321">
                  <a:moveTo>
                    <a:pt x="0" y="0"/>
                  </a:moveTo>
                  <a:lnTo>
                    <a:pt x="239321" y="0"/>
                  </a:lnTo>
                  <a:lnTo>
                    <a:pt x="239321" y="312759"/>
                  </a:lnTo>
                  <a:lnTo>
                    <a:pt x="0" y="312759"/>
                  </a:lnTo>
                  <a:close/>
                </a:path>
              </a:pathLst>
            </a:custGeom>
            <a:solidFill>
              <a:srgbClr val="2B46BD"/>
            </a:solidFill>
          </p:spPr>
        </p:sp>
        <p:sp>
          <p:nvSpPr>
            <p:cNvPr name="TextBox 16" id="16"/>
            <p:cNvSpPr txBox="true"/>
            <p:nvPr/>
          </p:nvSpPr>
          <p:spPr>
            <a:xfrm>
              <a:off x="0" y="-57150"/>
              <a:ext cx="239321" cy="369909"/>
            </a:xfrm>
            <a:prstGeom prst="rect">
              <a:avLst/>
            </a:prstGeom>
          </p:spPr>
          <p:txBody>
            <a:bodyPr anchor="ctr" rtlCol="false" tIns="50800" lIns="50800" bIns="50800" rIns="50800"/>
            <a:lstStyle/>
            <a:p>
              <a:pPr algn="ctr">
                <a:lnSpc>
                  <a:spcPts val="3639"/>
                </a:lnSpc>
              </a:pPr>
            </a:p>
          </p:txBody>
        </p:sp>
      </p:grpSp>
      <p:grpSp>
        <p:nvGrpSpPr>
          <p:cNvPr name="Group 17" id="17"/>
          <p:cNvGrpSpPr/>
          <p:nvPr/>
        </p:nvGrpSpPr>
        <p:grpSpPr>
          <a:xfrm rot="0">
            <a:off x="16350424" y="5371829"/>
            <a:ext cx="908673" cy="1187507"/>
            <a:chOff x="0" y="0"/>
            <a:chExt cx="239321" cy="312759"/>
          </a:xfrm>
        </p:grpSpPr>
        <p:sp>
          <p:nvSpPr>
            <p:cNvPr name="Freeform 18" id="18"/>
            <p:cNvSpPr/>
            <p:nvPr/>
          </p:nvSpPr>
          <p:spPr>
            <a:xfrm flipH="false" flipV="false" rot="0">
              <a:off x="0" y="0"/>
              <a:ext cx="239321" cy="312759"/>
            </a:xfrm>
            <a:custGeom>
              <a:avLst/>
              <a:gdLst/>
              <a:ahLst/>
              <a:cxnLst/>
              <a:rect r="r" b="b" t="t" l="l"/>
              <a:pathLst>
                <a:path h="312759" w="239321">
                  <a:moveTo>
                    <a:pt x="0" y="0"/>
                  </a:moveTo>
                  <a:lnTo>
                    <a:pt x="239321" y="0"/>
                  </a:lnTo>
                  <a:lnTo>
                    <a:pt x="239321" y="312759"/>
                  </a:lnTo>
                  <a:lnTo>
                    <a:pt x="0" y="312759"/>
                  </a:lnTo>
                  <a:close/>
                </a:path>
              </a:pathLst>
            </a:custGeom>
            <a:solidFill>
              <a:srgbClr val="2B46BD"/>
            </a:solidFill>
          </p:spPr>
        </p:sp>
        <p:sp>
          <p:nvSpPr>
            <p:cNvPr name="TextBox 19" id="19"/>
            <p:cNvSpPr txBox="true"/>
            <p:nvPr/>
          </p:nvSpPr>
          <p:spPr>
            <a:xfrm>
              <a:off x="0" y="-57150"/>
              <a:ext cx="239321" cy="369909"/>
            </a:xfrm>
            <a:prstGeom prst="rect">
              <a:avLst/>
            </a:prstGeom>
          </p:spPr>
          <p:txBody>
            <a:bodyPr anchor="ctr" rtlCol="false" tIns="50800" lIns="50800" bIns="50800" rIns="50800"/>
            <a:lstStyle/>
            <a:p>
              <a:pPr algn="ctr">
                <a:lnSpc>
                  <a:spcPts val="3639"/>
                </a:lnSpc>
              </a:pPr>
            </a:p>
          </p:txBody>
        </p:sp>
      </p:grpSp>
      <p:grpSp>
        <p:nvGrpSpPr>
          <p:cNvPr name="Group 20" id="20"/>
          <p:cNvGrpSpPr/>
          <p:nvPr/>
        </p:nvGrpSpPr>
        <p:grpSpPr>
          <a:xfrm rot="0">
            <a:off x="1028700" y="7417268"/>
            <a:ext cx="908673" cy="1187507"/>
            <a:chOff x="0" y="0"/>
            <a:chExt cx="239321" cy="312759"/>
          </a:xfrm>
        </p:grpSpPr>
        <p:sp>
          <p:nvSpPr>
            <p:cNvPr name="Freeform 21" id="21"/>
            <p:cNvSpPr/>
            <p:nvPr/>
          </p:nvSpPr>
          <p:spPr>
            <a:xfrm flipH="false" flipV="false" rot="0">
              <a:off x="0" y="0"/>
              <a:ext cx="239321" cy="312759"/>
            </a:xfrm>
            <a:custGeom>
              <a:avLst/>
              <a:gdLst/>
              <a:ahLst/>
              <a:cxnLst/>
              <a:rect r="r" b="b" t="t" l="l"/>
              <a:pathLst>
                <a:path h="312759" w="239321">
                  <a:moveTo>
                    <a:pt x="0" y="0"/>
                  </a:moveTo>
                  <a:lnTo>
                    <a:pt x="239321" y="0"/>
                  </a:lnTo>
                  <a:lnTo>
                    <a:pt x="239321" y="312759"/>
                  </a:lnTo>
                  <a:lnTo>
                    <a:pt x="0" y="312759"/>
                  </a:lnTo>
                  <a:close/>
                </a:path>
              </a:pathLst>
            </a:custGeom>
            <a:solidFill>
              <a:srgbClr val="2B46BD"/>
            </a:solidFill>
          </p:spPr>
        </p:sp>
        <p:sp>
          <p:nvSpPr>
            <p:cNvPr name="TextBox 22" id="22"/>
            <p:cNvSpPr txBox="true"/>
            <p:nvPr/>
          </p:nvSpPr>
          <p:spPr>
            <a:xfrm>
              <a:off x="0" y="-57150"/>
              <a:ext cx="239321" cy="369909"/>
            </a:xfrm>
            <a:prstGeom prst="rect">
              <a:avLst/>
            </a:prstGeom>
          </p:spPr>
          <p:txBody>
            <a:bodyPr anchor="ctr" rtlCol="false" tIns="50800" lIns="50800" bIns="50800" rIns="50800"/>
            <a:lstStyle/>
            <a:p>
              <a:pPr algn="ctr">
                <a:lnSpc>
                  <a:spcPts val="3639"/>
                </a:lnSpc>
              </a:pPr>
            </a:p>
          </p:txBody>
        </p:sp>
      </p:grpSp>
      <p:grpSp>
        <p:nvGrpSpPr>
          <p:cNvPr name="Group 23" id="23"/>
          <p:cNvGrpSpPr/>
          <p:nvPr/>
        </p:nvGrpSpPr>
        <p:grpSpPr>
          <a:xfrm rot="0">
            <a:off x="16350424" y="7417268"/>
            <a:ext cx="908673" cy="1187507"/>
            <a:chOff x="0" y="0"/>
            <a:chExt cx="239321" cy="312759"/>
          </a:xfrm>
        </p:grpSpPr>
        <p:sp>
          <p:nvSpPr>
            <p:cNvPr name="Freeform 24" id="24"/>
            <p:cNvSpPr/>
            <p:nvPr/>
          </p:nvSpPr>
          <p:spPr>
            <a:xfrm flipH="false" flipV="false" rot="0">
              <a:off x="0" y="0"/>
              <a:ext cx="239321" cy="312759"/>
            </a:xfrm>
            <a:custGeom>
              <a:avLst/>
              <a:gdLst/>
              <a:ahLst/>
              <a:cxnLst/>
              <a:rect r="r" b="b" t="t" l="l"/>
              <a:pathLst>
                <a:path h="312759" w="239321">
                  <a:moveTo>
                    <a:pt x="0" y="0"/>
                  </a:moveTo>
                  <a:lnTo>
                    <a:pt x="239321" y="0"/>
                  </a:lnTo>
                  <a:lnTo>
                    <a:pt x="239321" y="312759"/>
                  </a:lnTo>
                  <a:lnTo>
                    <a:pt x="0" y="312759"/>
                  </a:lnTo>
                  <a:close/>
                </a:path>
              </a:pathLst>
            </a:custGeom>
            <a:solidFill>
              <a:srgbClr val="2B46BD"/>
            </a:solidFill>
          </p:spPr>
        </p:sp>
        <p:sp>
          <p:nvSpPr>
            <p:cNvPr name="TextBox 25" id="25"/>
            <p:cNvSpPr txBox="true"/>
            <p:nvPr/>
          </p:nvSpPr>
          <p:spPr>
            <a:xfrm>
              <a:off x="0" y="-57150"/>
              <a:ext cx="239321" cy="369909"/>
            </a:xfrm>
            <a:prstGeom prst="rect">
              <a:avLst/>
            </a:prstGeom>
          </p:spPr>
          <p:txBody>
            <a:bodyPr anchor="ctr" rtlCol="false" tIns="50800" lIns="50800" bIns="50800" rIns="50800"/>
            <a:lstStyle/>
            <a:p>
              <a:pPr algn="ctr">
                <a:lnSpc>
                  <a:spcPts val="3639"/>
                </a:lnSpc>
              </a:pPr>
            </a:p>
          </p:txBody>
        </p:sp>
      </p:grpSp>
      <p:sp>
        <p:nvSpPr>
          <p:cNvPr name="Freeform 26" id="26"/>
          <p:cNvSpPr/>
          <p:nvPr/>
        </p:nvSpPr>
        <p:spPr>
          <a:xfrm flipH="false" flipV="false" rot="0">
            <a:off x="7567938" y="4127027"/>
            <a:ext cx="1710129" cy="1710129"/>
          </a:xfrm>
          <a:custGeom>
            <a:avLst/>
            <a:gdLst/>
            <a:ahLst/>
            <a:cxnLst/>
            <a:rect r="r" b="b" t="t" l="l"/>
            <a:pathLst>
              <a:path h="1710129" w="1710129">
                <a:moveTo>
                  <a:pt x="0" y="0"/>
                </a:moveTo>
                <a:lnTo>
                  <a:pt x="1710129" y="0"/>
                </a:lnTo>
                <a:lnTo>
                  <a:pt x="1710129" y="1710129"/>
                </a:lnTo>
                <a:lnTo>
                  <a:pt x="0" y="1710129"/>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27" id="27"/>
          <p:cNvSpPr/>
          <p:nvPr/>
        </p:nvSpPr>
        <p:spPr>
          <a:xfrm flipH="false" flipV="false" rot="0">
            <a:off x="7567938" y="6527418"/>
            <a:ext cx="1710129" cy="1710129"/>
          </a:xfrm>
          <a:custGeom>
            <a:avLst/>
            <a:gdLst/>
            <a:ahLst/>
            <a:cxnLst/>
            <a:rect r="r" b="b" t="t" l="l"/>
            <a:pathLst>
              <a:path h="1710129" w="1710129">
                <a:moveTo>
                  <a:pt x="0" y="0"/>
                </a:moveTo>
                <a:lnTo>
                  <a:pt x="1710129" y="0"/>
                </a:lnTo>
                <a:lnTo>
                  <a:pt x="1710129" y="1710129"/>
                </a:lnTo>
                <a:lnTo>
                  <a:pt x="0" y="1710129"/>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28" id="28"/>
          <p:cNvSpPr/>
          <p:nvPr/>
        </p:nvSpPr>
        <p:spPr>
          <a:xfrm flipH="false" flipV="false" rot="0">
            <a:off x="6942167" y="5315800"/>
            <a:ext cx="1710129" cy="1710129"/>
          </a:xfrm>
          <a:custGeom>
            <a:avLst/>
            <a:gdLst/>
            <a:ahLst/>
            <a:cxnLst/>
            <a:rect r="r" b="b" t="t" l="l"/>
            <a:pathLst>
              <a:path h="1710129" w="1710129">
                <a:moveTo>
                  <a:pt x="0" y="0"/>
                </a:moveTo>
                <a:lnTo>
                  <a:pt x="1710129" y="0"/>
                </a:lnTo>
                <a:lnTo>
                  <a:pt x="1710129" y="1710129"/>
                </a:lnTo>
                <a:lnTo>
                  <a:pt x="0" y="1710129"/>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29" id="29"/>
          <p:cNvSpPr/>
          <p:nvPr/>
        </p:nvSpPr>
        <p:spPr>
          <a:xfrm flipH="false" flipV="false" rot="0">
            <a:off x="9554799" y="5315800"/>
            <a:ext cx="1710129" cy="1710129"/>
          </a:xfrm>
          <a:custGeom>
            <a:avLst/>
            <a:gdLst/>
            <a:ahLst/>
            <a:cxnLst/>
            <a:rect r="r" b="b" t="t" l="l"/>
            <a:pathLst>
              <a:path h="1710129" w="1710129">
                <a:moveTo>
                  <a:pt x="0" y="0"/>
                </a:moveTo>
                <a:lnTo>
                  <a:pt x="1710129" y="0"/>
                </a:lnTo>
                <a:lnTo>
                  <a:pt x="1710129" y="1710129"/>
                </a:lnTo>
                <a:lnTo>
                  <a:pt x="0" y="1710129"/>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30" id="30"/>
          <p:cNvSpPr/>
          <p:nvPr/>
        </p:nvSpPr>
        <p:spPr>
          <a:xfrm flipH="false" flipV="false" rot="0">
            <a:off x="8975072" y="4127027"/>
            <a:ext cx="1710129" cy="1710129"/>
          </a:xfrm>
          <a:custGeom>
            <a:avLst/>
            <a:gdLst/>
            <a:ahLst/>
            <a:cxnLst/>
            <a:rect r="r" b="b" t="t" l="l"/>
            <a:pathLst>
              <a:path h="1710129" w="1710129">
                <a:moveTo>
                  <a:pt x="0" y="0"/>
                </a:moveTo>
                <a:lnTo>
                  <a:pt x="1710128" y="0"/>
                </a:lnTo>
                <a:lnTo>
                  <a:pt x="1710128" y="1710129"/>
                </a:lnTo>
                <a:lnTo>
                  <a:pt x="0" y="1710129"/>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31" id="31"/>
          <p:cNvSpPr/>
          <p:nvPr/>
        </p:nvSpPr>
        <p:spPr>
          <a:xfrm flipH="false" flipV="false" rot="0">
            <a:off x="8975072" y="6527418"/>
            <a:ext cx="1710129" cy="1710129"/>
          </a:xfrm>
          <a:custGeom>
            <a:avLst/>
            <a:gdLst/>
            <a:ahLst/>
            <a:cxnLst/>
            <a:rect r="r" b="b" t="t" l="l"/>
            <a:pathLst>
              <a:path h="1710129" w="1710129">
                <a:moveTo>
                  <a:pt x="0" y="0"/>
                </a:moveTo>
                <a:lnTo>
                  <a:pt x="1710128" y="0"/>
                </a:lnTo>
                <a:lnTo>
                  <a:pt x="1710128" y="1710129"/>
                </a:lnTo>
                <a:lnTo>
                  <a:pt x="0" y="1710129"/>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grpSp>
        <p:nvGrpSpPr>
          <p:cNvPr name="Group 32" id="32"/>
          <p:cNvGrpSpPr/>
          <p:nvPr/>
        </p:nvGrpSpPr>
        <p:grpSpPr>
          <a:xfrm rot="0">
            <a:off x="7797232" y="4246190"/>
            <a:ext cx="1251541" cy="1251541"/>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34" id="34"/>
            <p:cNvSpPr txBox="true"/>
            <p:nvPr/>
          </p:nvSpPr>
          <p:spPr>
            <a:xfrm>
              <a:off x="76200" y="28575"/>
              <a:ext cx="660400" cy="708025"/>
            </a:xfrm>
            <a:prstGeom prst="rect">
              <a:avLst/>
            </a:prstGeom>
          </p:spPr>
          <p:txBody>
            <a:bodyPr anchor="ctr" rtlCol="false" tIns="50800" lIns="50800" bIns="50800" rIns="50800"/>
            <a:lstStyle/>
            <a:p>
              <a:pPr algn="ctr">
                <a:lnSpc>
                  <a:spcPts val="3359"/>
                </a:lnSpc>
              </a:pPr>
            </a:p>
          </p:txBody>
        </p:sp>
      </p:grpSp>
      <p:grpSp>
        <p:nvGrpSpPr>
          <p:cNvPr name="Group 35" id="35"/>
          <p:cNvGrpSpPr/>
          <p:nvPr/>
        </p:nvGrpSpPr>
        <p:grpSpPr>
          <a:xfrm rot="0">
            <a:off x="7797232" y="6690296"/>
            <a:ext cx="1251541" cy="1251541"/>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37" id="37"/>
            <p:cNvSpPr txBox="true"/>
            <p:nvPr/>
          </p:nvSpPr>
          <p:spPr>
            <a:xfrm>
              <a:off x="76200" y="28575"/>
              <a:ext cx="660400" cy="708025"/>
            </a:xfrm>
            <a:prstGeom prst="rect">
              <a:avLst/>
            </a:prstGeom>
          </p:spPr>
          <p:txBody>
            <a:bodyPr anchor="ctr" rtlCol="false" tIns="50800" lIns="50800" bIns="50800" rIns="50800"/>
            <a:lstStyle/>
            <a:p>
              <a:pPr algn="ctr">
                <a:lnSpc>
                  <a:spcPts val="3359"/>
                </a:lnSpc>
              </a:pPr>
            </a:p>
          </p:txBody>
        </p:sp>
      </p:grpSp>
      <p:grpSp>
        <p:nvGrpSpPr>
          <p:cNvPr name="Group 38" id="38"/>
          <p:cNvGrpSpPr/>
          <p:nvPr/>
        </p:nvGrpSpPr>
        <p:grpSpPr>
          <a:xfrm rot="0">
            <a:off x="9278067" y="4246190"/>
            <a:ext cx="1251541" cy="1251541"/>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40" id="40"/>
            <p:cNvSpPr txBox="true"/>
            <p:nvPr/>
          </p:nvSpPr>
          <p:spPr>
            <a:xfrm>
              <a:off x="76200" y="28575"/>
              <a:ext cx="660400" cy="708025"/>
            </a:xfrm>
            <a:prstGeom prst="rect">
              <a:avLst/>
            </a:prstGeom>
          </p:spPr>
          <p:txBody>
            <a:bodyPr anchor="ctr" rtlCol="false" tIns="50800" lIns="50800" bIns="50800" rIns="50800"/>
            <a:lstStyle/>
            <a:p>
              <a:pPr algn="ctr">
                <a:lnSpc>
                  <a:spcPts val="3359"/>
                </a:lnSpc>
              </a:pPr>
            </a:p>
          </p:txBody>
        </p:sp>
      </p:grpSp>
      <p:grpSp>
        <p:nvGrpSpPr>
          <p:cNvPr name="Group 41" id="41"/>
          <p:cNvGrpSpPr/>
          <p:nvPr/>
        </p:nvGrpSpPr>
        <p:grpSpPr>
          <a:xfrm rot="0">
            <a:off x="9903837" y="5497732"/>
            <a:ext cx="1251541" cy="1251541"/>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43" id="43"/>
            <p:cNvSpPr txBox="true"/>
            <p:nvPr/>
          </p:nvSpPr>
          <p:spPr>
            <a:xfrm>
              <a:off x="76200" y="28575"/>
              <a:ext cx="660400" cy="708025"/>
            </a:xfrm>
            <a:prstGeom prst="rect">
              <a:avLst/>
            </a:prstGeom>
          </p:spPr>
          <p:txBody>
            <a:bodyPr anchor="ctr" rtlCol="false" tIns="50800" lIns="50800" bIns="50800" rIns="50800"/>
            <a:lstStyle/>
            <a:p>
              <a:pPr algn="ctr">
                <a:lnSpc>
                  <a:spcPts val="3359"/>
                </a:lnSpc>
              </a:pPr>
            </a:p>
          </p:txBody>
        </p:sp>
      </p:grpSp>
      <p:grpSp>
        <p:nvGrpSpPr>
          <p:cNvPr name="Group 44" id="44"/>
          <p:cNvGrpSpPr/>
          <p:nvPr/>
        </p:nvGrpSpPr>
        <p:grpSpPr>
          <a:xfrm rot="0">
            <a:off x="7001749" y="5497732"/>
            <a:ext cx="1251541" cy="1251541"/>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46" id="46"/>
            <p:cNvSpPr txBox="true"/>
            <p:nvPr/>
          </p:nvSpPr>
          <p:spPr>
            <a:xfrm>
              <a:off x="76200" y="28575"/>
              <a:ext cx="660400" cy="708025"/>
            </a:xfrm>
            <a:prstGeom prst="rect">
              <a:avLst/>
            </a:prstGeom>
          </p:spPr>
          <p:txBody>
            <a:bodyPr anchor="ctr" rtlCol="false" tIns="50800" lIns="50800" bIns="50800" rIns="50800"/>
            <a:lstStyle/>
            <a:p>
              <a:pPr algn="ctr">
                <a:lnSpc>
                  <a:spcPts val="3359"/>
                </a:lnSpc>
              </a:pPr>
            </a:p>
          </p:txBody>
        </p:sp>
      </p:grpSp>
      <p:grpSp>
        <p:nvGrpSpPr>
          <p:cNvPr name="Group 47" id="47"/>
          <p:cNvGrpSpPr/>
          <p:nvPr/>
        </p:nvGrpSpPr>
        <p:grpSpPr>
          <a:xfrm rot="0">
            <a:off x="9278067" y="6690296"/>
            <a:ext cx="1251541" cy="1251541"/>
            <a:chOff x="0" y="0"/>
            <a:chExt cx="812800" cy="812800"/>
          </a:xfrm>
        </p:grpSpPr>
        <p:sp>
          <p:nvSpPr>
            <p:cNvPr name="Freeform 48" id="4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sp>
        <p:sp>
          <p:nvSpPr>
            <p:cNvPr name="TextBox 49" id="49"/>
            <p:cNvSpPr txBox="true"/>
            <p:nvPr/>
          </p:nvSpPr>
          <p:spPr>
            <a:xfrm>
              <a:off x="76200" y="28575"/>
              <a:ext cx="660400" cy="708025"/>
            </a:xfrm>
            <a:prstGeom prst="rect">
              <a:avLst/>
            </a:prstGeom>
          </p:spPr>
          <p:txBody>
            <a:bodyPr anchor="ctr" rtlCol="false" tIns="50800" lIns="50800" bIns="50800" rIns="50800"/>
            <a:lstStyle/>
            <a:p>
              <a:pPr algn="ctr">
                <a:lnSpc>
                  <a:spcPts val="3359"/>
                </a:lnSpc>
              </a:pPr>
            </a:p>
          </p:txBody>
        </p:sp>
      </p:grpSp>
      <p:sp>
        <p:nvSpPr>
          <p:cNvPr name="Freeform 50" id="50"/>
          <p:cNvSpPr/>
          <p:nvPr/>
        </p:nvSpPr>
        <p:spPr>
          <a:xfrm flipH="false" flipV="false" rot="2480826">
            <a:off x="-263184" y="-1474496"/>
            <a:ext cx="2252853" cy="2287160"/>
          </a:xfrm>
          <a:custGeom>
            <a:avLst/>
            <a:gdLst/>
            <a:ahLst/>
            <a:cxnLst/>
            <a:rect r="r" b="b" t="t" l="l"/>
            <a:pathLst>
              <a:path h="2287160" w="2252853">
                <a:moveTo>
                  <a:pt x="0" y="0"/>
                </a:moveTo>
                <a:lnTo>
                  <a:pt x="2252853" y="0"/>
                </a:lnTo>
                <a:lnTo>
                  <a:pt x="2252853" y="2287161"/>
                </a:lnTo>
                <a:lnTo>
                  <a:pt x="0" y="2287161"/>
                </a:lnTo>
                <a:lnTo>
                  <a:pt x="0" y="0"/>
                </a:lnTo>
                <a:close/>
              </a:path>
            </a:pathLst>
          </a:custGeom>
          <a:blipFill>
            <a:blip r:embed="rId9">
              <a:alphaModFix amt="12000"/>
              <a:extLst>
                <a:ext uri="{96DAC541-7B7A-43D3-8B79-37D633B846F1}">
                  <asvg:svgBlip xmlns:asvg="http://schemas.microsoft.com/office/drawing/2016/SVG/main" r:embed="rId10"/>
                </a:ext>
              </a:extLst>
            </a:blip>
            <a:stretch>
              <a:fillRect l="0" t="0" r="0" b="0"/>
            </a:stretch>
          </a:blipFill>
        </p:spPr>
      </p:sp>
      <p:sp>
        <p:nvSpPr>
          <p:cNvPr name="Freeform 51" id="51"/>
          <p:cNvSpPr/>
          <p:nvPr/>
        </p:nvSpPr>
        <p:spPr>
          <a:xfrm flipH="false" flipV="false" rot="-320494">
            <a:off x="15927399" y="9439762"/>
            <a:ext cx="5532983" cy="1694476"/>
          </a:xfrm>
          <a:custGeom>
            <a:avLst/>
            <a:gdLst/>
            <a:ahLst/>
            <a:cxnLst/>
            <a:rect r="r" b="b" t="t" l="l"/>
            <a:pathLst>
              <a:path h="1694476" w="5532983">
                <a:moveTo>
                  <a:pt x="0" y="0"/>
                </a:moveTo>
                <a:lnTo>
                  <a:pt x="5532982" y="0"/>
                </a:lnTo>
                <a:lnTo>
                  <a:pt x="5532982" y="1694476"/>
                </a:lnTo>
                <a:lnTo>
                  <a:pt x="0" y="1694476"/>
                </a:lnTo>
                <a:lnTo>
                  <a:pt x="0" y="0"/>
                </a:lnTo>
                <a:close/>
              </a:path>
            </a:pathLst>
          </a:custGeom>
          <a:blipFill>
            <a:blip r:embed="rId11">
              <a:alphaModFix amt="12000"/>
              <a:extLst>
                <a:ext uri="{96DAC541-7B7A-43D3-8B79-37D633B846F1}">
                  <asvg:svgBlip xmlns:asvg="http://schemas.microsoft.com/office/drawing/2016/SVG/main" r:embed="rId12"/>
                </a:ext>
              </a:extLst>
            </a:blip>
            <a:stretch>
              <a:fillRect l="0" t="0" r="0" b="0"/>
            </a:stretch>
          </a:blipFill>
        </p:spPr>
      </p:sp>
      <p:sp>
        <p:nvSpPr>
          <p:cNvPr name="Freeform 52" id="52"/>
          <p:cNvSpPr/>
          <p:nvPr/>
        </p:nvSpPr>
        <p:spPr>
          <a:xfrm flipH="false" flipV="false" rot="-5400000">
            <a:off x="17576931" y="712919"/>
            <a:ext cx="885377" cy="536760"/>
          </a:xfrm>
          <a:custGeom>
            <a:avLst/>
            <a:gdLst/>
            <a:ahLst/>
            <a:cxnLst/>
            <a:rect r="r" b="b" t="t" l="l"/>
            <a:pathLst>
              <a:path h="536760" w="885377">
                <a:moveTo>
                  <a:pt x="0" y="0"/>
                </a:moveTo>
                <a:lnTo>
                  <a:pt x="885378" y="0"/>
                </a:lnTo>
                <a:lnTo>
                  <a:pt x="885378" y="536760"/>
                </a:lnTo>
                <a:lnTo>
                  <a:pt x="0" y="536760"/>
                </a:lnTo>
                <a:lnTo>
                  <a:pt x="0" y="0"/>
                </a:lnTo>
                <a:close/>
              </a:path>
            </a:pathLst>
          </a:custGeom>
          <a:blipFill>
            <a:blip r:embed="rId13">
              <a:alphaModFix amt="19999"/>
              <a:extLst>
                <a:ext uri="{96DAC541-7B7A-43D3-8B79-37D633B846F1}">
                  <asvg:svgBlip xmlns:asvg="http://schemas.microsoft.com/office/drawing/2016/SVG/main" r:embed="rId14"/>
                </a:ext>
              </a:extLst>
            </a:blip>
            <a:stretch>
              <a:fillRect l="0" t="0" r="0" b="0"/>
            </a:stretch>
          </a:blipFill>
          <a:ln cap="sq">
            <a:noFill/>
            <a:prstDash val="solid"/>
            <a:miter/>
          </a:ln>
        </p:spPr>
      </p:sp>
      <p:sp>
        <p:nvSpPr>
          <p:cNvPr name="Freeform 53" id="53"/>
          <p:cNvSpPr/>
          <p:nvPr/>
        </p:nvSpPr>
        <p:spPr>
          <a:xfrm flipH="false" flipV="false" rot="0">
            <a:off x="8073528" y="4461485"/>
            <a:ext cx="734744" cy="801903"/>
          </a:xfrm>
          <a:custGeom>
            <a:avLst/>
            <a:gdLst/>
            <a:ahLst/>
            <a:cxnLst/>
            <a:rect r="r" b="b" t="t" l="l"/>
            <a:pathLst>
              <a:path h="801903" w="734744">
                <a:moveTo>
                  <a:pt x="0" y="0"/>
                </a:moveTo>
                <a:lnTo>
                  <a:pt x="734744" y="0"/>
                </a:lnTo>
                <a:lnTo>
                  <a:pt x="734744" y="801903"/>
                </a:lnTo>
                <a:lnTo>
                  <a:pt x="0" y="801903"/>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54" id="54"/>
          <p:cNvSpPr/>
          <p:nvPr/>
        </p:nvSpPr>
        <p:spPr>
          <a:xfrm flipH="false" flipV="false" rot="0">
            <a:off x="7197920" y="5603101"/>
            <a:ext cx="830729" cy="956235"/>
          </a:xfrm>
          <a:custGeom>
            <a:avLst/>
            <a:gdLst/>
            <a:ahLst/>
            <a:cxnLst/>
            <a:rect r="r" b="b" t="t" l="l"/>
            <a:pathLst>
              <a:path h="956235" w="830729">
                <a:moveTo>
                  <a:pt x="0" y="0"/>
                </a:moveTo>
                <a:lnTo>
                  <a:pt x="830729" y="0"/>
                </a:lnTo>
                <a:lnTo>
                  <a:pt x="830729" y="956235"/>
                </a:lnTo>
                <a:lnTo>
                  <a:pt x="0" y="956235"/>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55" id="55"/>
          <p:cNvSpPr/>
          <p:nvPr/>
        </p:nvSpPr>
        <p:spPr>
          <a:xfrm flipH="false" flipV="false" rot="0">
            <a:off x="7987478" y="6912851"/>
            <a:ext cx="820794" cy="818742"/>
          </a:xfrm>
          <a:custGeom>
            <a:avLst/>
            <a:gdLst/>
            <a:ahLst/>
            <a:cxnLst/>
            <a:rect r="r" b="b" t="t" l="l"/>
            <a:pathLst>
              <a:path h="818742" w="820794">
                <a:moveTo>
                  <a:pt x="0" y="0"/>
                </a:moveTo>
                <a:lnTo>
                  <a:pt x="820794" y="0"/>
                </a:lnTo>
                <a:lnTo>
                  <a:pt x="820794" y="818742"/>
                </a:lnTo>
                <a:lnTo>
                  <a:pt x="0" y="818742"/>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Freeform 56" id="56"/>
          <p:cNvSpPr/>
          <p:nvPr/>
        </p:nvSpPr>
        <p:spPr>
          <a:xfrm flipH="false" flipV="false" rot="0">
            <a:off x="9395399" y="6870347"/>
            <a:ext cx="1016877" cy="903749"/>
          </a:xfrm>
          <a:custGeom>
            <a:avLst/>
            <a:gdLst/>
            <a:ahLst/>
            <a:cxnLst/>
            <a:rect r="r" b="b" t="t" l="l"/>
            <a:pathLst>
              <a:path h="903749" w="1016877">
                <a:moveTo>
                  <a:pt x="0" y="0"/>
                </a:moveTo>
                <a:lnTo>
                  <a:pt x="1016877" y="0"/>
                </a:lnTo>
                <a:lnTo>
                  <a:pt x="1016877" y="903750"/>
                </a:lnTo>
                <a:lnTo>
                  <a:pt x="0" y="903750"/>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57" id="57"/>
          <p:cNvSpPr/>
          <p:nvPr/>
        </p:nvSpPr>
        <p:spPr>
          <a:xfrm flipH="false" flipV="false" rot="0">
            <a:off x="9576680" y="4432752"/>
            <a:ext cx="654314" cy="921569"/>
          </a:xfrm>
          <a:custGeom>
            <a:avLst/>
            <a:gdLst/>
            <a:ahLst/>
            <a:cxnLst/>
            <a:rect r="r" b="b" t="t" l="l"/>
            <a:pathLst>
              <a:path h="921569" w="654314">
                <a:moveTo>
                  <a:pt x="0" y="0"/>
                </a:moveTo>
                <a:lnTo>
                  <a:pt x="654314" y="0"/>
                </a:lnTo>
                <a:lnTo>
                  <a:pt x="654314" y="921568"/>
                </a:lnTo>
                <a:lnTo>
                  <a:pt x="0" y="921568"/>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p:spPr>
      </p:sp>
      <p:sp>
        <p:nvSpPr>
          <p:cNvPr name="Freeform 58" id="58"/>
          <p:cNvSpPr/>
          <p:nvPr/>
        </p:nvSpPr>
        <p:spPr>
          <a:xfrm flipH="false" flipV="false" rot="0">
            <a:off x="10136334" y="5761193"/>
            <a:ext cx="761989" cy="819344"/>
          </a:xfrm>
          <a:custGeom>
            <a:avLst/>
            <a:gdLst/>
            <a:ahLst/>
            <a:cxnLst/>
            <a:rect r="r" b="b" t="t" l="l"/>
            <a:pathLst>
              <a:path h="819344" w="761989">
                <a:moveTo>
                  <a:pt x="0" y="0"/>
                </a:moveTo>
                <a:lnTo>
                  <a:pt x="761990" y="0"/>
                </a:lnTo>
                <a:lnTo>
                  <a:pt x="761990" y="819343"/>
                </a:lnTo>
                <a:lnTo>
                  <a:pt x="0" y="819343"/>
                </a:lnTo>
                <a:lnTo>
                  <a:pt x="0" y="0"/>
                </a:lnTo>
                <a:close/>
              </a:path>
            </a:pathLst>
          </a:custGeom>
          <a:blipFill>
            <a:blip r:embed="rId25">
              <a:extLst>
                <a:ext uri="{96DAC541-7B7A-43D3-8B79-37D633B846F1}">
                  <asvg:svgBlip xmlns:asvg="http://schemas.microsoft.com/office/drawing/2016/SVG/main" r:embed="rId26"/>
                </a:ext>
              </a:extLst>
            </a:blip>
            <a:stretch>
              <a:fillRect l="0" t="0" r="0" b="0"/>
            </a:stretch>
          </a:blipFill>
        </p:spPr>
      </p:sp>
      <p:sp>
        <p:nvSpPr>
          <p:cNvPr name="TextBox 59" id="59"/>
          <p:cNvSpPr txBox="true"/>
          <p:nvPr/>
        </p:nvSpPr>
        <p:spPr>
          <a:xfrm rot="0">
            <a:off x="5156969" y="1028700"/>
            <a:ext cx="7974062" cy="790575"/>
          </a:xfrm>
          <a:prstGeom prst="rect">
            <a:avLst/>
          </a:prstGeom>
        </p:spPr>
        <p:txBody>
          <a:bodyPr anchor="t" rtlCol="false" tIns="0" lIns="0" bIns="0" rIns="0">
            <a:spAutoFit/>
          </a:bodyPr>
          <a:lstStyle/>
          <a:p>
            <a:pPr algn="ctr">
              <a:lnSpc>
                <a:spcPts val="6240"/>
              </a:lnSpc>
            </a:pPr>
            <a:r>
              <a:rPr lang="en-US" sz="5200">
                <a:solidFill>
                  <a:srgbClr val="2B46BD"/>
                </a:solidFill>
                <a:latin typeface="Fredoka"/>
                <a:ea typeface="Fredoka"/>
                <a:cs typeface="Fredoka"/>
                <a:sym typeface="Fredoka"/>
              </a:rPr>
              <a:t>SUPPORTIVE MEASURES</a:t>
            </a:r>
          </a:p>
        </p:txBody>
      </p:sp>
      <p:sp>
        <p:nvSpPr>
          <p:cNvPr name="TextBox 60" id="60"/>
          <p:cNvSpPr txBox="true"/>
          <p:nvPr/>
        </p:nvSpPr>
        <p:spPr>
          <a:xfrm rot="0">
            <a:off x="2172882" y="3326390"/>
            <a:ext cx="3333750" cy="314325"/>
          </a:xfrm>
          <a:prstGeom prst="rect">
            <a:avLst/>
          </a:prstGeom>
        </p:spPr>
        <p:txBody>
          <a:bodyPr anchor="t" rtlCol="false" tIns="0" lIns="0" bIns="0" rIns="0">
            <a:spAutoFit/>
          </a:bodyPr>
          <a:lstStyle/>
          <a:p>
            <a:pPr algn="l">
              <a:lnSpc>
                <a:spcPts val="2519"/>
              </a:lnSpc>
            </a:pPr>
            <a:r>
              <a:rPr lang="en-US" sz="2099">
                <a:solidFill>
                  <a:srgbClr val="2B46BD"/>
                </a:solidFill>
                <a:latin typeface="Varela Round"/>
                <a:ea typeface="Varela Round"/>
                <a:cs typeface="Varela Round"/>
                <a:sym typeface="Varela Round"/>
              </a:rPr>
              <a:t>Academic</a:t>
            </a:r>
          </a:p>
        </p:txBody>
      </p:sp>
      <p:sp>
        <p:nvSpPr>
          <p:cNvPr name="TextBox 61" id="61"/>
          <p:cNvSpPr txBox="true"/>
          <p:nvPr/>
        </p:nvSpPr>
        <p:spPr>
          <a:xfrm rot="0">
            <a:off x="1259720" y="3650903"/>
            <a:ext cx="446633" cy="481331"/>
          </a:xfrm>
          <a:prstGeom prst="rect">
            <a:avLst/>
          </a:prstGeom>
        </p:spPr>
        <p:txBody>
          <a:bodyPr anchor="t" rtlCol="false" tIns="0" lIns="0" bIns="0" rIns="0">
            <a:spAutoFit/>
          </a:bodyPr>
          <a:lstStyle/>
          <a:p>
            <a:pPr algn="ctr">
              <a:lnSpc>
                <a:spcPts val="3919"/>
              </a:lnSpc>
            </a:pPr>
            <a:r>
              <a:rPr lang="en-US" sz="2799">
                <a:solidFill>
                  <a:srgbClr val="FFFFFF"/>
                </a:solidFill>
                <a:latin typeface="Varela Round"/>
                <a:ea typeface="Varela Round"/>
                <a:cs typeface="Varela Round"/>
                <a:sym typeface="Varela Round"/>
              </a:rPr>
              <a:t>01</a:t>
            </a:r>
          </a:p>
        </p:txBody>
      </p:sp>
      <p:sp>
        <p:nvSpPr>
          <p:cNvPr name="TextBox 62" id="62"/>
          <p:cNvSpPr txBox="true"/>
          <p:nvPr/>
        </p:nvSpPr>
        <p:spPr>
          <a:xfrm rot="0">
            <a:off x="16581444" y="3650903"/>
            <a:ext cx="446633" cy="481331"/>
          </a:xfrm>
          <a:prstGeom prst="rect">
            <a:avLst/>
          </a:prstGeom>
        </p:spPr>
        <p:txBody>
          <a:bodyPr anchor="t" rtlCol="false" tIns="0" lIns="0" bIns="0" rIns="0">
            <a:spAutoFit/>
          </a:bodyPr>
          <a:lstStyle/>
          <a:p>
            <a:pPr algn="ctr">
              <a:lnSpc>
                <a:spcPts val="3919"/>
              </a:lnSpc>
            </a:pPr>
            <a:r>
              <a:rPr lang="en-US" sz="2799">
                <a:solidFill>
                  <a:srgbClr val="FFFFFF"/>
                </a:solidFill>
                <a:latin typeface="Varela Round"/>
                <a:ea typeface="Varela Round"/>
                <a:cs typeface="Varela Round"/>
                <a:sym typeface="Varela Round"/>
              </a:rPr>
              <a:t>04</a:t>
            </a:r>
          </a:p>
        </p:txBody>
      </p:sp>
      <p:sp>
        <p:nvSpPr>
          <p:cNvPr name="TextBox 63" id="63"/>
          <p:cNvSpPr txBox="true"/>
          <p:nvPr/>
        </p:nvSpPr>
        <p:spPr>
          <a:xfrm rot="0">
            <a:off x="1259720" y="5661446"/>
            <a:ext cx="446633" cy="481331"/>
          </a:xfrm>
          <a:prstGeom prst="rect">
            <a:avLst/>
          </a:prstGeom>
        </p:spPr>
        <p:txBody>
          <a:bodyPr anchor="t" rtlCol="false" tIns="0" lIns="0" bIns="0" rIns="0">
            <a:spAutoFit/>
          </a:bodyPr>
          <a:lstStyle/>
          <a:p>
            <a:pPr algn="ctr">
              <a:lnSpc>
                <a:spcPts val="3919"/>
              </a:lnSpc>
            </a:pPr>
            <a:r>
              <a:rPr lang="en-US" sz="2799">
                <a:solidFill>
                  <a:srgbClr val="FFFFFF"/>
                </a:solidFill>
                <a:latin typeface="Varela Round"/>
                <a:ea typeface="Varela Round"/>
                <a:cs typeface="Varela Round"/>
                <a:sym typeface="Varela Round"/>
              </a:rPr>
              <a:t>02</a:t>
            </a:r>
          </a:p>
        </p:txBody>
      </p:sp>
      <p:sp>
        <p:nvSpPr>
          <p:cNvPr name="TextBox 64" id="64"/>
          <p:cNvSpPr txBox="true"/>
          <p:nvPr/>
        </p:nvSpPr>
        <p:spPr>
          <a:xfrm rot="0">
            <a:off x="16581444" y="5661446"/>
            <a:ext cx="446633" cy="481331"/>
          </a:xfrm>
          <a:prstGeom prst="rect">
            <a:avLst/>
          </a:prstGeom>
        </p:spPr>
        <p:txBody>
          <a:bodyPr anchor="t" rtlCol="false" tIns="0" lIns="0" bIns="0" rIns="0">
            <a:spAutoFit/>
          </a:bodyPr>
          <a:lstStyle/>
          <a:p>
            <a:pPr algn="ctr">
              <a:lnSpc>
                <a:spcPts val="3919"/>
              </a:lnSpc>
            </a:pPr>
            <a:r>
              <a:rPr lang="en-US" sz="2799">
                <a:solidFill>
                  <a:srgbClr val="FFFFFF"/>
                </a:solidFill>
                <a:latin typeface="Varela Round"/>
                <a:ea typeface="Varela Round"/>
                <a:cs typeface="Varela Round"/>
                <a:sym typeface="Varela Round"/>
              </a:rPr>
              <a:t>05</a:t>
            </a:r>
          </a:p>
        </p:txBody>
      </p:sp>
      <p:sp>
        <p:nvSpPr>
          <p:cNvPr name="TextBox 65" id="65"/>
          <p:cNvSpPr txBox="true"/>
          <p:nvPr/>
        </p:nvSpPr>
        <p:spPr>
          <a:xfrm rot="0">
            <a:off x="12781368" y="3326390"/>
            <a:ext cx="3333750" cy="314325"/>
          </a:xfrm>
          <a:prstGeom prst="rect">
            <a:avLst/>
          </a:prstGeom>
        </p:spPr>
        <p:txBody>
          <a:bodyPr anchor="t" rtlCol="false" tIns="0" lIns="0" bIns="0" rIns="0">
            <a:spAutoFit/>
          </a:bodyPr>
          <a:lstStyle/>
          <a:p>
            <a:pPr algn="r">
              <a:lnSpc>
                <a:spcPts val="2519"/>
              </a:lnSpc>
            </a:pPr>
            <a:r>
              <a:rPr lang="en-US" sz="2099">
                <a:solidFill>
                  <a:srgbClr val="2B46BD"/>
                </a:solidFill>
                <a:latin typeface="Varela Round"/>
                <a:ea typeface="Varela Round"/>
                <a:cs typeface="Varela Round"/>
                <a:sym typeface="Varela Round"/>
              </a:rPr>
              <a:t>Personal Safety</a:t>
            </a:r>
          </a:p>
        </p:txBody>
      </p:sp>
      <p:sp>
        <p:nvSpPr>
          <p:cNvPr name="TextBox 66" id="66"/>
          <p:cNvSpPr txBox="true"/>
          <p:nvPr/>
        </p:nvSpPr>
        <p:spPr>
          <a:xfrm rot="0">
            <a:off x="2172882" y="5371829"/>
            <a:ext cx="3333750" cy="314325"/>
          </a:xfrm>
          <a:prstGeom prst="rect">
            <a:avLst/>
          </a:prstGeom>
        </p:spPr>
        <p:txBody>
          <a:bodyPr anchor="t" rtlCol="false" tIns="0" lIns="0" bIns="0" rIns="0">
            <a:spAutoFit/>
          </a:bodyPr>
          <a:lstStyle/>
          <a:p>
            <a:pPr algn="l">
              <a:lnSpc>
                <a:spcPts val="2519"/>
              </a:lnSpc>
            </a:pPr>
            <a:r>
              <a:rPr lang="en-US" sz="2099">
                <a:solidFill>
                  <a:srgbClr val="2B46BD"/>
                </a:solidFill>
                <a:latin typeface="Varela Round"/>
                <a:ea typeface="Varela Round"/>
                <a:cs typeface="Varela Round"/>
                <a:sym typeface="Varela Round"/>
              </a:rPr>
              <a:t>Employment</a:t>
            </a:r>
          </a:p>
        </p:txBody>
      </p:sp>
      <p:sp>
        <p:nvSpPr>
          <p:cNvPr name="TextBox 67" id="67"/>
          <p:cNvSpPr txBox="true"/>
          <p:nvPr/>
        </p:nvSpPr>
        <p:spPr>
          <a:xfrm rot="0">
            <a:off x="12781368" y="5362304"/>
            <a:ext cx="3333750" cy="304800"/>
          </a:xfrm>
          <a:prstGeom prst="rect">
            <a:avLst/>
          </a:prstGeom>
        </p:spPr>
        <p:txBody>
          <a:bodyPr anchor="t" rtlCol="false" tIns="0" lIns="0" bIns="0" rIns="0">
            <a:spAutoFit/>
          </a:bodyPr>
          <a:lstStyle/>
          <a:p>
            <a:pPr algn="r">
              <a:lnSpc>
                <a:spcPts val="2330"/>
              </a:lnSpc>
            </a:pPr>
            <a:r>
              <a:rPr lang="en-US" sz="1942">
                <a:solidFill>
                  <a:srgbClr val="2B46BD"/>
                </a:solidFill>
                <a:latin typeface="Varela Round"/>
                <a:ea typeface="Varela Round"/>
                <a:cs typeface="Varela Round"/>
                <a:sym typeface="Varela Round"/>
              </a:rPr>
              <a:t>Mental/Emotional</a:t>
            </a:r>
          </a:p>
        </p:txBody>
      </p:sp>
      <p:sp>
        <p:nvSpPr>
          <p:cNvPr name="TextBox 68" id="68"/>
          <p:cNvSpPr txBox="true"/>
          <p:nvPr/>
        </p:nvSpPr>
        <p:spPr>
          <a:xfrm rot="0">
            <a:off x="2172882" y="3817211"/>
            <a:ext cx="3333750" cy="781050"/>
          </a:xfrm>
          <a:prstGeom prst="rect">
            <a:avLst/>
          </a:prstGeom>
        </p:spPr>
        <p:txBody>
          <a:bodyPr anchor="t" rtlCol="false" tIns="0" lIns="0" bIns="0" rIns="0">
            <a:spAutoFit/>
          </a:bodyPr>
          <a:lstStyle/>
          <a:p>
            <a:pPr algn="l">
              <a:lnSpc>
                <a:spcPts val="2065"/>
              </a:lnSpc>
            </a:pPr>
            <a:r>
              <a:rPr lang="en-US" sz="1721">
                <a:solidFill>
                  <a:srgbClr val="2B46BD"/>
                </a:solidFill>
                <a:latin typeface="Varela Round"/>
                <a:ea typeface="Varela Round"/>
                <a:cs typeface="Varela Round"/>
                <a:sym typeface="Varela Round"/>
              </a:rPr>
              <a:t>rescheduling assessments, change in scheduling, change in academic or advisement teams</a:t>
            </a:r>
          </a:p>
        </p:txBody>
      </p:sp>
      <p:sp>
        <p:nvSpPr>
          <p:cNvPr name="TextBox 69" id="69"/>
          <p:cNvSpPr txBox="true"/>
          <p:nvPr/>
        </p:nvSpPr>
        <p:spPr>
          <a:xfrm rot="0">
            <a:off x="12781368" y="3826736"/>
            <a:ext cx="3333750" cy="800100"/>
          </a:xfrm>
          <a:prstGeom prst="rect">
            <a:avLst/>
          </a:prstGeom>
        </p:spPr>
        <p:txBody>
          <a:bodyPr anchor="t" rtlCol="false" tIns="0" lIns="0" bIns="0" rIns="0">
            <a:spAutoFit/>
          </a:bodyPr>
          <a:lstStyle/>
          <a:p>
            <a:pPr algn="r">
              <a:lnSpc>
                <a:spcPts val="2160"/>
              </a:lnSpc>
            </a:pPr>
            <a:r>
              <a:rPr lang="en-US" sz="1800">
                <a:solidFill>
                  <a:srgbClr val="2B46BD"/>
                </a:solidFill>
                <a:latin typeface="Varela Round"/>
                <a:ea typeface="Varela Round"/>
                <a:cs typeface="Varela Round"/>
                <a:sym typeface="Varela Round"/>
              </a:rPr>
              <a:t>no contact order, escorted transitions, temporary removal/reassignment, </a:t>
            </a:r>
          </a:p>
        </p:txBody>
      </p:sp>
      <p:sp>
        <p:nvSpPr>
          <p:cNvPr name="TextBox 70" id="70"/>
          <p:cNvSpPr txBox="true"/>
          <p:nvPr/>
        </p:nvSpPr>
        <p:spPr>
          <a:xfrm rot="0">
            <a:off x="2172882" y="6190979"/>
            <a:ext cx="3333750" cy="800100"/>
          </a:xfrm>
          <a:prstGeom prst="rect">
            <a:avLst/>
          </a:prstGeom>
        </p:spPr>
        <p:txBody>
          <a:bodyPr anchor="t" rtlCol="false" tIns="0" lIns="0" bIns="0" rIns="0">
            <a:spAutoFit/>
          </a:bodyPr>
          <a:lstStyle/>
          <a:p>
            <a:pPr algn="l">
              <a:lnSpc>
                <a:spcPts val="2160"/>
              </a:lnSpc>
            </a:pPr>
            <a:r>
              <a:rPr lang="en-US" sz="1800">
                <a:solidFill>
                  <a:srgbClr val="2B46BD"/>
                </a:solidFill>
                <a:latin typeface="Varela Round"/>
                <a:ea typeface="Varela Round"/>
                <a:cs typeface="Varela Round"/>
                <a:sym typeface="Varela Round"/>
              </a:rPr>
              <a:t>change in assignment, modified work schedule, training/education</a:t>
            </a:r>
          </a:p>
        </p:txBody>
      </p:sp>
      <p:sp>
        <p:nvSpPr>
          <p:cNvPr name="TextBox 71" id="71"/>
          <p:cNvSpPr txBox="true"/>
          <p:nvPr/>
        </p:nvSpPr>
        <p:spPr>
          <a:xfrm rot="0">
            <a:off x="12781368" y="6190979"/>
            <a:ext cx="3333750" cy="800100"/>
          </a:xfrm>
          <a:prstGeom prst="rect">
            <a:avLst/>
          </a:prstGeom>
        </p:spPr>
        <p:txBody>
          <a:bodyPr anchor="t" rtlCol="false" tIns="0" lIns="0" bIns="0" rIns="0">
            <a:spAutoFit/>
          </a:bodyPr>
          <a:lstStyle/>
          <a:p>
            <a:pPr algn="r">
              <a:lnSpc>
                <a:spcPts val="2160"/>
              </a:lnSpc>
            </a:pPr>
            <a:r>
              <a:rPr lang="en-US" sz="1800">
                <a:solidFill>
                  <a:srgbClr val="2B46BD"/>
                </a:solidFill>
                <a:latin typeface="Varela Round"/>
                <a:ea typeface="Varela Round"/>
                <a:cs typeface="Varela Round"/>
                <a:sym typeface="Varela Round"/>
              </a:rPr>
              <a:t>school counseling, referrals, check-ins, trauma informed practices  </a:t>
            </a:r>
          </a:p>
        </p:txBody>
      </p:sp>
      <p:sp>
        <p:nvSpPr>
          <p:cNvPr name="TextBox 72" id="72"/>
          <p:cNvSpPr txBox="true"/>
          <p:nvPr/>
        </p:nvSpPr>
        <p:spPr>
          <a:xfrm rot="0">
            <a:off x="2172882" y="7417268"/>
            <a:ext cx="3333750" cy="314325"/>
          </a:xfrm>
          <a:prstGeom prst="rect">
            <a:avLst/>
          </a:prstGeom>
        </p:spPr>
        <p:txBody>
          <a:bodyPr anchor="t" rtlCol="false" tIns="0" lIns="0" bIns="0" rIns="0">
            <a:spAutoFit/>
          </a:bodyPr>
          <a:lstStyle/>
          <a:p>
            <a:pPr algn="l">
              <a:lnSpc>
                <a:spcPts val="2519"/>
              </a:lnSpc>
            </a:pPr>
            <a:r>
              <a:rPr lang="en-US" sz="2099">
                <a:solidFill>
                  <a:srgbClr val="2B46BD"/>
                </a:solidFill>
                <a:latin typeface="Varela Round"/>
                <a:ea typeface="Varela Round"/>
                <a:cs typeface="Varela Round"/>
                <a:sym typeface="Varela Round"/>
              </a:rPr>
              <a:t>Social</a:t>
            </a:r>
          </a:p>
        </p:txBody>
      </p:sp>
      <p:sp>
        <p:nvSpPr>
          <p:cNvPr name="TextBox 73" id="73"/>
          <p:cNvSpPr txBox="true"/>
          <p:nvPr/>
        </p:nvSpPr>
        <p:spPr>
          <a:xfrm rot="0">
            <a:off x="12781368" y="7417268"/>
            <a:ext cx="3333750" cy="314325"/>
          </a:xfrm>
          <a:prstGeom prst="rect">
            <a:avLst/>
          </a:prstGeom>
        </p:spPr>
        <p:txBody>
          <a:bodyPr anchor="t" rtlCol="false" tIns="0" lIns="0" bIns="0" rIns="0">
            <a:spAutoFit/>
          </a:bodyPr>
          <a:lstStyle/>
          <a:p>
            <a:pPr algn="r">
              <a:lnSpc>
                <a:spcPts val="2519"/>
              </a:lnSpc>
            </a:pPr>
            <a:r>
              <a:rPr lang="en-US" sz="2099">
                <a:solidFill>
                  <a:srgbClr val="2B46BD"/>
                </a:solidFill>
                <a:latin typeface="Varela Round"/>
                <a:ea typeface="Varela Round"/>
                <a:cs typeface="Varela Round"/>
                <a:sym typeface="Varela Round"/>
              </a:rPr>
              <a:t>Physical Health</a:t>
            </a:r>
          </a:p>
        </p:txBody>
      </p:sp>
      <p:sp>
        <p:nvSpPr>
          <p:cNvPr name="TextBox 74" id="74"/>
          <p:cNvSpPr txBox="true"/>
          <p:nvPr/>
        </p:nvSpPr>
        <p:spPr>
          <a:xfrm rot="0">
            <a:off x="2172882" y="8226893"/>
            <a:ext cx="3333750" cy="523875"/>
          </a:xfrm>
          <a:prstGeom prst="rect">
            <a:avLst/>
          </a:prstGeom>
        </p:spPr>
        <p:txBody>
          <a:bodyPr anchor="t" rtlCol="false" tIns="0" lIns="0" bIns="0" rIns="0">
            <a:spAutoFit/>
          </a:bodyPr>
          <a:lstStyle/>
          <a:p>
            <a:pPr algn="l">
              <a:lnSpc>
                <a:spcPts val="2079"/>
              </a:lnSpc>
            </a:pPr>
            <a:r>
              <a:rPr lang="en-US" sz="1732">
                <a:solidFill>
                  <a:srgbClr val="2B46BD"/>
                </a:solidFill>
                <a:latin typeface="Varela Round"/>
                <a:ea typeface="Varela Round"/>
                <a:cs typeface="Varela Round"/>
                <a:sym typeface="Varela Round"/>
              </a:rPr>
              <a:t>access to safe space, peer mediation, guidance counseling</a:t>
            </a:r>
          </a:p>
        </p:txBody>
      </p:sp>
      <p:sp>
        <p:nvSpPr>
          <p:cNvPr name="TextBox 75" id="75"/>
          <p:cNvSpPr txBox="true"/>
          <p:nvPr/>
        </p:nvSpPr>
        <p:spPr>
          <a:xfrm rot="0">
            <a:off x="12781368" y="8236418"/>
            <a:ext cx="3333750" cy="800100"/>
          </a:xfrm>
          <a:prstGeom prst="rect">
            <a:avLst/>
          </a:prstGeom>
        </p:spPr>
        <p:txBody>
          <a:bodyPr anchor="t" rtlCol="false" tIns="0" lIns="0" bIns="0" rIns="0">
            <a:spAutoFit/>
          </a:bodyPr>
          <a:lstStyle/>
          <a:p>
            <a:pPr algn="r">
              <a:lnSpc>
                <a:spcPts val="2160"/>
              </a:lnSpc>
            </a:pPr>
            <a:r>
              <a:rPr lang="en-US" sz="1800">
                <a:solidFill>
                  <a:srgbClr val="2B46BD"/>
                </a:solidFill>
                <a:latin typeface="Varela Round"/>
                <a:ea typeface="Varela Round"/>
                <a:cs typeface="Varela Round"/>
                <a:sym typeface="Varela Round"/>
              </a:rPr>
              <a:t>restroom breaks, modified physical education, access to medical services </a:t>
            </a:r>
          </a:p>
        </p:txBody>
      </p:sp>
      <p:sp>
        <p:nvSpPr>
          <p:cNvPr name="TextBox 76" id="76"/>
          <p:cNvSpPr txBox="true"/>
          <p:nvPr/>
        </p:nvSpPr>
        <p:spPr>
          <a:xfrm rot="0">
            <a:off x="1259720" y="7671988"/>
            <a:ext cx="446633" cy="481331"/>
          </a:xfrm>
          <a:prstGeom prst="rect">
            <a:avLst/>
          </a:prstGeom>
        </p:spPr>
        <p:txBody>
          <a:bodyPr anchor="t" rtlCol="false" tIns="0" lIns="0" bIns="0" rIns="0">
            <a:spAutoFit/>
          </a:bodyPr>
          <a:lstStyle/>
          <a:p>
            <a:pPr algn="ctr">
              <a:lnSpc>
                <a:spcPts val="3919"/>
              </a:lnSpc>
            </a:pPr>
            <a:r>
              <a:rPr lang="en-US" sz="2799">
                <a:solidFill>
                  <a:srgbClr val="FFFFFF"/>
                </a:solidFill>
                <a:latin typeface="Varela Round"/>
                <a:ea typeface="Varela Round"/>
                <a:cs typeface="Varela Round"/>
                <a:sym typeface="Varela Round"/>
              </a:rPr>
              <a:t>03</a:t>
            </a:r>
          </a:p>
        </p:txBody>
      </p:sp>
      <p:sp>
        <p:nvSpPr>
          <p:cNvPr name="TextBox 77" id="77"/>
          <p:cNvSpPr txBox="true"/>
          <p:nvPr/>
        </p:nvSpPr>
        <p:spPr>
          <a:xfrm rot="0">
            <a:off x="16581444" y="7671988"/>
            <a:ext cx="446633" cy="481331"/>
          </a:xfrm>
          <a:prstGeom prst="rect">
            <a:avLst/>
          </a:prstGeom>
        </p:spPr>
        <p:txBody>
          <a:bodyPr anchor="t" rtlCol="false" tIns="0" lIns="0" bIns="0" rIns="0">
            <a:spAutoFit/>
          </a:bodyPr>
          <a:lstStyle/>
          <a:p>
            <a:pPr algn="ctr">
              <a:lnSpc>
                <a:spcPts val="3919"/>
              </a:lnSpc>
            </a:pPr>
            <a:r>
              <a:rPr lang="en-US" sz="2799">
                <a:solidFill>
                  <a:srgbClr val="FFFFFF"/>
                </a:solidFill>
                <a:latin typeface="Varela Round"/>
                <a:ea typeface="Varela Round"/>
                <a:cs typeface="Varela Round"/>
                <a:sym typeface="Varela Round"/>
              </a:rPr>
              <a:t>06</a:t>
            </a: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400000">
            <a:off x="248791" y="5312566"/>
            <a:ext cx="4291668" cy="2510067"/>
            <a:chOff x="0" y="0"/>
            <a:chExt cx="1218698" cy="712780"/>
          </a:xfrm>
        </p:grpSpPr>
        <p:sp>
          <p:nvSpPr>
            <p:cNvPr name="Freeform 3" id="3"/>
            <p:cNvSpPr/>
            <p:nvPr/>
          </p:nvSpPr>
          <p:spPr>
            <a:xfrm flipH="false" flipV="false" rot="0">
              <a:off x="0" y="0"/>
              <a:ext cx="1214873" cy="712780"/>
            </a:xfrm>
            <a:custGeom>
              <a:avLst/>
              <a:gdLst/>
              <a:ahLst/>
              <a:cxnLst/>
              <a:rect r="r" b="b" t="t" l="l"/>
              <a:pathLst>
                <a:path h="712780" w="1214873">
                  <a:moveTo>
                    <a:pt x="1001067" y="0"/>
                  </a:moveTo>
                  <a:lnTo>
                    <a:pt x="14432" y="0"/>
                  </a:lnTo>
                  <a:cubicBezTo>
                    <a:pt x="6461" y="0"/>
                    <a:pt x="0" y="6461"/>
                    <a:pt x="0" y="14432"/>
                  </a:cubicBezTo>
                  <a:lnTo>
                    <a:pt x="0" y="698348"/>
                  </a:lnTo>
                  <a:cubicBezTo>
                    <a:pt x="0" y="706319"/>
                    <a:pt x="6461" y="712780"/>
                    <a:pt x="14432" y="712780"/>
                  </a:cubicBezTo>
                  <a:lnTo>
                    <a:pt x="1001067" y="712780"/>
                  </a:lnTo>
                  <a:cubicBezTo>
                    <a:pt x="1009989" y="712780"/>
                    <a:pt x="1018227" y="707994"/>
                    <a:pt x="1022646" y="700243"/>
                  </a:cubicBezTo>
                  <a:lnTo>
                    <a:pt x="1211550" y="368927"/>
                  </a:lnTo>
                  <a:cubicBezTo>
                    <a:pt x="1215981" y="361156"/>
                    <a:pt x="1215981" y="351624"/>
                    <a:pt x="1211550" y="343853"/>
                  </a:cubicBezTo>
                  <a:lnTo>
                    <a:pt x="1022646" y="12537"/>
                  </a:lnTo>
                  <a:cubicBezTo>
                    <a:pt x="1018227" y="4786"/>
                    <a:pt x="1009989" y="0"/>
                    <a:pt x="1001067" y="0"/>
                  </a:cubicBezTo>
                  <a:close/>
                </a:path>
              </a:pathLst>
            </a:custGeom>
            <a:solidFill>
              <a:srgbClr val="FFFFFF"/>
            </a:solidFill>
            <a:ln w="76200" cap="sq">
              <a:solidFill>
                <a:srgbClr val="C70000"/>
              </a:solidFill>
              <a:prstDash val="solid"/>
              <a:miter/>
            </a:ln>
          </p:spPr>
        </p:sp>
        <p:sp>
          <p:nvSpPr>
            <p:cNvPr name="TextBox 4" id="4"/>
            <p:cNvSpPr txBox="true"/>
            <p:nvPr/>
          </p:nvSpPr>
          <p:spPr>
            <a:xfrm>
              <a:off x="0" y="-38100"/>
              <a:ext cx="1104398" cy="75088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5400000">
            <a:off x="2945272" y="5312566"/>
            <a:ext cx="4291668" cy="2510067"/>
            <a:chOff x="0" y="0"/>
            <a:chExt cx="1218698" cy="712780"/>
          </a:xfrm>
        </p:grpSpPr>
        <p:sp>
          <p:nvSpPr>
            <p:cNvPr name="Freeform 6" id="6"/>
            <p:cNvSpPr/>
            <p:nvPr/>
          </p:nvSpPr>
          <p:spPr>
            <a:xfrm flipH="false" flipV="false" rot="0">
              <a:off x="0" y="0"/>
              <a:ext cx="1214873" cy="712780"/>
            </a:xfrm>
            <a:custGeom>
              <a:avLst/>
              <a:gdLst/>
              <a:ahLst/>
              <a:cxnLst/>
              <a:rect r="r" b="b" t="t" l="l"/>
              <a:pathLst>
                <a:path h="712780" w="1214873">
                  <a:moveTo>
                    <a:pt x="1001067" y="0"/>
                  </a:moveTo>
                  <a:lnTo>
                    <a:pt x="14432" y="0"/>
                  </a:lnTo>
                  <a:cubicBezTo>
                    <a:pt x="6461" y="0"/>
                    <a:pt x="0" y="6461"/>
                    <a:pt x="0" y="14432"/>
                  </a:cubicBezTo>
                  <a:lnTo>
                    <a:pt x="0" y="698348"/>
                  </a:lnTo>
                  <a:cubicBezTo>
                    <a:pt x="0" y="706319"/>
                    <a:pt x="6461" y="712780"/>
                    <a:pt x="14432" y="712780"/>
                  </a:cubicBezTo>
                  <a:lnTo>
                    <a:pt x="1001067" y="712780"/>
                  </a:lnTo>
                  <a:cubicBezTo>
                    <a:pt x="1009989" y="712780"/>
                    <a:pt x="1018227" y="707994"/>
                    <a:pt x="1022646" y="700243"/>
                  </a:cubicBezTo>
                  <a:lnTo>
                    <a:pt x="1211550" y="368927"/>
                  </a:lnTo>
                  <a:cubicBezTo>
                    <a:pt x="1215981" y="361156"/>
                    <a:pt x="1215981" y="351624"/>
                    <a:pt x="1211550" y="343853"/>
                  </a:cubicBezTo>
                  <a:lnTo>
                    <a:pt x="1022646" y="12537"/>
                  </a:lnTo>
                  <a:cubicBezTo>
                    <a:pt x="1018227" y="4786"/>
                    <a:pt x="1009989" y="0"/>
                    <a:pt x="1001067" y="0"/>
                  </a:cubicBezTo>
                  <a:close/>
                </a:path>
              </a:pathLst>
            </a:custGeom>
            <a:solidFill>
              <a:srgbClr val="FFFFFF"/>
            </a:solidFill>
            <a:ln w="76200" cap="sq">
              <a:solidFill>
                <a:srgbClr val="C70000"/>
              </a:solidFill>
              <a:prstDash val="solid"/>
              <a:miter/>
            </a:ln>
          </p:spPr>
        </p:sp>
        <p:sp>
          <p:nvSpPr>
            <p:cNvPr name="TextBox 7" id="7"/>
            <p:cNvSpPr txBox="true"/>
            <p:nvPr/>
          </p:nvSpPr>
          <p:spPr>
            <a:xfrm>
              <a:off x="0" y="-38100"/>
              <a:ext cx="1104398" cy="75088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8" id="8"/>
          <p:cNvGrpSpPr/>
          <p:nvPr/>
        </p:nvGrpSpPr>
        <p:grpSpPr>
          <a:xfrm rot="0">
            <a:off x="1517034" y="3544175"/>
            <a:ext cx="1755181" cy="1755181"/>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C70000"/>
              </a:solidFill>
              <a:prstDash val="solid"/>
              <a:miter/>
            </a:ln>
          </p:spPr>
        </p:sp>
        <p:sp>
          <p:nvSpPr>
            <p:cNvPr name="TextBox 10" id="10"/>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1" id="11"/>
          <p:cNvGrpSpPr/>
          <p:nvPr/>
        </p:nvGrpSpPr>
        <p:grpSpPr>
          <a:xfrm rot="0">
            <a:off x="4215559" y="3544175"/>
            <a:ext cx="1755181" cy="1755181"/>
            <a:chOff x="0" y="0"/>
            <a:chExt cx="812800" cy="812800"/>
          </a:xfrm>
        </p:grpSpPr>
        <p:sp>
          <p:nvSpPr>
            <p:cNvPr name="Freeform 12" id="1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C70000"/>
              </a:solidFill>
              <a:prstDash val="solid"/>
              <a:miter/>
            </a:ln>
          </p:spPr>
        </p:sp>
        <p:sp>
          <p:nvSpPr>
            <p:cNvPr name="TextBox 13" id="1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4" id="14"/>
          <p:cNvGrpSpPr/>
          <p:nvPr/>
        </p:nvGrpSpPr>
        <p:grpSpPr>
          <a:xfrm rot="0">
            <a:off x="1730495" y="3757636"/>
            <a:ext cx="1328259" cy="1328259"/>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16" id="1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4426977" y="3757636"/>
            <a:ext cx="1328259" cy="1328259"/>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19" id="19"/>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0" id="20"/>
          <p:cNvGrpSpPr/>
          <p:nvPr/>
        </p:nvGrpSpPr>
        <p:grpSpPr>
          <a:xfrm rot="5400000">
            <a:off x="5645840" y="5312566"/>
            <a:ext cx="4291668" cy="2510067"/>
            <a:chOff x="0" y="0"/>
            <a:chExt cx="1218698" cy="712780"/>
          </a:xfrm>
        </p:grpSpPr>
        <p:sp>
          <p:nvSpPr>
            <p:cNvPr name="Freeform 21" id="21"/>
            <p:cNvSpPr/>
            <p:nvPr/>
          </p:nvSpPr>
          <p:spPr>
            <a:xfrm flipH="false" flipV="false" rot="0">
              <a:off x="0" y="0"/>
              <a:ext cx="1214873" cy="712780"/>
            </a:xfrm>
            <a:custGeom>
              <a:avLst/>
              <a:gdLst/>
              <a:ahLst/>
              <a:cxnLst/>
              <a:rect r="r" b="b" t="t" l="l"/>
              <a:pathLst>
                <a:path h="712780" w="1214873">
                  <a:moveTo>
                    <a:pt x="1001067" y="0"/>
                  </a:moveTo>
                  <a:lnTo>
                    <a:pt x="14432" y="0"/>
                  </a:lnTo>
                  <a:cubicBezTo>
                    <a:pt x="6461" y="0"/>
                    <a:pt x="0" y="6461"/>
                    <a:pt x="0" y="14432"/>
                  </a:cubicBezTo>
                  <a:lnTo>
                    <a:pt x="0" y="698348"/>
                  </a:lnTo>
                  <a:cubicBezTo>
                    <a:pt x="0" y="706319"/>
                    <a:pt x="6461" y="712780"/>
                    <a:pt x="14432" y="712780"/>
                  </a:cubicBezTo>
                  <a:lnTo>
                    <a:pt x="1001067" y="712780"/>
                  </a:lnTo>
                  <a:cubicBezTo>
                    <a:pt x="1009989" y="712780"/>
                    <a:pt x="1018227" y="707994"/>
                    <a:pt x="1022646" y="700243"/>
                  </a:cubicBezTo>
                  <a:lnTo>
                    <a:pt x="1211550" y="368927"/>
                  </a:lnTo>
                  <a:cubicBezTo>
                    <a:pt x="1215981" y="361156"/>
                    <a:pt x="1215981" y="351624"/>
                    <a:pt x="1211550" y="343853"/>
                  </a:cubicBezTo>
                  <a:lnTo>
                    <a:pt x="1022646" y="12537"/>
                  </a:lnTo>
                  <a:cubicBezTo>
                    <a:pt x="1018227" y="4786"/>
                    <a:pt x="1009989" y="0"/>
                    <a:pt x="1001067" y="0"/>
                  </a:cubicBezTo>
                  <a:close/>
                </a:path>
              </a:pathLst>
            </a:custGeom>
            <a:solidFill>
              <a:srgbClr val="FFFFFF"/>
            </a:solidFill>
            <a:ln w="76200" cap="sq">
              <a:solidFill>
                <a:srgbClr val="C70000"/>
              </a:solidFill>
              <a:prstDash val="solid"/>
              <a:miter/>
            </a:ln>
          </p:spPr>
        </p:sp>
        <p:sp>
          <p:nvSpPr>
            <p:cNvPr name="TextBox 22" id="22"/>
            <p:cNvSpPr txBox="true"/>
            <p:nvPr/>
          </p:nvSpPr>
          <p:spPr>
            <a:xfrm>
              <a:off x="0" y="-38100"/>
              <a:ext cx="1104398" cy="75088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3" id="23"/>
          <p:cNvGrpSpPr/>
          <p:nvPr/>
        </p:nvGrpSpPr>
        <p:grpSpPr>
          <a:xfrm rot="0">
            <a:off x="6914083" y="3544175"/>
            <a:ext cx="1755181" cy="1755181"/>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C70000"/>
              </a:solidFill>
              <a:prstDash val="solid"/>
              <a:miter/>
            </a:ln>
          </p:spPr>
        </p:sp>
        <p:sp>
          <p:nvSpPr>
            <p:cNvPr name="TextBox 25" id="2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26" id="26"/>
          <p:cNvGrpSpPr/>
          <p:nvPr/>
        </p:nvGrpSpPr>
        <p:grpSpPr>
          <a:xfrm rot="0">
            <a:off x="7127544" y="3757636"/>
            <a:ext cx="1328259" cy="1328259"/>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28" id="28"/>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29" id="29"/>
          <p:cNvGrpSpPr/>
          <p:nvPr/>
        </p:nvGrpSpPr>
        <p:grpSpPr>
          <a:xfrm rot="5400000">
            <a:off x="8346407" y="5312566"/>
            <a:ext cx="4291668" cy="2510067"/>
            <a:chOff x="0" y="0"/>
            <a:chExt cx="1218698" cy="712780"/>
          </a:xfrm>
        </p:grpSpPr>
        <p:sp>
          <p:nvSpPr>
            <p:cNvPr name="Freeform 30" id="30"/>
            <p:cNvSpPr/>
            <p:nvPr/>
          </p:nvSpPr>
          <p:spPr>
            <a:xfrm flipH="false" flipV="false" rot="0">
              <a:off x="0" y="0"/>
              <a:ext cx="1214873" cy="712780"/>
            </a:xfrm>
            <a:custGeom>
              <a:avLst/>
              <a:gdLst/>
              <a:ahLst/>
              <a:cxnLst/>
              <a:rect r="r" b="b" t="t" l="l"/>
              <a:pathLst>
                <a:path h="712780" w="1214873">
                  <a:moveTo>
                    <a:pt x="1001067" y="0"/>
                  </a:moveTo>
                  <a:lnTo>
                    <a:pt x="14432" y="0"/>
                  </a:lnTo>
                  <a:cubicBezTo>
                    <a:pt x="6461" y="0"/>
                    <a:pt x="0" y="6461"/>
                    <a:pt x="0" y="14432"/>
                  </a:cubicBezTo>
                  <a:lnTo>
                    <a:pt x="0" y="698348"/>
                  </a:lnTo>
                  <a:cubicBezTo>
                    <a:pt x="0" y="706319"/>
                    <a:pt x="6461" y="712780"/>
                    <a:pt x="14432" y="712780"/>
                  </a:cubicBezTo>
                  <a:lnTo>
                    <a:pt x="1001067" y="712780"/>
                  </a:lnTo>
                  <a:cubicBezTo>
                    <a:pt x="1009989" y="712780"/>
                    <a:pt x="1018227" y="707994"/>
                    <a:pt x="1022646" y="700243"/>
                  </a:cubicBezTo>
                  <a:lnTo>
                    <a:pt x="1211550" y="368927"/>
                  </a:lnTo>
                  <a:cubicBezTo>
                    <a:pt x="1215981" y="361156"/>
                    <a:pt x="1215981" y="351624"/>
                    <a:pt x="1211550" y="343853"/>
                  </a:cubicBezTo>
                  <a:lnTo>
                    <a:pt x="1022646" y="12537"/>
                  </a:lnTo>
                  <a:cubicBezTo>
                    <a:pt x="1018227" y="4786"/>
                    <a:pt x="1009989" y="0"/>
                    <a:pt x="1001067" y="0"/>
                  </a:cubicBezTo>
                  <a:close/>
                </a:path>
              </a:pathLst>
            </a:custGeom>
            <a:solidFill>
              <a:srgbClr val="FFFFFF"/>
            </a:solidFill>
            <a:ln w="76200" cap="sq">
              <a:solidFill>
                <a:srgbClr val="C70000"/>
              </a:solidFill>
              <a:prstDash val="solid"/>
              <a:miter/>
            </a:ln>
          </p:spPr>
        </p:sp>
        <p:sp>
          <p:nvSpPr>
            <p:cNvPr name="TextBox 31" id="31"/>
            <p:cNvSpPr txBox="true"/>
            <p:nvPr/>
          </p:nvSpPr>
          <p:spPr>
            <a:xfrm>
              <a:off x="0" y="-38100"/>
              <a:ext cx="1104398" cy="75088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32" id="32"/>
          <p:cNvGrpSpPr/>
          <p:nvPr/>
        </p:nvGrpSpPr>
        <p:grpSpPr>
          <a:xfrm rot="0">
            <a:off x="9612607" y="3544175"/>
            <a:ext cx="1755181" cy="1755181"/>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C70000"/>
              </a:solidFill>
              <a:prstDash val="solid"/>
              <a:miter/>
            </a:ln>
          </p:spPr>
        </p:sp>
        <p:sp>
          <p:nvSpPr>
            <p:cNvPr name="TextBox 34" id="34"/>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35" id="35"/>
          <p:cNvGrpSpPr/>
          <p:nvPr/>
        </p:nvGrpSpPr>
        <p:grpSpPr>
          <a:xfrm rot="0">
            <a:off x="9828111" y="3757636"/>
            <a:ext cx="1328259" cy="1328259"/>
            <a:chOff x="0" y="0"/>
            <a:chExt cx="812800" cy="812800"/>
          </a:xfrm>
        </p:grpSpPr>
        <p:sp>
          <p:nvSpPr>
            <p:cNvPr name="Freeform 36" id="3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37" id="37"/>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38" id="38"/>
          <p:cNvGrpSpPr/>
          <p:nvPr/>
        </p:nvGrpSpPr>
        <p:grpSpPr>
          <a:xfrm rot="5400000">
            <a:off x="11046974" y="5312566"/>
            <a:ext cx="4291668" cy="2510067"/>
            <a:chOff x="0" y="0"/>
            <a:chExt cx="1218698" cy="712780"/>
          </a:xfrm>
        </p:grpSpPr>
        <p:sp>
          <p:nvSpPr>
            <p:cNvPr name="Freeform 39" id="39"/>
            <p:cNvSpPr/>
            <p:nvPr/>
          </p:nvSpPr>
          <p:spPr>
            <a:xfrm flipH="false" flipV="false" rot="0">
              <a:off x="0" y="0"/>
              <a:ext cx="1214873" cy="712780"/>
            </a:xfrm>
            <a:custGeom>
              <a:avLst/>
              <a:gdLst/>
              <a:ahLst/>
              <a:cxnLst/>
              <a:rect r="r" b="b" t="t" l="l"/>
              <a:pathLst>
                <a:path h="712780" w="1214873">
                  <a:moveTo>
                    <a:pt x="1001067" y="0"/>
                  </a:moveTo>
                  <a:lnTo>
                    <a:pt x="14432" y="0"/>
                  </a:lnTo>
                  <a:cubicBezTo>
                    <a:pt x="6461" y="0"/>
                    <a:pt x="0" y="6461"/>
                    <a:pt x="0" y="14432"/>
                  </a:cubicBezTo>
                  <a:lnTo>
                    <a:pt x="0" y="698348"/>
                  </a:lnTo>
                  <a:cubicBezTo>
                    <a:pt x="0" y="706319"/>
                    <a:pt x="6461" y="712780"/>
                    <a:pt x="14432" y="712780"/>
                  </a:cubicBezTo>
                  <a:lnTo>
                    <a:pt x="1001067" y="712780"/>
                  </a:lnTo>
                  <a:cubicBezTo>
                    <a:pt x="1009989" y="712780"/>
                    <a:pt x="1018227" y="707994"/>
                    <a:pt x="1022646" y="700243"/>
                  </a:cubicBezTo>
                  <a:lnTo>
                    <a:pt x="1211550" y="368927"/>
                  </a:lnTo>
                  <a:cubicBezTo>
                    <a:pt x="1215981" y="361156"/>
                    <a:pt x="1215981" y="351624"/>
                    <a:pt x="1211550" y="343853"/>
                  </a:cubicBezTo>
                  <a:lnTo>
                    <a:pt x="1022646" y="12537"/>
                  </a:lnTo>
                  <a:cubicBezTo>
                    <a:pt x="1018227" y="4786"/>
                    <a:pt x="1009989" y="0"/>
                    <a:pt x="1001067" y="0"/>
                  </a:cubicBezTo>
                  <a:close/>
                </a:path>
              </a:pathLst>
            </a:custGeom>
            <a:solidFill>
              <a:srgbClr val="FFFFFF"/>
            </a:solidFill>
            <a:ln w="76200" cap="sq">
              <a:solidFill>
                <a:srgbClr val="C70000"/>
              </a:solidFill>
              <a:prstDash val="solid"/>
              <a:miter/>
            </a:ln>
          </p:spPr>
        </p:sp>
        <p:sp>
          <p:nvSpPr>
            <p:cNvPr name="TextBox 40" id="40"/>
            <p:cNvSpPr txBox="true"/>
            <p:nvPr/>
          </p:nvSpPr>
          <p:spPr>
            <a:xfrm>
              <a:off x="0" y="-38100"/>
              <a:ext cx="1104398" cy="75088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41" id="41"/>
          <p:cNvGrpSpPr/>
          <p:nvPr/>
        </p:nvGrpSpPr>
        <p:grpSpPr>
          <a:xfrm rot="0">
            <a:off x="12311132" y="3544175"/>
            <a:ext cx="1755181" cy="1755181"/>
            <a:chOff x="0" y="0"/>
            <a:chExt cx="812800" cy="812800"/>
          </a:xfrm>
        </p:grpSpPr>
        <p:sp>
          <p:nvSpPr>
            <p:cNvPr name="Freeform 42" id="4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C70000"/>
              </a:solidFill>
              <a:prstDash val="solid"/>
              <a:miter/>
            </a:ln>
          </p:spPr>
        </p:sp>
        <p:sp>
          <p:nvSpPr>
            <p:cNvPr name="TextBox 43" id="43"/>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44" id="44"/>
          <p:cNvGrpSpPr/>
          <p:nvPr/>
        </p:nvGrpSpPr>
        <p:grpSpPr>
          <a:xfrm rot="0">
            <a:off x="12528678" y="3757636"/>
            <a:ext cx="1328259" cy="1328259"/>
            <a:chOff x="0" y="0"/>
            <a:chExt cx="812800" cy="812800"/>
          </a:xfrm>
        </p:grpSpPr>
        <p:sp>
          <p:nvSpPr>
            <p:cNvPr name="Freeform 45" id="4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46" id="46"/>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47" id="47"/>
          <p:cNvGrpSpPr/>
          <p:nvPr/>
        </p:nvGrpSpPr>
        <p:grpSpPr>
          <a:xfrm rot="5400000">
            <a:off x="13747541" y="5312566"/>
            <a:ext cx="4291668" cy="2510067"/>
            <a:chOff x="0" y="0"/>
            <a:chExt cx="1218698" cy="712780"/>
          </a:xfrm>
        </p:grpSpPr>
        <p:sp>
          <p:nvSpPr>
            <p:cNvPr name="Freeform 48" id="48"/>
            <p:cNvSpPr/>
            <p:nvPr/>
          </p:nvSpPr>
          <p:spPr>
            <a:xfrm flipH="false" flipV="false" rot="0">
              <a:off x="0" y="0"/>
              <a:ext cx="1214873" cy="712780"/>
            </a:xfrm>
            <a:custGeom>
              <a:avLst/>
              <a:gdLst/>
              <a:ahLst/>
              <a:cxnLst/>
              <a:rect r="r" b="b" t="t" l="l"/>
              <a:pathLst>
                <a:path h="712780" w="1214873">
                  <a:moveTo>
                    <a:pt x="1001067" y="0"/>
                  </a:moveTo>
                  <a:lnTo>
                    <a:pt x="14432" y="0"/>
                  </a:lnTo>
                  <a:cubicBezTo>
                    <a:pt x="6461" y="0"/>
                    <a:pt x="0" y="6461"/>
                    <a:pt x="0" y="14432"/>
                  </a:cubicBezTo>
                  <a:lnTo>
                    <a:pt x="0" y="698348"/>
                  </a:lnTo>
                  <a:cubicBezTo>
                    <a:pt x="0" y="706319"/>
                    <a:pt x="6461" y="712780"/>
                    <a:pt x="14432" y="712780"/>
                  </a:cubicBezTo>
                  <a:lnTo>
                    <a:pt x="1001067" y="712780"/>
                  </a:lnTo>
                  <a:cubicBezTo>
                    <a:pt x="1009989" y="712780"/>
                    <a:pt x="1018227" y="707994"/>
                    <a:pt x="1022646" y="700243"/>
                  </a:cubicBezTo>
                  <a:lnTo>
                    <a:pt x="1211550" y="368927"/>
                  </a:lnTo>
                  <a:cubicBezTo>
                    <a:pt x="1215981" y="361156"/>
                    <a:pt x="1215981" y="351624"/>
                    <a:pt x="1211550" y="343853"/>
                  </a:cubicBezTo>
                  <a:lnTo>
                    <a:pt x="1022646" y="12537"/>
                  </a:lnTo>
                  <a:cubicBezTo>
                    <a:pt x="1018227" y="4786"/>
                    <a:pt x="1009989" y="0"/>
                    <a:pt x="1001067" y="0"/>
                  </a:cubicBezTo>
                  <a:close/>
                </a:path>
              </a:pathLst>
            </a:custGeom>
            <a:solidFill>
              <a:srgbClr val="FFFFFF"/>
            </a:solidFill>
            <a:ln w="76200" cap="sq">
              <a:solidFill>
                <a:srgbClr val="C70000"/>
              </a:solidFill>
              <a:prstDash val="solid"/>
              <a:miter/>
            </a:ln>
          </p:spPr>
        </p:sp>
        <p:sp>
          <p:nvSpPr>
            <p:cNvPr name="TextBox 49" id="49"/>
            <p:cNvSpPr txBox="true"/>
            <p:nvPr/>
          </p:nvSpPr>
          <p:spPr>
            <a:xfrm>
              <a:off x="0" y="-38100"/>
              <a:ext cx="1104398" cy="75088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0" id="50"/>
          <p:cNvGrpSpPr/>
          <p:nvPr/>
        </p:nvGrpSpPr>
        <p:grpSpPr>
          <a:xfrm rot="0">
            <a:off x="15009656" y="3544175"/>
            <a:ext cx="1755181" cy="1755181"/>
            <a:chOff x="0" y="0"/>
            <a:chExt cx="812800" cy="812800"/>
          </a:xfrm>
        </p:grpSpPr>
        <p:sp>
          <p:nvSpPr>
            <p:cNvPr name="Freeform 51" id="5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w="95250" cap="sq">
              <a:solidFill>
                <a:srgbClr val="C70000"/>
              </a:solidFill>
              <a:prstDash val="solid"/>
              <a:miter/>
            </a:ln>
          </p:spPr>
        </p:sp>
        <p:sp>
          <p:nvSpPr>
            <p:cNvPr name="TextBox 52" id="5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53" id="53"/>
          <p:cNvGrpSpPr/>
          <p:nvPr/>
        </p:nvGrpSpPr>
        <p:grpSpPr>
          <a:xfrm rot="0">
            <a:off x="15229245" y="3757636"/>
            <a:ext cx="1328259" cy="1328259"/>
            <a:chOff x="0" y="0"/>
            <a:chExt cx="812800" cy="812800"/>
          </a:xfrm>
        </p:grpSpPr>
        <p:sp>
          <p:nvSpPr>
            <p:cNvPr name="Freeform 54" id="5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55" id="55"/>
            <p:cNvSpPr txBox="true"/>
            <p:nvPr/>
          </p:nvSpPr>
          <p:spPr>
            <a:xfrm>
              <a:off x="76200" y="38100"/>
              <a:ext cx="660400" cy="698500"/>
            </a:xfrm>
            <a:prstGeom prst="rect">
              <a:avLst/>
            </a:prstGeom>
          </p:spPr>
          <p:txBody>
            <a:bodyPr anchor="ctr" rtlCol="false" tIns="50800" lIns="50800" bIns="50800" rIns="50800"/>
            <a:lstStyle/>
            <a:p>
              <a:pPr algn="ctr" marL="0" indent="0" lvl="0">
                <a:lnSpc>
                  <a:spcPts val="2659"/>
                </a:lnSpc>
                <a:spcBef>
                  <a:spcPct val="0"/>
                </a:spcBef>
              </a:pPr>
            </a:p>
          </p:txBody>
        </p:sp>
      </p:grpSp>
      <p:grpSp>
        <p:nvGrpSpPr>
          <p:cNvPr name="Group 56" id="56"/>
          <p:cNvGrpSpPr/>
          <p:nvPr/>
        </p:nvGrpSpPr>
        <p:grpSpPr>
          <a:xfrm rot="0">
            <a:off x="1384514" y="7903433"/>
            <a:ext cx="2020223" cy="597871"/>
            <a:chOff x="0" y="0"/>
            <a:chExt cx="2845361" cy="842066"/>
          </a:xfrm>
        </p:grpSpPr>
        <p:sp>
          <p:nvSpPr>
            <p:cNvPr name="Freeform 57" id="57"/>
            <p:cNvSpPr/>
            <p:nvPr/>
          </p:nvSpPr>
          <p:spPr>
            <a:xfrm flipH="false" flipV="false" rot="0">
              <a:off x="22264" y="0"/>
              <a:ext cx="2800833" cy="833673"/>
            </a:xfrm>
            <a:custGeom>
              <a:avLst/>
              <a:gdLst/>
              <a:ahLst/>
              <a:cxnLst/>
              <a:rect r="r" b="b" t="t" l="l"/>
              <a:pathLst>
                <a:path h="833673" w="2800833">
                  <a:moveTo>
                    <a:pt x="1426799" y="826450"/>
                  </a:moveTo>
                  <a:lnTo>
                    <a:pt x="2796715" y="15616"/>
                  </a:lnTo>
                  <a:cubicBezTo>
                    <a:pt x="2799969" y="13689"/>
                    <a:pt x="2801533" y="9824"/>
                    <a:pt x="2800535" y="6177"/>
                  </a:cubicBezTo>
                  <a:cubicBezTo>
                    <a:pt x="2799536" y="2529"/>
                    <a:pt x="2796221" y="0"/>
                    <a:pt x="2792440" y="0"/>
                  </a:cubicBezTo>
                  <a:lnTo>
                    <a:pt x="8394" y="0"/>
                  </a:lnTo>
                  <a:cubicBezTo>
                    <a:pt x="4612" y="0"/>
                    <a:pt x="1297" y="2529"/>
                    <a:pt x="299" y="6177"/>
                  </a:cubicBezTo>
                  <a:cubicBezTo>
                    <a:pt x="-700" y="9824"/>
                    <a:pt x="864" y="13689"/>
                    <a:pt x="4119" y="15616"/>
                  </a:cubicBezTo>
                  <a:lnTo>
                    <a:pt x="1374034" y="826450"/>
                  </a:lnTo>
                  <a:cubicBezTo>
                    <a:pt x="1390304" y="836080"/>
                    <a:pt x="1410529" y="836080"/>
                    <a:pt x="1426799" y="826450"/>
                  </a:cubicBezTo>
                  <a:close/>
                </a:path>
              </a:pathLst>
            </a:custGeom>
            <a:solidFill>
              <a:srgbClr val="2B46BD"/>
            </a:solidFill>
          </p:spPr>
        </p:sp>
        <p:sp>
          <p:nvSpPr>
            <p:cNvPr name="TextBox 58" id="58"/>
            <p:cNvSpPr txBox="true"/>
            <p:nvPr/>
          </p:nvSpPr>
          <p:spPr>
            <a:xfrm>
              <a:off x="444588" y="22048"/>
              <a:ext cx="1956186" cy="429059"/>
            </a:xfrm>
            <a:prstGeom prst="rect">
              <a:avLst/>
            </a:prstGeom>
          </p:spPr>
          <p:txBody>
            <a:bodyPr anchor="ctr" rtlCol="false" tIns="50800" lIns="50800" bIns="50800" rIns="50800"/>
            <a:lstStyle/>
            <a:p>
              <a:pPr algn="ctr">
                <a:lnSpc>
                  <a:spcPts val="2659"/>
                </a:lnSpc>
              </a:pPr>
            </a:p>
          </p:txBody>
        </p:sp>
      </p:grpSp>
      <p:grpSp>
        <p:nvGrpSpPr>
          <p:cNvPr name="Group 59" id="59"/>
          <p:cNvGrpSpPr/>
          <p:nvPr/>
        </p:nvGrpSpPr>
        <p:grpSpPr>
          <a:xfrm rot="0">
            <a:off x="4083038" y="7903433"/>
            <a:ext cx="2020223" cy="597871"/>
            <a:chOff x="0" y="0"/>
            <a:chExt cx="2845361" cy="842066"/>
          </a:xfrm>
        </p:grpSpPr>
        <p:sp>
          <p:nvSpPr>
            <p:cNvPr name="Freeform 60" id="60"/>
            <p:cNvSpPr/>
            <p:nvPr/>
          </p:nvSpPr>
          <p:spPr>
            <a:xfrm flipH="false" flipV="false" rot="0">
              <a:off x="22264" y="0"/>
              <a:ext cx="2800833" cy="833673"/>
            </a:xfrm>
            <a:custGeom>
              <a:avLst/>
              <a:gdLst/>
              <a:ahLst/>
              <a:cxnLst/>
              <a:rect r="r" b="b" t="t" l="l"/>
              <a:pathLst>
                <a:path h="833673" w="2800833">
                  <a:moveTo>
                    <a:pt x="1426799" y="826450"/>
                  </a:moveTo>
                  <a:lnTo>
                    <a:pt x="2796715" y="15616"/>
                  </a:lnTo>
                  <a:cubicBezTo>
                    <a:pt x="2799969" y="13689"/>
                    <a:pt x="2801533" y="9824"/>
                    <a:pt x="2800535" y="6177"/>
                  </a:cubicBezTo>
                  <a:cubicBezTo>
                    <a:pt x="2799536" y="2529"/>
                    <a:pt x="2796221" y="0"/>
                    <a:pt x="2792440" y="0"/>
                  </a:cubicBezTo>
                  <a:lnTo>
                    <a:pt x="8394" y="0"/>
                  </a:lnTo>
                  <a:cubicBezTo>
                    <a:pt x="4612" y="0"/>
                    <a:pt x="1297" y="2529"/>
                    <a:pt x="299" y="6177"/>
                  </a:cubicBezTo>
                  <a:cubicBezTo>
                    <a:pt x="-700" y="9824"/>
                    <a:pt x="864" y="13689"/>
                    <a:pt x="4119" y="15616"/>
                  </a:cubicBezTo>
                  <a:lnTo>
                    <a:pt x="1374034" y="826450"/>
                  </a:lnTo>
                  <a:cubicBezTo>
                    <a:pt x="1390304" y="836080"/>
                    <a:pt x="1410529" y="836080"/>
                    <a:pt x="1426799" y="826450"/>
                  </a:cubicBezTo>
                  <a:close/>
                </a:path>
              </a:pathLst>
            </a:custGeom>
            <a:solidFill>
              <a:srgbClr val="2B46BD"/>
            </a:solidFill>
          </p:spPr>
        </p:sp>
        <p:sp>
          <p:nvSpPr>
            <p:cNvPr name="TextBox 61" id="61"/>
            <p:cNvSpPr txBox="true"/>
            <p:nvPr/>
          </p:nvSpPr>
          <p:spPr>
            <a:xfrm>
              <a:off x="444588" y="22048"/>
              <a:ext cx="1956186" cy="429059"/>
            </a:xfrm>
            <a:prstGeom prst="rect">
              <a:avLst/>
            </a:prstGeom>
          </p:spPr>
          <p:txBody>
            <a:bodyPr anchor="ctr" rtlCol="false" tIns="50800" lIns="50800" bIns="50800" rIns="50800"/>
            <a:lstStyle/>
            <a:p>
              <a:pPr algn="ctr">
                <a:lnSpc>
                  <a:spcPts val="2659"/>
                </a:lnSpc>
              </a:pPr>
            </a:p>
          </p:txBody>
        </p:sp>
      </p:grpSp>
      <p:grpSp>
        <p:nvGrpSpPr>
          <p:cNvPr name="Group 62" id="62"/>
          <p:cNvGrpSpPr/>
          <p:nvPr/>
        </p:nvGrpSpPr>
        <p:grpSpPr>
          <a:xfrm rot="0">
            <a:off x="6774765" y="7903433"/>
            <a:ext cx="2020223" cy="597871"/>
            <a:chOff x="0" y="0"/>
            <a:chExt cx="2845361" cy="842066"/>
          </a:xfrm>
        </p:grpSpPr>
        <p:sp>
          <p:nvSpPr>
            <p:cNvPr name="Freeform 63" id="63"/>
            <p:cNvSpPr/>
            <p:nvPr/>
          </p:nvSpPr>
          <p:spPr>
            <a:xfrm flipH="false" flipV="false" rot="0">
              <a:off x="22264" y="0"/>
              <a:ext cx="2800833" cy="833673"/>
            </a:xfrm>
            <a:custGeom>
              <a:avLst/>
              <a:gdLst/>
              <a:ahLst/>
              <a:cxnLst/>
              <a:rect r="r" b="b" t="t" l="l"/>
              <a:pathLst>
                <a:path h="833673" w="2800833">
                  <a:moveTo>
                    <a:pt x="1426799" y="826450"/>
                  </a:moveTo>
                  <a:lnTo>
                    <a:pt x="2796715" y="15616"/>
                  </a:lnTo>
                  <a:cubicBezTo>
                    <a:pt x="2799969" y="13689"/>
                    <a:pt x="2801533" y="9824"/>
                    <a:pt x="2800535" y="6177"/>
                  </a:cubicBezTo>
                  <a:cubicBezTo>
                    <a:pt x="2799536" y="2529"/>
                    <a:pt x="2796221" y="0"/>
                    <a:pt x="2792440" y="0"/>
                  </a:cubicBezTo>
                  <a:lnTo>
                    <a:pt x="8394" y="0"/>
                  </a:lnTo>
                  <a:cubicBezTo>
                    <a:pt x="4612" y="0"/>
                    <a:pt x="1297" y="2529"/>
                    <a:pt x="299" y="6177"/>
                  </a:cubicBezTo>
                  <a:cubicBezTo>
                    <a:pt x="-700" y="9824"/>
                    <a:pt x="864" y="13689"/>
                    <a:pt x="4119" y="15616"/>
                  </a:cubicBezTo>
                  <a:lnTo>
                    <a:pt x="1374034" y="826450"/>
                  </a:lnTo>
                  <a:cubicBezTo>
                    <a:pt x="1390304" y="836080"/>
                    <a:pt x="1410529" y="836080"/>
                    <a:pt x="1426799" y="826450"/>
                  </a:cubicBezTo>
                  <a:close/>
                </a:path>
              </a:pathLst>
            </a:custGeom>
            <a:solidFill>
              <a:srgbClr val="2B46BD"/>
            </a:solidFill>
          </p:spPr>
        </p:sp>
        <p:sp>
          <p:nvSpPr>
            <p:cNvPr name="TextBox 64" id="64"/>
            <p:cNvSpPr txBox="true"/>
            <p:nvPr/>
          </p:nvSpPr>
          <p:spPr>
            <a:xfrm>
              <a:off x="444588" y="22048"/>
              <a:ext cx="1956186" cy="429059"/>
            </a:xfrm>
            <a:prstGeom prst="rect">
              <a:avLst/>
            </a:prstGeom>
          </p:spPr>
          <p:txBody>
            <a:bodyPr anchor="ctr" rtlCol="false" tIns="50800" lIns="50800" bIns="50800" rIns="50800"/>
            <a:lstStyle/>
            <a:p>
              <a:pPr algn="ctr">
                <a:lnSpc>
                  <a:spcPts val="2659"/>
                </a:lnSpc>
              </a:pPr>
            </a:p>
          </p:txBody>
        </p:sp>
      </p:grpSp>
      <p:grpSp>
        <p:nvGrpSpPr>
          <p:cNvPr name="Group 65" id="65"/>
          <p:cNvGrpSpPr/>
          <p:nvPr/>
        </p:nvGrpSpPr>
        <p:grpSpPr>
          <a:xfrm rot="0">
            <a:off x="9466492" y="7903433"/>
            <a:ext cx="2020223" cy="597871"/>
            <a:chOff x="0" y="0"/>
            <a:chExt cx="2845361" cy="842066"/>
          </a:xfrm>
        </p:grpSpPr>
        <p:sp>
          <p:nvSpPr>
            <p:cNvPr name="Freeform 66" id="66"/>
            <p:cNvSpPr/>
            <p:nvPr/>
          </p:nvSpPr>
          <p:spPr>
            <a:xfrm flipH="false" flipV="false" rot="0">
              <a:off x="22264" y="0"/>
              <a:ext cx="2800833" cy="833673"/>
            </a:xfrm>
            <a:custGeom>
              <a:avLst/>
              <a:gdLst/>
              <a:ahLst/>
              <a:cxnLst/>
              <a:rect r="r" b="b" t="t" l="l"/>
              <a:pathLst>
                <a:path h="833673" w="2800833">
                  <a:moveTo>
                    <a:pt x="1426799" y="826450"/>
                  </a:moveTo>
                  <a:lnTo>
                    <a:pt x="2796715" y="15616"/>
                  </a:lnTo>
                  <a:cubicBezTo>
                    <a:pt x="2799969" y="13689"/>
                    <a:pt x="2801533" y="9824"/>
                    <a:pt x="2800535" y="6177"/>
                  </a:cubicBezTo>
                  <a:cubicBezTo>
                    <a:pt x="2799536" y="2529"/>
                    <a:pt x="2796221" y="0"/>
                    <a:pt x="2792440" y="0"/>
                  </a:cubicBezTo>
                  <a:lnTo>
                    <a:pt x="8394" y="0"/>
                  </a:lnTo>
                  <a:cubicBezTo>
                    <a:pt x="4612" y="0"/>
                    <a:pt x="1297" y="2529"/>
                    <a:pt x="299" y="6177"/>
                  </a:cubicBezTo>
                  <a:cubicBezTo>
                    <a:pt x="-700" y="9824"/>
                    <a:pt x="864" y="13689"/>
                    <a:pt x="4119" y="15616"/>
                  </a:cubicBezTo>
                  <a:lnTo>
                    <a:pt x="1374034" y="826450"/>
                  </a:lnTo>
                  <a:cubicBezTo>
                    <a:pt x="1390304" y="836080"/>
                    <a:pt x="1410529" y="836080"/>
                    <a:pt x="1426799" y="826450"/>
                  </a:cubicBezTo>
                  <a:close/>
                </a:path>
              </a:pathLst>
            </a:custGeom>
            <a:solidFill>
              <a:srgbClr val="2B46BD"/>
            </a:solidFill>
          </p:spPr>
        </p:sp>
        <p:sp>
          <p:nvSpPr>
            <p:cNvPr name="TextBox 67" id="67"/>
            <p:cNvSpPr txBox="true"/>
            <p:nvPr/>
          </p:nvSpPr>
          <p:spPr>
            <a:xfrm>
              <a:off x="444588" y="22048"/>
              <a:ext cx="1956186" cy="429059"/>
            </a:xfrm>
            <a:prstGeom prst="rect">
              <a:avLst/>
            </a:prstGeom>
          </p:spPr>
          <p:txBody>
            <a:bodyPr anchor="ctr" rtlCol="false" tIns="50800" lIns="50800" bIns="50800" rIns="50800"/>
            <a:lstStyle/>
            <a:p>
              <a:pPr algn="ctr">
                <a:lnSpc>
                  <a:spcPts val="2659"/>
                </a:lnSpc>
              </a:pPr>
            </a:p>
          </p:txBody>
        </p:sp>
      </p:grpSp>
      <p:grpSp>
        <p:nvGrpSpPr>
          <p:cNvPr name="Group 68" id="68"/>
          <p:cNvGrpSpPr/>
          <p:nvPr/>
        </p:nvGrpSpPr>
        <p:grpSpPr>
          <a:xfrm rot="0">
            <a:off x="12158219" y="7903433"/>
            <a:ext cx="2020223" cy="597871"/>
            <a:chOff x="0" y="0"/>
            <a:chExt cx="2845361" cy="842066"/>
          </a:xfrm>
        </p:grpSpPr>
        <p:sp>
          <p:nvSpPr>
            <p:cNvPr name="Freeform 69" id="69"/>
            <p:cNvSpPr/>
            <p:nvPr/>
          </p:nvSpPr>
          <p:spPr>
            <a:xfrm flipH="false" flipV="false" rot="0">
              <a:off x="22264" y="0"/>
              <a:ext cx="2800833" cy="833673"/>
            </a:xfrm>
            <a:custGeom>
              <a:avLst/>
              <a:gdLst/>
              <a:ahLst/>
              <a:cxnLst/>
              <a:rect r="r" b="b" t="t" l="l"/>
              <a:pathLst>
                <a:path h="833673" w="2800833">
                  <a:moveTo>
                    <a:pt x="1426799" y="826450"/>
                  </a:moveTo>
                  <a:lnTo>
                    <a:pt x="2796715" y="15616"/>
                  </a:lnTo>
                  <a:cubicBezTo>
                    <a:pt x="2799969" y="13689"/>
                    <a:pt x="2801533" y="9824"/>
                    <a:pt x="2800535" y="6177"/>
                  </a:cubicBezTo>
                  <a:cubicBezTo>
                    <a:pt x="2799536" y="2529"/>
                    <a:pt x="2796221" y="0"/>
                    <a:pt x="2792440" y="0"/>
                  </a:cubicBezTo>
                  <a:lnTo>
                    <a:pt x="8394" y="0"/>
                  </a:lnTo>
                  <a:cubicBezTo>
                    <a:pt x="4612" y="0"/>
                    <a:pt x="1297" y="2529"/>
                    <a:pt x="299" y="6177"/>
                  </a:cubicBezTo>
                  <a:cubicBezTo>
                    <a:pt x="-700" y="9824"/>
                    <a:pt x="864" y="13689"/>
                    <a:pt x="4119" y="15616"/>
                  </a:cubicBezTo>
                  <a:lnTo>
                    <a:pt x="1374034" y="826450"/>
                  </a:lnTo>
                  <a:cubicBezTo>
                    <a:pt x="1390304" y="836080"/>
                    <a:pt x="1410529" y="836080"/>
                    <a:pt x="1426799" y="826450"/>
                  </a:cubicBezTo>
                  <a:close/>
                </a:path>
              </a:pathLst>
            </a:custGeom>
            <a:solidFill>
              <a:srgbClr val="2B46BD"/>
            </a:solidFill>
          </p:spPr>
        </p:sp>
        <p:sp>
          <p:nvSpPr>
            <p:cNvPr name="TextBox 70" id="70"/>
            <p:cNvSpPr txBox="true"/>
            <p:nvPr/>
          </p:nvSpPr>
          <p:spPr>
            <a:xfrm>
              <a:off x="444588" y="22048"/>
              <a:ext cx="1956186" cy="429059"/>
            </a:xfrm>
            <a:prstGeom prst="rect">
              <a:avLst/>
            </a:prstGeom>
          </p:spPr>
          <p:txBody>
            <a:bodyPr anchor="ctr" rtlCol="false" tIns="50800" lIns="50800" bIns="50800" rIns="50800"/>
            <a:lstStyle/>
            <a:p>
              <a:pPr algn="ctr">
                <a:lnSpc>
                  <a:spcPts val="2659"/>
                </a:lnSpc>
              </a:pPr>
            </a:p>
          </p:txBody>
        </p:sp>
      </p:grpSp>
      <p:grpSp>
        <p:nvGrpSpPr>
          <p:cNvPr name="Group 71" id="71"/>
          <p:cNvGrpSpPr/>
          <p:nvPr/>
        </p:nvGrpSpPr>
        <p:grpSpPr>
          <a:xfrm rot="0">
            <a:off x="14849946" y="7903433"/>
            <a:ext cx="2020223" cy="597871"/>
            <a:chOff x="0" y="0"/>
            <a:chExt cx="2845361" cy="842066"/>
          </a:xfrm>
        </p:grpSpPr>
        <p:sp>
          <p:nvSpPr>
            <p:cNvPr name="Freeform 72" id="72"/>
            <p:cNvSpPr/>
            <p:nvPr/>
          </p:nvSpPr>
          <p:spPr>
            <a:xfrm flipH="false" flipV="false" rot="0">
              <a:off x="22264" y="0"/>
              <a:ext cx="2800833" cy="833673"/>
            </a:xfrm>
            <a:custGeom>
              <a:avLst/>
              <a:gdLst/>
              <a:ahLst/>
              <a:cxnLst/>
              <a:rect r="r" b="b" t="t" l="l"/>
              <a:pathLst>
                <a:path h="833673" w="2800833">
                  <a:moveTo>
                    <a:pt x="1426799" y="826450"/>
                  </a:moveTo>
                  <a:lnTo>
                    <a:pt x="2796715" y="15616"/>
                  </a:lnTo>
                  <a:cubicBezTo>
                    <a:pt x="2799969" y="13689"/>
                    <a:pt x="2801533" y="9824"/>
                    <a:pt x="2800535" y="6177"/>
                  </a:cubicBezTo>
                  <a:cubicBezTo>
                    <a:pt x="2799536" y="2529"/>
                    <a:pt x="2796221" y="0"/>
                    <a:pt x="2792440" y="0"/>
                  </a:cubicBezTo>
                  <a:lnTo>
                    <a:pt x="8394" y="0"/>
                  </a:lnTo>
                  <a:cubicBezTo>
                    <a:pt x="4612" y="0"/>
                    <a:pt x="1297" y="2529"/>
                    <a:pt x="299" y="6177"/>
                  </a:cubicBezTo>
                  <a:cubicBezTo>
                    <a:pt x="-700" y="9824"/>
                    <a:pt x="864" y="13689"/>
                    <a:pt x="4119" y="15616"/>
                  </a:cubicBezTo>
                  <a:lnTo>
                    <a:pt x="1374034" y="826450"/>
                  </a:lnTo>
                  <a:cubicBezTo>
                    <a:pt x="1390304" y="836080"/>
                    <a:pt x="1410529" y="836080"/>
                    <a:pt x="1426799" y="826450"/>
                  </a:cubicBezTo>
                  <a:close/>
                </a:path>
              </a:pathLst>
            </a:custGeom>
            <a:solidFill>
              <a:srgbClr val="2B46BD"/>
            </a:solidFill>
          </p:spPr>
        </p:sp>
        <p:sp>
          <p:nvSpPr>
            <p:cNvPr name="TextBox 73" id="73"/>
            <p:cNvSpPr txBox="true"/>
            <p:nvPr/>
          </p:nvSpPr>
          <p:spPr>
            <a:xfrm>
              <a:off x="444588" y="22048"/>
              <a:ext cx="1956186" cy="429059"/>
            </a:xfrm>
            <a:prstGeom prst="rect">
              <a:avLst/>
            </a:prstGeom>
          </p:spPr>
          <p:txBody>
            <a:bodyPr anchor="ctr" rtlCol="false" tIns="50800" lIns="50800" bIns="50800" rIns="50800"/>
            <a:lstStyle/>
            <a:p>
              <a:pPr algn="ctr">
                <a:lnSpc>
                  <a:spcPts val="2659"/>
                </a:lnSpc>
              </a:pPr>
            </a:p>
          </p:txBody>
        </p:sp>
      </p:grpSp>
      <p:grpSp>
        <p:nvGrpSpPr>
          <p:cNvPr name="Group 74" id="74"/>
          <p:cNvGrpSpPr/>
          <p:nvPr/>
        </p:nvGrpSpPr>
        <p:grpSpPr>
          <a:xfrm rot="0">
            <a:off x="2300781" y="8975362"/>
            <a:ext cx="187688" cy="187688"/>
            <a:chOff x="0" y="0"/>
            <a:chExt cx="812800" cy="812800"/>
          </a:xfrm>
        </p:grpSpPr>
        <p:sp>
          <p:nvSpPr>
            <p:cNvPr name="Freeform 75" id="7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76" id="76"/>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77" id="77"/>
          <p:cNvGrpSpPr/>
          <p:nvPr/>
        </p:nvGrpSpPr>
        <p:grpSpPr>
          <a:xfrm rot="0">
            <a:off x="4999305" y="8975362"/>
            <a:ext cx="187688" cy="187688"/>
            <a:chOff x="0" y="0"/>
            <a:chExt cx="812800" cy="812800"/>
          </a:xfrm>
        </p:grpSpPr>
        <p:sp>
          <p:nvSpPr>
            <p:cNvPr name="Freeform 78" id="7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79" id="79"/>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0" id="80"/>
          <p:cNvGrpSpPr/>
          <p:nvPr/>
        </p:nvGrpSpPr>
        <p:grpSpPr>
          <a:xfrm rot="0">
            <a:off x="7697829" y="8975362"/>
            <a:ext cx="187688" cy="187688"/>
            <a:chOff x="0" y="0"/>
            <a:chExt cx="812800" cy="812800"/>
          </a:xfrm>
        </p:grpSpPr>
        <p:sp>
          <p:nvSpPr>
            <p:cNvPr name="Freeform 81" id="8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82" id="82"/>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3" id="83"/>
          <p:cNvGrpSpPr/>
          <p:nvPr/>
        </p:nvGrpSpPr>
        <p:grpSpPr>
          <a:xfrm rot="0">
            <a:off x="10396354" y="8975362"/>
            <a:ext cx="187688" cy="187688"/>
            <a:chOff x="0" y="0"/>
            <a:chExt cx="812800" cy="812800"/>
          </a:xfrm>
        </p:grpSpPr>
        <p:sp>
          <p:nvSpPr>
            <p:cNvPr name="Freeform 84" id="8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85" id="85"/>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6" id="86"/>
          <p:cNvGrpSpPr/>
          <p:nvPr/>
        </p:nvGrpSpPr>
        <p:grpSpPr>
          <a:xfrm rot="0">
            <a:off x="13094878" y="8975362"/>
            <a:ext cx="187688" cy="187688"/>
            <a:chOff x="0" y="0"/>
            <a:chExt cx="812800" cy="812800"/>
          </a:xfrm>
        </p:grpSpPr>
        <p:sp>
          <p:nvSpPr>
            <p:cNvPr name="Freeform 87" id="8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88" id="88"/>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grpSp>
        <p:nvGrpSpPr>
          <p:cNvPr name="Group 89" id="89"/>
          <p:cNvGrpSpPr/>
          <p:nvPr/>
        </p:nvGrpSpPr>
        <p:grpSpPr>
          <a:xfrm rot="0">
            <a:off x="15793403" y="8975362"/>
            <a:ext cx="187688" cy="187688"/>
            <a:chOff x="0" y="0"/>
            <a:chExt cx="812800" cy="812800"/>
          </a:xfrm>
        </p:grpSpPr>
        <p:sp>
          <p:nvSpPr>
            <p:cNvPr name="Freeform 90" id="9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B46BD"/>
            </a:solidFill>
            <a:ln cap="sq">
              <a:noFill/>
              <a:prstDash val="solid"/>
              <a:miter/>
            </a:ln>
          </p:spPr>
        </p:sp>
        <p:sp>
          <p:nvSpPr>
            <p:cNvPr name="TextBox 91" id="91"/>
            <p:cNvSpPr txBox="true"/>
            <p:nvPr/>
          </p:nvSpPr>
          <p:spPr>
            <a:xfrm>
              <a:off x="76200" y="38100"/>
              <a:ext cx="660400" cy="698500"/>
            </a:xfrm>
            <a:prstGeom prst="rect">
              <a:avLst/>
            </a:prstGeom>
          </p:spPr>
          <p:txBody>
            <a:bodyPr anchor="ctr" rtlCol="false" tIns="50800" lIns="50800" bIns="50800" rIns="50800"/>
            <a:lstStyle/>
            <a:p>
              <a:pPr algn="ctr">
                <a:lnSpc>
                  <a:spcPts val="2659"/>
                </a:lnSpc>
              </a:pPr>
            </a:p>
          </p:txBody>
        </p:sp>
      </p:grpSp>
      <p:sp>
        <p:nvSpPr>
          <p:cNvPr name="Freeform 92" id="92"/>
          <p:cNvSpPr/>
          <p:nvPr/>
        </p:nvSpPr>
        <p:spPr>
          <a:xfrm flipH="false" flipV="false" rot="0">
            <a:off x="12866449" y="3955468"/>
            <a:ext cx="790222" cy="896128"/>
          </a:xfrm>
          <a:custGeom>
            <a:avLst/>
            <a:gdLst/>
            <a:ahLst/>
            <a:cxnLst/>
            <a:rect r="r" b="b" t="t" l="l"/>
            <a:pathLst>
              <a:path h="896128" w="790222">
                <a:moveTo>
                  <a:pt x="0" y="0"/>
                </a:moveTo>
                <a:lnTo>
                  <a:pt x="790222" y="0"/>
                </a:lnTo>
                <a:lnTo>
                  <a:pt x="790222" y="896128"/>
                </a:lnTo>
                <a:lnTo>
                  <a:pt x="0" y="89612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93" id="93"/>
          <p:cNvSpPr/>
          <p:nvPr/>
        </p:nvSpPr>
        <p:spPr>
          <a:xfrm flipH="false" flipV="false" rot="0">
            <a:off x="1974800" y="3955468"/>
            <a:ext cx="839649" cy="824955"/>
          </a:xfrm>
          <a:custGeom>
            <a:avLst/>
            <a:gdLst/>
            <a:ahLst/>
            <a:cxnLst/>
            <a:rect r="r" b="b" t="t" l="l"/>
            <a:pathLst>
              <a:path h="824955" w="839649">
                <a:moveTo>
                  <a:pt x="0" y="0"/>
                </a:moveTo>
                <a:lnTo>
                  <a:pt x="839650" y="0"/>
                </a:lnTo>
                <a:lnTo>
                  <a:pt x="839650" y="824955"/>
                </a:lnTo>
                <a:lnTo>
                  <a:pt x="0" y="82495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94" id="94"/>
          <p:cNvSpPr/>
          <p:nvPr/>
        </p:nvSpPr>
        <p:spPr>
          <a:xfrm flipH="false" flipV="false" rot="0">
            <a:off x="4652957" y="4004305"/>
            <a:ext cx="883559" cy="765383"/>
          </a:xfrm>
          <a:custGeom>
            <a:avLst/>
            <a:gdLst/>
            <a:ahLst/>
            <a:cxnLst/>
            <a:rect r="r" b="b" t="t" l="l"/>
            <a:pathLst>
              <a:path h="765383" w="883559">
                <a:moveTo>
                  <a:pt x="0" y="0"/>
                </a:moveTo>
                <a:lnTo>
                  <a:pt x="883558" y="0"/>
                </a:lnTo>
                <a:lnTo>
                  <a:pt x="883558" y="765382"/>
                </a:lnTo>
                <a:lnTo>
                  <a:pt x="0" y="76538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5" id="95"/>
          <p:cNvSpPr/>
          <p:nvPr/>
        </p:nvSpPr>
        <p:spPr>
          <a:xfrm flipH="false" flipV="false" rot="0">
            <a:off x="7388930" y="3955468"/>
            <a:ext cx="805487" cy="1031023"/>
          </a:xfrm>
          <a:custGeom>
            <a:avLst/>
            <a:gdLst/>
            <a:ahLst/>
            <a:cxnLst/>
            <a:rect r="r" b="b" t="t" l="l"/>
            <a:pathLst>
              <a:path h="1031023" w="805487">
                <a:moveTo>
                  <a:pt x="0" y="0"/>
                </a:moveTo>
                <a:lnTo>
                  <a:pt x="805487" y="0"/>
                </a:lnTo>
                <a:lnTo>
                  <a:pt x="805487" y="1031023"/>
                </a:lnTo>
                <a:lnTo>
                  <a:pt x="0" y="103102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6" id="96"/>
          <p:cNvSpPr/>
          <p:nvPr/>
        </p:nvSpPr>
        <p:spPr>
          <a:xfrm flipH="false" flipV="false" rot="0">
            <a:off x="10043814" y="3955468"/>
            <a:ext cx="892768" cy="896128"/>
          </a:xfrm>
          <a:custGeom>
            <a:avLst/>
            <a:gdLst/>
            <a:ahLst/>
            <a:cxnLst/>
            <a:rect r="r" b="b" t="t" l="l"/>
            <a:pathLst>
              <a:path h="896128" w="892768">
                <a:moveTo>
                  <a:pt x="0" y="0"/>
                </a:moveTo>
                <a:lnTo>
                  <a:pt x="892768" y="0"/>
                </a:lnTo>
                <a:lnTo>
                  <a:pt x="892768" y="896128"/>
                </a:lnTo>
                <a:lnTo>
                  <a:pt x="0" y="8961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7" id="97"/>
          <p:cNvSpPr/>
          <p:nvPr/>
        </p:nvSpPr>
        <p:spPr>
          <a:xfrm flipH="false" flipV="false" rot="0">
            <a:off x="15390816" y="3895268"/>
            <a:ext cx="1033945" cy="1033945"/>
          </a:xfrm>
          <a:custGeom>
            <a:avLst/>
            <a:gdLst/>
            <a:ahLst/>
            <a:cxnLst/>
            <a:rect r="r" b="b" t="t" l="l"/>
            <a:pathLst>
              <a:path h="1033945" w="1033945">
                <a:moveTo>
                  <a:pt x="0" y="0"/>
                </a:moveTo>
                <a:lnTo>
                  <a:pt x="1033946" y="0"/>
                </a:lnTo>
                <a:lnTo>
                  <a:pt x="1033946" y="1033945"/>
                </a:lnTo>
                <a:lnTo>
                  <a:pt x="0" y="103394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98" id="98"/>
          <p:cNvSpPr txBox="true"/>
          <p:nvPr/>
        </p:nvSpPr>
        <p:spPr>
          <a:xfrm rot="0">
            <a:off x="4753421" y="933450"/>
            <a:ext cx="8781157" cy="821055"/>
          </a:xfrm>
          <a:prstGeom prst="rect">
            <a:avLst/>
          </a:prstGeom>
        </p:spPr>
        <p:txBody>
          <a:bodyPr anchor="t" rtlCol="false" tIns="0" lIns="0" bIns="0" rIns="0">
            <a:spAutoFit/>
          </a:bodyPr>
          <a:lstStyle/>
          <a:p>
            <a:pPr algn="ctr">
              <a:lnSpc>
                <a:spcPts val="6719"/>
              </a:lnSpc>
            </a:pPr>
            <a:r>
              <a:rPr lang="en-US" sz="4799">
                <a:solidFill>
                  <a:srgbClr val="2B46BD"/>
                </a:solidFill>
                <a:latin typeface="Fredoka"/>
                <a:ea typeface="Fredoka"/>
                <a:cs typeface="Fredoka"/>
                <a:sym typeface="Fredoka"/>
              </a:rPr>
              <a:t>KEY QUESTIONS TO ANSWER</a:t>
            </a:r>
          </a:p>
        </p:txBody>
      </p:sp>
      <p:sp>
        <p:nvSpPr>
          <p:cNvPr name="TextBox 99" id="99"/>
          <p:cNvSpPr txBox="true"/>
          <p:nvPr/>
        </p:nvSpPr>
        <p:spPr>
          <a:xfrm rot="0">
            <a:off x="1575761" y="5415116"/>
            <a:ext cx="1637729" cy="389255"/>
          </a:xfrm>
          <a:prstGeom prst="rect">
            <a:avLst/>
          </a:prstGeom>
        </p:spPr>
        <p:txBody>
          <a:bodyPr anchor="t" rtlCol="false" tIns="0" lIns="0" bIns="0" rIns="0">
            <a:spAutoFit/>
          </a:bodyPr>
          <a:lstStyle/>
          <a:p>
            <a:pPr algn="ctr">
              <a:lnSpc>
                <a:spcPts val="3219"/>
              </a:lnSpc>
            </a:pPr>
            <a:r>
              <a:rPr lang="en-US" sz="2299">
                <a:solidFill>
                  <a:srgbClr val="2B46BD"/>
                </a:solidFill>
                <a:latin typeface="Varela Round"/>
                <a:ea typeface="Varela Round"/>
                <a:cs typeface="Varela Round"/>
                <a:sym typeface="Varela Round"/>
              </a:rPr>
              <a:t>Needs</a:t>
            </a:r>
          </a:p>
        </p:txBody>
      </p:sp>
      <p:sp>
        <p:nvSpPr>
          <p:cNvPr name="TextBox 100" id="100"/>
          <p:cNvSpPr txBox="true"/>
          <p:nvPr/>
        </p:nvSpPr>
        <p:spPr>
          <a:xfrm rot="0">
            <a:off x="4272242" y="5424641"/>
            <a:ext cx="1637729" cy="330859"/>
          </a:xfrm>
          <a:prstGeom prst="rect">
            <a:avLst/>
          </a:prstGeom>
        </p:spPr>
        <p:txBody>
          <a:bodyPr anchor="t" rtlCol="false" tIns="0" lIns="0" bIns="0" rIns="0">
            <a:spAutoFit/>
          </a:bodyPr>
          <a:lstStyle/>
          <a:p>
            <a:pPr algn="ctr">
              <a:lnSpc>
                <a:spcPts val="2763"/>
              </a:lnSpc>
            </a:pPr>
            <a:r>
              <a:rPr lang="en-US" sz="1974">
                <a:solidFill>
                  <a:srgbClr val="2B46BD"/>
                </a:solidFill>
                <a:latin typeface="Varela Round"/>
                <a:ea typeface="Varela Round"/>
                <a:cs typeface="Varela Round"/>
                <a:sym typeface="Varela Round"/>
              </a:rPr>
              <a:t>Barriers</a:t>
            </a:r>
          </a:p>
        </p:txBody>
      </p:sp>
      <p:sp>
        <p:nvSpPr>
          <p:cNvPr name="TextBox 101" id="101"/>
          <p:cNvSpPr txBox="true"/>
          <p:nvPr/>
        </p:nvSpPr>
        <p:spPr>
          <a:xfrm rot="0">
            <a:off x="1384514" y="5958428"/>
            <a:ext cx="2020223" cy="306705"/>
          </a:xfrm>
          <a:prstGeom prst="rect">
            <a:avLst/>
          </a:prstGeom>
        </p:spPr>
        <p:txBody>
          <a:bodyPr anchor="t" rtlCol="false" tIns="0" lIns="0" bIns="0" rIns="0">
            <a:spAutoFit/>
          </a:bodyPr>
          <a:lstStyle/>
          <a:p>
            <a:pPr algn="ctr">
              <a:lnSpc>
                <a:spcPts val="2520"/>
              </a:lnSpc>
            </a:pPr>
            <a:r>
              <a:rPr lang="en-US" sz="1800">
                <a:solidFill>
                  <a:srgbClr val="2B46BD"/>
                </a:solidFill>
                <a:latin typeface="Varela Round"/>
                <a:ea typeface="Varela Round"/>
                <a:cs typeface="Varela Round"/>
                <a:sym typeface="Varela Round"/>
              </a:rPr>
              <a:t>What needs exist?</a:t>
            </a:r>
          </a:p>
        </p:txBody>
      </p:sp>
      <p:sp>
        <p:nvSpPr>
          <p:cNvPr name="TextBox 102" id="102"/>
          <p:cNvSpPr txBox="true"/>
          <p:nvPr/>
        </p:nvSpPr>
        <p:spPr>
          <a:xfrm rot="0">
            <a:off x="4080995" y="6358478"/>
            <a:ext cx="2020223" cy="290798"/>
          </a:xfrm>
          <a:prstGeom prst="rect">
            <a:avLst/>
          </a:prstGeom>
        </p:spPr>
        <p:txBody>
          <a:bodyPr anchor="t" rtlCol="false" tIns="0" lIns="0" bIns="0" rIns="0">
            <a:spAutoFit/>
          </a:bodyPr>
          <a:lstStyle/>
          <a:p>
            <a:pPr algn="ctr">
              <a:lnSpc>
                <a:spcPts val="2346"/>
              </a:lnSpc>
            </a:pPr>
            <a:r>
              <a:rPr lang="en-US" sz="1676">
                <a:solidFill>
                  <a:srgbClr val="2B46BD"/>
                </a:solidFill>
                <a:latin typeface="Varela Round"/>
                <a:ea typeface="Varela Round"/>
                <a:cs typeface="Varela Round"/>
                <a:sym typeface="Varela Round"/>
              </a:rPr>
              <a:t>What barriers exist?</a:t>
            </a:r>
          </a:p>
        </p:txBody>
      </p:sp>
      <p:sp>
        <p:nvSpPr>
          <p:cNvPr name="TextBox 103" id="103"/>
          <p:cNvSpPr txBox="true"/>
          <p:nvPr/>
        </p:nvSpPr>
        <p:spPr>
          <a:xfrm rot="0">
            <a:off x="6972809" y="5415116"/>
            <a:ext cx="1637729" cy="389255"/>
          </a:xfrm>
          <a:prstGeom prst="rect">
            <a:avLst/>
          </a:prstGeom>
        </p:spPr>
        <p:txBody>
          <a:bodyPr anchor="t" rtlCol="false" tIns="0" lIns="0" bIns="0" rIns="0">
            <a:spAutoFit/>
          </a:bodyPr>
          <a:lstStyle/>
          <a:p>
            <a:pPr algn="ctr">
              <a:lnSpc>
                <a:spcPts val="3219"/>
              </a:lnSpc>
            </a:pPr>
            <a:r>
              <a:rPr lang="en-US" sz="2299">
                <a:solidFill>
                  <a:srgbClr val="2B46BD"/>
                </a:solidFill>
                <a:latin typeface="Varela Round"/>
                <a:ea typeface="Varela Round"/>
                <a:cs typeface="Varela Round"/>
                <a:sym typeface="Varela Round"/>
              </a:rPr>
              <a:t>Access</a:t>
            </a:r>
          </a:p>
        </p:txBody>
      </p:sp>
      <p:sp>
        <p:nvSpPr>
          <p:cNvPr name="TextBox 104" id="104"/>
          <p:cNvSpPr txBox="true"/>
          <p:nvPr/>
        </p:nvSpPr>
        <p:spPr>
          <a:xfrm rot="0">
            <a:off x="6781562" y="6358478"/>
            <a:ext cx="2020223" cy="935355"/>
          </a:xfrm>
          <a:prstGeom prst="rect">
            <a:avLst/>
          </a:prstGeom>
        </p:spPr>
        <p:txBody>
          <a:bodyPr anchor="t" rtlCol="false" tIns="0" lIns="0" bIns="0" rIns="0">
            <a:spAutoFit/>
          </a:bodyPr>
          <a:lstStyle/>
          <a:p>
            <a:pPr algn="ctr">
              <a:lnSpc>
                <a:spcPts val="2520"/>
              </a:lnSpc>
            </a:pPr>
            <a:r>
              <a:rPr lang="en-US" sz="1800">
                <a:solidFill>
                  <a:srgbClr val="2B46BD"/>
                </a:solidFill>
                <a:latin typeface="Varela Round"/>
                <a:ea typeface="Varela Round"/>
                <a:cs typeface="Varela Round"/>
                <a:sym typeface="Varela Round"/>
              </a:rPr>
              <a:t>How can access be maintained or restored?</a:t>
            </a:r>
          </a:p>
        </p:txBody>
      </p:sp>
      <p:sp>
        <p:nvSpPr>
          <p:cNvPr name="TextBox 105" id="105"/>
          <p:cNvSpPr txBox="true"/>
          <p:nvPr/>
        </p:nvSpPr>
        <p:spPr>
          <a:xfrm rot="0">
            <a:off x="9484857" y="5415116"/>
            <a:ext cx="2014767" cy="389255"/>
          </a:xfrm>
          <a:prstGeom prst="rect">
            <a:avLst/>
          </a:prstGeom>
        </p:spPr>
        <p:txBody>
          <a:bodyPr anchor="t" rtlCol="false" tIns="0" lIns="0" bIns="0" rIns="0">
            <a:spAutoFit/>
          </a:bodyPr>
          <a:lstStyle/>
          <a:p>
            <a:pPr algn="ctr">
              <a:lnSpc>
                <a:spcPts val="3219"/>
              </a:lnSpc>
            </a:pPr>
            <a:r>
              <a:rPr lang="en-US" sz="2299">
                <a:solidFill>
                  <a:srgbClr val="2B46BD"/>
                </a:solidFill>
                <a:latin typeface="Varela Round"/>
                <a:ea typeface="Varela Round"/>
                <a:cs typeface="Varela Round"/>
                <a:sym typeface="Varela Round"/>
              </a:rPr>
              <a:t>Options</a:t>
            </a:r>
          </a:p>
        </p:txBody>
      </p:sp>
      <p:sp>
        <p:nvSpPr>
          <p:cNvPr name="TextBox 106" id="106"/>
          <p:cNvSpPr txBox="true"/>
          <p:nvPr/>
        </p:nvSpPr>
        <p:spPr>
          <a:xfrm rot="0">
            <a:off x="9482129" y="6358478"/>
            <a:ext cx="2020223" cy="290512"/>
          </a:xfrm>
          <a:prstGeom prst="rect">
            <a:avLst/>
          </a:prstGeom>
        </p:spPr>
        <p:txBody>
          <a:bodyPr anchor="t" rtlCol="false" tIns="0" lIns="0" bIns="0" rIns="0">
            <a:spAutoFit/>
          </a:bodyPr>
          <a:lstStyle/>
          <a:p>
            <a:pPr algn="ctr">
              <a:lnSpc>
                <a:spcPts val="2362"/>
              </a:lnSpc>
            </a:pPr>
            <a:r>
              <a:rPr lang="en-US" sz="1687">
                <a:solidFill>
                  <a:srgbClr val="2B46BD"/>
                </a:solidFill>
                <a:latin typeface="Varela Round"/>
                <a:ea typeface="Varela Round"/>
                <a:cs typeface="Varela Round"/>
                <a:sym typeface="Varela Round"/>
              </a:rPr>
              <a:t>What options exist?</a:t>
            </a:r>
          </a:p>
        </p:txBody>
      </p:sp>
      <p:sp>
        <p:nvSpPr>
          <p:cNvPr name="TextBox 107" id="107"/>
          <p:cNvSpPr txBox="true"/>
          <p:nvPr/>
        </p:nvSpPr>
        <p:spPr>
          <a:xfrm rot="0">
            <a:off x="12182697" y="5424641"/>
            <a:ext cx="2020223" cy="763215"/>
          </a:xfrm>
          <a:prstGeom prst="rect">
            <a:avLst/>
          </a:prstGeom>
        </p:spPr>
        <p:txBody>
          <a:bodyPr anchor="t" rtlCol="false" tIns="0" lIns="0" bIns="0" rIns="0">
            <a:spAutoFit/>
          </a:bodyPr>
          <a:lstStyle/>
          <a:p>
            <a:pPr algn="ctr">
              <a:lnSpc>
                <a:spcPts val="3083"/>
              </a:lnSpc>
            </a:pPr>
            <a:r>
              <a:rPr lang="en-US" sz="2202">
                <a:solidFill>
                  <a:srgbClr val="2B46BD"/>
                </a:solidFill>
                <a:latin typeface="Varela Round"/>
                <a:ea typeface="Varela Round"/>
                <a:cs typeface="Varela Round"/>
                <a:sym typeface="Varela Round"/>
              </a:rPr>
              <a:t>Practical/</a:t>
            </a:r>
          </a:p>
          <a:p>
            <a:pPr algn="ctr">
              <a:lnSpc>
                <a:spcPts val="3083"/>
              </a:lnSpc>
            </a:pPr>
            <a:r>
              <a:rPr lang="en-US" sz="2202">
                <a:solidFill>
                  <a:srgbClr val="2B46BD"/>
                </a:solidFill>
                <a:latin typeface="Varela Round"/>
                <a:ea typeface="Varela Round"/>
                <a:cs typeface="Varela Round"/>
                <a:sym typeface="Varela Round"/>
              </a:rPr>
              <a:t>Burden Free</a:t>
            </a:r>
          </a:p>
        </p:txBody>
      </p:sp>
      <p:sp>
        <p:nvSpPr>
          <p:cNvPr name="TextBox 108" id="108"/>
          <p:cNvSpPr txBox="true"/>
          <p:nvPr/>
        </p:nvSpPr>
        <p:spPr>
          <a:xfrm rot="0">
            <a:off x="12182697" y="6358478"/>
            <a:ext cx="2020223" cy="853916"/>
          </a:xfrm>
          <a:prstGeom prst="rect">
            <a:avLst/>
          </a:prstGeom>
        </p:spPr>
        <p:txBody>
          <a:bodyPr anchor="t" rtlCol="false" tIns="0" lIns="0" bIns="0" rIns="0">
            <a:spAutoFit/>
          </a:bodyPr>
          <a:lstStyle/>
          <a:p>
            <a:pPr algn="ctr">
              <a:lnSpc>
                <a:spcPts val="2283"/>
              </a:lnSpc>
            </a:pPr>
            <a:r>
              <a:rPr lang="en-US" sz="1631">
                <a:solidFill>
                  <a:srgbClr val="2B46BD"/>
                </a:solidFill>
                <a:latin typeface="Varela Round"/>
                <a:ea typeface="Varela Round"/>
                <a:cs typeface="Varela Round"/>
                <a:sym typeface="Varela Round"/>
              </a:rPr>
              <a:t>What is reasonable and does not burden either party?</a:t>
            </a:r>
          </a:p>
        </p:txBody>
      </p:sp>
      <p:sp>
        <p:nvSpPr>
          <p:cNvPr name="TextBox 109" id="109"/>
          <p:cNvSpPr txBox="true"/>
          <p:nvPr/>
        </p:nvSpPr>
        <p:spPr>
          <a:xfrm rot="0">
            <a:off x="15074511" y="5415116"/>
            <a:ext cx="1637729" cy="389255"/>
          </a:xfrm>
          <a:prstGeom prst="rect">
            <a:avLst/>
          </a:prstGeom>
        </p:spPr>
        <p:txBody>
          <a:bodyPr anchor="t" rtlCol="false" tIns="0" lIns="0" bIns="0" rIns="0">
            <a:spAutoFit/>
          </a:bodyPr>
          <a:lstStyle/>
          <a:p>
            <a:pPr algn="ctr">
              <a:lnSpc>
                <a:spcPts val="3219"/>
              </a:lnSpc>
            </a:pPr>
            <a:r>
              <a:rPr lang="en-US" sz="2299">
                <a:solidFill>
                  <a:srgbClr val="2B46BD"/>
                </a:solidFill>
                <a:latin typeface="Varela Round"/>
                <a:ea typeface="Varela Round"/>
                <a:cs typeface="Varela Round"/>
                <a:sym typeface="Varela Round"/>
              </a:rPr>
              <a:t>Free</a:t>
            </a:r>
          </a:p>
        </p:txBody>
      </p:sp>
      <p:sp>
        <p:nvSpPr>
          <p:cNvPr name="TextBox 110" id="110"/>
          <p:cNvSpPr txBox="true"/>
          <p:nvPr/>
        </p:nvSpPr>
        <p:spPr>
          <a:xfrm rot="0">
            <a:off x="14883264" y="5958428"/>
            <a:ext cx="2020223" cy="306705"/>
          </a:xfrm>
          <a:prstGeom prst="rect">
            <a:avLst/>
          </a:prstGeom>
        </p:spPr>
        <p:txBody>
          <a:bodyPr anchor="t" rtlCol="false" tIns="0" lIns="0" bIns="0" rIns="0">
            <a:spAutoFit/>
          </a:bodyPr>
          <a:lstStyle/>
          <a:p>
            <a:pPr algn="ctr">
              <a:lnSpc>
                <a:spcPts val="2520"/>
              </a:lnSpc>
            </a:pPr>
            <a:r>
              <a:rPr lang="en-US" sz="1800">
                <a:solidFill>
                  <a:srgbClr val="2B46BD"/>
                </a:solidFill>
                <a:latin typeface="Varela Round"/>
                <a:ea typeface="Varela Round"/>
                <a:cs typeface="Varela Round"/>
                <a:sym typeface="Varela Round"/>
              </a:rPr>
              <a:t>Is there a cost?</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028700" y="3210687"/>
            <a:ext cx="13525041" cy="5426923"/>
          </a:xfrm>
          <a:custGeom>
            <a:avLst/>
            <a:gdLst/>
            <a:ahLst/>
            <a:cxnLst/>
            <a:rect r="r" b="b" t="t" l="l"/>
            <a:pathLst>
              <a:path h="5426923" w="13525041">
                <a:moveTo>
                  <a:pt x="0" y="0"/>
                </a:moveTo>
                <a:lnTo>
                  <a:pt x="13525041" y="0"/>
                </a:lnTo>
                <a:lnTo>
                  <a:pt x="13525041" y="5426923"/>
                </a:lnTo>
                <a:lnTo>
                  <a:pt x="0" y="542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553741" y="2011818"/>
            <a:ext cx="2705559" cy="1198869"/>
          </a:xfrm>
          <a:custGeom>
            <a:avLst/>
            <a:gdLst/>
            <a:ahLst/>
            <a:cxnLst/>
            <a:rect r="r" b="b" t="t" l="l"/>
            <a:pathLst>
              <a:path h="1198869" w="2705559">
                <a:moveTo>
                  <a:pt x="0" y="0"/>
                </a:moveTo>
                <a:lnTo>
                  <a:pt x="2705559" y="0"/>
                </a:lnTo>
                <a:lnTo>
                  <a:pt x="2705559" y="1198869"/>
                </a:lnTo>
                <a:lnTo>
                  <a:pt x="0" y="1198869"/>
                </a:lnTo>
                <a:lnTo>
                  <a:pt x="0" y="0"/>
                </a:lnTo>
                <a:close/>
              </a:path>
            </a:pathLst>
          </a:custGeom>
          <a:blipFill>
            <a:blip r:embed="rId5">
              <a:extLst>
                <a:ext uri="{96DAC541-7B7A-43D3-8B79-37D633B846F1}">
                  <asvg:svgBlip xmlns:asvg="http://schemas.microsoft.com/office/drawing/2016/SVG/main" r:embed="rId6"/>
                </a:ext>
              </a:extLst>
            </a:blip>
            <a:stretch>
              <a:fillRect l="0" t="-352670" r="-399898" b="0"/>
            </a:stretch>
          </a:blipFill>
        </p:spPr>
      </p:sp>
      <p:sp>
        <p:nvSpPr>
          <p:cNvPr name="AutoShape 5" id="5"/>
          <p:cNvSpPr/>
          <p:nvPr/>
        </p:nvSpPr>
        <p:spPr>
          <a:xfrm>
            <a:off x="7741319" y="6463503"/>
            <a:ext cx="0" cy="2206412"/>
          </a:xfrm>
          <a:prstGeom prst="line">
            <a:avLst/>
          </a:prstGeom>
          <a:ln cap="flat" w="38100">
            <a:solidFill>
              <a:srgbClr val="3CA83D"/>
            </a:solidFill>
            <a:prstDash val="solid"/>
            <a:headEnd type="none" len="sm" w="sm"/>
            <a:tailEnd type="arrow" len="sm" w="med"/>
          </a:ln>
        </p:spPr>
      </p:sp>
      <p:sp>
        <p:nvSpPr>
          <p:cNvPr name="AutoShape 6" id="6"/>
          <p:cNvSpPr/>
          <p:nvPr/>
        </p:nvSpPr>
        <p:spPr>
          <a:xfrm>
            <a:off x="15796944" y="3210687"/>
            <a:ext cx="0" cy="2206412"/>
          </a:xfrm>
          <a:prstGeom prst="line">
            <a:avLst/>
          </a:prstGeom>
          <a:ln cap="flat" w="38100">
            <a:solidFill>
              <a:srgbClr val="EA0A2A"/>
            </a:solidFill>
            <a:prstDash val="solid"/>
            <a:headEnd type="none" len="sm" w="sm"/>
            <a:tailEnd type="arrow" len="sm" w="med"/>
          </a:ln>
        </p:spPr>
      </p:sp>
      <p:sp>
        <p:nvSpPr>
          <p:cNvPr name="Freeform 7" id="7"/>
          <p:cNvSpPr/>
          <p:nvPr/>
        </p:nvSpPr>
        <p:spPr>
          <a:xfrm flipH="false" flipV="false" rot="0">
            <a:off x="1529699" y="6133699"/>
            <a:ext cx="1219033" cy="1177890"/>
          </a:xfrm>
          <a:custGeom>
            <a:avLst/>
            <a:gdLst/>
            <a:ahLst/>
            <a:cxnLst/>
            <a:rect r="r" b="b" t="t" l="l"/>
            <a:pathLst>
              <a:path h="1177890" w="1219033">
                <a:moveTo>
                  <a:pt x="0" y="0"/>
                </a:moveTo>
                <a:lnTo>
                  <a:pt x="1219033" y="0"/>
                </a:lnTo>
                <a:lnTo>
                  <a:pt x="1219033" y="1177890"/>
                </a:lnTo>
                <a:lnTo>
                  <a:pt x="0" y="11778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7152845" y="3866749"/>
            <a:ext cx="1276751" cy="1276751"/>
          </a:xfrm>
          <a:custGeom>
            <a:avLst/>
            <a:gdLst/>
            <a:ahLst/>
            <a:cxnLst/>
            <a:rect r="r" b="b" t="t" l="l"/>
            <a:pathLst>
              <a:path h="1276751" w="1276751">
                <a:moveTo>
                  <a:pt x="0" y="0"/>
                </a:moveTo>
                <a:lnTo>
                  <a:pt x="1276751" y="0"/>
                </a:lnTo>
                <a:lnTo>
                  <a:pt x="1276751" y="1276751"/>
                </a:lnTo>
                <a:lnTo>
                  <a:pt x="0" y="1276751"/>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9" id="9"/>
          <p:cNvSpPr/>
          <p:nvPr/>
        </p:nvSpPr>
        <p:spPr>
          <a:xfrm flipH="false" flipV="false" rot="0">
            <a:off x="4323535" y="4972050"/>
            <a:ext cx="1292606" cy="1348220"/>
          </a:xfrm>
          <a:custGeom>
            <a:avLst/>
            <a:gdLst/>
            <a:ahLst/>
            <a:cxnLst/>
            <a:rect r="r" b="b" t="t" l="l"/>
            <a:pathLst>
              <a:path h="1348220" w="1292606">
                <a:moveTo>
                  <a:pt x="0" y="0"/>
                </a:moveTo>
                <a:lnTo>
                  <a:pt x="1292606" y="0"/>
                </a:lnTo>
                <a:lnTo>
                  <a:pt x="1292606" y="1348220"/>
                </a:lnTo>
                <a:lnTo>
                  <a:pt x="0" y="134822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10" id="10"/>
          <p:cNvSpPr/>
          <p:nvPr/>
        </p:nvSpPr>
        <p:spPr>
          <a:xfrm flipH="false" flipV="false" rot="0">
            <a:off x="9751082" y="3001778"/>
            <a:ext cx="1297509" cy="1067201"/>
          </a:xfrm>
          <a:custGeom>
            <a:avLst/>
            <a:gdLst/>
            <a:ahLst/>
            <a:cxnLst/>
            <a:rect r="r" b="b" t="t" l="l"/>
            <a:pathLst>
              <a:path h="1067201" w="1297509">
                <a:moveTo>
                  <a:pt x="0" y="0"/>
                </a:moveTo>
                <a:lnTo>
                  <a:pt x="1297510" y="0"/>
                </a:lnTo>
                <a:lnTo>
                  <a:pt x="1297510" y="1067201"/>
                </a:lnTo>
                <a:lnTo>
                  <a:pt x="0" y="1067201"/>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11" id="11"/>
          <p:cNvSpPr/>
          <p:nvPr/>
        </p:nvSpPr>
        <p:spPr>
          <a:xfrm flipH="false" flipV="false" rot="0">
            <a:off x="12365984" y="1819275"/>
            <a:ext cx="1388436" cy="1209675"/>
          </a:xfrm>
          <a:custGeom>
            <a:avLst/>
            <a:gdLst/>
            <a:ahLst/>
            <a:cxnLst/>
            <a:rect r="r" b="b" t="t" l="l"/>
            <a:pathLst>
              <a:path h="1209675" w="1388436">
                <a:moveTo>
                  <a:pt x="0" y="0"/>
                </a:moveTo>
                <a:lnTo>
                  <a:pt x="1388436" y="0"/>
                </a:lnTo>
                <a:lnTo>
                  <a:pt x="1388436" y="1209675"/>
                </a:lnTo>
                <a:lnTo>
                  <a:pt x="0" y="120967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2" id="12"/>
          <p:cNvSpPr/>
          <p:nvPr/>
        </p:nvSpPr>
        <p:spPr>
          <a:xfrm flipH="false" flipV="false" rot="0">
            <a:off x="15379332" y="593178"/>
            <a:ext cx="1418640" cy="1418640"/>
          </a:xfrm>
          <a:custGeom>
            <a:avLst/>
            <a:gdLst/>
            <a:ahLst/>
            <a:cxnLst/>
            <a:rect r="r" b="b" t="t" l="l"/>
            <a:pathLst>
              <a:path h="1418640" w="1418640">
                <a:moveTo>
                  <a:pt x="0" y="0"/>
                </a:moveTo>
                <a:lnTo>
                  <a:pt x="1418640" y="0"/>
                </a:lnTo>
                <a:lnTo>
                  <a:pt x="1418640" y="1418640"/>
                </a:lnTo>
                <a:lnTo>
                  <a:pt x="0" y="1418640"/>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13" id="13"/>
          <p:cNvSpPr txBox="true"/>
          <p:nvPr/>
        </p:nvSpPr>
        <p:spPr>
          <a:xfrm rot="0">
            <a:off x="7071882" y="7306572"/>
            <a:ext cx="1980156" cy="415290"/>
          </a:xfrm>
          <a:prstGeom prst="rect">
            <a:avLst/>
          </a:prstGeom>
        </p:spPr>
        <p:txBody>
          <a:bodyPr anchor="t" rtlCol="false" tIns="0" lIns="0" bIns="0" rIns="0">
            <a:spAutoFit/>
          </a:bodyPr>
          <a:lstStyle/>
          <a:p>
            <a:pPr algn="ctr">
              <a:lnSpc>
                <a:spcPts val="3359"/>
              </a:lnSpc>
              <a:spcBef>
                <a:spcPct val="0"/>
              </a:spcBef>
            </a:pPr>
            <a:r>
              <a:rPr lang="en-US" b="true" sz="2400">
                <a:solidFill>
                  <a:srgbClr val="0048E8"/>
                </a:solidFill>
                <a:latin typeface="Quicksand Bold"/>
                <a:ea typeface="Quicksand Bold"/>
                <a:cs typeface="Quicksand Bold"/>
                <a:sym typeface="Quicksand Bold"/>
              </a:rPr>
              <a:t>Yes</a:t>
            </a:r>
          </a:p>
        </p:txBody>
      </p:sp>
      <p:sp>
        <p:nvSpPr>
          <p:cNvPr name="AutoShape 14" id="14"/>
          <p:cNvSpPr/>
          <p:nvPr/>
        </p:nvSpPr>
        <p:spPr>
          <a:xfrm flipV="true">
            <a:off x="7806039" y="5410550"/>
            <a:ext cx="2597365" cy="3215089"/>
          </a:xfrm>
          <a:prstGeom prst="line">
            <a:avLst/>
          </a:prstGeom>
          <a:ln cap="flat" w="38100">
            <a:solidFill>
              <a:srgbClr val="3CA83D"/>
            </a:solidFill>
            <a:prstDash val="solid"/>
            <a:headEnd type="none" len="sm" w="sm"/>
            <a:tailEnd type="triangle" len="med" w="lg"/>
          </a:ln>
        </p:spPr>
      </p:sp>
      <p:sp>
        <p:nvSpPr>
          <p:cNvPr name="AutoShape 15" id="15"/>
          <p:cNvSpPr/>
          <p:nvPr/>
        </p:nvSpPr>
        <p:spPr>
          <a:xfrm flipH="true">
            <a:off x="6314314" y="6463503"/>
            <a:ext cx="1168555" cy="2023996"/>
          </a:xfrm>
          <a:prstGeom prst="line">
            <a:avLst/>
          </a:prstGeom>
          <a:ln cap="flat" w="38100">
            <a:solidFill>
              <a:srgbClr val="3CA83D"/>
            </a:solidFill>
            <a:prstDash val="solid"/>
            <a:headEnd type="none" len="sm" w="sm"/>
            <a:tailEnd type="arrow" len="sm" w="med"/>
          </a:ln>
        </p:spPr>
      </p:sp>
      <p:sp>
        <p:nvSpPr>
          <p:cNvPr name="Freeform 16" id="16"/>
          <p:cNvSpPr/>
          <p:nvPr/>
        </p:nvSpPr>
        <p:spPr>
          <a:xfrm flipH="false" flipV="false" rot="0">
            <a:off x="5324236" y="8191099"/>
            <a:ext cx="1199103" cy="1067201"/>
          </a:xfrm>
          <a:custGeom>
            <a:avLst/>
            <a:gdLst/>
            <a:ahLst/>
            <a:cxnLst/>
            <a:rect r="r" b="b" t="t" l="l"/>
            <a:pathLst>
              <a:path h="1067201" w="1199103">
                <a:moveTo>
                  <a:pt x="0" y="0"/>
                </a:moveTo>
                <a:lnTo>
                  <a:pt x="1199103" y="0"/>
                </a:lnTo>
                <a:lnTo>
                  <a:pt x="1199103" y="1067201"/>
                </a:lnTo>
                <a:lnTo>
                  <a:pt x="0" y="1067201"/>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p:spPr>
      </p:sp>
      <p:sp>
        <p:nvSpPr>
          <p:cNvPr name="TextBox 17" id="17"/>
          <p:cNvSpPr txBox="true"/>
          <p:nvPr/>
        </p:nvSpPr>
        <p:spPr>
          <a:xfrm rot="0">
            <a:off x="1199681" y="8855843"/>
            <a:ext cx="2546176" cy="10668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Provide the complainant with a copy of the grievance procedures</a:t>
            </a:r>
          </a:p>
        </p:txBody>
      </p:sp>
      <p:sp>
        <p:nvSpPr>
          <p:cNvPr name="TextBox 18" id="18"/>
          <p:cNvSpPr txBox="true"/>
          <p:nvPr/>
        </p:nvSpPr>
        <p:spPr>
          <a:xfrm rot="0">
            <a:off x="14845347" y="5457825"/>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System Title IX Coordinator</a:t>
            </a:r>
          </a:p>
        </p:txBody>
      </p:sp>
      <p:sp>
        <p:nvSpPr>
          <p:cNvPr name="TextBox 19" id="19"/>
          <p:cNvSpPr txBox="true"/>
          <p:nvPr/>
        </p:nvSpPr>
        <p:spPr>
          <a:xfrm rot="0">
            <a:off x="14845347" y="6133699"/>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Preliminary and Final</a:t>
            </a:r>
          </a:p>
          <a:p>
            <a:pPr algn="l">
              <a:lnSpc>
                <a:spcPts val="2160"/>
              </a:lnSpc>
            </a:pPr>
            <a:r>
              <a:rPr lang="en-US" sz="1800">
                <a:solidFill>
                  <a:srgbClr val="494949"/>
                </a:solidFill>
                <a:latin typeface="Inter"/>
                <a:ea typeface="Inter"/>
                <a:cs typeface="Inter"/>
                <a:sym typeface="Inter"/>
              </a:rPr>
              <a:t>10-day Review</a:t>
            </a:r>
          </a:p>
        </p:txBody>
      </p:sp>
      <p:sp>
        <p:nvSpPr>
          <p:cNvPr name="TextBox 20" id="20"/>
          <p:cNvSpPr txBox="true"/>
          <p:nvPr/>
        </p:nvSpPr>
        <p:spPr>
          <a:xfrm rot="0">
            <a:off x="1199681" y="7980677"/>
            <a:ext cx="2546538"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Explain grievance process</a:t>
            </a:r>
          </a:p>
        </p:txBody>
      </p:sp>
      <p:sp>
        <p:nvSpPr>
          <p:cNvPr name="TextBox 21" id="21"/>
          <p:cNvSpPr txBox="true"/>
          <p:nvPr/>
        </p:nvSpPr>
        <p:spPr>
          <a:xfrm rot="0">
            <a:off x="6571629" y="5471711"/>
            <a:ext cx="2870176" cy="895350"/>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Does the complainant want to file a formal complaint?</a:t>
            </a:r>
          </a:p>
        </p:txBody>
      </p:sp>
      <p:sp>
        <p:nvSpPr>
          <p:cNvPr name="TextBox 22" id="22"/>
          <p:cNvSpPr txBox="true"/>
          <p:nvPr/>
        </p:nvSpPr>
        <p:spPr>
          <a:xfrm rot="0">
            <a:off x="3980146" y="6744161"/>
            <a:ext cx="2126230"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Complete Signed Verification Form</a:t>
            </a:r>
          </a:p>
        </p:txBody>
      </p:sp>
      <p:sp>
        <p:nvSpPr>
          <p:cNvPr name="TextBox 23" id="23"/>
          <p:cNvSpPr txBox="true"/>
          <p:nvPr/>
        </p:nvSpPr>
        <p:spPr>
          <a:xfrm rot="0">
            <a:off x="9264787" y="4552950"/>
            <a:ext cx="2546176"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Notice of Allegations - call first</a:t>
            </a:r>
          </a:p>
        </p:txBody>
      </p:sp>
      <p:sp>
        <p:nvSpPr>
          <p:cNvPr name="TextBox 24" id="24"/>
          <p:cNvSpPr txBox="true"/>
          <p:nvPr/>
        </p:nvSpPr>
        <p:spPr>
          <a:xfrm rot="0">
            <a:off x="12020964" y="3954679"/>
            <a:ext cx="2437528" cy="276225"/>
          </a:xfrm>
          <a:prstGeom prst="rect">
            <a:avLst/>
          </a:prstGeom>
        </p:spPr>
        <p:txBody>
          <a:bodyPr anchor="t" rtlCol="false" tIns="0" lIns="0" bIns="0" rIns="0">
            <a:spAutoFit/>
          </a:bodyPr>
          <a:lstStyle/>
          <a:p>
            <a:pPr algn="l">
              <a:lnSpc>
                <a:spcPts val="2160"/>
              </a:lnSpc>
            </a:pPr>
            <a:r>
              <a:rPr lang="en-US" sz="1800" b="true">
                <a:solidFill>
                  <a:srgbClr val="FFFFFF"/>
                </a:solidFill>
                <a:latin typeface="Roboto Bold"/>
                <a:ea typeface="Roboto Bold"/>
                <a:cs typeface="Roboto Bold"/>
                <a:sym typeface="Roboto Bold"/>
              </a:rPr>
              <a:t>Investigation</a:t>
            </a:r>
          </a:p>
        </p:txBody>
      </p:sp>
      <p:sp>
        <p:nvSpPr>
          <p:cNvPr name="TextBox 25" id="25"/>
          <p:cNvSpPr txBox="true"/>
          <p:nvPr/>
        </p:nvSpPr>
        <p:spPr>
          <a:xfrm rot="0">
            <a:off x="14845347" y="2401703"/>
            <a:ext cx="1941294"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Investigation Reports</a:t>
            </a:r>
          </a:p>
        </p:txBody>
      </p:sp>
      <p:sp>
        <p:nvSpPr>
          <p:cNvPr name="TextBox 26" id="26"/>
          <p:cNvSpPr txBox="true"/>
          <p:nvPr/>
        </p:nvSpPr>
        <p:spPr>
          <a:xfrm rot="0">
            <a:off x="1028700" y="638175"/>
            <a:ext cx="10887904" cy="1181100"/>
          </a:xfrm>
          <a:prstGeom prst="rect">
            <a:avLst/>
          </a:prstGeom>
        </p:spPr>
        <p:txBody>
          <a:bodyPr anchor="t" rtlCol="false" tIns="0" lIns="0" bIns="0" rIns="0">
            <a:spAutoFit/>
          </a:bodyPr>
          <a:lstStyle/>
          <a:p>
            <a:pPr algn="l">
              <a:lnSpc>
                <a:spcPts val="6240"/>
              </a:lnSpc>
            </a:pPr>
            <a:r>
              <a:rPr lang="en-US" sz="5200" b="true">
                <a:solidFill>
                  <a:srgbClr val="000000"/>
                </a:solidFill>
                <a:latin typeface="Cakerolli Ultra-Bold"/>
                <a:ea typeface="Cakerolli Ultra-Bold"/>
                <a:cs typeface="Cakerolli Ultra-Bold"/>
                <a:sym typeface="Cakerolli Ultra-Bold"/>
              </a:rPr>
              <a:t>It meets the definition, now what?</a:t>
            </a:r>
          </a:p>
        </p:txBody>
      </p:sp>
      <p:sp>
        <p:nvSpPr>
          <p:cNvPr name="TextBox 27" id="27"/>
          <p:cNvSpPr txBox="true"/>
          <p:nvPr/>
        </p:nvSpPr>
        <p:spPr>
          <a:xfrm rot="0">
            <a:off x="6886029" y="8696325"/>
            <a:ext cx="2546176" cy="533400"/>
          </a:xfrm>
          <a:prstGeom prst="rect">
            <a:avLst/>
          </a:prstGeom>
        </p:spPr>
        <p:txBody>
          <a:bodyPr anchor="t" rtlCol="false" tIns="0" lIns="0" bIns="0" rIns="0">
            <a:spAutoFit/>
          </a:bodyPr>
          <a:lstStyle/>
          <a:p>
            <a:pPr algn="l">
              <a:lnSpc>
                <a:spcPts val="2160"/>
              </a:lnSpc>
            </a:pPr>
            <a:r>
              <a:rPr lang="en-US" sz="1800">
                <a:solidFill>
                  <a:srgbClr val="494949"/>
                </a:solidFill>
                <a:latin typeface="Inter"/>
                <a:ea typeface="Inter"/>
                <a:cs typeface="Inter"/>
                <a:sym typeface="Inter"/>
              </a:rPr>
              <a:t>Discuss Informal Resolution</a:t>
            </a:r>
          </a:p>
        </p:txBody>
      </p:sp>
      <p:sp>
        <p:nvSpPr>
          <p:cNvPr name="TextBox 28" id="28"/>
          <p:cNvSpPr txBox="true"/>
          <p:nvPr/>
        </p:nvSpPr>
        <p:spPr>
          <a:xfrm rot="0">
            <a:off x="12020964" y="3429705"/>
            <a:ext cx="2437528" cy="542925"/>
          </a:xfrm>
          <a:prstGeom prst="rect">
            <a:avLst/>
          </a:prstGeom>
        </p:spPr>
        <p:txBody>
          <a:bodyPr anchor="t" rtlCol="false" tIns="0" lIns="0" bIns="0" rIns="0">
            <a:spAutoFit/>
          </a:bodyPr>
          <a:lstStyle/>
          <a:p>
            <a:pPr algn="l">
              <a:lnSpc>
                <a:spcPts val="2160"/>
              </a:lnSpc>
            </a:pPr>
            <a:r>
              <a:rPr lang="en-US" sz="1800" b="true">
                <a:solidFill>
                  <a:srgbClr val="FFFFFF"/>
                </a:solidFill>
                <a:latin typeface="Roboto Bold"/>
                <a:ea typeface="Roboto Bold"/>
                <a:cs typeface="Roboto Bold"/>
                <a:sym typeface="Roboto Bold"/>
              </a:rPr>
              <a:t>Notice of Investigation including witnesses</a:t>
            </a:r>
          </a:p>
        </p:txBody>
      </p:sp>
      <p:sp>
        <p:nvSpPr>
          <p:cNvPr name="TextBox 29" id="29"/>
          <p:cNvSpPr txBox="true"/>
          <p:nvPr/>
        </p:nvSpPr>
        <p:spPr>
          <a:xfrm rot="0">
            <a:off x="5324236" y="7574912"/>
            <a:ext cx="1980156" cy="415290"/>
          </a:xfrm>
          <a:prstGeom prst="rect">
            <a:avLst/>
          </a:prstGeom>
        </p:spPr>
        <p:txBody>
          <a:bodyPr anchor="t" rtlCol="false" tIns="0" lIns="0" bIns="0" rIns="0">
            <a:spAutoFit/>
          </a:bodyPr>
          <a:lstStyle/>
          <a:p>
            <a:pPr algn="ctr">
              <a:lnSpc>
                <a:spcPts val="3359"/>
              </a:lnSpc>
              <a:spcBef>
                <a:spcPct val="0"/>
              </a:spcBef>
            </a:pPr>
            <a:r>
              <a:rPr lang="en-US" b="true" sz="2400">
                <a:solidFill>
                  <a:srgbClr val="0048E8"/>
                </a:solidFill>
                <a:latin typeface="Quicksand Bold"/>
                <a:ea typeface="Quicksand Bold"/>
                <a:cs typeface="Quicksand Bold"/>
                <a:sym typeface="Quicksand Bold"/>
              </a:rPr>
              <a:t>No</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555" r="0" b="-5555"/>
            </a:stretch>
          </a:blipFill>
        </p:spPr>
      </p:sp>
      <p:grpSp>
        <p:nvGrpSpPr>
          <p:cNvPr name="Group 3" id="3"/>
          <p:cNvGrpSpPr/>
          <p:nvPr/>
        </p:nvGrpSpPr>
        <p:grpSpPr>
          <a:xfrm rot="0">
            <a:off x="1028700" y="1046851"/>
            <a:ext cx="16230600" cy="8211449"/>
            <a:chOff x="0" y="0"/>
            <a:chExt cx="4274726" cy="2162686"/>
          </a:xfrm>
        </p:grpSpPr>
        <p:sp>
          <p:nvSpPr>
            <p:cNvPr name="Freeform 4" id="4"/>
            <p:cNvSpPr/>
            <p:nvPr/>
          </p:nvSpPr>
          <p:spPr>
            <a:xfrm flipH="false" flipV="false" rot="0">
              <a:off x="0" y="0"/>
              <a:ext cx="4274726" cy="2162686"/>
            </a:xfrm>
            <a:custGeom>
              <a:avLst/>
              <a:gdLst/>
              <a:ahLst/>
              <a:cxnLst/>
              <a:rect r="r" b="b" t="t" l="l"/>
              <a:pathLst>
                <a:path h="2162686" w="4274726">
                  <a:moveTo>
                    <a:pt x="24327" y="0"/>
                  </a:moveTo>
                  <a:lnTo>
                    <a:pt x="4250399" y="0"/>
                  </a:lnTo>
                  <a:cubicBezTo>
                    <a:pt x="4263834" y="0"/>
                    <a:pt x="4274726" y="10891"/>
                    <a:pt x="4274726" y="24327"/>
                  </a:cubicBezTo>
                  <a:lnTo>
                    <a:pt x="4274726" y="2138359"/>
                  </a:lnTo>
                  <a:cubicBezTo>
                    <a:pt x="4274726" y="2144811"/>
                    <a:pt x="4272163" y="2150999"/>
                    <a:pt x="4267601" y="2155561"/>
                  </a:cubicBezTo>
                  <a:cubicBezTo>
                    <a:pt x="4263039" y="2160123"/>
                    <a:pt x="4256851" y="2162686"/>
                    <a:pt x="4250399" y="2162686"/>
                  </a:cubicBezTo>
                  <a:lnTo>
                    <a:pt x="24327" y="2162686"/>
                  </a:lnTo>
                  <a:cubicBezTo>
                    <a:pt x="10891" y="2162686"/>
                    <a:pt x="0" y="2151795"/>
                    <a:pt x="0" y="2138359"/>
                  </a:cubicBezTo>
                  <a:lnTo>
                    <a:pt x="0" y="24327"/>
                  </a:lnTo>
                  <a:cubicBezTo>
                    <a:pt x="0" y="10891"/>
                    <a:pt x="10891" y="0"/>
                    <a:pt x="24327" y="0"/>
                  </a:cubicBezTo>
                  <a:close/>
                </a:path>
              </a:pathLst>
            </a:custGeom>
            <a:solidFill>
              <a:srgbClr val="FFFFFF"/>
            </a:solidFill>
            <a:ln w="142875" cap="rnd">
              <a:solidFill>
                <a:srgbClr val="000000"/>
              </a:solidFill>
              <a:prstDash val="solid"/>
              <a:round/>
            </a:ln>
          </p:spPr>
        </p:sp>
        <p:sp>
          <p:nvSpPr>
            <p:cNvPr name="TextBox 5" id="5"/>
            <p:cNvSpPr txBox="true"/>
            <p:nvPr/>
          </p:nvSpPr>
          <p:spPr>
            <a:xfrm>
              <a:off x="0" y="-38100"/>
              <a:ext cx="4274726" cy="2200786"/>
            </a:xfrm>
            <a:prstGeom prst="rect">
              <a:avLst/>
            </a:prstGeom>
          </p:spPr>
          <p:txBody>
            <a:bodyPr anchor="ctr" rtlCol="false" tIns="50800" lIns="50800" bIns="50800" rIns="50800"/>
            <a:lstStyle/>
            <a:p>
              <a:pPr algn="ctr">
                <a:lnSpc>
                  <a:spcPts val="2659"/>
                </a:lnSpc>
              </a:pPr>
            </a:p>
          </p:txBody>
        </p:sp>
      </p:grpSp>
      <p:sp>
        <p:nvSpPr>
          <p:cNvPr name="TextBox 6" id="6"/>
          <p:cNvSpPr txBox="true"/>
          <p:nvPr/>
        </p:nvSpPr>
        <p:spPr>
          <a:xfrm rot="0">
            <a:off x="3042667" y="2687628"/>
            <a:ext cx="12507465" cy="6267450"/>
          </a:xfrm>
          <a:prstGeom prst="rect">
            <a:avLst/>
          </a:prstGeom>
        </p:spPr>
        <p:txBody>
          <a:bodyPr anchor="t" rtlCol="false" tIns="0" lIns="0" bIns="0" rIns="0">
            <a:spAutoFit/>
          </a:bodyPr>
          <a:lstStyle/>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Notice of Grievance Process (also included in informal resolution process if one exists)</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Allegations potentially constituting Sexual Harassment</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Identities of the parties</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Conduct constituting Sexual Harassment</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Date of incident (if known)</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Location of incident</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Statement: Respondent presumed not responsible and responsibility is determined after Grievance Process</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Right to Advisor of Choice</a:t>
            </a:r>
          </a:p>
          <a:p>
            <a:pPr algn="l" marL="647698" indent="-323849" lvl="1">
              <a:lnSpc>
                <a:spcPts val="4199"/>
              </a:lnSpc>
              <a:buFont typeface="Arial"/>
              <a:buChar char="•"/>
            </a:pPr>
            <a:r>
              <a:rPr lang="en-US" sz="2999">
                <a:solidFill>
                  <a:srgbClr val="000000"/>
                </a:solidFill>
                <a:latin typeface="Atkinson Hyperlegible"/>
                <a:ea typeface="Atkinson Hyperlegible"/>
                <a:cs typeface="Atkinson Hyperlegible"/>
                <a:sym typeface="Atkinson Hyperlegible"/>
              </a:rPr>
              <a:t>Code of Conduct provision(s) prohibiting false statements or false information in process</a:t>
            </a:r>
          </a:p>
        </p:txBody>
      </p:sp>
      <p:sp>
        <p:nvSpPr>
          <p:cNvPr name="Freeform 7" id="7"/>
          <p:cNvSpPr/>
          <p:nvPr/>
        </p:nvSpPr>
        <p:spPr>
          <a:xfrm flipH="true" flipV="false" rot="0">
            <a:off x="13658127" y="6172200"/>
            <a:ext cx="4629873" cy="4114800"/>
          </a:xfrm>
          <a:custGeom>
            <a:avLst/>
            <a:gdLst/>
            <a:ahLst/>
            <a:cxnLst/>
            <a:rect r="r" b="b" t="t" l="l"/>
            <a:pathLst>
              <a:path h="4114800" w="4629873">
                <a:moveTo>
                  <a:pt x="4629873" y="0"/>
                </a:moveTo>
                <a:lnTo>
                  <a:pt x="0" y="0"/>
                </a:lnTo>
                <a:lnTo>
                  <a:pt x="0" y="4114800"/>
                </a:lnTo>
                <a:lnTo>
                  <a:pt x="4629873" y="4114800"/>
                </a:lnTo>
                <a:lnTo>
                  <a:pt x="4629873"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8" id="8"/>
          <p:cNvSpPr/>
          <p:nvPr/>
        </p:nvSpPr>
        <p:spPr>
          <a:xfrm flipH="false" flipV="true" rot="0">
            <a:off x="0" y="0"/>
            <a:ext cx="4629873" cy="4114800"/>
          </a:xfrm>
          <a:custGeom>
            <a:avLst/>
            <a:gdLst/>
            <a:ahLst/>
            <a:cxnLst/>
            <a:rect r="r" b="b" t="t" l="l"/>
            <a:pathLst>
              <a:path h="4114800" w="4629873">
                <a:moveTo>
                  <a:pt x="0" y="4114800"/>
                </a:moveTo>
                <a:lnTo>
                  <a:pt x="4629873" y="4114800"/>
                </a:lnTo>
                <a:lnTo>
                  <a:pt x="4629873" y="0"/>
                </a:lnTo>
                <a:lnTo>
                  <a:pt x="0" y="0"/>
                </a:lnTo>
                <a:lnTo>
                  <a:pt x="0" y="411480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9" id="9"/>
          <p:cNvSpPr txBox="true"/>
          <p:nvPr/>
        </p:nvSpPr>
        <p:spPr>
          <a:xfrm rot="0">
            <a:off x="3195067" y="122132"/>
            <a:ext cx="12202665" cy="2355946"/>
          </a:xfrm>
          <a:prstGeom prst="rect">
            <a:avLst/>
          </a:prstGeom>
        </p:spPr>
        <p:txBody>
          <a:bodyPr anchor="t" rtlCol="false" tIns="0" lIns="0" bIns="0" rIns="0">
            <a:spAutoFit/>
          </a:bodyPr>
          <a:lstStyle/>
          <a:p>
            <a:pPr algn="ctr" marL="0" indent="0" lvl="0">
              <a:lnSpc>
                <a:spcPts val="8720"/>
              </a:lnSpc>
              <a:spcBef>
                <a:spcPct val="0"/>
              </a:spcBef>
            </a:pPr>
            <a:r>
              <a:rPr lang="en-US" sz="11038">
                <a:solidFill>
                  <a:srgbClr val="000000"/>
                </a:solidFill>
                <a:latin typeface="Racing Sans One"/>
                <a:ea typeface="Racing Sans One"/>
                <a:cs typeface="Racing Sans One"/>
                <a:sym typeface="Racing Sans One"/>
              </a:rPr>
              <a:t>Notice of Allegations</a:t>
            </a:r>
          </a:p>
        </p:txBody>
      </p:sp>
      <p:sp>
        <p:nvSpPr>
          <p:cNvPr name="Freeform 10" id="10"/>
          <p:cNvSpPr/>
          <p:nvPr/>
        </p:nvSpPr>
        <p:spPr>
          <a:xfrm flipH="true" flipV="false" rot="0">
            <a:off x="336085" y="6368877"/>
            <a:ext cx="2554943" cy="3918123"/>
          </a:xfrm>
          <a:custGeom>
            <a:avLst/>
            <a:gdLst/>
            <a:ahLst/>
            <a:cxnLst/>
            <a:rect r="r" b="b" t="t" l="l"/>
            <a:pathLst>
              <a:path h="3918123" w="2554943">
                <a:moveTo>
                  <a:pt x="2554943" y="0"/>
                </a:moveTo>
                <a:lnTo>
                  <a:pt x="0" y="0"/>
                </a:lnTo>
                <a:lnTo>
                  <a:pt x="0" y="3918123"/>
                </a:lnTo>
                <a:lnTo>
                  <a:pt x="2554943" y="3918123"/>
                </a:lnTo>
                <a:lnTo>
                  <a:pt x="2554943" y="0"/>
                </a:lnTo>
                <a:close/>
              </a:path>
            </a:pathLst>
          </a:custGeom>
          <a:blipFill>
            <a:blip r:embed="rId5"/>
            <a:stretch>
              <a:fillRect l="0" t="0" r="0" b="0"/>
            </a:stretch>
          </a:blipFill>
        </p:spPr>
      </p:sp>
      <p:sp>
        <p:nvSpPr>
          <p:cNvPr name="Freeform 11" id="11"/>
          <p:cNvSpPr/>
          <p:nvPr/>
        </p:nvSpPr>
        <p:spPr>
          <a:xfrm flipH="false" flipV="false" rot="0">
            <a:off x="15180678" y="374560"/>
            <a:ext cx="2764141" cy="2980206"/>
          </a:xfrm>
          <a:custGeom>
            <a:avLst/>
            <a:gdLst/>
            <a:ahLst/>
            <a:cxnLst/>
            <a:rect r="r" b="b" t="t" l="l"/>
            <a:pathLst>
              <a:path h="2980206" w="2764141">
                <a:moveTo>
                  <a:pt x="0" y="0"/>
                </a:moveTo>
                <a:lnTo>
                  <a:pt x="2764141" y="0"/>
                </a:lnTo>
                <a:lnTo>
                  <a:pt x="2764141" y="2980206"/>
                </a:lnTo>
                <a:lnTo>
                  <a:pt x="0" y="2980206"/>
                </a:lnTo>
                <a:lnTo>
                  <a:pt x="0" y="0"/>
                </a:lnTo>
                <a:close/>
              </a:path>
            </a:pathLst>
          </a:custGeom>
          <a:blipFill>
            <a:blip r:embed="rId6"/>
            <a:stretch>
              <a:fillRect l="0" t="0" r="0" b="0"/>
            </a:stretch>
          </a:blipFill>
        </p:spPr>
      </p:sp>
      <p:sp>
        <p:nvSpPr>
          <p:cNvPr name="TextBox 12" id="12"/>
          <p:cNvSpPr txBox="true"/>
          <p:nvPr/>
        </p:nvSpPr>
        <p:spPr>
          <a:xfrm rot="0">
            <a:off x="4463689" y="55515"/>
            <a:ext cx="9360622" cy="2355946"/>
          </a:xfrm>
          <a:prstGeom prst="rect">
            <a:avLst/>
          </a:prstGeom>
        </p:spPr>
        <p:txBody>
          <a:bodyPr anchor="t" rtlCol="false" tIns="0" lIns="0" bIns="0" rIns="0">
            <a:spAutoFit/>
          </a:bodyPr>
          <a:lstStyle/>
          <a:p>
            <a:pPr algn="ctr" marL="0" indent="0" lvl="0">
              <a:lnSpc>
                <a:spcPts val="8720"/>
              </a:lnSpc>
              <a:spcBef>
                <a:spcPct val="0"/>
              </a:spcBef>
            </a:pPr>
            <a:r>
              <a:rPr lang="en-US" sz="11038">
                <a:solidFill>
                  <a:srgbClr val="E8E8E8"/>
                </a:solidFill>
                <a:latin typeface="Racing Sans One"/>
                <a:ea typeface="Racing Sans One"/>
                <a:cs typeface="Racing Sans One"/>
                <a:sym typeface="Racing Sans One"/>
              </a:rPr>
              <a:t>Notice of Allegations</a:t>
            </a:r>
          </a:p>
        </p:txBody>
      </p:sp>
      <p:sp>
        <p:nvSpPr>
          <p:cNvPr name="Freeform 13" id="13"/>
          <p:cNvSpPr/>
          <p:nvPr/>
        </p:nvSpPr>
        <p:spPr>
          <a:xfrm flipH="false" flipV="false" rot="0">
            <a:off x="15032663" y="7296565"/>
            <a:ext cx="3060173" cy="2777613"/>
          </a:xfrm>
          <a:custGeom>
            <a:avLst/>
            <a:gdLst/>
            <a:ahLst/>
            <a:cxnLst/>
            <a:rect r="r" b="b" t="t" l="l"/>
            <a:pathLst>
              <a:path h="2777613" w="3060173">
                <a:moveTo>
                  <a:pt x="0" y="0"/>
                </a:moveTo>
                <a:lnTo>
                  <a:pt x="3060172" y="0"/>
                </a:lnTo>
                <a:lnTo>
                  <a:pt x="3060172" y="2777613"/>
                </a:lnTo>
                <a:lnTo>
                  <a:pt x="0" y="2777613"/>
                </a:lnTo>
                <a:lnTo>
                  <a:pt x="0" y="0"/>
                </a:lnTo>
                <a:close/>
              </a:path>
            </a:pathLst>
          </a:custGeom>
          <a:blipFill>
            <a:blip r:embed="rId7"/>
            <a:stretch>
              <a:fillRect l="0" t="0" r="0" b="0"/>
            </a:stretch>
          </a:blipFill>
        </p:spPr>
      </p:sp>
      <p:sp>
        <p:nvSpPr>
          <p:cNvPr name="TextBox 14" id="14"/>
          <p:cNvSpPr txBox="true"/>
          <p:nvPr/>
        </p:nvSpPr>
        <p:spPr>
          <a:xfrm rot="0">
            <a:off x="5312017" y="9372600"/>
            <a:ext cx="10238115" cy="415925"/>
          </a:xfrm>
          <a:prstGeom prst="rect">
            <a:avLst/>
          </a:prstGeom>
        </p:spPr>
        <p:txBody>
          <a:bodyPr anchor="t" rtlCol="false" tIns="0" lIns="0" bIns="0" rIns="0">
            <a:spAutoFit/>
          </a:bodyPr>
          <a:lstStyle/>
          <a:p>
            <a:pPr algn="ctr">
              <a:lnSpc>
                <a:spcPts val="2800"/>
              </a:lnSpc>
            </a:pPr>
            <a:r>
              <a:rPr lang="en-US" sz="3500">
                <a:solidFill>
                  <a:srgbClr val="E2E1FE"/>
                </a:solidFill>
                <a:latin typeface="Archivo Narrow"/>
                <a:ea typeface="Archivo Narrow"/>
                <a:cs typeface="Archivo Narrow"/>
                <a:sym typeface="Archivo Narrow"/>
              </a:rPr>
              <a:t>Send notice to both parties the same day</a:t>
            </a:r>
          </a:p>
        </p:txBody>
      </p:sp>
      <p:sp>
        <p:nvSpPr>
          <p:cNvPr name="TextBox 15" id="15"/>
          <p:cNvSpPr txBox="true"/>
          <p:nvPr/>
        </p:nvSpPr>
        <p:spPr>
          <a:xfrm rot="0">
            <a:off x="4024942" y="9871075"/>
            <a:ext cx="10238115" cy="415925"/>
          </a:xfrm>
          <a:prstGeom prst="rect">
            <a:avLst/>
          </a:prstGeom>
        </p:spPr>
        <p:txBody>
          <a:bodyPr anchor="t" rtlCol="false" tIns="0" lIns="0" bIns="0" rIns="0">
            <a:spAutoFit/>
          </a:bodyPr>
          <a:lstStyle/>
          <a:p>
            <a:pPr algn="ctr">
              <a:lnSpc>
                <a:spcPts val="2800"/>
              </a:lnSpc>
            </a:pPr>
            <a:r>
              <a:rPr lang="en-US" sz="3500">
                <a:solidFill>
                  <a:srgbClr val="E2E1FE"/>
                </a:solidFill>
                <a:latin typeface="Archivo Narrow"/>
                <a:ea typeface="Archivo Narrow"/>
                <a:cs typeface="Archivo Narrow"/>
                <a:sym typeface="Archivo Narrow"/>
              </a:rPr>
              <a:t>Careful with addresses</a:t>
            </a:r>
          </a:p>
        </p:txBody>
      </p:sp>
      <p:sp>
        <p:nvSpPr>
          <p:cNvPr name="TextBox 16" id="16"/>
          <p:cNvSpPr txBox="true"/>
          <p:nvPr/>
        </p:nvSpPr>
        <p:spPr>
          <a:xfrm rot="0">
            <a:off x="219450" y="285750"/>
            <a:ext cx="5092568" cy="2549526"/>
          </a:xfrm>
          <a:prstGeom prst="rect">
            <a:avLst/>
          </a:prstGeom>
        </p:spPr>
        <p:txBody>
          <a:bodyPr anchor="t" rtlCol="false" tIns="0" lIns="0" bIns="0" rIns="0">
            <a:spAutoFit/>
          </a:bodyPr>
          <a:lstStyle/>
          <a:p>
            <a:pPr algn="ctr">
              <a:lnSpc>
                <a:spcPts val="6400"/>
              </a:lnSpc>
              <a:spcBef>
                <a:spcPct val="0"/>
              </a:spcBef>
            </a:pPr>
            <a:r>
              <a:rPr lang="en-US" sz="8000">
                <a:solidFill>
                  <a:srgbClr val="A134F6"/>
                </a:solidFill>
                <a:latin typeface="Val"/>
                <a:ea typeface="Val"/>
                <a:cs typeface="Val"/>
                <a:sym typeface="Val"/>
              </a:rPr>
              <a:t>CALL HOME 1ST</a:t>
            </a:r>
          </a:p>
        </p:txBody>
      </p:sp>
    </p:spTree>
  </p:cSld>
  <p:clrMapOvr>
    <a:masterClrMapping/>
  </p:clrMapOvr>
</p:sld>
</file>

<file path=ppt/slides/slide6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5705533">
            <a:off x="4895012" y="-8799381"/>
            <a:ext cx="7620048" cy="19647899"/>
            <a:chOff x="0" y="0"/>
            <a:chExt cx="2006926" cy="5174755"/>
          </a:xfrm>
        </p:grpSpPr>
        <p:sp>
          <p:nvSpPr>
            <p:cNvPr name="Freeform 3" id="3"/>
            <p:cNvSpPr/>
            <p:nvPr/>
          </p:nvSpPr>
          <p:spPr>
            <a:xfrm flipH="false" flipV="false" rot="0">
              <a:off x="469" y="0"/>
              <a:ext cx="2005987" cy="5174755"/>
            </a:xfrm>
            <a:custGeom>
              <a:avLst/>
              <a:gdLst/>
              <a:ahLst/>
              <a:cxnLst/>
              <a:rect r="r" b="b" t="t" l="l"/>
              <a:pathLst>
                <a:path h="5174755" w="2005987">
                  <a:moveTo>
                    <a:pt x="214923" y="5174755"/>
                  </a:moveTo>
                  <a:lnTo>
                    <a:pt x="1791065" y="5174755"/>
                  </a:lnTo>
                  <a:cubicBezTo>
                    <a:pt x="1797875" y="5174755"/>
                    <a:pt x="1803468" y="5169377"/>
                    <a:pt x="1803736" y="5162573"/>
                  </a:cubicBezTo>
                  <a:lnTo>
                    <a:pt x="2005979" y="12183"/>
                  </a:lnTo>
                  <a:cubicBezTo>
                    <a:pt x="2006104" y="8996"/>
                    <a:pt x="2004925" y="5896"/>
                    <a:pt x="2002715" y="3598"/>
                  </a:cubicBezTo>
                  <a:cubicBezTo>
                    <a:pt x="2000505" y="1299"/>
                    <a:pt x="1997454" y="0"/>
                    <a:pt x="1994265" y="0"/>
                  </a:cubicBezTo>
                  <a:lnTo>
                    <a:pt x="11723" y="0"/>
                  </a:lnTo>
                  <a:cubicBezTo>
                    <a:pt x="8534" y="0"/>
                    <a:pt x="5483" y="1299"/>
                    <a:pt x="3273" y="3598"/>
                  </a:cubicBezTo>
                  <a:cubicBezTo>
                    <a:pt x="1063" y="5896"/>
                    <a:pt x="-116" y="8996"/>
                    <a:pt x="9" y="12183"/>
                  </a:cubicBezTo>
                  <a:lnTo>
                    <a:pt x="202253" y="5162573"/>
                  </a:lnTo>
                  <a:cubicBezTo>
                    <a:pt x="202520" y="5169377"/>
                    <a:pt x="208113" y="5174755"/>
                    <a:pt x="214923" y="5174755"/>
                  </a:cubicBezTo>
                  <a:close/>
                </a:path>
              </a:pathLst>
            </a:custGeom>
            <a:solidFill>
              <a:srgbClr val="CB3C2A"/>
            </a:solidFill>
            <a:ln w="114300" cap="sq">
              <a:solidFill>
                <a:srgbClr val="000000"/>
              </a:solidFill>
              <a:prstDash val="solid"/>
              <a:miter/>
            </a:ln>
          </p:spPr>
        </p:sp>
        <p:sp>
          <p:nvSpPr>
            <p:cNvPr name="TextBox 4" id="4"/>
            <p:cNvSpPr txBox="true"/>
            <p:nvPr/>
          </p:nvSpPr>
          <p:spPr>
            <a:xfrm>
              <a:off x="127000" y="-47625"/>
              <a:ext cx="1752926" cy="5222380"/>
            </a:xfrm>
            <a:prstGeom prst="rect">
              <a:avLst/>
            </a:prstGeom>
          </p:spPr>
          <p:txBody>
            <a:bodyPr anchor="ctr" rtlCol="false" tIns="50800" lIns="50800" bIns="50800" rIns="50800"/>
            <a:lstStyle/>
            <a:p>
              <a:pPr algn="ctr">
                <a:lnSpc>
                  <a:spcPts val="2938"/>
                </a:lnSpc>
              </a:pPr>
            </a:p>
          </p:txBody>
        </p:sp>
      </p:grpSp>
      <p:grpSp>
        <p:nvGrpSpPr>
          <p:cNvPr name="Group 5" id="5"/>
          <p:cNvGrpSpPr/>
          <p:nvPr/>
        </p:nvGrpSpPr>
        <p:grpSpPr>
          <a:xfrm rot="5211003">
            <a:off x="568941" y="4355434"/>
            <a:ext cx="7620048" cy="9377632"/>
            <a:chOff x="0" y="0"/>
            <a:chExt cx="2006926" cy="2469829"/>
          </a:xfrm>
        </p:grpSpPr>
        <p:sp>
          <p:nvSpPr>
            <p:cNvPr name="Freeform 6" id="6"/>
            <p:cNvSpPr/>
            <p:nvPr/>
          </p:nvSpPr>
          <p:spPr>
            <a:xfrm flipH="false" flipV="false" rot="0">
              <a:off x="962" y="0"/>
              <a:ext cx="2005002" cy="2469829"/>
            </a:xfrm>
            <a:custGeom>
              <a:avLst/>
              <a:gdLst/>
              <a:ahLst/>
              <a:cxnLst/>
              <a:rect r="r" b="b" t="t" l="l"/>
              <a:pathLst>
                <a:path h="2469829" w="2005002">
                  <a:moveTo>
                    <a:pt x="214430" y="2469829"/>
                  </a:moveTo>
                  <a:lnTo>
                    <a:pt x="1790572" y="2469829"/>
                  </a:lnTo>
                  <a:cubicBezTo>
                    <a:pt x="1797462" y="2469829"/>
                    <a:pt x="1803199" y="2464544"/>
                    <a:pt x="1803764" y="2457678"/>
                  </a:cubicBezTo>
                  <a:lnTo>
                    <a:pt x="2004964" y="12151"/>
                  </a:lnTo>
                  <a:cubicBezTo>
                    <a:pt x="2005222" y="9023"/>
                    <a:pt x="2004158" y="5930"/>
                    <a:pt x="2002032" y="3622"/>
                  </a:cubicBezTo>
                  <a:cubicBezTo>
                    <a:pt x="1999906" y="1313"/>
                    <a:pt x="1996911" y="0"/>
                    <a:pt x="1993772" y="0"/>
                  </a:cubicBezTo>
                  <a:lnTo>
                    <a:pt x="11230" y="0"/>
                  </a:lnTo>
                  <a:cubicBezTo>
                    <a:pt x="8091" y="0"/>
                    <a:pt x="5096" y="1313"/>
                    <a:pt x="2970" y="3622"/>
                  </a:cubicBezTo>
                  <a:cubicBezTo>
                    <a:pt x="844" y="5930"/>
                    <a:pt x="-220" y="9023"/>
                    <a:pt x="38" y="12151"/>
                  </a:cubicBezTo>
                  <a:lnTo>
                    <a:pt x="201238" y="2457678"/>
                  </a:lnTo>
                  <a:cubicBezTo>
                    <a:pt x="201803" y="2464544"/>
                    <a:pt x="207541" y="2469829"/>
                    <a:pt x="214430" y="2469829"/>
                  </a:cubicBezTo>
                  <a:close/>
                </a:path>
              </a:pathLst>
            </a:custGeom>
            <a:solidFill>
              <a:srgbClr val="25ADBC"/>
            </a:solidFill>
            <a:ln w="114300" cap="sq">
              <a:solidFill>
                <a:srgbClr val="000000"/>
              </a:solidFill>
              <a:prstDash val="solid"/>
              <a:miter/>
            </a:ln>
          </p:spPr>
        </p:sp>
        <p:sp>
          <p:nvSpPr>
            <p:cNvPr name="TextBox 7" id="7"/>
            <p:cNvSpPr txBox="true"/>
            <p:nvPr/>
          </p:nvSpPr>
          <p:spPr>
            <a:xfrm>
              <a:off x="127000" y="-47625"/>
              <a:ext cx="1752926" cy="2517454"/>
            </a:xfrm>
            <a:prstGeom prst="rect">
              <a:avLst/>
            </a:prstGeom>
          </p:spPr>
          <p:txBody>
            <a:bodyPr anchor="ctr" rtlCol="false" tIns="50800" lIns="50800" bIns="50800" rIns="50800"/>
            <a:lstStyle/>
            <a:p>
              <a:pPr algn="ctr">
                <a:lnSpc>
                  <a:spcPts val="2938"/>
                </a:lnSpc>
              </a:pPr>
            </a:p>
          </p:txBody>
        </p:sp>
      </p:grpSp>
      <p:sp>
        <p:nvSpPr>
          <p:cNvPr name="Freeform 8" id="8"/>
          <p:cNvSpPr/>
          <p:nvPr/>
        </p:nvSpPr>
        <p:spPr>
          <a:xfrm flipH="true" flipV="true" rot="10354637">
            <a:off x="-3611007" y="6031426"/>
            <a:ext cx="11932106" cy="6717793"/>
          </a:xfrm>
          <a:custGeom>
            <a:avLst/>
            <a:gdLst/>
            <a:ahLst/>
            <a:cxnLst/>
            <a:rect r="r" b="b" t="t" l="l"/>
            <a:pathLst>
              <a:path h="6717793" w="11932106">
                <a:moveTo>
                  <a:pt x="11932106" y="6717793"/>
                </a:moveTo>
                <a:lnTo>
                  <a:pt x="0" y="6717793"/>
                </a:lnTo>
                <a:lnTo>
                  <a:pt x="0" y="0"/>
                </a:lnTo>
                <a:lnTo>
                  <a:pt x="11932106" y="0"/>
                </a:lnTo>
                <a:lnTo>
                  <a:pt x="11932106" y="6717793"/>
                </a:lnTo>
                <a:close/>
              </a:path>
            </a:pathLst>
          </a:custGeom>
          <a:blipFill>
            <a:blip r:embed="rId2">
              <a:extLst>
                <a:ext uri="{96DAC541-7B7A-43D3-8B79-37D633B846F1}">
                  <asvg:svgBlip xmlns:asvg="http://schemas.microsoft.com/office/drawing/2016/SVG/main" r:embed="rId3"/>
                </a:ext>
              </a:extLst>
            </a:blip>
            <a:stretch>
              <a:fillRect l="-35816" t="-141236" r="0" b="0"/>
            </a:stretch>
          </a:blipFill>
          <a:ln cap="sq">
            <a:noFill/>
            <a:prstDash val="solid"/>
            <a:miter/>
          </a:ln>
        </p:spPr>
      </p:sp>
      <p:sp>
        <p:nvSpPr>
          <p:cNvPr name="Freeform 9" id="9"/>
          <p:cNvSpPr/>
          <p:nvPr/>
        </p:nvSpPr>
        <p:spPr>
          <a:xfrm flipH="true" flipV="false" rot="10354637">
            <a:off x="-438964" y="-2009008"/>
            <a:ext cx="11932106" cy="6717793"/>
          </a:xfrm>
          <a:custGeom>
            <a:avLst/>
            <a:gdLst/>
            <a:ahLst/>
            <a:cxnLst/>
            <a:rect r="r" b="b" t="t" l="l"/>
            <a:pathLst>
              <a:path h="6717793" w="11932106">
                <a:moveTo>
                  <a:pt x="11932106" y="0"/>
                </a:moveTo>
                <a:lnTo>
                  <a:pt x="0" y="0"/>
                </a:lnTo>
                <a:lnTo>
                  <a:pt x="0" y="6717793"/>
                </a:lnTo>
                <a:lnTo>
                  <a:pt x="11932106" y="6717793"/>
                </a:lnTo>
                <a:lnTo>
                  <a:pt x="11932106" y="0"/>
                </a:lnTo>
                <a:close/>
              </a:path>
            </a:pathLst>
          </a:custGeom>
          <a:blipFill>
            <a:blip r:embed="rId4">
              <a:extLst>
                <a:ext uri="{96DAC541-7B7A-43D3-8B79-37D633B846F1}">
                  <asvg:svgBlip xmlns:asvg="http://schemas.microsoft.com/office/drawing/2016/SVG/main" r:embed="rId5"/>
                </a:ext>
              </a:extLst>
            </a:blip>
            <a:stretch>
              <a:fillRect l="-35816" t="-141236" r="0" b="0"/>
            </a:stretch>
          </a:blipFill>
          <a:ln cap="sq">
            <a:noFill/>
            <a:prstDash val="solid"/>
            <a:miter/>
          </a:ln>
        </p:spPr>
      </p:sp>
      <p:grpSp>
        <p:nvGrpSpPr>
          <p:cNvPr name="Group 10" id="10"/>
          <p:cNvGrpSpPr/>
          <p:nvPr/>
        </p:nvGrpSpPr>
        <p:grpSpPr>
          <a:xfrm rot="5211003">
            <a:off x="10351119" y="2962199"/>
            <a:ext cx="7620048" cy="9377632"/>
            <a:chOff x="0" y="0"/>
            <a:chExt cx="2006926" cy="2469829"/>
          </a:xfrm>
        </p:grpSpPr>
        <p:sp>
          <p:nvSpPr>
            <p:cNvPr name="Freeform 11" id="11"/>
            <p:cNvSpPr/>
            <p:nvPr/>
          </p:nvSpPr>
          <p:spPr>
            <a:xfrm flipH="false" flipV="false" rot="0">
              <a:off x="962" y="0"/>
              <a:ext cx="2005002" cy="2469829"/>
            </a:xfrm>
            <a:custGeom>
              <a:avLst/>
              <a:gdLst/>
              <a:ahLst/>
              <a:cxnLst/>
              <a:rect r="r" b="b" t="t" l="l"/>
              <a:pathLst>
                <a:path h="2469829" w="2005002">
                  <a:moveTo>
                    <a:pt x="214430" y="2469829"/>
                  </a:moveTo>
                  <a:lnTo>
                    <a:pt x="1790572" y="2469829"/>
                  </a:lnTo>
                  <a:cubicBezTo>
                    <a:pt x="1797462" y="2469829"/>
                    <a:pt x="1803199" y="2464544"/>
                    <a:pt x="1803764" y="2457678"/>
                  </a:cubicBezTo>
                  <a:lnTo>
                    <a:pt x="2004964" y="12151"/>
                  </a:lnTo>
                  <a:cubicBezTo>
                    <a:pt x="2005222" y="9023"/>
                    <a:pt x="2004158" y="5930"/>
                    <a:pt x="2002032" y="3622"/>
                  </a:cubicBezTo>
                  <a:cubicBezTo>
                    <a:pt x="1999906" y="1313"/>
                    <a:pt x="1996911" y="0"/>
                    <a:pt x="1993772" y="0"/>
                  </a:cubicBezTo>
                  <a:lnTo>
                    <a:pt x="11230" y="0"/>
                  </a:lnTo>
                  <a:cubicBezTo>
                    <a:pt x="8091" y="0"/>
                    <a:pt x="5096" y="1313"/>
                    <a:pt x="2970" y="3622"/>
                  </a:cubicBezTo>
                  <a:cubicBezTo>
                    <a:pt x="844" y="5930"/>
                    <a:pt x="-220" y="9023"/>
                    <a:pt x="38" y="12151"/>
                  </a:cubicBezTo>
                  <a:lnTo>
                    <a:pt x="201238" y="2457678"/>
                  </a:lnTo>
                  <a:cubicBezTo>
                    <a:pt x="201803" y="2464544"/>
                    <a:pt x="207541" y="2469829"/>
                    <a:pt x="214430" y="2469829"/>
                  </a:cubicBezTo>
                  <a:close/>
                </a:path>
              </a:pathLst>
            </a:custGeom>
            <a:solidFill>
              <a:srgbClr val="FFA500"/>
            </a:solidFill>
            <a:ln w="114300" cap="sq">
              <a:solidFill>
                <a:srgbClr val="000000"/>
              </a:solidFill>
              <a:prstDash val="solid"/>
              <a:miter/>
            </a:ln>
          </p:spPr>
        </p:sp>
        <p:sp>
          <p:nvSpPr>
            <p:cNvPr name="TextBox 12" id="12"/>
            <p:cNvSpPr txBox="true"/>
            <p:nvPr/>
          </p:nvSpPr>
          <p:spPr>
            <a:xfrm>
              <a:off x="127000" y="-47625"/>
              <a:ext cx="1752926" cy="2517454"/>
            </a:xfrm>
            <a:prstGeom prst="rect">
              <a:avLst/>
            </a:prstGeom>
          </p:spPr>
          <p:txBody>
            <a:bodyPr anchor="ctr" rtlCol="false" tIns="50800" lIns="50800" bIns="50800" rIns="50800"/>
            <a:lstStyle/>
            <a:p>
              <a:pPr algn="ctr">
                <a:lnSpc>
                  <a:spcPts val="2938"/>
                </a:lnSpc>
              </a:pPr>
            </a:p>
          </p:txBody>
        </p:sp>
      </p:grpSp>
      <p:sp>
        <p:nvSpPr>
          <p:cNvPr name="Freeform 13" id="13"/>
          <p:cNvSpPr/>
          <p:nvPr/>
        </p:nvSpPr>
        <p:spPr>
          <a:xfrm flipH="true" flipV="true" rot="10354637">
            <a:off x="9655492" y="4161339"/>
            <a:ext cx="11932106" cy="6717793"/>
          </a:xfrm>
          <a:custGeom>
            <a:avLst/>
            <a:gdLst/>
            <a:ahLst/>
            <a:cxnLst/>
            <a:rect r="r" b="b" t="t" l="l"/>
            <a:pathLst>
              <a:path h="6717793" w="11932106">
                <a:moveTo>
                  <a:pt x="11932106" y="6717793"/>
                </a:moveTo>
                <a:lnTo>
                  <a:pt x="0" y="6717793"/>
                </a:lnTo>
                <a:lnTo>
                  <a:pt x="0" y="0"/>
                </a:lnTo>
                <a:lnTo>
                  <a:pt x="11932106" y="0"/>
                </a:lnTo>
                <a:lnTo>
                  <a:pt x="11932106" y="6717793"/>
                </a:lnTo>
                <a:close/>
              </a:path>
            </a:pathLst>
          </a:custGeom>
          <a:blipFill>
            <a:blip r:embed="rId6">
              <a:extLst>
                <a:ext uri="{96DAC541-7B7A-43D3-8B79-37D633B846F1}">
                  <asvg:svgBlip xmlns:asvg="http://schemas.microsoft.com/office/drawing/2016/SVG/main" r:embed="rId7"/>
                </a:ext>
              </a:extLst>
            </a:blip>
            <a:stretch>
              <a:fillRect l="-35816" t="-141236" r="0" b="0"/>
            </a:stretch>
          </a:blipFill>
          <a:ln cap="sq">
            <a:noFill/>
            <a:prstDash val="solid"/>
            <a:miter/>
          </a:ln>
        </p:spPr>
      </p:sp>
      <p:sp>
        <p:nvSpPr>
          <p:cNvPr name="Freeform 14" id="14"/>
          <p:cNvSpPr/>
          <p:nvPr/>
        </p:nvSpPr>
        <p:spPr>
          <a:xfrm flipH="false" flipV="true" rot="4949021">
            <a:off x="15320140" y="-1260847"/>
            <a:ext cx="2026539" cy="4114800"/>
          </a:xfrm>
          <a:custGeom>
            <a:avLst/>
            <a:gdLst/>
            <a:ahLst/>
            <a:cxnLst/>
            <a:rect r="r" b="b" t="t" l="l"/>
            <a:pathLst>
              <a:path h="4114800" w="2026539">
                <a:moveTo>
                  <a:pt x="0" y="4114800"/>
                </a:moveTo>
                <a:lnTo>
                  <a:pt x="2026539" y="4114800"/>
                </a:lnTo>
                <a:lnTo>
                  <a:pt x="2026539" y="0"/>
                </a:lnTo>
                <a:lnTo>
                  <a:pt x="0" y="0"/>
                </a:lnTo>
                <a:lnTo>
                  <a:pt x="0" y="411480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3684563">
            <a:off x="-1181346" y="6583311"/>
            <a:ext cx="7072786" cy="5614024"/>
          </a:xfrm>
          <a:custGeom>
            <a:avLst/>
            <a:gdLst/>
            <a:ahLst/>
            <a:cxnLst/>
            <a:rect r="r" b="b" t="t" l="l"/>
            <a:pathLst>
              <a:path h="5614024" w="7072786">
                <a:moveTo>
                  <a:pt x="0" y="0"/>
                </a:moveTo>
                <a:lnTo>
                  <a:pt x="7072785" y="0"/>
                </a:lnTo>
                <a:lnTo>
                  <a:pt x="7072785" y="5614023"/>
                </a:lnTo>
                <a:lnTo>
                  <a:pt x="0" y="561402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6" id="16"/>
          <p:cNvSpPr/>
          <p:nvPr/>
        </p:nvSpPr>
        <p:spPr>
          <a:xfrm flipH="false" flipV="false" rot="-605011">
            <a:off x="-61736" y="345411"/>
            <a:ext cx="4308691" cy="4114800"/>
          </a:xfrm>
          <a:custGeom>
            <a:avLst/>
            <a:gdLst/>
            <a:ahLst/>
            <a:cxnLst/>
            <a:rect r="r" b="b" t="t" l="l"/>
            <a:pathLst>
              <a:path h="4114800" w="4308691">
                <a:moveTo>
                  <a:pt x="0" y="0"/>
                </a:moveTo>
                <a:lnTo>
                  <a:pt x="4308691" y="0"/>
                </a:lnTo>
                <a:lnTo>
                  <a:pt x="4308691"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7" id="17"/>
          <p:cNvSpPr/>
          <p:nvPr/>
        </p:nvSpPr>
        <p:spPr>
          <a:xfrm flipH="false" flipV="false" rot="0">
            <a:off x="1881869" y="-74871"/>
            <a:ext cx="13739675" cy="11787799"/>
          </a:xfrm>
          <a:custGeom>
            <a:avLst/>
            <a:gdLst/>
            <a:ahLst/>
            <a:cxnLst/>
            <a:rect r="r" b="b" t="t" l="l"/>
            <a:pathLst>
              <a:path h="11787799" w="13739675">
                <a:moveTo>
                  <a:pt x="0" y="0"/>
                </a:moveTo>
                <a:lnTo>
                  <a:pt x="13739676" y="0"/>
                </a:lnTo>
                <a:lnTo>
                  <a:pt x="13739676" y="11787800"/>
                </a:lnTo>
                <a:lnTo>
                  <a:pt x="0" y="11787800"/>
                </a:lnTo>
                <a:lnTo>
                  <a:pt x="0" y="0"/>
                </a:lnTo>
                <a:close/>
              </a:path>
            </a:pathLst>
          </a:custGeom>
          <a:blipFill>
            <a:blip r:embed="rId14"/>
            <a:stretch>
              <a:fillRect l="0" t="0" r="0" b="0"/>
            </a:stretch>
          </a:blipFill>
        </p:spPr>
      </p:sp>
      <p:sp>
        <p:nvSpPr>
          <p:cNvPr name="Freeform 18" id="18"/>
          <p:cNvSpPr/>
          <p:nvPr/>
        </p:nvSpPr>
        <p:spPr>
          <a:xfrm flipH="false" flipV="false" rot="-2048814">
            <a:off x="14154234" y="5306224"/>
            <a:ext cx="4448076" cy="5901262"/>
          </a:xfrm>
          <a:custGeom>
            <a:avLst/>
            <a:gdLst/>
            <a:ahLst/>
            <a:cxnLst/>
            <a:rect r="r" b="b" t="t" l="l"/>
            <a:pathLst>
              <a:path h="5901262" w="4448076">
                <a:moveTo>
                  <a:pt x="0" y="0"/>
                </a:moveTo>
                <a:lnTo>
                  <a:pt x="4448077" y="0"/>
                </a:lnTo>
                <a:lnTo>
                  <a:pt x="4448077" y="5901262"/>
                </a:lnTo>
                <a:lnTo>
                  <a:pt x="0" y="5901262"/>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19" id="19"/>
          <p:cNvSpPr/>
          <p:nvPr/>
        </p:nvSpPr>
        <p:spPr>
          <a:xfrm flipH="false" flipV="false" rot="0">
            <a:off x="533773" y="796553"/>
            <a:ext cx="7860844" cy="3344432"/>
          </a:xfrm>
          <a:custGeom>
            <a:avLst/>
            <a:gdLst/>
            <a:ahLst/>
            <a:cxnLst/>
            <a:rect r="r" b="b" t="t" l="l"/>
            <a:pathLst>
              <a:path h="3344432" w="7860844">
                <a:moveTo>
                  <a:pt x="0" y="0"/>
                </a:moveTo>
                <a:lnTo>
                  <a:pt x="7860845" y="0"/>
                </a:lnTo>
                <a:lnTo>
                  <a:pt x="7860845" y="3344432"/>
                </a:lnTo>
                <a:lnTo>
                  <a:pt x="0" y="3344432"/>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20" id="20"/>
          <p:cNvSpPr txBox="true"/>
          <p:nvPr/>
        </p:nvSpPr>
        <p:spPr>
          <a:xfrm rot="0">
            <a:off x="1025365" y="1231791"/>
            <a:ext cx="6963813" cy="1236978"/>
          </a:xfrm>
          <a:prstGeom prst="rect">
            <a:avLst/>
          </a:prstGeom>
        </p:spPr>
        <p:txBody>
          <a:bodyPr anchor="t" rtlCol="false" tIns="0" lIns="0" bIns="0" rIns="0">
            <a:spAutoFit/>
          </a:bodyPr>
          <a:lstStyle/>
          <a:p>
            <a:pPr algn="ctr">
              <a:lnSpc>
                <a:spcPts val="10045"/>
              </a:lnSpc>
            </a:pPr>
            <a:r>
              <a:rPr lang="en-US" sz="7175">
                <a:solidFill>
                  <a:srgbClr val="055CA5"/>
                </a:solidFill>
                <a:latin typeface="Bangers"/>
                <a:ea typeface="Bangers"/>
                <a:cs typeface="Bangers"/>
                <a:sym typeface="Bangers"/>
              </a:rPr>
              <a:t>Informal Resolution</a:t>
            </a:r>
          </a:p>
        </p:txBody>
      </p:sp>
      <p:sp>
        <p:nvSpPr>
          <p:cNvPr name="TextBox 21" id="21"/>
          <p:cNvSpPr txBox="true"/>
          <p:nvPr/>
        </p:nvSpPr>
        <p:spPr>
          <a:xfrm rot="0">
            <a:off x="4507271" y="4343625"/>
            <a:ext cx="8910351" cy="3307390"/>
          </a:xfrm>
          <a:prstGeom prst="rect">
            <a:avLst/>
          </a:prstGeom>
        </p:spPr>
        <p:txBody>
          <a:bodyPr anchor="t" rtlCol="false" tIns="0" lIns="0" bIns="0" rIns="0">
            <a:spAutoFit/>
          </a:bodyPr>
          <a:lstStyle/>
          <a:p>
            <a:pPr algn="l" marL="582883" indent="-291442" lvl="1">
              <a:lnSpc>
                <a:spcPts val="3747"/>
              </a:lnSpc>
              <a:buFont typeface="Arial"/>
              <a:buChar char="•"/>
            </a:pPr>
            <a:r>
              <a:rPr lang="en-US" sz="2699">
                <a:solidFill>
                  <a:srgbClr val="342725"/>
                </a:solidFill>
                <a:latin typeface="Comica"/>
                <a:ea typeface="Comica"/>
                <a:cs typeface="Comica"/>
                <a:sym typeface="Comica"/>
              </a:rPr>
              <a:t>Meet with students, parents, advisors and facilitate resolutions after Formal Complaint and before determination regarding responsibility </a:t>
            </a:r>
          </a:p>
          <a:p>
            <a:pPr algn="l" marL="582883" indent="-291442" lvl="1">
              <a:lnSpc>
                <a:spcPts val="3747"/>
              </a:lnSpc>
              <a:buFont typeface="Arial"/>
              <a:buChar char="•"/>
            </a:pPr>
            <a:r>
              <a:rPr lang="en-US" sz="2699">
                <a:solidFill>
                  <a:srgbClr val="342725"/>
                </a:solidFill>
                <a:latin typeface="Comica"/>
                <a:ea typeface="Comica"/>
                <a:cs typeface="Comica"/>
                <a:sym typeface="Comica"/>
              </a:rPr>
              <a:t>Informal Resolutions CANNOT be used when the Respondent is an employee, and the complainant is a student. </a:t>
            </a:r>
          </a:p>
        </p:txBody>
      </p:sp>
      <p:sp>
        <p:nvSpPr>
          <p:cNvPr name="Freeform 22" id="22"/>
          <p:cNvSpPr/>
          <p:nvPr/>
        </p:nvSpPr>
        <p:spPr>
          <a:xfrm flipH="false" flipV="false" rot="0">
            <a:off x="749221" y="5913915"/>
            <a:ext cx="1678000" cy="2993505"/>
          </a:xfrm>
          <a:custGeom>
            <a:avLst/>
            <a:gdLst/>
            <a:ahLst/>
            <a:cxnLst/>
            <a:rect r="r" b="b" t="t" l="l"/>
            <a:pathLst>
              <a:path h="2993505" w="1678000">
                <a:moveTo>
                  <a:pt x="0" y="0"/>
                </a:moveTo>
                <a:lnTo>
                  <a:pt x="1678000" y="0"/>
                </a:lnTo>
                <a:lnTo>
                  <a:pt x="1678000" y="2993505"/>
                </a:lnTo>
                <a:lnTo>
                  <a:pt x="0" y="2993505"/>
                </a:lnTo>
                <a:lnTo>
                  <a:pt x="0" y="0"/>
                </a:lnTo>
                <a:close/>
              </a:path>
            </a:pathLst>
          </a:custGeom>
          <a:blipFill>
            <a:blip r:embed="rId19"/>
            <a:stretch>
              <a:fillRect l="0" t="0" r="0" b="0"/>
            </a:stretch>
          </a:blipFill>
        </p:spPr>
      </p:sp>
      <p:sp>
        <p:nvSpPr>
          <p:cNvPr name="TextBox 23" id="23"/>
          <p:cNvSpPr txBox="true"/>
          <p:nvPr/>
        </p:nvSpPr>
        <p:spPr>
          <a:xfrm rot="0">
            <a:off x="-3433730" y="9012195"/>
            <a:ext cx="10043902" cy="375920"/>
          </a:xfrm>
          <a:prstGeom prst="rect">
            <a:avLst/>
          </a:prstGeom>
        </p:spPr>
        <p:txBody>
          <a:bodyPr anchor="t" rtlCol="false" tIns="0" lIns="0" bIns="0" rIns="0">
            <a:spAutoFit/>
          </a:bodyPr>
          <a:lstStyle/>
          <a:p>
            <a:pPr algn="ctr">
              <a:lnSpc>
                <a:spcPts val="2799"/>
              </a:lnSpc>
            </a:pPr>
            <a:r>
              <a:rPr lang="en-US" b="true" sz="2799">
                <a:solidFill>
                  <a:srgbClr val="ED1C24"/>
                </a:solidFill>
                <a:latin typeface="Big Shoulders Display Bold"/>
                <a:ea typeface="Big Shoulders Display Bold"/>
                <a:cs typeface="Big Shoulders Display Bold"/>
                <a:sym typeface="Big Shoulders Display Bold"/>
              </a:rPr>
              <a:t>TITAN VIRTUOSO</a:t>
            </a:r>
          </a:p>
        </p:txBody>
      </p:sp>
    </p:spTree>
  </p:cSld>
  <p:clrMapOvr>
    <a:masterClrMapping/>
  </p:clrMapOvr>
</p:sld>
</file>

<file path=ppt/slides/slide63.xml><?xml version="1.0" encoding="utf-8"?>
<p:sld xmlns:p="http://schemas.openxmlformats.org/presentationml/2006/main" xmlns:a="http://schemas.openxmlformats.org/drawingml/2006/main" xmlns:r="http://schemas.openxmlformats.org/officeDocument/2006/relationships">
  <p:cSld>
    <p:bg>
      <p:bgPr>
        <a:solidFill>
          <a:srgbClr val="EDB017"/>
        </a:solidFill>
      </p:bgPr>
    </p:bg>
    <p:spTree>
      <p:nvGrpSpPr>
        <p:cNvPr id="1" name=""/>
        <p:cNvGrpSpPr/>
        <p:nvPr/>
      </p:nvGrpSpPr>
      <p:grpSpPr>
        <a:xfrm>
          <a:off x="0" y="0"/>
          <a:ext cx="0" cy="0"/>
          <a:chOff x="0" y="0"/>
          <a:chExt cx="0" cy="0"/>
        </a:xfrm>
      </p:grpSpPr>
      <p:sp>
        <p:nvSpPr>
          <p:cNvPr name="Freeform 2" id="2"/>
          <p:cNvSpPr/>
          <p:nvPr/>
        </p:nvSpPr>
        <p:spPr>
          <a:xfrm flipH="false" flipV="false" rot="0">
            <a:off x="11748240" y="647126"/>
            <a:ext cx="5663655" cy="5663655"/>
          </a:xfrm>
          <a:custGeom>
            <a:avLst/>
            <a:gdLst/>
            <a:ahLst/>
            <a:cxnLst/>
            <a:rect r="r" b="b" t="t" l="l"/>
            <a:pathLst>
              <a:path h="5663655" w="5663655">
                <a:moveTo>
                  <a:pt x="0" y="0"/>
                </a:moveTo>
                <a:lnTo>
                  <a:pt x="5663654" y="0"/>
                </a:lnTo>
                <a:lnTo>
                  <a:pt x="5663654" y="5663655"/>
                </a:lnTo>
                <a:lnTo>
                  <a:pt x="0" y="566365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18357" y="4460510"/>
            <a:ext cx="6343846" cy="6343846"/>
          </a:xfrm>
          <a:custGeom>
            <a:avLst/>
            <a:gdLst/>
            <a:ahLst/>
            <a:cxnLst/>
            <a:rect r="r" b="b" t="t" l="l"/>
            <a:pathLst>
              <a:path h="6343846" w="6343846">
                <a:moveTo>
                  <a:pt x="0" y="0"/>
                </a:moveTo>
                <a:lnTo>
                  <a:pt x="6343846" y="0"/>
                </a:lnTo>
                <a:lnTo>
                  <a:pt x="6343846" y="6343846"/>
                </a:lnTo>
                <a:lnTo>
                  <a:pt x="0" y="63438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true" flipV="true" rot="0">
            <a:off x="-232461" y="-1568532"/>
            <a:ext cx="7838870" cy="6712032"/>
          </a:xfrm>
          <a:custGeom>
            <a:avLst/>
            <a:gdLst/>
            <a:ahLst/>
            <a:cxnLst/>
            <a:rect r="r" b="b" t="t" l="l"/>
            <a:pathLst>
              <a:path h="6712032" w="7838870">
                <a:moveTo>
                  <a:pt x="7838870" y="6712032"/>
                </a:moveTo>
                <a:lnTo>
                  <a:pt x="0" y="6712032"/>
                </a:lnTo>
                <a:lnTo>
                  <a:pt x="0" y="0"/>
                </a:lnTo>
                <a:lnTo>
                  <a:pt x="7838870" y="0"/>
                </a:lnTo>
                <a:lnTo>
                  <a:pt x="7838870" y="671203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10971076" y="5143500"/>
            <a:ext cx="7838870" cy="6712032"/>
          </a:xfrm>
          <a:custGeom>
            <a:avLst/>
            <a:gdLst/>
            <a:ahLst/>
            <a:cxnLst/>
            <a:rect r="r" b="b" t="t" l="l"/>
            <a:pathLst>
              <a:path h="6712032" w="7838870">
                <a:moveTo>
                  <a:pt x="0" y="0"/>
                </a:moveTo>
                <a:lnTo>
                  <a:pt x="7838870" y="0"/>
                </a:lnTo>
                <a:lnTo>
                  <a:pt x="7838870" y="6712032"/>
                </a:lnTo>
                <a:lnTo>
                  <a:pt x="0" y="67120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277153" y="1918186"/>
            <a:ext cx="7117291" cy="6894876"/>
          </a:xfrm>
          <a:custGeom>
            <a:avLst/>
            <a:gdLst/>
            <a:ahLst/>
            <a:cxnLst/>
            <a:rect r="r" b="b" t="t" l="l"/>
            <a:pathLst>
              <a:path h="6894876" w="7117291">
                <a:moveTo>
                  <a:pt x="0" y="0"/>
                </a:moveTo>
                <a:lnTo>
                  <a:pt x="7117291" y="0"/>
                </a:lnTo>
                <a:lnTo>
                  <a:pt x="7117291" y="6894876"/>
                </a:lnTo>
                <a:lnTo>
                  <a:pt x="0" y="689487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true" flipV="true" rot="0">
            <a:off x="7862203" y="1553778"/>
            <a:ext cx="7493455" cy="7259284"/>
          </a:xfrm>
          <a:custGeom>
            <a:avLst/>
            <a:gdLst/>
            <a:ahLst/>
            <a:cxnLst/>
            <a:rect r="r" b="b" t="t" l="l"/>
            <a:pathLst>
              <a:path h="7259284" w="7493455">
                <a:moveTo>
                  <a:pt x="7493455" y="7259284"/>
                </a:moveTo>
                <a:lnTo>
                  <a:pt x="0" y="7259284"/>
                </a:lnTo>
                <a:lnTo>
                  <a:pt x="0" y="0"/>
                </a:lnTo>
                <a:lnTo>
                  <a:pt x="7493455" y="0"/>
                </a:lnTo>
                <a:lnTo>
                  <a:pt x="7493455" y="7259284"/>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4495841" y="0"/>
            <a:ext cx="3782089" cy="4077724"/>
          </a:xfrm>
          <a:custGeom>
            <a:avLst/>
            <a:gdLst/>
            <a:ahLst/>
            <a:cxnLst/>
            <a:rect r="r" b="b" t="t" l="l"/>
            <a:pathLst>
              <a:path h="4077724" w="3782089">
                <a:moveTo>
                  <a:pt x="0" y="0"/>
                </a:moveTo>
                <a:lnTo>
                  <a:pt x="3782089" y="0"/>
                </a:lnTo>
                <a:lnTo>
                  <a:pt x="3782089" y="4077724"/>
                </a:lnTo>
                <a:lnTo>
                  <a:pt x="0" y="4077724"/>
                </a:lnTo>
                <a:lnTo>
                  <a:pt x="0" y="0"/>
                </a:lnTo>
                <a:close/>
              </a:path>
            </a:pathLst>
          </a:custGeom>
          <a:blipFill>
            <a:blip r:embed="rId8"/>
            <a:stretch>
              <a:fillRect l="0" t="0" r="0" b="0"/>
            </a:stretch>
          </a:blipFill>
        </p:spPr>
      </p:sp>
      <p:sp>
        <p:nvSpPr>
          <p:cNvPr name="Freeform 9" id="9"/>
          <p:cNvSpPr/>
          <p:nvPr/>
        </p:nvSpPr>
        <p:spPr>
          <a:xfrm flipH="true" flipV="false" rot="0">
            <a:off x="46254" y="7225889"/>
            <a:ext cx="2944207" cy="3174347"/>
          </a:xfrm>
          <a:custGeom>
            <a:avLst/>
            <a:gdLst/>
            <a:ahLst/>
            <a:cxnLst/>
            <a:rect r="r" b="b" t="t" l="l"/>
            <a:pathLst>
              <a:path h="3174347" w="2944207">
                <a:moveTo>
                  <a:pt x="2944207" y="0"/>
                </a:moveTo>
                <a:lnTo>
                  <a:pt x="0" y="0"/>
                </a:lnTo>
                <a:lnTo>
                  <a:pt x="0" y="3174346"/>
                </a:lnTo>
                <a:lnTo>
                  <a:pt x="2944207" y="3174346"/>
                </a:lnTo>
                <a:lnTo>
                  <a:pt x="2944207" y="0"/>
                </a:lnTo>
                <a:close/>
              </a:path>
            </a:pathLst>
          </a:custGeom>
          <a:blipFill>
            <a:blip r:embed="rId8"/>
            <a:stretch>
              <a:fillRect l="0" t="0" r="0" b="0"/>
            </a:stretch>
          </a:blipFill>
        </p:spPr>
      </p:sp>
      <p:sp>
        <p:nvSpPr>
          <p:cNvPr name="TextBox 10" id="10"/>
          <p:cNvSpPr txBox="true"/>
          <p:nvPr/>
        </p:nvSpPr>
        <p:spPr>
          <a:xfrm rot="0">
            <a:off x="1778833" y="3323362"/>
            <a:ext cx="5822894" cy="5176154"/>
          </a:xfrm>
          <a:prstGeom prst="rect">
            <a:avLst/>
          </a:prstGeom>
        </p:spPr>
        <p:txBody>
          <a:bodyPr anchor="t" rtlCol="false" tIns="0" lIns="0" bIns="0" rIns="0">
            <a:spAutoFit/>
          </a:bodyPr>
          <a:lstStyle/>
          <a:p>
            <a:pPr algn="l" marL="569851" indent="-284926" lvl="1">
              <a:lnSpc>
                <a:spcPts val="3695"/>
              </a:lnSpc>
              <a:buFont typeface="Arial"/>
              <a:buChar char="•"/>
            </a:pPr>
            <a:r>
              <a:rPr lang="en-US" sz="2639">
                <a:solidFill>
                  <a:srgbClr val="000000"/>
                </a:solidFill>
                <a:latin typeface="Comic Sans"/>
                <a:ea typeface="Comic Sans"/>
                <a:cs typeface="Comic Sans"/>
                <a:sym typeface="Comic Sans"/>
              </a:rPr>
              <a:t>Allow any party the right to withdraw from the informal resolution process and resume grievance process with respect to Formal Complaint </a:t>
            </a:r>
          </a:p>
          <a:p>
            <a:pPr algn="l" marL="569851" indent="-284926" lvl="1">
              <a:lnSpc>
                <a:spcPts val="3695"/>
              </a:lnSpc>
              <a:buFont typeface="Arial"/>
              <a:buChar char="•"/>
            </a:pPr>
            <a:r>
              <a:rPr lang="en-US" sz="2639">
                <a:solidFill>
                  <a:srgbClr val="000000"/>
                </a:solidFill>
                <a:latin typeface="Comic Sans"/>
                <a:ea typeface="Comic Sans"/>
                <a:cs typeface="Comic Sans"/>
                <a:sym typeface="Comic Sans"/>
              </a:rPr>
              <a:t>Provides consequences resulting from informal resolution </a:t>
            </a:r>
          </a:p>
          <a:p>
            <a:pPr algn="l" marL="569851" indent="-284926" lvl="1">
              <a:lnSpc>
                <a:spcPts val="3695"/>
              </a:lnSpc>
              <a:buFont typeface="Arial"/>
              <a:buChar char="•"/>
            </a:pPr>
            <a:r>
              <a:rPr lang="en-US" sz="2639">
                <a:solidFill>
                  <a:srgbClr val="000000"/>
                </a:solidFill>
                <a:latin typeface="Comic Sans"/>
                <a:ea typeface="Comic Sans"/>
                <a:cs typeface="Comic Sans"/>
                <a:sym typeface="Comic Sans"/>
              </a:rPr>
              <a:t>Obtain both parties voluntary, written consent to the informal resolution process</a:t>
            </a:r>
          </a:p>
          <a:p>
            <a:pPr algn="l" marL="0" indent="0" lvl="0">
              <a:lnSpc>
                <a:spcPts val="4255"/>
              </a:lnSpc>
              <a:spcBef>
                <a:spcPct val="0"/>
              </a:spcBef>
            </a:pPr>
          </a:p>
        </p:txBody>
      </p:sp>
      <p:sp>
        <p:nvSpPr>
          <p:cNvPr name="TextBox 11" id="11"/>
          <p:cNvSpPr txBox="true"/>
          <p:nvPr/>
        </p:nvSpPr>
        <p:spPr>
          <a:xfrm rot="0">
            <a:off x="8976542" y="2317815"/>
            <a:ext cx="5913969" cy="6047994"/>
          </a:xfrm>
          <a:prstGeom prst="rect">
            <a:avLst/>
          </a:prstGeom>
        </p:spPr>
        <p:txBody>
          <a:bodyPr anchor="t" rtlCol="false" tIns="0" lIns="0" bIns="0" rIns="0">
            <a:spAutoFit/>
          </a:bodyPr>
          <a:lstStyle/>
          <a:p>
            <a:pPr algn="l" marL="569976" indent="-284988" lvl="1">
              <a:lnSpc>
                <a:spcPts val="3696"/>
              </a:lnSpc>
              <a:buFont typeface="Arial"/>
              <a:buChar char="•"/>
            </a:pPr>
            <a:r>
              <a:rPr lang="en-US" sz="2640">
                <a:solidFill>
                  <a:srgbClr val="000000"/>
                </a:solidFill>
                <a:latin typeface="Comic Sans"/>
                <a:ea typeface="Comic Sans"/>
                <a:cs typeface="Comic Sans"/>
                <a:sym typeface="Comic Sans"/>
              </a:rPr>
              <a:t>Cannot be offered to resolve employee on student allegations</a:t>
            </a:r>
          </a:p>
          <a:p>
            <a:pPr algn="l" marL="569976" indent="-284988" lvl="1">
              <a:lnSpc>
                <a:spcPts val="3696"/>
              </a:lnSpc>
              <a:buFont typeface="Arial"/>
              <a:buChar char="•"/>
            </a:pPr>
            <a:r>
              <a:rPr lang="en-US" sz="2640">
                <a:solidFill>
                  <a:srgbClr val="000000"/>
                </a:solidFill>
                <a:latin typeface="Comic Sans"/>
                <a:ea typeface="Comic Sans"/>
                <a:cs typeface="Comic Sans"/>
                <a:sym typeface="Comic Sans"/>
              </a:rPr>
              <a:t>After a Formal Complaint is filed and prior to decision regarding responsibility</a:t>
            </a:r>
          </a:p>
          <a:p>
            <a:pPr algn="l" marL="569976" indent="-284988" lvl="1">
              <a:lnSpc>
                <a:spcPts val="3696"/>
              </a:lnSpc>
              <a:buFont typeface="Arial"/>
              <a:buChar char="•"/>
            </a:pPr>
            <a:r>
              <a:rPr lang="en-US" sz="2640">
                <a:solidFill>
                  <a:srgbClr val="000000"/>
                </a:solidFill>
                <a:latin typeface="Comic Sans"/>
                <a:ea typeface="Comic Sans"/>
                <a:cs typeface="Comic Sans"/>
                <a:sym typeface="Comic Sans"/>
              </a:rPr>
              <a:t>Provide written notice disclosing allegations, requirements of the informal resolution process including circumstances under which it preclude the parties from resuming a Formal Complaint arising from the same allegations </a:t>
            </a:r>
          </a:p>
          <a:p>
            <a:pPr algn="l" marL="0" indent="0" lvl="0">
              <a:lnSpc>
                <a:spcPts val="3696"/>
              </a:lnSpc>
              <a:spcBef>
                <a:spcPct val="0"/>
              </a:spcBef>
            </a:pPr>
          </a:p>
        </p:txBody>
      </p:sp>
      <p:sp>
        <p:nvSpPr>
          <p:cNvPr name="Freeform 12" id="12"/>
          <p:cNvSpPr/>
          <p:nvPr/>
        </p:nvSpPr>
        <p:spPr>
          <a:xfrm flipH="false" flipV="false" rot="0">
            <a:off x="2054313" y="0"/>
            <a:ext cx="7860844" cy="3344432"/>
          </a:xfrm>
          <a:custGeom>
            <a:avLst/>
            <a:gdLst/>
            <a:ahLst/>
            <a:cxnLst/>
            <a:rect r="r" b="b" t="t" l="l"/>
            <a:pathLst>
              <a:path h="3344432" w="7860844">
                <a:moveTo>
                  <a:pt x="0" y="0"/>
                </a:moveTo>
                <a:lnTo>
                  <a:pt x="7860845" y="0"/>
                </a:lnTo>
                <a:lnTo>
                  <a:pt x="7860845" y="3344432"/>
                </a:lnTo>
                <a:lnTo>
                  <a:pt x="0" y="334443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3" id="13"/>
          <p:cNvSpPr txBox="true"/>
          <p:nvPr/>
        </p:nvSpPr>
        <p:spPr>
          <a:xfrm rot="0">
            <a:off x="2317919" y="494726"/>
            <a:ext cx="6963813" cy="1236978"/>
          </a:xfrm>
          <a:prstGeom prst="rect">
            <a:avLst/>
          </a:prstGeom>
        </p:spPr>
        <p:txBody>
          <a:bodyPr anchor="t" rtlCol="false" tIns="0" lIns="0" bIns="0" rIns="0">
            <a:spAutoFit/>
          </a:bodyPr>
          <a:lstStyle/>
          <a:p>
            <a:pPr algn="ctr">
              <a:lnSpc>
                <a:spcPts val="10045"/>
              </a:lnSpc>
            </a:pPr>
            <a:r>
              <a:rPr lang="en-US" sz="7175">
                <a:solidFill>
                  <a:srgbClr val="055CA5"/>
                </a:solidFill>
                <a:latin typeface="Bangers"/>
                <a:ea typeface="Bangers"/>
                <a:cs typeface="Bangers"/>
                <a:sym typeface="Bangers"/>
              </a:rPr>
              <a:t>Informal Resolution</a:t>
            </a:r>
          </a:p>
        </p:txBody>
      </p:sp>
    </p:spTree>
  </p:cSld>
  <p:clrMapOvr>
    <a:masterClrMapping/>
  </p:clrMapOvr>
</p:sld>
</file>

<file path=ppt/slides/slide6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9366603" y="6479068"/>
            <a:ext cx="7968897" cy="2975491"/>
            <a:chOff x="0" y="0"/>
            <a:chExt cx="808711" cy="301963"/>
          </a:xfrm>
        </p:grpSpPr>
        <p:sp>
          <p:nvSpPr>
            <p:cNvPr name="Freeform 4" id="4"/>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5" id="5"/>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9366603" y="3000739"/>
            <a:ext cx="7968897" cy="2975491"/>
            <a:chOff x="0" y="0"/>
            <a:chExt cx="808711" cy="301963"/>
          </a:xfrm>
        </p:grpSpPr>
        <p:sp>
          <p:nvSpPr>
            <p:cNvPr name="Freeform 7" id="7"/>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8" id="8"/>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104900" y="3008936"/>
            <a:ext cx="7968897" cy="2975491"/>
            <a:chOff x="0" y="0"/>
            <a:chExt cx="808711" cy="301963"/>
          </a:xfrm>
        </p:grpSpPr>
        <p:sp>
          <p:nvSpPr>
            <p:cNvPr name="Freeform 10" id="10"/>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11" id="11"/>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104900" y="6487266"/>
            <a:ext cx="7968897" cy="2975491"/>
            <a:chOff x="0" y="0"/>
            <a:chExt cx="808711" cy="301963"/>
          </a:xfrm>
        </p:grpSpPr>
        <p:sp>
          <p:nvSpPr>
            <p:cNvPr name="Freeform 13" id="13"/>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14" id="14"/>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214203" y="6326668"/>
            <a:ext cx="7968897" cy="2975491"/>
            <a:chOff x="0" y="0"/>
            <a:chExt cx="808711" cy="301963"/>
          </a:xfrm>
        </p:grpSpPr>
        <p:sp>
          <p:nvSpPr>
            <p:cNvPr name="Freeform 16" id="16"/>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17" id="17"/>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9214203" y="2848339"/>
            <a:ext cx="7968897" cy="2975491"/>
            <a:chOff x="0" y="0"/>
            <a:chExt cx="808711" cy="301963"/>
          </a:xfrm>
        </p:grpSpPr>
        <p:sp>
          <p:nvSpPr>
            <p:cNvPr name="Freeform 19" id="19"/>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20" id="20"/>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952500" y="2856536"/>
            <a:ext cx="7968897" cy="2975491"/>
            <a:chOff x="0" y="0"/>
            <a:chExt cx="808711" cy="301963"/>
          </a:xfrm>
        </p:grpSpPr>
        <p:sp>
          <p:nvSpPr>
            <p:cNvPr name="Freeform 22" id="22"/>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23" id="23"/>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952500" y="6334866"/>
            <a:ext cx="7968897" cy="2975491"/>
            <a:chOff x="0" y="0"/>
            <a:chExt cx="808711" cy="301963"/>
          </a:xfrm>
        </p:grpSpPr>
        <p:sp>
          <p:nvSpPr>
            <p:cNvPr name="Freeform 25" id="25"/>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26" id="26"/>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479715" y="3273667"/>
            <a:ext cx="5378539"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FASTER RESOLUTION</a:t>
            </a:r>
          </a:p>
        </p:txBody>
      </p:sp>
      <p:sp>
        <p:nvSpPr>
          <p:cNvPr name="TextBox 28" id="28"/>
          <p:cNvSpPr txBox="true"/>
          <p:nvPr/>
        </p:nvSpPr>
        <p:spPr>
          <a:xfrm rot="0">
            <a:off x="1479715" y="4030279"/>
            <a:ext cx="6898552" cy="143827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processes are often quicker than formal investigations, which can take weeks or months to complete. This allows students, parents, and staff to move forward without prolonged uncertainty.</a:t>
            </a:r>
          </a:p>
        </p:txBody>
      </p:sp>
      <p:sp>
        <p:nvSpPr>
          <p:cNvPr name="TextBox 29" id="29"/>
          <p:cNvSpPr txBox="true"/>
          <p:nvPr/>
        </p:nvSpPr>
        <p:spPr>
          <a:xfrm rot="0">
            <a:off x="1479715" y="7498184"/>
            <a:ext cx="6565906" cy="143827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Parties involved in an informal resolution process typically have more say in the outcome, rather than leaving the decision entirely up to administrators or hearing officers.</a:t>
            </a:r>
          </a:p>
        </p:txBody>
      </p:sp>
      <p:sp>
        <p:nvSpPr>
          <p:cNvPr name="TextBox 30" id="30"/>
          <p:cNvSpPr txBox="true"/>
          <p:nvPr/>
        </p:nvSpPr>
        <p:spPr>
          <a:xfrm rot="0">
            <a:off x="1479715" y="6497711"/>
            <a:ext cx="4382850"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MORE CONTROL</a:t>
            </a:r>
          </a:p>
        </p:txBody>
      </p:sp>
      <p:sp>
        <p:nvSpPr>
          <p:cNvPr name="TextBox 31" id="31"/>
          <p:cNvSpPr txBox="true"/>
          <p:nvPr/>
        </p:nvSpPr>
        <p:spPr>
          <a:xfrm rot="0">
            <a:off x="9280878" y="3111742"/>
            <a:ext cx="7892697"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MAINTAIN POSITIVE RELATIONSHIPS</a:t>
            </a:r>
          </a:p>
        </p:txBody>
      </p:sp>
      <p:sp>
        <p:nvSpPr>
          <p:cNvPr name="TextBox 32" id="32"/>
          <p:cNvSpPr txBox="true"/>
          <p:nvPr/>
        </p:nvSpPr>
        <p:spPr>
          <a:xfrm rot="0">
            <a:off x="9679146" y="6505908"/>
            <a:ext cx="4382850"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CONFIDENTIALITY</a:t>
            </a:r>
          </a:p>
        </p:txBody>
      </p:sp>
      <p:sp>
        <p:nvSpPr>
          <p:cNvPr name="TextBox 33" id="33"/>
          <p:cNvSpPr txBox="true"/>
          <p:nvPr/>
        </p:nvSpPr>
        <p:spPr>
          <a:xfrm rot="0">
            <a:off x="9679146" y="3887404"/>
            <a:ext cx="7186472" cy="180022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Unlike a formal investigation, which can feel legalistic and confrontational, informal resolution focuses on dialogue and finding mutually acceptable solutions. This can help maintain positive relationships within the school community.</a:t>
            </a:r>
          </a:p>
        </p:txBody>
      </p:sp>
      <p:sp>
        <p:nvSpPr>
          <p:cNvPr name="TextBox 34" id="34"/>
          <p:cNvSpPr txBox="true"/>
          <p:nvPr/>
        </p:nvSpPr>
        <p:spPr>
          <a:xfrm rot="0">
            <a:off x="9679146" y="7506381"/>
            <a:ext cx="6375013" cy="143827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Informal resolutions can provide more privacy than formal proceedings, reducing the risk of public scrutiny or reputational harm for the involved students.</a:t>
            </a:r>
          </a:p>
        </p:txBody>
      </p:sp>
      <p:sp>
        <p:nvSpPr>
          <p:cNvPr name="TextBox 35" id="35"/>
          <p:cNvSpPr txBox="true"/>
          <p:nvPr/>
        </p:nvSpPr>
        <p:spPr>
          <a:xfrm rot="0">
            <a:off x="3199616" y="1022261"/>
            <a:ext cx="11267598" cy="1647093"/>
          </a:xfrm>
          <a:prstGeom prst="rect">
            <a:avLst/>
          </a:prstGeom>
        </p:spPr>
        <p:txBody>
          <a:bodyPr anchor="t" rtlCol="false" tIns="0" lIns="0" bIns="0" rIns="0">
            <a:spAutoFit/>
          </a:bodyPr>
          <a:lstStyle/>
          <a:p>
            <a:pPr algn="ctr">
              <a:lnSpc>
                <a:spcPts val="12559"/>
              </a:lnSpc>
            </a:pPr>
            <a:r>
              <a:rPr lang="en-US" sz="11961">
                <a:solidFill>
                  <a:srgbClr val="EFE131"/>
                </a:solidFill>
                <a:latin typeface="Sniglet"/>
                <a:ea typeface="Sniglet"/>
                <a:cs typeface="Sniglet"/>
                <a:sym typeface="Sniglet"/>
              </a:rPr>
              <a:t>WHY IR?</a:t>
            </a:r>
          </a:p>
        </p:txBody>
      </p:sp>
    </p:spTree>
  </p:cSld>
  <p:clrMapOvr>
    <a:masterClrMapping/>
  </p:clrMapOvr>
</p:sld>
</file>

<file path=ppt/slides/slide6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grpSp>
        <p:nvGrpSpPr>
          <p:cNvPr name="Group 3" id="3"/>
          <p:cNvGrpSpPr/>
          <p:nvPr/>
        </p:nvGrpSpPr>
        <p:grpSpPr>
          <a:xfrm rot="0">
            <a:off x="9366603" y="6479068"/>
            <a:ext cx="7968897" cy="2975491"/>
            <a:chOff x="0" y="0"/>
            <a:chExt cx="808711" cy="301963"/>
          </a:xfrm>
        </p:grpSpPr>
        <p:sp>
          <p:nvSpPr>
            <p:cNvPr name="Freeform 4" id="4"/>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5" id="5"/>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6" id="6"/>
          <p:cNvGrpSpPr/>
          <p:nvPr/>
        </p:nvGrpSpPr>
        <p:grpSpPr>
          <a:xfrm rot="0">
            <a:off x="9366603" y="3000739"/>
            <a:ext cx="7968897" cy="2975491"/>
            <a:chOff x="0" y="0"/>
            <a:chExt cx="808711" cy="301963"/>
          </a:xfrm>
        </p:grpSpPr>
        <p:sp>
          <p:nvSpPr>
            <p:cNvPr name="Freeform 7" id="7"/>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8" id="8"/>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9" id="9"/>
          <p:cNvGrpSpPr/>
          <p:nvPr/>
        </p:nvGrpSpPr>
        <p:grpSpPr>
          <a:xfrm rot="0">
            <a:off x="1104900" y="3008936"/>
            <a:ext cx="7968897" cy="2975491"/>
            <a:chOff x="0" y="0"/>
            <a:chExt cx="808711" cy="301963"/>
          </a:xfrm>
        </p:grpSpPr>
        <p:sp>
          <p:nvSpPr>
            <p:cNvPr name="Freeform 10" id="10"/>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11" id="11"/>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12" id="12"/>
          <p:cNvGrpSpPr/>
          <p:nvPr/>
        </p:nvGrpSpPr>
        <p:grpSpPr>
          <a:xfrm rot="0">
            <a:off x="1104900" y="6487266"/>
            <a:ext cx="7968897" cy="2975491"/>
            <a:chOff x="0" y="0"/>
            <a:chExt cx="808711" cy="301963"/>
          </a:xfrm>
        </p:grpSpPr>
        <p:sp>
          <p:nvSpPr>
            <p:cNvPr name="Freeform 13" id="13"/>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FBC717"/>
            </a:solidFill>
            <a:ln cap="sq">
              <a:noFill/>
              <a:prstDash val="solid"/>
              <a:miter/>
            </a:ln>
          </p:spPr>
        </p:sp>
        <p:sp>
          <p:nvSpPr>
            <p:cNvPr name="TextBox 14" id="14"/>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15" id="15"/>
          <p:cNvGrpSpPr/>
          <p:nvPr/>
        </p:nvGrpSpPr>
        <p:grpSpPr>
          <a:xfrm rot="0">
            <a:off x="9214203" y="6326668"/>
            <a:ext cx="7968897" cy="2975491"/>
            <a:chOff x="0" y="0"/>
            <a:chExt cx="808711" cy="301963"/>
          </a:xfrm>
        </p:grpSpPr>
        <p:sp>
          <p:nvSpPr>
            <p:cNvPr name="Freeform 16" id="16"/>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17" id="17"/>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18" id="18"/>
          <p:cNvGrpSpPr/>
          <p:nvPr/>
        </p:nvGrpSpPr>
        <p:grpSpPr>
          <a:xfrm rot="0">
            <a:off x="9214203" y="2848339"/>
            <a:ext cx="7968897" cy="2975491"/>
            <a:chOff x="0" y="0"/>
            <a:chExt cx="808711" cy="301963"/>
          </a:xfrm>
        </p:grpSpPr>
        <p:sp>
          <p:nvSpPr>
            <p:cNvPr name="Freeform 19" id="19"/>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20" id="20"/>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952500" y="2856536"/>
            <a:ext cx="7968897" cy="2975491"/>
            <a:chOff x="0" y="0"/>
            <a:chExt cx="808711" cy="301963"/>
          </a:xfrm>
        </p:grpSpPr>
        <p:sp>
          <p:nvSpPr>
            <p:cNvPr name="Freeform 22" id="22"/>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23" id="23"/>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grpSp>
        <p:nvGrpSpPr>
          <p:cNvPr name="Group 24" id="24"/>
          <p:cNvGrpSpPr/>
          <p:nvPr/>
        </p:nvGrpSpPr>
        <p:grpSpPr>
          <a:xfrm rot="0">
            <a:off x="952500" y="6334866"/>
            <a:ext cx="7968897" cy="2975491"/>
            <a:chOff x="0" y="0"/>
            <a:chExt cx="808711" cy="301963"/>
          </a:xfrm>
        </p:grpSpPr>
        <p:sp>
          <p:nvSpPr>
            <p:cNvPr name="Freeform 25" id="25"/>
            <p:cNvSpPr/>
            <p:nvPr/>
          </p:nvSpPr>
          <p:spPr>
            <a:xfrm flipH="false" flipV="false" rot="0">
              <a:off x="0" y="0"/>
              <a:ext cx="808711" cy="301963"/>
            </a:xfrm>
            <a:custGeom>
              <a:avLst/>
              <a:gdLst/>
              <a:ahLst/>
              <a:cxnLst/>
              <a:rect r="r" b="b" t="t" l="l"/>
              <a:pathLst>
                <a:path h="301963" w="808711">
                  <a:moveTo>
                    <a:pt x="0" y="0"/>
                  </a:moveTo>
                  <a:lnTo>
                    <a:pt x="808711" y="0"/>
                  </a:lnTo>
                  <a:lnTo>
                    <a:pt x="808711" y="301963"/>
                  </a:lnTo>
                  <a:lnTo>
                    <a:pt x="0" y="301963"/>
                  </a:lnTo>
                  <a:close/>
                </a:path>
              </a:pathLst>
            </a:custGeom>
            <a:solidFill>
              <a:srgbClr val="000000"/>
            </a:solidFill>
            <a:ln w="66675" cap="sq">
              <a:solidFill>
                <a:srgbClr val="000000"/>
              </a:solidFill>
              <a:prstDash val="solid"/>
              <a:miter/>
            </a:ln>
          </p:spPr>
        </p:sp>
        <p:sp>
          <p:nvSpPr>
            <p:cNvPr name="TextBox 26" id="26"/>
            <p:cNvSpPr txBox="true"/>
            <p:nvPr/>
          </p:nvSpPr>
          <p:spPr>
            <a:xfrm>
              <a:off x="0" y="-38100"/>
              <a:ext cx="808711" cy="340063"/>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1479715" y="3273667"/>
            <a:ext cx="5999710"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RESTORATIVE APPROACH</a:t>
            </a:r>
          </a:p>
        </p:txBody>
      </p:sp>
      <p:sp>
        <p:nvSpPr>
          <p:cNvPr name="TextBox 28" id="28"/>
          <p:cNvSpPr txBox="true"/>
          <p:nvPr/>
        </p:nvSpPr>
        <p:spPr>
          <a:xfrm rot="0">
            <a:off x="1479715" y="4030279"/>
            <a:ext cx="6898552" cy="143827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Schools can use informal resolution to implement educational interventions, counseling, mediation, or restorative justice practices that address harm without resorting to punitive measures.</a:t>
            </a:r>
          </a:p>
        </p:txBody>
      </p:sp>
      <p:sp>
        <p:nvSpPr>
          <p:cNvPr name="TextBox 29" id="29"/>
          <p:cNvSpPr txBox="true"/>
          <p:nvPr/>
        </p:nvSpPr>
        <p:spPr>
          <a:xfrm rot="0">
            <a:off x="1479715" y="7211106"/>
            <a:ext cx="6565906" cy="180022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Informal resolutions allow schools to craft creative and individualized solutions that meet the needs of the parties involved, such as safety agreements, no-contact agreements, training, or behavioral interventions.</a:t>
            </a:r>
          </a:p>
        </p:txBody>
      </p:sp>
      <p:sp>
        <p:nvSpPr>
          <p:cNvPr name="TextBox 30" id="30"/>
          <p:cNvSpPr txBox="true"/>
          <p:nvPr/>
        </p:nvSpPr>
        <p:spPr>
          <a:xfrm rot="0">
            <a:off x="1479715" y="6497711"/>
            <a:ext cx="5497304"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FLEXIBLE OUTCOMES</a:t>
            </a:r>
          </a:p>
        </p:txBody>
      </p:sp>
      <p:sp>
        <p:nvSpPr>
          <p:cNvPr name="TextBox 31" id="31"/>
          <p:cNvSpPr txBox="true"/>
          <p:nvPr/>
        </p:nvSpPr>
        <p:spPr>
          <a:xfrm rot="0">
            <a:off x="9509478" y="3111742"/>
            <a:ext cx="7892697"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REDUCED TRAMA AND STRESS</a:t>
            </a:r>
          </a:p>
        </p:txBody>
      </p:sp>
      <p:sp>
        <p:nvSpPr>
          <p:cNvPr name="TextBox 32" id="32"/>
          <p:cNvSpPr txBox="true"/>
          <p:nvPr/>
        </p:nvSpPr>
        <p:spPr>
          <a:xfrm rot="0">
            <a:off x="9679146" y="6505908"/>
            <a:ext cx="7016804" cy="565150"/>
          </a:xfrm>
          <a:prstGeom prst="rect">
            <a:avLst/>
          </a:prstGeom>
        </p:spPr>
        <p:txBody>
          <a:bodyPr anchor="t" rtlCol="false" tIns="0" lIns="0" bIns="0" rIns="0">
            <a:spAutoFit/>
          </a:bodyPr>
          <a:lstStyle/>
          <a:p>
            <a:pPr algn="l">
              <a:lnSpc>
                <a:spcPts val="4400"/>
              </a:lnSpc>
            </a:pPr>
            <a:r>
              <a:rPr lang="en-US" sz="4000">
                <a:solidFill>
                  <a:srgbClr val="FBC71A"/>
                </a:solidFill>
                <a:latin typeface="Sniglet"/>
                <a:ea typeface="Sniglet"/>
                <a:cs typeface="Sniglet"/>
                <a:sym typeface="Sniglet"/>
              </a:rPr>
              <a:t>ENCOURAGES COMMUNICATION</a:t>
            </a:r>
          </a:p>
        </p:txBody>
      </p:sp>
      <p:sp>
        <p:nvSpPr>
          <p:cNvPr name="TextBox 33" id="33"/>
          <p:cNvSpPr txBox="true"/>
          <p:nvPr/>
        </p:nvSpPr>
        <p:spPr>
          <a:xfrm rot="0">
            <a:off x="9509478" y="4086467"/>
            <a:ext cx="7186472" cy="71437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 A formal Title IX investigation can be stressful for all involved, especially in sensitive cases.</a:t>
            </a:r>
          </a:p>
        </p:txBody>
      </p:sp>
      <p:sp>
        <p:nvSpPr>
          <p:cNvPr name="TextBox 34" id="34"/>
          <p:cNvSpPr txBox="true"/>
          <p:nvPr/>
        </p:nvSpPr>
        <p:spPr>
          <a:xfrm rot="0">
            <a:off x="9679146" y="7506381"/>
            <a:ext cx="6375013" cy="1438275"/>
          </a:xfrm>
          <a:prstGeom prst="rect">
            <a:avLst/>
          </a:prstGeom>
        </p:spPr>
        <p:txBody>
          <a:bodyPr anchor="t" rtlCol="false" tIns="0" lIns="0" bIns="0" rIns="0">
            <a:spAutoFit/>
          </a:bodyPr>
          <a:lstStyle/>
          <a:p>
            <a:pPr algn="l" marL="0" indent="0" lvl="0">
              <a:lnSpc>
                <a:spcPts val="2880"/>
              </a:lnSpc>
            </a:pPr>
            <a:r>
              <a:rPr lang="en-US" sz="2400">
                <a:solidFill>
                  <a:srgbClr val="FBC71A"/>
                </a:solidFill>
                <a:latin typeface="Nunito"/>
                <a:ea typeface="Nunito"/>
                <a:cs typeface="Nunito"/>
                <a:sym typeface="Nunito"/>
              </a:rPr>
              <a:t> A well-facilitated informal resolution process can promote mutual understanding and prevent future conflicts by addressing the underlying issues in a constructive manner.</a:t>
            </a:r>
          </a:p>
        </p:txBody>
      </p:sp>
      <p:sp>
        <p:nvSpPr>
          <p:cNvPr name="TextBox 35" id="35"/>
          <p:cNvSpPr txBox="true"/>
          <p:nvPr/>
        </p:nvSpPr>
        <p:spPr>
          <a:xfrm rot="0">
            <a:off x="3199616" y="1022261"/>
            <a:ext cx="11267598" cy="1647093"/>
          </a:xfrm>
          <a:prstGeom prst="rect">
            <a:avLst/>
          </a:prstGeom>
        </p:spPr>
        <p:txBody>
          <a:bodyPr anchor="t" rtlCol="false" tIns="0" lIns="0" bIns="0" rIns="0">
            <a:spAutoFit/>
          </a:bodyPr>
          <a:lstStyle/>
          <a:p>
            <a:pPr algn="ctr">
              <a:lnSpc>
                <a:spcPts val="12559"/>
              </a:lnSpc>
            </a:pPr>
            <a:r>
              <a:rPr lang="en-US" sz="11961">
                <a:solidFill>
                  <a:srgbClr val="EFE131"/>
                </a:solidFill>
                <a:latin typeface="Sniglet"/>
                <a:ea typeface="Sniglet"/>
                <a:cs typeface="Sniglet"/>
                <a:sym typeface="Sniglet"/>
              </a:rPr>
              <a:t>WHY IR?</a:t>
            </a:r>
          </a:p>
        </p:txBody>
      </p:sp>
    </p:spTree>
  </p:cSld>
  <p:clrMapOvr>
    <a:masterClrMapping/>
  </p:clrMapOvr>
</p:sld>
</file>

<file path=ppt/slides/slide6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028700" y="3210687"/>
            <a:ext cx="13525041" cy="5426923"/>
          </a:xfrm>
          <a:custGeom>
            <a:avLst/>
            <a:gdLst/>
            <a:ahLst/>
            <a:cxnLst/>
            <a:rect r="r" b="b" t="t" l="l"/>
            <a:pathLst>
              <a:path h="5426923" w="13525041">
                <a:moveTo>
                  <a:pt x="0" y="0"/>
                </a:moveTo>
                <a:lnTo>
                  <a:pt x="13525041" y="0"/>
                </a:lnTo>
                <a:lnTo>
                  <a:pt x="13525041" y="5426923"/>
                </a:lnTo>
                <a:lnTo>
                  <a:pt x="0" y="542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553741" y="2011818"/>
            <a:ext cx="2705559" cy="1198869"/>
          </a:xfrm>
          <a:custGeom>
            <a:avLst/>
            <a:gdLst/>
            <a:ahLst/>
            <a:cxnLst/>
            <a:rect r="r" b="b" t="t" l="l"/>
            <a:pathLst>
              <a:path h="1198869" w="2705559">
                <a:moveTo>
                  <a:pt x="0" y="0"/>
                </a:moveTo>
                <a:lnTo>
                  <a:pt x="2705559" y="0"/>
                </a:lnTo>
                <a:lnTo>
                  <a:pt x="2705559" y="1198869"/>
                </a:lnTo>
                <a:lnTo>
                  <a:pt x="0" y="1198869"/>
                </a:lnTo>
                <a:lnTo>
                  <a:pt x="0" y="0"/>
                </a:lnTo>
                <a:close/>
              </a:path>
            </a:pathLst>
          </a:custGeom>
          <a:blipFill>
            <a:blip r:embed="rId5">
              <a:extLst>
                <a:ext uri="{96DAC541-7B7A-43D3-8B79-37D633B846F1}">
                  <asvg:svgBlip xmlns:asvg="http://schemas.microsoft.com/office/drawing/2016/SVG/main" r:embed="rId6"/>
                </a:ext>
              </a:extLst>
            </a:blip>
            <a:stretch>
              <a:fillRect l="0" t="-352670" r="-399898" b="0"/>
            </a:stretch>
          </a:blipFill>
        </p:spPr>
      </p:sp>
      <p:sp>
        <p:nvSpPr>
          <p:cNvPr name="Freeform 5" id="5"/>
          <p:cNvSpPr/>
          <p:nvPr/>
        </p:nvSpPr>
        <p:spPr>
          <a:xfrm flipH="false" flipV="false" rot="0">
            <a:off x="15260218" y="663598"/>
            <a:ext cx="1292606" cy="1348220"/>
          </a:xfrm>
          <a:custGeom>
            <a:avLst/>
            <a:gdLst/>
            <a:ahLst/>
            <a:cxnLst/>
            <a:rect r="r" b="b" t="t" l="l"/>
            <a:pathLst>
              <a:path h="1348220" w="1292606">
                <a:moveTo>
                  <a:pt x="0" y="0"/>
                </a:moveTo>
                <a:lnTo>
                  <a:pt x="1292606" y="0"/>
                </a:lnTo>
                <a:lnTo>
                  <a:pt x="1292606" y="1348220"/>
                </a:lnTo>
                <a:lnTo>
                  <a:pt x="0" y="134822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9751487" y="2777652"/>
            <a:ext cx="1292606" cy="1348220"/>
          </a:xfrm>
          <a:custGeom>
            <a:avLst/>
            <a:gdLst/>
            <a:ahLst/>
            <a:cxnLst/>
            <a:rect r="r" b="b" t="t" l="l"/>
            <a:pathLst>
              <a:path h="1348220" w="1292606">
                <a:moveTo>
                  <a:pt x="0" y="0"/>
                </a:moveTo>
                <a:lnTo>
                  <a:pt x="1292606" y="0"/>
                </a:lnTo>
                <a:lnTo>
                  <a:pt x="1292606" y="1348220"/>
                </a:lnTo>
                <a:lnTo>
                  <a:pt x="0" y="134822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740231" y="6341907"/>
            <a:ext cx="876217" cy="1128782"/>
          </a:xfrm>
          <a:custGeom>
            <a:avLst/>
            <a:gdLst/>
            <a:ahLst/>
            <a:cxnLst/>
            <a:rect r="r" b="b" t="t" l="l"/>
            <a:pathLst>
              <a:path h="1128782" w="876217">
                <a:moveTo>
                  <a:pt x="0" y="0"/>
                </a:moveTo>
                <a:lnTo>
                  <a:pt x="876217" y="0"/>
                </a:lnTo>
                <a:lnTo>
                  <a:pt x="876217" y="1128782"/>
                </a:lnTo>
                <a:lnTo>
                  <a:pt x="0" y="1128782"/>
                </a:lnTo>
                <a:lnTo>
                  <a:pt x="0" y="0"/>
                </a:lnTo>
                <a:close/>
              </a:path>
            </a:pathLst>
          </a:custGeom>
          <a:blipFill>
            <a:blip r:embed="rId9"/>
            <a:stretch>
              <a:fillRect l="0" t="0" r="0" b="0"/>
            </a:stretch>
          </a:blipFill>
        </p:spPr>
      </p:sp>
      <p:sp>
        <p:nvSpPr>
          <p:cNvPr name="Freeform 8" id="8"/>
          <p:cNvSpPr/>
          <p:nvPr/>
        </p:nvSpPr>
        <p:spPr>
          <a:xfrm flipH="false" flipV="false" rot="0">
            <a:off x="4482429" y="4913558"/>
            <a:ext cx="1231951" cy="1428349"/>
          </a:xfrm>
          <a:custGeom>
            <a:avLst/>
            <a:gdLst/>
            <a:ahLst/>
            <a:cxnLst/>
            <a:rect r="r" b="b" t="t" l="l"/>
            <a:pathLst>
              <a:path h="1428349" w="1231951">
                <a:moveTo>
                  <a:pt x="0" y="0"/>
                </a:moveTo>
                <a:lnTo>
                  <a:pt x="1231950" y="0"/>
                </a:lnTo>
                <a:lnTo>
                  <a:pt x="1231950" y="1428349"/>
                </a:lnTo>
                <a:lnTo>
                  <a:pt x="0" y="142834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7175245" y="3866749"/>
            <a:ext cx="1231951" cy="1428349"/>
          </a:xfrm>
          <a:custGeom>
            <a:avLst/>
            <a:gdLst/>
            <a:ahLst/>
            <a:cxnLst/>
            <a:rect r="r" b="b" t="t" l="l"/>
            <a:pathLst>
              <a:path h="1428349" w="1231951">
                <a:moveTo>
                  <a:pt x="0" y="0"/>
                </a:moveTo>
                <a:lnTo>
                  <a:pt x="1231951" y="0"/>
                </a:lnTo>
                <a:lnTo>
                  <a:pt x="1231951" y="1428348"/>
                </a:lnTo>
                <a:lnTo>
                  <a:pt x="0" y="142834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0" id="10"/>
          <p:cNvSpPr/>
          <p:nvPr/>
        </p:nvSpPr>
        <p:spPr>
          <a:xfrm flipH="false" flipV="false" rot="0">
            <a:off x="12488915" y="1648895"/>
            <a:ext cx="1135134" cy="1418917"/>
          </a:xfrm>
          <a:custGeom>
            <a:avLst/>
            <a:gdLst/>
            <a:ahLst/>
            <a:cxnLst/>
            <a:rect r="r" b="b" t="t" l="l"/>
            <a:pathLst>
              <a:path h="1418917" w="1135134">
                <a:moveTo>
                  <a:pt x="0" y="0"/>
                </a:moveTo>
                <a:lnTo>
                  <a:pt x="1135133" y="0"/>
                </a:lnTo>
                <a:lnTo>
                  <a:pt x="1135133" y="1418917"/>
                </a:lnTo>
                <a:lnTo>
                  <a:pt x="0" y="1418917"/>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TextBox 11" id="11"/>
          <p:cNvSpPr txBox="true"/>
          <p:nvPr/>
        </p:nvSpPr>
        <p:spPr>
          <a:xfrm rot="0">
            <a:off x="1199681" y="7980677"/>
            <a:ext cx="2546538"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Notice of Allegations- call first</a:t>
            </a:r>
          </a:p>
        </p:txBody>
      </p:sp>
      <p:sp>
        <p:nvSpPr>
          <p:cNvPr name="TextBox 12" id="12"/>
          <p:cNvSpPr txBox="true"/>
          <p:nvPr/>
        </p:nvSpPr>
        <p:spPr>
          <a:xfrm rot="0">
            <a:off x="6571629" y="5471711"/>
            <a:ext cx="2870176"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Informal Resolution Procedures</a:t>
            </a:r>
          </a:p>
        </p:txBody>
      </p:sp>
      <p:sp>
        <p:nvSpPr>
          <p:cNvPr name="TextBox 13" id="13"/>
          <p:cNvSpPr txBox="true"/>
          <p:nvPr/>
        </p:nvSpPr>
        <p:spPr>
          <a:xfrm rot="0">
            <a:off x="3980146" y="6744161"/>
            <a:ext cx="2126230"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Grievance Procedures</a:t>
            </a:r>
          </a:p>
        </p:txBody>
      </p:sp>
      <p:sp>
        <p:nvSpPr>
          <p:cNvPr name="TextBox 14" id="14"/>
          <p:cNvSpPr txBox="true"/>
          <p:nvPr/>
        </p:nvSpPr>
        <p:spPr>
          <a:xfrm rot="0">
            <a:off x="9264787" y="4552950"/>
            <a:ext cx="2546176" cy="600075"/>
          </a:xfrm>
          <a:prstGeom prst="rect">
            <a:avLst/>
          </a:prstGeom>
        </p:spPr>
        <p:txBody>
          <a:bodyPr anchor="t" rtlCol="false" tIns="0" lIns="0" bIns="0" rIns="0">
            <a:spAutoFit/>
          </a:bodyPr>
          <a:lstStyle/>
          <a:p>
            <a:pPr algn="ctr">
              <a:lnSpc>
                <a:spcPts val="2399"/>
              </a:lnSpc>
            </a:pPr>
            <a:r>
              <a:rPr lang="en-US" sz="1999" b="true">
                <a:solidFill>
                  <a:srgbClr val="FFFFFF"/>
                </a:solidFill>
                <a:latin typeface="Roboto Bold"/>
                <a:ea typeface="Roboto Bold"/>
                <a:cs typeface="Roboto Bold"/>
                <a:sym typeface="Roboto Bold"/>
              </a:rPr>
              <a:t>Signed Consent Forms Required</a:t>
            </a:r>
          </a:p>
        </p:txBody>
      </p:sp>
      <p:sp>
        <p:nvSpPr>
          <p:cNvPr name="TextBox 15" id="15"/>
          <p:cNvSpPr txBox="true"/>
          <p:nvPr/>
        </p:nvSpPr>
        <p:spPr>
          <a:xfrm rot="0">
            <a:off x="12116214" y="3590524"/>
            <a:ext cx="2437528" cy="276225"/>
          </a:xfrm>
          <a:prstGeom prst="rect">
            <a:avLst/>
          </a:prstGeom>
        </p:spPr>
        <p:txBody>
          <a:bodyPr anchor="t" rtlCol="false" tIns="0" lIns="0" bIns="0" rIns="0">
            <a:spAutoFit/>
          </a:bodyPr>
          <a:lstStyle/>
          <a:p>
            <a:pPr algn="l">
              <a:lnSpc>
                <a:spcPts val="2160"/>
              </a:lnSpc>
            </a:pPr>
            <a:r>
              <a:rPr lang="en-US" sz="1800" b="true">
                <a:solidFill>
                  <a:srgbClr val="FFFFFF"/>
                </a:solidFill>
                <a:latin typeface="Roboto Bold"/>
                <a:ea typeface="Roboto Bold"/>
                <a:cs typeface="Roboto Bold"/>
                <a:sym typeface="Roboto Bold"/>
              </a:rPr>
              <a:t>Conduct Meeting</a:t>
            </a:r>
          </a:p>
        </p:txBody>
      </p:sp>
      <p:sp>
        <p:nvSpPr>
          <p:cNvPr name="TextBox 16" id="16"/>
          <p:cNvSpPr txBox="true"/>
          <p:nvPr/>
        </p:nvSpPr>
        <p:spPr>
          <a:xfrm rot="0">
            <a:off x="15068870" y="2172462"/>
            <a:ext cx="1941294" cy="895350"/>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Signed Outcome Template and Checklist</a:t>
            </a:r>
          </a:p>
        </p:txBody>
      </p:sp>
      <p:sp>
        <p:nvSpPr>
          <p:cNvPr name="TextBox 17" id="17"/>
          <p:cNvSpPr txBox="true"/>
          <p:nvPr/>
        </p:nvSpPr>
        <p:spPr>
          <a:xfrm rot="0">
            <a:off x="1028700" y="638175"/>
            <a:ext cx="10887904" cy="1181100"/>
          </a:xfrm>
          <a:prstGeom prst="rect">
            <a:avLst/>
          </a:prstGeom>
        </p:spPr>
        <p:txBody>
          <a:bodyPr anchor="t" rtlCol="false" tIns="0" lIns="0" bIns="0" rIns="0">
            <a:spAutoFit/>
          </a:bodyPr>
          <a:lstStyle/>
          <a:p>
            <a:pPr algn="l">
              <a:lnSpc>
                <a:spcPts val="6240"/>
              </a:lnSpc>
            </a:pPr>
            <a:r>
              <a:rPr lang="en-US" sz="5200" b="true">
                <a:solidFill>
                  <a:srgbClr val="000000"/>
                </a:solidFill>
                <a:latin typeface="Cakerolli Ultra-Bold"/>
                <a:ea typeface="Cakerolli Ultra-Bold"/>
                <a:cs typeface="Cakerolli Ultra-Bold"/>
                <a:sym typeface="Cakerolli Ultra-Bold"/>
              </a:rPr>
              <a:t>Informal Resolution Process</a:t>
            </a:r>
          </a:p>
        </p:txBody>
      </p:sp>
    </p:spTree>
  </p:cSld>
  <p:clrMapOvr>
    <a:masterClrMapping/>
  </p:clrMapOvr>
</p:sld>
</file>

<file path=ppt/slides/slide6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1028700" y="3210687"/>
            <a:ext cx="13525041" cy="5426923"/>
          </a:xfrm>
          <a:custGeom>
            <a:avLst/>
            <a:gdLst/>
            <a:ahLst/>
            <a:cxnLst/>
            <a:rect r="r" b="b" t="t" l="l"/>
            <a:pathLst>
              <a:path h="5426923" w="13525041">
                <a:moveTo>
                  <a:pt x="0" y="0"/>
                </a:moveTo>
                <a:lnTo>
                  <a:pt x="13525041" y="0"/>
                </a:lnTo>
                <a:lnTo>
                  <a:pt x="13525041" y="5426923"/>
                </a:lnTo>
                <a:lnTo>
                  <a:pt x="0" y="542692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4553741" y="2011818"/>
            <a:ext cx="2705559" cy="1198869"/>
          </a:xfrm>
          <a:custGeom>
            <a:avLst/>
            <a:gdLst/>
            <a:ahLst/>
            <a:cxnLst/>
            <a:rect r="r" b="b" t="t" l="l"/>
            <a:pathLst>
              <a:path h="1198869" w="2705559">
                <a:moveTo>
                  <a:pt x="0" y="0"/>
                </a:moveTo>
                <a:lnTo>
                  <a:pt x="2705559" y="0"/>
                </a:lnTo>
                <a:lnTo>
                  <a:pt x="2705559" y="1198869"/>
                </a:lnTo>
                <a:lnTo>
                  <a:pt x="0" y="1198869"/>
                </a:lnTo>
                <a:lnTo>
                  <a:pt x="0" y="0"/>
                </a:lnTo>
                <a:close/>
              </a:path>
            </a:pathLst>
          </a:custGeom>
          <a:blipFill>
            <a:blip r:embed="rId5">
              <a:extLst>
                <a:ext uri="{96DAC541-7B7A-43D3-8B79-37D633B846F1}">
                  <asvg:svgBlip xmlns:asvg="http://schemas.microsoft.com/office/drawing/2016/SVG/main" r:embed="rId6"/>
                </a:ext>
              </a:extLst>
            </a:blip>
            <a:stretch>
              <a:fillRect l="0" t="-352670" r="-399898" b="0"/>
            </a:stretch>
          </a:blipFill>
        </p:spPr>
      </p:sp>
      <p:sp>
        <p:nvSpPr>
          <p:cNvPr name="Freeform 5" id="5"/>
          <p:cNvSpPr/>
          <p:nvPr/>
        </p:nvSpPr>
        <p:spPr>
          <a:xfrm flipH="false" flipV="false" rot="0">
            <a:off x="1740231" y="6341907"/>
            <a:ext cx="876217" cy="1128782"/>
          </a:xfrm>
          <a:custGeom>
            <a:avLst/>
            <a:gdLst/>
            <a:ahLst/>
            <a:cxnLst/>
            <a:rect r="r" b="b" t="t" l="l"/>
            <a:pathLst>
              <a:path h="1128782" w="876217">
                <a:moveTo>
                  <a:pt x="0" y="0"/>
                </a:moveTo>
                <a:lnTo>
                  <a:pt x="876217" y="0"/>
                </a:lnTo>
                <a:lnTo>
                  <a:pt x="876217" y="1128782"/>
                </a:lnTo>
                <a:lnTo>
                  <a:pt x="0" y="1128782"/>
                </a:lnTo>
                <a:lnTo>
                  <a:pt x="0" y="0"/>
                </a:lnTo>
                <a:close/>
              </a:path>
            </a:pathLst>
          </a:custGeom>
          <a:blipFill>
            <a:blip r:embed="rId7"/>
            <a:stretch>
              <a:fillRect l="0" t="0" r="0" b="0"/>
            </a:stretch>
          </a:blipFill>
        </p:spPr>
      </p:sp>
      <p:sp>
        <p:nvSpPr>
          <p:cNvPr name="Freeform 6" id="6"/>
          <p:cNvSpPr/>
          <p:nvPr/>
        </p:nvSpPr>
        <p:spPr>
          <a:xfrm flipH="false" flipV="false" rot="0">
            <a:off x="4482429" y="4913558"/>
            <a:ext cx="1231951" cy="1428349"/>
          </a:xfrm>
          <a:custGeom>
            <a:avLst/>
            <a:gdLst/>
            <a:ahLst/>
            <a:cxnLst/>
            <a:rect r="r" b="b" t="t" l="l"/>
            <a:pathLst>
              <a:path h="1428349" w="1231951">
                <a:moveTo>
                  <a:pt x="0" y="0"/>
                </a:moveTo>
                <a:lnTo>
                  <a:pt x="1231950" y="0"/>
                </a:lnTo>
                <a:lnTo>
                  <a:pt x="1231950" y="1428349"/>
                </a:lnTo>
                <a:lnTo>
                  <a:pt x="0" y="142834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7021476" y="3695299"/>
            <a:ext cx="1422915" cy="1552976"/>
          </a:xfrm>
          <a:custGeom>
            <a:avLst/>
            <a:gdLst/>
            <a:ahLst/>
            <a:cxnLst/>
            <a:rect r="r" b="b" t="t" l="l"/>
            <a:pathLst>
              <a:path h="1552976" w="1422915">
                <a:moveTo>
                  <a:pt x="0" y="0"/>
                </a:moveTo>
                <a:lnTo>
                  <a:pt x="1422914" y="0"/>
                </a:lnTo>
                <a:lnTo>
                  <a:pt x="1422914" y="1552976"/>
                </a:lnTo>
                <a:lnTo>
                  <a:pt x="0" y="155297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8" id="8"/>
          <p:cNvSpPr/>
          <p:nvPr/>
        </p:nvSpPr>
        <p:spPr>
          <a:xfrm flipH="false" flipV="false" rot="0">
            <a:off x="9708798" y="2542251"/>
            <a:ext cx="1603865" cy="1603865"/>
          </a:xfrm>
          <a:custGeom>
            <a:avLst/>
            <a:gdLst/>
            <a:ahLst/>
            <a:cxnLst/>
            <a:rect r="r" b="b" t="t" l="l"/>
            <a:pathLst>
              <a:path h="1603865" w="1603865">
                <a:moveTo>
                  <a:pt x="0" y="0"/>
                </a:moveTo>
                <a:lnTo>
                  <a:pt x="1603864" y="0"/>
                </a:lnTo>
                <a:lnTo>
                  <a:pt x="1603864" y="1603865"/>
                </a:lnTo>
                <a:lnTo>
                  <a:pt x="0" y="160386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9" id="9"/>
          <p:cNvSpPr/>
          <p:nvPr/>
        </p:nvSpPr>
        <p:spPr>
          <a:xfrm flipH="false" flipV="false" rot="0">
            <a:off x="12578515" y="1754498"/>
            <a:ext cx="1313314" cy="1313314"/>
          </a:xfrm>
          <a:custGeom>
            <a:avLst/>
            <a:gdLst/>
            <a:ahLst/>
            <a:cxnLst/>
            <a:rect r="r" b="b" t="t" l="l"/>
            <a:pathLst>
              <a:path h="1313314" w="1313314">
                <a:moveTo>
                  <a:pt x="0" y="0"/>
                </a:moveTo>
                <a:lnTo>
                  <a:pt x="1313315" y="0"/>
                </a:lnTo>
                <a:lnTo>
                  <a:pt x="1313315" y="1313314"/>
                </a:lnTo>
                <a:lnTo>
                  <a:pt x="0" y="1313314"/>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0" id="10"/>
          <p:cNvSpPr/>
          <p:nvPr/>
        </p:nvSpPr>
        <p:spPr>
          <a:xfrm flipH="false" flipV="false" rot="0">
            <a:off x="15284970" y="502724"/>
            <a:ext cx="1509094" cy="1509094"/>
          </a:xfrm>
          <a:custGeom>
            <a:avLst/>
            <a:gdLst/>
            <a:ahLst/>
            <a:cxnLst/>
            <a:rect r="r" b="b" t="t" l="l"/>
            <a:pathLst>
              <a:path h="1509094" w="1509094">
                <a:moveTo>
                  <a:pt x="0" y="0"/>
                </a:moveTo>
                <a:lnTo>
                  <a:pt x="1509094" y="0"/>
                </a:lnTo>
                <a:lnTo>
                  <a:pt x="1509094" y="1509094"/>
                </a:lnTo>
                <a:lnTo>
                  <a:pt x="0" y="1509094"/>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11" id="11"/>
          <p:cNvSpPr txBox="true"/>
          <p:nvPr/>
        </p:nvSpPr>
        <p:spPr>
          <a:xfrm rot="0">
            <a:off x="1199681" y="7980677"/>
            <a:ext cx="2546538"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Notice of Allegations- call first</a:t>
            </a:r>
          </a:p>
        </p:txBody>
      </p:sp>
      <p:sp>
        <p:nvSpPr>
          <p:cNvPr name="TextBox 12" id="12"/>
          <p:cNvSpPr txBox="true"/>
          <p:nvPr/>
        </p:nvSpPr>
        <p:spPr>
          <a:xfrm rot="0">
            <a:off x="6571629" y="5471711"/>
            <a:ext cx="2870176" cy="304800"/>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Investigation</a:t>
            </a:r>
          </a:p>
        </p:txBody>
      </p:sp>
      <p:sp>
        <p:nvSpPr>
          <p:cNvPr name="TextBox 13" id="13"/>
          <p:cNvSpPr txBox="true"/>
          <p:nvPr/>
        </p:nvSpPr>
        <p:spPr>
          <a:xfrm rot="0">
            <a:off x="3980146" y="6744161"/>
            <a:ext cx="2126230" cy="600075"/>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Grievance Procedures</a:t>
            </a:r>
          </a:p>
        </p:txBody>
      </p:sp>
      <p:sp>
        <p:nvSpPr>
          <p:cNvPr name="TextBox 14" id="14"/>
          <p:cNvSpPr txBox="true"/>
          <p:nvPr/>
        </p:nvSpPr>
        <p:spPr>
          <a:xfrm rot="0">
            <a:off x="9264787" y="4552950"/>
            <a:ext cx="2546176" cy="600075"/>
          </a:xfrm>
          <a:prstGeom prst="rect">
            <a:avLst/>
          </a:prstGeom>
        </p:spPr>
        <p:txBody>
          <a:bodyPr anchor="t" rtlCol="false" tIns="0" lIns="0" bIns="0" rIns="0">
            <a:spAutoFit/>
          </a:bodyPr>
          <a:lstStyle/>
          <a:p>
            <a:pPr algn="ctr">
              <a:lnSpc>
                <a:spcPts val="2399"/>
              </a:lnSpc>
            </a:pPr>
            <a:r>
              <a:rPr lang="en-US" sz="1999" b="true">
                <a:solidFill>
                  <a:srgbClr val="FFFFFF"/>
                </a:solidFill>
                <a:latin typeface="Roboto Bold"/>
                <a:ea typeface="Roboto Bold"/>
                <a:cs typeface="Roboto Bold"/>
                <a:sym typeface="Roboto Bold"/>
              </a:rPr>
              <a:t>Preliminary Report - 10 days response</a:t>
            </a:r>
          </a:p>
        </p:txBody>
      </p:sp>
      <p:sp>
        <p:nvSpPr>
          <p:cNvPr name="TextBox 15" id="15"/>
          <p:cNvSpPr txBox="true"/>
          <p:nvPr/>
        </p:nvSpPr>
        <p:spPr>
          <a:xfrm rot="0">
            <a:off x="12116214" y="3590524"/>
            <a:ext cx="2437528" cy="542925"/>
          </a:xfrm>
          <a:prstGeom prst="rect">
            <a:avLst/>
          </a:prstGeom>
        </p:spPr>
        <p:txBody>
          <a:bodyPr anchor="t" rtlCol="false" tIns="0" lIns="0" bIns="0" rIns="0">
            <a:spAutoFit/>
          </a:bodyPr>
          <a:lstStyle/>
          <a:p>
            <a:pPr algn="l">
              <a:lnSpc>
                <a:spcPts val="2160"/>
              </a:lnSpc>
            </a:pPr>
            <a:r>
              <a:rPr lang="en-US" sz="1800" b="true">
                <a:solidFill>
                  <a:srgbClr val="FFFFFF"/>
                </a:solidFill>
                <a:latin typeface="Roboto Bold"/>
                <a:ea typeface="Roboto Bold"/>
                <a:cs typeface="Roboto Bold"/>
                <a:sym typeface="Roboto Bold"/>
              </a:rPr>
              <a:t>Final Report -10 days comments/questions</a:t>
            </a:r>
          </a:p>
        </p:txBody>
      </p:sp>
      <p:sp>
        <p:nvSpPr>
          <p:cNvPr name="TextBox 16" id="16"/>
          <p:cNvSpPr txBox="true"/>
          <p:nvPr/>
        </p:nvSpPr>
        <p:spPr>
          <a:xfrm rot="0">
            <a:off x="15068870" y="2172462"/>
            <a:ext cx="1941294" cy="895350"/>
          </a:xfrm>
          <a:prstGeom prst="rect">
            <a:avLst/>
          </a:prstGeom>
        </p:spPr>
        <p:txBody>
          <a:bodyPr anchor="t" rtlCol="false" tIns="0" lIns="0" bIns="0" rIns="0">
            <a:spAutoFit/>
          </a:bodyPr>
          <a:lstStyle/>
          <a:p>
            <a:pPr algn="l">
              <a:lnSpc>
                <a:spcPts val="2399"/>
              </a:lnSpc>
            </a:pPr>
            <a:r>
              <a:rPr lang="en-US" sz="1999" b="true">
                <a:solidFill>
                  <a:srgbClr val="FFFFFF"/>
                </a:solidFill>
                <a:latin typeface="Roboto Bold"/>
                <a:ea typeface="Roboto Bold"/>
                <a:cs typeface="Roboto Bold"/>
                <a:sym typeface="Roboto Bold"/>
              </a:rPr>
              <a:t>Decision Maker Determination - 20-day appeal</a:t>
            </a:r>
          </a:p>
        </p:txBody>
      </p:sp>
      <p:sp>
        <p:nvSpPr>
          <p:cNvPr name="TextBox 17" id="17"/>
          <p:cNvSpPr txBox="true"/>
          <p:nvPr/>
        </p:nvSpPr>
        <p:spPr>
          <a:xfrm rot="0">
            <a:off x="1028700" y="638175"/>
            <a:ext cx="10887904" cy="1181100"/>
          </a:xfrm>
          <a:prstGeom prst="rect">
            <a:avLst/>
          </a:prstGeom>
        </p:spPr>
        <p:txBody>
          <a:bodyPr anchor="t" rtlCol="false" tIns="0" lIns="0" bIns="0" rIns="0">
            <a:spAutoFit/>
          </a:bodyPr>
          <a:lstStyle/>
          <a:p>
            <a:pPr algn="l">
              <a:lnSpc>
                <a:spcPts val="6240"/>
              </a:lnSpc>
            </a:pPr>
            <a:r>
              <a:rPr lang="en-US" sz="5200" b="true">
                <a:solidFill>
                  <a:srgbClr val="000000"/>
                </a:solidFill>
                <a:latin typeface="Cakerolli Ultra-Bold"/>
                <a:ea typeface="Cakerolli Ultra-Bold"/>
                <a:cs typeface="Cakerolli Ultra-Bold"/>
                <a:sym typeface="Cakerolli Ultra-Bold"/>
              </a:rPr>
              <a:t>Formal Investigation</a:t>
            </a:r>
          </a:p>
        </p:txBody>
      </p:sp>
    </p:spTree>
  </p:cSld>
  <p:clrMapOvr>
    <a:masterClrMapping/>
  </p:clrMapOvr>
</p:sld>
</file>

<file path=ppt/slides/slide6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555" r="0" b="-5555"/>
            </a:stretch>
          </a:blipFill>
        </p:spPr>
      </p:sp>
      <p:sp>
        <p:nvSpPr>
          <p:cNvPr name="Freeform 3" id="3"/>
          <p:cNvSpPr/>
          <p:nvPr/>
        </p:nvSpPr>
        <p:spPr>
          <a:xfrm flipH="false" flipV="false" rot="301328">
            <a:off x="8301207" y="4628462"/>
            <a:ext cx="1335973" cy="1067109"/>
          </a:xfrm>
          <a:custGeom>
            <a:avLst/>
            <a:gdLst/>
            <a:ahLst/>
            <a:cxnLst/>
            <a:rect r="r" b="b" t="t" l="l"/>
            <a:pathLst>
              <a:path h="1067109" w="1335973">
                <a:moveTo>
                  <a:pt x="0" y="0"/>
                </a:moveTo>
                <a:lnTo>
                  <a:pt x="1335974" y="0"/>
                </a:lnTo>
                <a:lnTo>
                  <a:pt x="1335974" y="1067109"/>
                </a:lnTo>
                <a:lnTo>
                  <a:pt x="0" y="1067109"/>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48877" y="958277"/>
            <a:ext cx="8115300" cy="2792729"/>
          </a:xfrm>
          <a:prstGeom prst="rect">
            <a:avLst/>
          </a:prstGeom>
        </p:spPr>
        <p:txBody>
          <a:bodyPr anchor="t" rtlCol="false" tIns="0" lIns="0" bIns="0" rIns="0">
            <a:spAutoFit/>
          </a:bodyPr>
          <a:lstStyle/>
          <a:p>
            <a:pPr algn="ctr" marL="0" indent="0" lvl="0">
              <a:lnSpc>
                <a:spcPts val="10889"/>
              </a:lnSpc>
            </a:pPr>
            <a:r>
              <a:rPr lang="en-US" sz="9899">
                <a:solidFill>
                  <a:srgbClr val="F66A3A"/>
                </a:solidFill>
                <a:latin typeface="Gagalin"/>
                <a:ea typeface="Gagalin"/>
                <a:cs typeface="Gagalin"/>
                <a:sym typeface="Gagalin"/>
              </a:rPr>
              <a:t>choose your move</a:t>
            </a:r>
          </a:p>
        </p:txBody>
      </p:sp>
      <p:sp>
        <p:nvSpPr>
          <p:cNvPr name="TextBox 5" id="5"/>
          <p:cNvSpPr txBox="true"/>
          <p:nvPr/>
        </p:nvSpPr>
        <p:spPr>
          <a:xfrm rot="0">
            <a:off x="8257064" y="8523151"/>
            <a:ext cx="9790996" cy="1045217"/>
          </a:xfrm>
          <a:prstGeom prst="rect">
            <a:avLst/>
          </a:prstGeom>
        </p:spPr>
        <p:txBody>
          <a:bodyPr anchor="t" rtlCol="false" tIns="0" lIns="0" bIns="0" rIns="0">
            <a:spAutoFit/>
          </a:bodyPr>
          <a:lstStyle/>
          <a:p>
            <a:pPr algn="r" marL="0" indent="0" lvl="0">
              <a:lnSpc>
                <a:spcPts val="8030"/>
              </a:lnSpc>
            </a:pPr>
            <a:r>
              <a:rPr lang="en-US" b="true" sz="7300" spc="-146">
                <a:solidFill>
                  <a:srgbClr val="FFFFFF"/>
                </a:solidFill>
                <a:latin typeface="Caveat Bold"/>
                <a:ea typeface="Caveat Bold"/>
                <a:cs typeface="Caveat Bold"/>
                <a:sym typeface="Caveat Bold"/>
              </a:rPr>
              <a:t>react/defer or respond/respect</a:t>
            </a:r>
          </a:p>
        </p:txBody>
      </p:sp>
      <p:sp>
        <p:nvSpPr>
          <p:cNvPr name="Freeform 6" id="6"/>
          <p:cNvSpPr/>
          <p:nvPr/>
        </p:nvSpPr>
        <p:spPr>
          <a:xfrm flipH="false" flipV="false" rot="0">
            <a:off x="10312992" y="-448100"/>
            <a:ext cx="3963163" cy="5237660"/>
          </a:xfrm>
          <a:custGeom>
            <a:avLst/>
            <a:gdLst/>
            <a:ahLst/>
            <a:cxnLst/>
            <a:rect r="r" b="b" t="t" l="l"/>
            <a:pathLst>
              <a:path h="5237660" w="3963163">
                <a:moveTo>
                  <a:pt x="0" y="0"/>
                </a:moveTo>
                <a:lnTo>
                  <a:pt x="3963163" y="0"/>
                </a:lnTo>
                <a:lnTo>
                  <a:pt x="3963163" y="5237660"/>
                </a:lnTo>
                <a:lnTo>
                  <a:pt x="0" y="523766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373806" y="5006649"/>
            <a:ext cx="5894837" cy="4251651"/>
          </a:xfrm>
          <a:custGeom>
            <a:avLst/>
            <a:gdLst/>
            <a:ahLst/>
            <a:cxnLst/>
            <a:rect r="r" b="b" t="t" l="l"/>
            <a:pathLst>
              <a:path h="4251651" w="5894837">
                <a:moveTo>
                  <a:pt x="0" y="0"/>
                </a:moveTo>
                <a:lnTo>
                  <a:pt x="5894837" y="0"/>
                </a:lnTo>
                <a:lnTo>
                  <a:pt x="5894837" y="4251651"/>
                </a:lnTo>
                <a:lnTo>
                  <a:pt x="0" y="425165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6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3283" y="-300932"/>
            <a:ext cx="19094566" cy="19118464"/>
          </a:xfrm>
          <a:custGeom>
            <a:avLst/>
            <a:gdLst/>
            <a:ahLst/>
            <a:cxnLst/>
            <a:rect r="r" b="b" t="t" l="l"/>
            <a:pathLst>
              <a:path h="19118464" w="19094566">
                <a:moveTo>
                  <a:pt x="0" y="0"/>
                </a:moveTo>
                <a:lnTo>
                  <a:pt x="19094566" y="0"/>
                </a:lnTo>
                <a:lnTo>
                  <a:pt x="19094566" y="19118464"/>
                </a:lnTo>
                <a:lnTo>
                  <a:pt x="0" y="191184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true" rot="0">
            <a:off x="7005343" y="2502737"/>
            <a:ext cx="9338690" cy="6221902"/>
          </a:xfrm>
          <a:custGeom>
            <a:avLst/>
            <a:gdLst/>
            <a:ahLst/>
            <a:cxnLst/>
            <a:rect r="r" b="b" t="t" l="l"/>
            <a:pathLst>
              <a:path h="6221902" w="9338690">
                <a:moveTo>
                  <a:pt x="0" y="6221902"/>
                </a:moveTo>
                <a:lnTo>
                  <a:pt x="9338690" y="6221902"/>
                </a:lnTo>
                <a:lnTo>
                  <a:pt x="9338690" y="0"/>
                </a:lnTo>
                <a:lnTo>
                  <a:pt x="0" y="0"/>
                </a:lnTo>
                <a:lnTo>
                  <a:pt x="0" y="622190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165214">
            <a:off x="13639940" y="148082"/>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768558" y="927261"/>
            <a:ext cx="7805985" cy="10137643"/>
          </a:xfrm>
          <a:custGeom>
            <a:avLst/>
            <a:gdLst/>
            <a:ahLst/>
            <a:cxnLst/>
            <a:rect r="r" b="b" t="t" l="l"/>
            <a:pathLst>
              <a:path h="10137643" w="7805985">
                <a:moveTo>
                  <a:pt x="0" y="0"/>
                </a:moveTo>
                <a:lnTo>
                  <a:pt x="7805985" y="0"/>
                </a:lnTo>
                <a:lnTo>
                  <a:pt x="7805985" y="10137642"/>
                </a:lnTo>
                <a:lnTo>
                  <a:pt x="0" y="10137642"/>
                </a:lnTo>
                <a:lnTo>
                  <a:pt x="0" y="0"/>
                </a:lnTo>
                <a:close/>
              </a:path>
            </a:pathLst>
          </a:custGeom>
          <a:blipFill>
            <a:blip r:embed="rId8"/>
            <a:stretch>
              <a:fillRect l="0" t="0" r="0" b="0"/>
            </a:stretch>
          </a:blipFill>
        </p:spPr>
      </p:sp>
      <p:sp>
        <p:nvSpPr>
          <p:cNvPr name="TextBox 6" id="6"/>
          <p:cNvSpPr txBox="true"/>
          <p:nvPr/>
        </p:nvSpPr>
        <p:spPr>
          <a:xfrm rot="1185167">
            <a:off x="14662568" y="1353277"/>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#1</a:t>
            </a:r>
          </a:p>
        </p:txBody>
      </p:sp>
      <p:sp>
        <p:nvSpPr>
          <p:cNvPr name="TextBox 7" id="7"/>
          <p:cNvSpPr txBox="true"/>
          <p:nvPr/>
        </p:nvSpPr>
        <p:spPr>
          <a:xfrm rot="0">
            <a:off x="7830783" y="4513366"/>
            <a:ext cx="7687809" cy="3171824"/>
          </a:xfrm>
          <a:prstGeom prst="rect">
            <a:avLst/>
          </a:prstGeom>
        </p:spPr>
        <p:txBody>
          <a:bodyPr anchor="t" rtlCol="false" tIns="0" lIns="0" bIns="0" rIns="0">
            <a:spAutoFit/>
          </a:bodyPr>
          <a:lstStyle/>
          <a:p>
            <a:pPr algn="ctr">
              <a:lnSpc>
                <a:spcPts val="6300"/>
              </a:lnSpc>
              <a:spcBef>
                <a:spcPct val="0"/>
              </a:spcBef>
            </a:pPr>
            <a:r>
              <a:rPr lang="en-US" sz="4500">
                <a:solidFill>
                  <a:srgbClr val="000000"/>
                </a:solidFill>
                <a:latin typeface="Cerebri"/>
                <a:ea typeface="Cerebri"/>
                <a:cs typeface="Cerebri"/>
                <a:sym typeface="Cerebri"/>
              </a:rPr>
              <a:t>A 4</a:t>
            </a:r>
            <a:r>
              <a:rPr lang="en-US" sz="4500">
                <a:solidFill>
                  <a:srgbClr val="000000"/>
                </a:solidFill>
                <a:latin typeface="Cerebri"/>
                <a:ea typeface="Cerebri"/>
                <a:cs typeface="Cerebri"/>
                <a:sym typeface="Cerebri"/>
              </a:rPr>
              <a:t>th</a:t>
            </a:r>
            <a:r>
              <a:rPr lang="en-US" sz="4500">
                <a:solidFill>
                  <a:srgbClr val="000000"/>
                </a:solidFill>
                <a:latin typeface="Cerebri"/>
                <a:ea typeface="Cerebri"/>
                <a:cs typeface="Cerebri"/>
                <a:sym typeface="Cerebri"/>
              </a:rPr>
              <a:t> grader tells a teacher that classmates are calling them “gay” and making fun of how they dress.</a:t>
            </a:r>
          </a:p>
        </p:txBody>
      </p:sp>
    </p:spTree>
  </p:cSld>
  <p:clrMapOvr>
    <a:masterClrMapping/>
  </p:clrMapOvr>
</p:sld>
</file>

<file path=ppt/slides/slide7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3283" y="-300932"/>
            <a:ext cx="19094566" cy="19118464"/>
          </a:xfrm>
          <a:custGeom>
            <a:avLst/>
            <a:gdLst/>
            <a:ahLst/>
            <a:cxnLst/>
            <a:rect r="r" b="b" t="t" l="l"/>
            <a:pathLst>
              <a:path h="19118464" w="19094566">
                <a:moveTo>
                  <a:pt x="0" y="0"/>
                </a:moveTo>
                <a:lnTo>
                  <a:pt x="19094566" y="0"/>
                </a:lnTo>
                <a:lnTo>
                  <a:pt x="19094566" y="19118464"/>
                </a:lnTo>
                <a:lnTo>
                  <a:pt x="0" y="191184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165214">
            <a:off x="13639940" y="148082"/>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68558" y="927261"/>
            <a:ext cx="7805985" cy="10137643"/>
          </a:xfrm>
          <a:custGeom>
            <a:avLst/>
            <a:gdLst/>
            <a:ahLst/>
            <a:cxnLst/>
            <a:rect r="r" b="b" t="t" l="l"/>
            <a:pathLst>
              <a:path h="10137643" w="7805985">
                <a:moveTo>
                  <a:pt x="0" y="0"/>
                </a:moveTo>
                <a:lnTo>
                  <a:pt x="7805985" y="0"/>
                </a:lnTo>
                <a:lnTo>
                  <a:pt x="7805985" y="10137642"/>
                </a:lnTo>
                <a:lnTo>
                  <a:pt x="0" y="10137642"/>
                </a:lnTo>
                <a:lnTo>
                  <a:pt x="0" y="0"/>
                </a:lnTo>
                <a:close/>
              </a:path>
            </a:pathLst>
          </a:custGeom>
          <a:blipFill>
            <a:blip r:embed="rId6"/>
            <a:stretch>
              <a:fillRect l="0" t="0" r="0" b="0"/>
            </a:stretch>
          </a:blipFill>
        </p:spPr>
      </p:sp>
      <p:sp>
        <p:nvSpPr>
          <p:cNvPr name="TextBox 5" id="5"/>
          <p:cNvSpPr txBox="true"/>
          <p:nvPr/>
        </p:nvSpPr>
        <p:spPr>
          <a:xfrm rot="1185167">
            <a:off x="14662568" y="1353277"/>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#1</a:t>
            </a:r>
          </a:p>
        </p:txBody>
      </p:sp>
      <p:sp>
        <p:nvSpPr>
          <p:cNvPr name="Freeform 6" id="6"/>
          <p:cNvSpPr/>
          <p:nvPr/>
        </p:nvSpPr>
        <p:spPr>
          <a:xfrm flipH="false" flipV="true" rot="0">
            <a:off x="5968971" y="-1498714"/>
            <a:ext cx="12319029" cy="11019932"/>
          </a:xfrm>
          <a:custGeom>
            <a:avLst/>
            <a:gdLst/>
            <a:ahLst/>
            <a:cxnLst/>
            <a:rect r="r" b="b" t="t" l="l"/>
            <a:pathLst>
              <a:path h="11019932" w="12319029">
                <a:moveTo>
                  <a:pt x="0" y="11019932"/>
                </a:moveTo>
                <a:lnTo>
                  <a:pt x="12319029" y="11019932"/>
                </a:lnTo>
                <a:lnTo>
                  <a:pt x="12319029" y="0"/>
                </a:lnTo>
                <a:lnTo>
                  <a:pt x="0" y="0"/>
                </a:lnTo>
                <a:lnTo>
                  <a:pt x="0" y="11019932"/>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8778324" y="691373"/>
            <a:ext cx="7405352" cy="4930774"/>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Contact the Title IX Coordinator (determination/next steps).</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Provide age-appropriate supportive measures.</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Educate students and staff on inclusive behavior and reporting.</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Document all steps taken. </a:t>
            </a:r>
          </a:p>
          <a:p>
            <a:pPr algn="l">
              <a:lnSpc>
                <a:spcPts val="4900"/>
              </a:lnSpc>
              <a:spcBef>
                <a:spcPct val="0"/>
              </a:spcBef>
            </a:pPr>
          </a:p>
        </p:txBody>
      </p:sp>
      <p:sp>
        <p:nvSpPr>
          <p:cNvPr name="TextBox 8" id="8"/>
          <p:cNvSpPr txBox="true"/>
          <p:nvPr/>
        </p:nvSpPr>
        <p:spPr>
          <a:xfrm rot="0">
            <a:off x="7305831" y="7224487"/>
            <a:ext cx="9645310" cy="1216024"/>
          </a:xfrm>
          <a:prstGeom prst="rect">
            <a:avLst/>
          </a:prstGeom>
        </p:spPr>
        <p:txBody>
          <a:bodyPr anchor="t" rtlCol="false" tIns="0" lIns="0" bIns="0" rIns="0">
            <a:spAutoFit/>
          </a:bodyPr>
          <a:lstStyle/>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Contact guardian and notification of rights.</a:t>
            </a:r>
          </a:p>
          <a:p>
            <a:pPr algn="l">
              <a:lnSpc>
                <a:spcPts val="4900"/>
              </a:lnSpc>
              <a:spcBef>
                <a:spcPct val="0"/>
              </a:spcBef>
            </a:pPr>
          </a:p>
        </p:txBody>
      </p:sp>
    </p:spTree>
  </p:cSld>
  <p:clrMapOvr>
    <a:masterClrMapping/>
  </p:clrMapOvr>
</p:sld>
</file>

<file path=ppt/slides/slide7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300246" y="-4886021"/>
            <a:ext cx="19195141" cy="19195141"/>
          </a:xfrm>
          <a:custGeom>
            <a:avLst/>
            <a:gdLst/>
            <a:ahLst/>
            <a:cxnLst/>
            <a:rect r="r" b="b" t="t" l="l"/>
            <a:pathLst>
              <a:path h="19195141" w="19195141">
                <a:moveTo>
                  <a:pt x="19195141" y="0"/>
                </a:moveTo>
                <a:lnTo>
                  <a:pt x="0" y="0"/>
                </a:lnTo>
                <a:lnTo>
                  <a:pt x="0" y="19195142"/>
                </a:lnTo>
                <a:lnTo>
                  <a:pt x="19195141" y="19195142"/>
                </a:lnTo>
                <a:lnTo>
                  <a:pt x="19195141"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00025" y="596750"/>
            <a:ext cx="5805714" cy="4114800"/>
          </a:xfrm>
          <a:custGeom>
            <a:avLst/>
            <a:gdLst/>
            <a:ahLst/>
            <a:cxnLst/>
            <a:rect r="r" b="b" t="t" l="l"/>
            <a:pathLst>
              <a:path h="4114800" w="5805714">
                <a:moveTo>
                  <a:pt x="0" y="0"/>
                </a:moveTo>
                <a:lnTo>
                  <a:pt x="5805714" y="0"/>
                </a:lnTo>
                <a:lnTo>
                  <a:pt x="580571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69332" y="211744"/>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1980046">
            <a:off x="1216289" y="1425726"/>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#2</a:t>
            </a:r>
          </a:p>
        </p:txBody>
      </p:sp>
      <p:sp>
        <p:nvSpPr>
          <p:cNvPr name="Freeform 6" id="6"/>
          <p:cNvSpPr/>
          <p:nvPr/>
        </p:nvSpPr>
        <p:spPr>
          <a:xfrm flipH="true" flipV="true" rot="0">
            <a:off x="1344930" y="3083018"/>
            <a:ext cx="9708962" cy="6674911"/>
          </a:xfrm>
          <a:custGeom>
            <a:avLst/>
            <a:gdLst/>
            <a:ahLst/>
            <a:cxnLst/>
            <a:rect r="r" b="b" t="t" l="l"/>
            <a:pathLst>
              <a:path h="6674911" w="9708962">
                <a:moveTo>
                  <a:pt x="9708962" y="6674911"/>
                </a:moveTo>
                <a:lnTo>
                  <a:pt x="0" y="6674911"/>
                </a:lnTo>
                <a:lnTo>
                  <a:pt x="0" y="0"/>
                </a:lnTo>
                <a:lnTo>
                  <a:pt x="9708962" y="0"/>
                </a:lnTo>
                <a:lnTo>
                  <a:pt x="9708962" y="6674911"/>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true" flipV="false" rot="0">
            <a:off x="9758133" y="1028700"/>
            <a:ext cx="8529867" cy="9947367"/>
          </a:xfrm>
          <a:custGeom>
            <a:avLst/>
            <a:gdLst/>
            <a:ahLst/>
            <a:cxnLst/>
            <a:rect r="r" b="b" t="t" l="l"/>
            <a:pathLst>
              <a:path h="9947367" w="8529867">
                <a:moveTo>
                  <a:pt x="8529867" y="0"/>
                </a:moveTo>
                <a:lnTo>
                  <a:pt x="0" y="0"/>
                </a:lnTo>
                <a:lnTo>
                  <a:pt x="0" y="9947367"/>
                </a:lnTo>
                <a:lnTo>
                  <a:pt x="8529867" y="9947367"/>
                </a:lnTo>
                <a:lnTo>
                  <a:pt x="8529867" y="0"/>
                </a:lnTo>
                <a:close/>
              </a:path>
            </a:pathLst>
          </a:custGeom>
          <a:blipFill>
            <a:blip r:embed="rId10"/>
            <a:stretch>
              <a:fillRect l="0" t="0" r="0" b="0"/>
            </a:stretch>
          </a:blipFill>
        </p:spPr>
      </p:sp>
      <p:sp>
        <p:nvSpPr>
          <p:cNvPr name="TextBox 8" id="8"/>
          <p:cNvSpPr txBox="true"/>
          <p:nvPr/>
        </p:nvSpPr>
        <p:spPr>
          <a:xfrm rot="-206602">
            <a:off x="1978655" y="4562018"/>
            <a:ext cx="8549008" cy="4762500"/>
          </a:xfrm>
          <a:prstGeom prst="rect">
            <a:avLst/>
          </a:prstGeom>
        </p:spPr>
        <p:txBody>
          <a:bodyPr anchor="t" rtlCol="false" tIns="0" lIns="0" bIns="0" rIns="0">
            <a:spAutoFit/>
          </a:bodyPr>
          <a:lstStyle/>
          <a:p>
            <a:pPr algn="ctr">
              <a:lnSpc>
                <a:spcPts val="6299"/>
              </a:lnSpc>
              <a:spcBef>
                <a:spcPct val="0"/>
              </a:spcBef>
            </a:pPr>
            <a:r>
              <a:rPr lang="en-US" sz="4500">
                <a:solidFill>
                  <a:srgbClr val="000000"/>
                </a:solidFill>
                <a:latin typeface="Cerebri"/>
                <a:ea typeface="Cerebri"/>
                <a:cs typeface="Cerebri"/>
                <a:sym typeface="Cerebri"/>
              </a:rPr>
              <a:t>A high school student shows a counselor text messages from a teacher that seems overly personal and include compliments about their appearance. </a:t>
            </a:r>
          </a:p>
        </p:txBody>
      </p:sp>
    </p:spTree>
  </p:cSld>
  <p:clrMapOvr>
    <a:masterClrMapping/>
  </p:clrMapOvr>
</p:sld>
</file>

<file path=ppt/slides/slide7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300246" y="-4886021"/>
            <a:ext cx="19195141" cy="19195141"/>
          </a:xfrm>
          <a:custGeom>
            <a:avLst/>
            <a:gdLst/>
            <a:ahLst/>
            <a:cxnLst/>
            <a:rect r="r" b="b" t="t" l="l"/>
            <a:pathLst>
              <a:path h="19195141" w="19195141">
                <a:moveTo>
                  <a:pt x="19195141" y="0"/>
                </a:moveTo>
                <a:lnTo>
                  <a:pt x="0" y="0"/>
                </a:lnTo>
                <a:lnTo>
                  <a:pt x="0" y="19195142"/>
                </a:lnTo>
                <a:lnTo>
                  <a:pt x="19195141" y="19195142"/>
                </a:lnTo>
                <a:lnTo>
                  <a:pt x="19195141"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00025" y="596750"/>
            <a:ext cx="5805714" cy="4114800"/>
          </a:xfrm>
          <a:custGeom>
            <a:avLst/>
            <a:gdLst/>
            <a:ahLst/>
            <a:cxnLst/>
            <a:rect r="r" b="b" t="t" l="l"/>
            <a:pathLst>
              <a:path h="4114800" w="5805714">
                <a:moveTo>
                  <a:pt x="0" y="0"/>
                </a:moveTo>
                <a:lnTo>
                  <a:pt x="5805714" y="0"/>
                </a:lnTo>
                <a:lnTo>
                  <a:pt x="580571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69332" y="211744"/>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1980046">
            <a:off x="1216289" y="1425726"/>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#2</a:t>
            </a:r>
          </a:p>
        </p:txBody>
      </p:sp>
      <p:sp>
        <p:nvSpPr>
          <p:cNvPr name="Freeform 6" id="6"/>
          <p:cNvSpPr/>
          <p:nvPr/>
        </p:nvSpPr>
        <p:spPr>
          <a:xfrm flipH="true" flipV="false" rot="0">
            <a:off x="9758133" y="1028700"/>
            <a:ext cx="8529867" cy="9947367"/>
          </a:xfrm>
          <a:custGeom>
            <a:avLst/>
            <a:gdLst/>
            <a:ahLst/>
            <a:cxnLst/>
            <a:rect r="r" b="b" t="t" l="l"/>
            <a:pathLst>
              <a:path h="9947367" w="8529867">
                <a:moveTo>
                  <a:pt x="8529867" y="0"/>
                </a:moveTo>
                <a:lnTo>
                  <a:pt x="0" y="0"/>
                </a:lnTo>
                <a:lnTo>
                  <a:pt x="0" y="9947367"/>
                </a:lnTo>
                <a:lnTo>
                  <a:pt x="8529867" y="9947367"/>
                </a:lnTo>
                <a:lnTo>
                  <a:pt x="8529867" y="0"/>
                </a:lnTo>
                <a:close/>
              </a:path>
            </a:pathLst>
          </a:custGeom>
          <a:blipFill>
            <a:blip r:embed="rId8"/>
            <a:stretch>
              <a:fillRect l="0" t="0" r="0" b="0"/>
            </a:stretch>
          </a:blipFill>
        </p:spPr>
      </p:sp>
      <p:sp>
        <p:nvSpPr>
          <p:cNvPr name="Freeform 7" id="7"/>
          <p:cNvSpPr/>
          <p:nvPr/>
        </p:nvSpPr>
        <p:spPr>
          <a:xfrm flipH="false" flipV="true" rot="0">
            <a:off x="-1039877" y="-1658494"/>
            <a:ext cx="12762262" cy="11416424"/>
          </a:xfrm>
          <a:custGeom>
            <a:avLst/>
            <a:gdLst/>
            <a:ahLst/>
            <a:cxnLst/>
            <a:rect r="r" b="b" t="t" l="l"/>
            <a:pathLst>
              <a:path h="11416424" w="12762262">
                <a:moveTo>
                  <a:pt x="0" y="11416423"/>
                </a:moveTo>
                <a:lnTo>
                  <a:pt x="12762262" y="11416423"/>
                </a:lnTo>
                <a:lnTo>
                  <a:pt x="12762262" y="0"/>
                </a:lnTo>
                <a:lnTo>
                  <a:pt x="0" y="0"/>
                </a:lnTo>
                <a:lnTo>
                  <a:pt x="0" y="11416423"/>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8" id="8"/>
          <p:cNvSpPr txBox="true"/>
          <p:nvPr/>
        </p:nvSpPr>
        <p:spPr>
          <a:xfrm rot="0">
            <a:off x="1903013" y="530075"/>
            <a:ext cx="7405352" cy="5549899"/>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Contact the Title IX Coordinator (determination/next steps).</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Take the report seriously and document it.</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Ensure the student’s safety and support.</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Provide supportive measures.</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Document all steps taken. </a:t>
            </a:r>
          </a:p>
          <a:p>
            <a:pPr algn="l">
              <a:lnSpc>
                <a:spcPts val="4900"/>
              </a:lnSpc>
              <a:spcBef>
                <a:spcPct val="0"/>
              </a:spcBef>
            </a:pPr>
          </a:p>
        </p:txBody>
      </p:sp>
      <p:sp>
        <p:nvSpPr>
          <p:cNvPr name="TextBox 9" id="9"/>
          <p:cNvSpPr txBox="true"/>
          <p:nvPr/>
        </p:nvSpPr>
        <p:spPr>
          <a:xfrm rot="0">
            <a:off x="269332" y="6845139"/>
            <a:ext cx="9645310" cy="1835149"/>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Notify administration/HR.</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Contact guardian and notification of rights.</a:t>
            </a:r>
          </a:p>
          <a:p>
            <a:pPr algn="l">
              <a:lnSpc>
                <a:spcPts val="4900"/>
              </a:lnSpc>
              <a:spcBef>
                <a:spcPct val="0"/>
              </a:spcBef>
            </a:pPr>
          </a:p>
        </p:txBody>
      </p:sp>
    </p:spTree>
  </p:cSld>
  <p:clrMapOvr>
    <a:masterClrMapping/>
  </p:clrMapOvr>
</p:sld>
</file>

<file path=ppt/slides/slide7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4106" y="-359219"/>
            <a:ext cx="18966250" cy="18989988"/>
          </a:xfrm>
          <a:custGeom>
            <a:avLst/>
            <a:gdLst/>
            <a:ahLst/>
            <a:cxnLst/>
            <a:rect r="r" b="b" t="t" l="l"/>
            <a:pathLst>
              <a:path h="18989988" w="18966250">
                <a:moveTo>
                  <a:pt x="0" y="0"/>
                </a:moveTo>
                <a:lnTo>
                  <a:pt x="18966250" y="0"/>
                </a:lnTo>
                <a:lnTo>
                  <a:pt x="18966250" y="18989988"/>
                </a:lnTo>
                <a:lnTo>
                  <a:pt x="0" y="189899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435465" y="3305210"/>
            <a:ext cx="9535889" cy="6353286"/>
          </a:xfrm>
          <a:custGeom>
            <a:avLst/>
            <a:gdLst/>
            <a:ahLst/>
            <a:cxnLst/>
            <a:rect r="r" b="b" t="t" l="l"/>
            <a:pathLst>
              <a:path h="6353286" w="9535889">
                <a:moveTo>
                  <a:pt x="9535889" y="6353287"/>
                </a:moveTo>
                <a:lnTo>
                  <a:pt x="0" y="6353287"/>
                </a:lnTo>
                <a:lnTo>
                  <a:pt x="0" y="0"/>
                </a:lnTo>
                <a:lnTo>
                  <a:pt x="9535889" y="0"/>
                </a:lnTo>
                <a:lnTo>
                  <a:pt x="9535889" y="6353287"/>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269332" y="211744"/>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2014450" y="414568"/>
            <a:ext cx="5244850" cy="9471512"/>
          </a:xfrm>
          <a:custGeom>
            <a:avLst/>
            <a:gdLst/>
            <a:ahLst/>
            <a:cxnLst/>
            <a:rect r="r" b="b" t="t" l="l"/>
            <a:pathLst>
              <a:path h="9471512" w="5244850">
                <a:moveTo>
                  <a:pt x="0" y="0"/>
                </a:moveTo>
                <a:lnTo>
                  <a:pt x="5244850" y="0"/>
                </a:lnTo>
                <a:lnTo>
                  <a:pt x="5244850" y="9471513"/>
                </a:lnTo>
                <a:lnTo>
                  <a:pt x="0" y="9471513"/>
                </a:lnTo>
                <a:lnTo>
                  <a:pt x="0" y="0"/>
                </a:lnTo>
                <a:close/>
              </a:path>
            </a:pathLst>
          </a:custGeom>
          <a:blipFill>
            <a:blip r:embed="rId8"/>
            <a:stretch>
              <a:fillRect l="0" t="0" r="0" b="0"/>
            </a:stretch>
          </a:blipFill>
        </p:spPr>
      </p:sp>
      <p:sp>
        <p:nvSpPr>
          <p:cNvPr name="TextBox 6" id="6"/>
          <p:cNvSpPr txBox="true"/>
          <p:nvPr/>
        </p:nvSpPr>
        <p:spPr>
          <a:xfrm rot="0">
            <a:off x="2500425" y="5016962"/>
            <a:ext cx="7405968" cy="3962400"/>
          </a:xfrm>
          <a:prstGeom prst="rect">
            <a:avLst/>
          </a:prstGeom>
        </p:spPr>
        <p:txBody>
          <a:bodyPr anchor="t" rtlCol="false" tIns="0" lIns="0" bIns="0" rIns="0">
            <a:spAutoFit/>
          </a:bodyPr>
          <a:lstStyle/>
          <a:p>
            <a:pPr algn="ctr">
              <a:lnSpc>
                <a:spcPts val="6299"/>
              </a:lnSpc>
            </a:pPr>
            <a:r>
              <a:rPr lang="en-US" sz="4500">
                <a:solidFill>
                  <a:srgbClr val="000000"/>
                </a:solidFill>
                <a:latin typeface="Cerebri"/>
                <a:ea typeface="Cerebri"/>
                <a:cs typeface="Cerebri"/>
                <a:sym typeface="Cerebri"/>
              </a:rPr>
              <a:t>A new teacher reports that a veteran staff member has been making sexually suggestive jokes in the break room. </a:t>
            </a:r>
          </a:p>
        </p:txBody>
      </p:sp>
      <p:sp>
        <p:nvSpPr>
          <p:cNvPr name="TextBox 7" id="7"/>
          <p:cNvSpPr txBox="true"/>
          <p:nvPr/>
        </p:nvSpPr>
        <p:spPr>
          <a:xfrm rot="-1980046">
            <a:off x="1216289" y="1425726"/>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#3</a:t>
            </a:r>
          </a:p>
        </p:txBody>
      </p:sp>
    </p:spTree>
  </p:cSld>
  <p:clrMapOvr>
    <a:masterClrMapping/>
  </p:clrMapOvr>
</p:sld>
</file>

<file path=ppt/slides/slide7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74106" y="-359219"/>
            <a:ext cx="18966250" cy="18989988"/>
          </a:xfrm>
          <a:custGeom>
            <a:avLst/>
            <a:gdLst/>
            <a:ahLst/>
            <a:cxnLst/>
            <a:rect r="r" b="b" t="t" l="l"/>
            <a:pathLst>
              <a:path h="18989988" w="18966250">
                <a:moveTo>
                  <a:pt x="0" y="0"/>
                </a:moveTo>
                <a:lnTo>
                  <a:pt x="18966250" y="0"/>
                </a:lnTo>
                <a:lnTo>
                  <a:pt x="18966250" y="18989988"/>
                </a:lnTo>
                <a:lnTo>
                  <a:pt x="0" y="189899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269332" y="211744"/>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2014450" y="414568"/>
            <a:ext cx="5244850" cy="9471512"/>
          </a:xfrm>
          <a:custGeom>
            <a:avLst/>
            <a:gdLst/>
            <a:ahLst/>
            <a:cxnLst/>
            <a:rect r="r" b="b" t="t" l="l"/>
            <a:pathLst>
              <a:path h="9471512" w="5244850">
                <a:moveTo>
                  <a:pt x="0" y="0"/>
                </a:moveTo>
                <a:lnTo>
                  <a:pt x="5244850" y="0"/>
                </a:lnTo>
                <a:lnTo>
                  <a:pt x="5244850" y="9471513"/>
                </a:lnTo>
                <a:lnTo>
                  <a:pt x="0" y="9471513"/>
                </a:lnTo>
                <a:lnTo>
                  <a:pt x="0" y="0"/>
                </a:lnTo>
                <a:close/>
              </a:path>
            </a:pathLst>
          </a:custGeom>
          <a:blipFill>
            <a:blip r:embed="rId6"/>
            <a:stretch>
              <a:fillRect l="0" t="0" r="0" b="0"/>
            </a:stretch>
          </a:blipFill>
        </p:spPr>
      </p:sp>
      <p:sp>
        <p:nvSpPr>
          <p:cNvPr name="TextBox 5" id="5"/>
          <p:cNvSpPr txBox="true"/>
          <p:nvPr/>
        </p:nvSpPr>
        <p:spPr>
          <a:xfrm rot="-1980046">
            <a:off x="1216289" y="1425726"/>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#3</a:t>
            </a:r>
          </a:p>
        </p:txBody>
      </p:sp>
      <p:sp>
        <p:nvSpPr>
          <p:cNvPr name="Freeform 6" id="6"/>
          <p:cNvSpPr/>
          <p:nvPr/>
        </p:nvSpPr>
        <p:spPr>
          <a:xfrm flipH="true" flipV="true" rot="0">
            <a:off x="-142033" y="-1909772"/>
            <a:ext cx="13441692" cy="12024205"/>
          </a:xfrm>
          <a:custGeom>
            <a:avLst/>
            <a:gdLst/>
            <a:ahLst/>
            <a:cxnLst/>
            <a:rect r="r" b="b" t="t" l="l"/>
            <a:pathLst>
              <a:path h="12024205" w="13441692">
                <a:moveTo>
                  <a:pt x="13441693" y="12024205"/>
                </a:moveTo>
                <a:lnTo>
                  <a:pt x="0" y="12024205"/>
                </a:lnTo>
                <a:lnTo>
                  <a:pt x="0" y="0"/>
                </a:lnTo>
                <a:lnTo>
                  <a:pt x="13441693" y="0"/>
                </a:lnTo>
                <a:lnTo>
                  <a:pt x="13441693" y="12024205"/>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3023792" y="1721309"/>
            <a:ext cx="7405352" cy="4930774"/>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Contact the Title IX Coordinator (determination/next steps).</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Take the report seriously and document it.</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Offer supportive measures.</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Speak to the complainant regarding their options. </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Document all steps taken. </a:t>
            </a:r>
          </a:p>
        </p:txBody>
      </p:sp>
      <p:sp>
        <p:nvSpPr>
          <p:cNvPr name="TextBox 8" id="8"/>
          <p:cNvSpPr txBox="true"/>
          <p:nvPr/>
        </p:nvSpPr>
        <p:spPr>
          <a:xfrm rot="0">
            <a:off x="1497695" y="7300626"/>
            <a:ext cx="9645310" cy="1835149"/>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Notify administration/HR.</a:t>
            </a:r>
          </a:p>
          <a:p>
            <a:pPr algn="l">
              <a:lnSpc>
                <a:spcPts val="4900"/>
              </a:lnSpc>
              <a:spcBef>
                <a:spcPct val="0"/>
              </a:spcBef>
            </a:pPr>
          </a:p>
          <a:p>
            <a:pPr algn="l">
              <a:lnSpc>
                <a:spcPts val="4900"/>
              </a:lnSpc>
              <a:spcBef>
                <a:spcPct val="0"/>
              </a:spcBef>
            </a:pPr>
          </a:p>
        </p:txBody>
      </p:sp>
    </p:spTree>
  </p:cSld>
  <p:clrMapOvr>
    <a:masterClrMapping/>
  </p:clrMapOvr>
</p:sld>
</file>

<file path=ppt/slides/slide7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1254467" y="-5013106"/>
            <a:ext cx="19852700" cy="19852700"/>
          </a:xfrm>
          <a:custGeom>
            <a:avLst/>
            <a:gdLst/>
            <a:ahLst/>
            <a:cxnLst/>
            <a:rect r="r" b="b" t="t" l="l"/>
            <a:pathLst>
              <a:path h="19852700" w="19852700">
                <a:moveTo>
                  <a:pt x="19852700" y="0"/>
                </a:moveTo>
                <a:lnTo>
                  <a:pt x="0" y="0"/>
                </a:lnTo>
                <a:lnTo>
                  <a:pt x="0" y="19852700"/>
                </a:lnTo>
                <a:lnTo>
                  <a:pt x="19852700" y="19852700"/>
                </a:lnTo>
                <a:lnTo>
                  <a:pt x="198527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5400000">
            <a:off x="3593536" y="1457935"/>
            <a:ext cx="7143088" cy="7888953"/>
          </a:xfrm>
          <a:custGeom>
            <a:avLst/>
            <a:gdLst/>
            <a:ahLst/>
            <a:cxnLst/>
            <a:rect r="r" b="b" t="t" l="l"/>
            <a:pathLst>
              <a:path h="7888953" w="7143088">
                <a:moveTo>
                  <a:pt x="0" y="0"/>
                </a:moveTo>
                <a:lnTo>
                  <a:pt x="7143088" y="0"/>
                </a:lnTo>
                <a:lnTo>
                  <a:pt x="7143088" y="7888953"/>
                </a:lnTo>
                <a:lnTo>
                  <a:pt x="0" y="78889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0" y="0"/>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0137152" y="458663"/>
            <a:ext cx="7554549" cy="9547613"/>
          </a:xfrm>
          <a:custGeom>
            <a:avLst/>
            <a:gdLst/>
            <a:ahLst/>
            <a:cxnLst/>
            <a:rect r="r" b="b" t="t" l="l"/>
            <a:pathLst>
              <a:path h="9547613" w="7554549">
                <a:moveTo>
                  <a:pt x="0" y="0"/>
                </a:moveTo>
                <a:lnTo>
                  <a:pt x="7554550" y="0"/>
                </a:lnTo>
                <a:lnTo>
                  <a:pt x="7554550" y="9547614"/>
                </a:lnTo>
                <a:lnTo>
                  <a:pt x="0" y="9547614"/>
                </a:lnTo>
                <a:lnTo>
                  <a:pt x="0" y="0"/>
                </a:lnTo>
                <a:close/>
              </a:path>
            </a:pathLst>
          </a:custGeom>
          <a:blipFill>
            <a:blip r:embed="rId8"/>
            <a:stretch>
              <a:fillRect l="0" t="0" r="0" b="0"/>
            </a:stretch>
          </a:blipFill>
        </p:spPr>
      </p:sp>
      <p:sp>
        <p:nvSpPr>
          <p:cNvPr name="TextBox 6" id="6"/>
          <p:cNvSpPr txBox="true"/>
          <p:nvPr/>
        </p:nvSpPr>
        <p:spPr>
          <a:xfrm rot="-1980046">
            <a:off x="946958" y="1213983"/>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#4</a:t>
            </a:r>
          </a:p>
        </p:txBody>
      </p:sp>
      <p:sp>
        <p:nvSpPr>
          <p:cNvPr name="TextBox 7" id="7"/>
          <p:cNvSpPr txBox="true"/>
          <p:nvPr/>
        </p:nvSpPr>
        <p:spPr>
          <a:xfrm rot="0">
            <a:off x="3775889" y="3137277"/>
            <a:ext cx="5618464" cy="4762500"/>
          </a:xfrm>
          <a:prstGeom prst="rect">
            <a:avLst/>
          </a:prstGeom>
        </p:spPr>
        <p:txBody>
          <a:bodyPr anchor="t" rtlCol="false" tIns="0" lIns="0" bIns="0" rIns="0">
            <a:spAutoFit/>
          </a:bodyPr>
          <a:lstStyle/>
          <a:p>
            <a:pPr algn="ctr">
              <a:lnSpc>
                <a:spcPts val="6299"/>
              </a:lnSpc>
            </a:pPr>
            <a:r>
              <a:rPr lang="en-US" sz="4500">
                <a:solidFill>
                  <a:srgbClr val="000000"/>
                </a:solidFill>
                <a:latin typeface="Cerebri"/>
                <a:ea typeface="Cerebri"/>
                <a:cs typeface="Cerebri"/>
                <a:sym typeface="Cerebri"/>
              </a:rPr>
              <a:t>An anonymous note is left in the assistant principal’s mailbox alleging sexual harassment by a coach. </a:t>
            </a:r>
          </a:p>
        </p:txBody>
      </p:sp>
    </p:spTree>
  </p:cSld>
  <p:clrMapOvr>
    <a:masterClrMapping/>
  </p:clrMapOvr>
</p:sld>
</file>

<file path=ppt/slides/slide7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1254467" y="-5013106"/>
            <a:ext cx="19852700" cy="19852700"/>
          </a:xfrm>
          <a:custGeom>
            <a:avLst/>
            <a:gdLst/>
            <a:ahLst/>
            <a:cxnLst/>
            <a:rect r="r" b="b" t="t" l="l"/>
            <a:pathLst>
              <a:path h="19852700" w="19852700">
                <a:moveTo>
                  <a:pt x="19852700" y="0"/>
                </a:moveTo>
                <a:lnTo>
                  <a:pt x="0" y="0"/>
                </a:lnTo>
                <a:lnTo>
                  <a:pt x="0" y="19852700"/>
                </a:lnTo>
                <a:lnTo>
                  <a:pt x="19852700" y="19852700"/>
                </a:lnTo>
                <a:lnTo>
                  <a:pt x="1985270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0"/>
            <a:ext cx="4253023" cy="4114800"/>
          </a:xfrm>
          <a:custGeom>
            <a:avLst/>
            <a:gdLst/>
            <a:ahLst/>
            <a:cxnLst/>
            <a:rect r="r" b="b" t="t" l="l"/>
            <a:pathLst>
              <a:path h="4114800" w="4253023">
                <a:moveTo>
                  <a:pt x="0" y="0"/>
                </a:moveTo>
                <a:lnTo>
                  <a:pt x="4253023" y="0"/>
                </a:lnTo>
                <a:lnTo>
                  <a:pt x="425302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137152" y="458663"/>
            <a:ext cx="7554549" cy="9547613"/>
          </a:xfrm>
          <a:custGeom>
            <a:avLst/>
            <a:gdLst/>
            <a:ahLst/>
            <a:cxnLst/>
            <a:rect r="r" b="b" t="t" l="l"/>
            <a:pathLst>
              <a:path h="9547613" w="7554549">
                <a:moveTo>
                  <a:pt x="0" y="0"/>
                </a:moveTo>
                <a:lnTo>
                  <a:pt x="7554550" y="0"/>
                </a:lnTo>
                <a:lnTo>
                  <a:pt x="7554550" y="9547614"/>
                </a:lnTo>
                <a:lnTo>
                  <a:pt x="0" y="9547614"/>
                </a:lnTo>
                <a:lnTo>
                  <a:pt x="0" y="0"/>
                </a:lnTo>
                <a:close/>
              </a:path>
            </a:pathLst>
          </a:custGeom>
          <a:blipFill>
            <a:blip r:embed="rId6"/>
            <a:stretch>
              <a:fillRect l="0" t="0" r="0" b="0"/>
            </a:stretch>
          </a:blipFill>
        </p:spPr>
      </p:sp>
      <p:sp>
        <p:nvSpPr>
          <p:cNvPr name="TextBox 5" id="5"/>
          <p:cNvSpPr txBox="true"/>
          <p:nvPr/>
        </p:nvSpPr>
        <p:spPr>
          <a:xfrm rot="-1980046">
            <a:off x="946958" y="1213983"/>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#4</a:t>
            </a:r>
          </a:p>
        </p:txBody>
      </p:sp>
      <p:sp>
        <p:nvSpPr>
          <p:cNvPr name="Freeform 6" id="6"/>
          <p:cNvSpPr/>
          <p:nvPr/>
        </p:nvSpPr>
        <p:spPr>
          <a:xfrm flipH="true" flipV="true" rot="-5400000">
            <a:off x="-1551035" y="-811412"/>
            <a:ext cx="10026878" cy="11073861"/>
          </a:xfrm>
          <a:custGeom>
            <a:avLst/>
            <a:gdLst/>
            <a:ahLst/>
            <a:cxnLst/>
            <a:rect r="r" b="b" t="t" l="l"/>
            <a:pathLst>
              <a:path h="11073861" w="10026878">
                <a:moveTo>
                  <a:pt x="10026878" y="11073860"/>
                </a:moveTo>
                <a:lnTo>
                  <a:pt x="0" y="11073860"/>
                </a:lnTo>
                <a:lnTo>
                  <a:pt x="0" y="0"/>
                </a:lnTo>
                <a:lnTo>
                  <a:pt x="10026878" y="0"/>
                </a:lnTo>
                <a:lnTo>
                  <a:pt x="10026878" y="1107386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802903" y="1990717"/>
            <a:ext cx="7405352" cy="4311649"/>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Contact the Title IX Coordinator (determination/next steps).</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Take the report seriously and document it.</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Try to gather more information.</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Follow Title IX protocols. </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Document all steps taken. </a:t>
            </a:r>
          </a:p>
        </p:txBody>
      </p:sp>
      <p:sp>
        <p:nvSpPr>
          <p:cNvPr name="TextBox 8" id="8"/>
          <p:cNvSpPr txBox="true"/>
          <p:nvPr/>
        </p:nvSpPr>
        <p:spPr>
          <a:xfrm rot="0">
            <a:off x="269332" y="6845139"/>
            <a:ext cx="9645310" cy="1216024"/>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Notify administration/HR.</a:t>
            </a:r>
          </a:p>
          <a:p>
            <a:pPr algn="l">
              <a:lnSpc>
                <a:spcPts val="4900"/>
              </a:lnSpc>
              <a:spcBef>
                <a:spcPct val="0"/>
              </a:spcBef>
            </a:pPr>
          </a:p>
        </p:txBody>
      </p:sp>
    </p:spTree>
  </p:cSld>
  <p:clrMapOvr>
    <a:masterClrMapping/>
  </p:clrMapOvr>
</p:sld>
</file>

<file path=ppt/slides/slide7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486573" y="-5993124"/>
            <a:ext cx="19261146" cy="19261146"/>
          </a:xfrm>
          <a:custGeom>
            <a:avLst/>
            <a:gdLst/>
            <a:ahLst/>
            <a:cxnLst/>
            <a:rect r="r" b="b" t="t" l="l"/>
            <a:pathLst>
              <a:path h="19261146" w="19261146">
                <a:moveTo>
                  <a:pt x="19261146" y="0"/>
                </a:moveTo>
                <a:lnTo>
                  <a:pt x="0" y="0"/>
                </a:lnTo>
                <a:lnTo>
                  <a:pt x="0" y="19261147"/>
                </a:lnTo>
                <a:lnTo>
                  <a:pt x="19261146" y="19261147"/>
                </a:lnTo>
                <a:lnTo>
                  <a:pt x="1926114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6729005" y="2797862"/>
            <a:ext cx="7673990" cy="6864733"/>
          </a:xfrm>
          <a:custGeom>
            <a:avLst/>
            <a:gdLst/>
            <a:ahLst/>
            <a:cxnLst/>
            <a:rect r="r" b="b" t="t" l="l"/>
            <a:pathLst>
              <a:path h="6864733" w="7673990">
                <a:moveTo>
                  <a:pt x="7673990" y="6864732"/>
                </a:moveTo>
                <a:lnTo>
                  <a:pt x="0" y="6864732"/>
                </a:lnTo>
                <a:lnTo>
                  <a:pt x="0" y="0"/>
                </a:lnTo>
                <a:lnTo>
                  <a:pt x="7673990" y="0"/>
                </a:lnTo>
                <a:lnTo>
                  <a:pt x="7673990" y="6864732"/>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3315097">
            <a:off x="13295296" y="166160"/>
            <a:ext cx="4253023" cy="4114800"/>
          </a:xfrm>
          <a:custGeom>
            <a:avLst/>
            <a:gdLst/>
            <a:ahLst/>
            <a:cxnLst/>
            <a:rect r="r" b="b" t="t" l="l"/>
            <a:pathLst>
              <a:path h="4114800" w="4253023">
                <a:moveTo>
                  <a:pt x="0" y="0"/>
                </a:moveTo>
                <a:lnTo>
                  <a:pt x="4253024" y="0"/>
                </a:lnTo>
                <a:lnTo>
                  <a:pt x="4253024"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true" flipV="false" rot="0">
            <a:off x="217442" y="348839"/>
            <a:ext cx="6511563" cy="9755150"/>
          </a:xfrm>
          <a:custGeom>
            <a:avLst/>
            <a:gdLst/>
            <a:ahLst/>
            <a:cxnLst/>
            <a:rect r="r" b="b" t="t" l="l"/>
            <a:pathLst>
              <a:path h="9755150" w="6511563">
                <a:moveTo>
                  <a:pt x="6511563" y="0"/>
                </a:moveTo>
                <a:lnTo>
                  <a:pt x="0" y="0"/>
                </a:lnTo>
                <a:lnTo>
                  <a:pt x="0" y="9755151"/>
                </a:lnTo>
                <a:lnTo>
                  <a:pt x="6511563" y="9755151"/>
                </a:lnTo>
                <a:lnTo>
                  <a:pt x="6511563" y="0"/>
                </a:lnTo>
                <a:close/>
              </a:path>
            </a:pathLst>
          </a:custGeom>
          <a:blipFill>
            <a:blip r:embed="rId8"/>
            <a:stretch>
              <a:fillRect l="0" t="0" r="0" b="0"/>
            </a:stretch>
          </a:blipFill>
        </p:spPr>
      </p:sp>
      <p:sp>
        <p:nvSpPr>
          <p:cNvPr name="TextBox 6" id="6"/>
          <p:cNvSpPr txBox="true"/>
          <p:nvPr/>
        </p:nvSpPr>
        <p:spPr>
          <a:xfrm rot="1335050">
            <a:off x="14321413" y="1372695"/>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#5</a:t>
            </a:r>
          </a:p>
        </p:txBody>
      </p:sp>
      <p:sp>
        <p:nvSpPr>
          <p:cNvPr name="TextBox 7" id="7"/>
          <p:cNvSpPr txBox="true"/>
          <p:nvPr/>
        </p:nvSpPr>
        <p:spPr>
          <a:xfrm rot="0">
            <a:off x="7052449" y="4604105"/>
            <a:ext cx="7027102" cy="3962400"/>
          </a:xfrm>
          <a:prstGeom prst="rect">
            <a:avLst/>
          </a:prstGeom>
        </p:spPr>
        <p:txBody>
          <a:bodyPr anchor="t" rtlCol="false" tIns="0" lIns="0" bIns="0" rIns="0">
            <a:spAutoFit/>
          </a:bodyPr>
          <a:lstStyle/>
          <a:p>
            <a:pPr algn="ctr">
              <a:lnSpc>
                <a:spcPts val="6299"/>
              </a:lnSpc>
            </a:pPr>
            <a:r>
              <a:rPr lang="en-US" sz="4500">
                <a:solidFill>
                  <a:srgbClr val="000000"/>
                </a:solidFill>
                <a:latin typeface="Cerebri"/>
                <a:ea typeface="Cerebri"/>
                <a:cs typeface="Cerebri"/>
                <a:sym typeface="Cerebri"/>
              </a:rPr>
              <a:t>A parent insists that their child not be interviewed for a Title IX investigation, even though the child is a key witness.</a:t>
            </a:r>
          </a:p>
        </p:txBody>
      </p:sp>
    </p:spTree>
  </p:cSld>
  <p:clrMapOvr>
    <a:masterClrMapping/>
  </p:clrMapOvr>
</p:sld>
</file>

<file path=ppt/slides/slide7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486573" y="-5993124"/>
            <a:ext cx="19261146" cy="19261146"/>
          </a:xfrm>
          <a:custGeom>
            <a:avLst/>
            <a:gdLst/>
            <a:ahLst/>
            <a:cxnLst/>
            <a:rect r="r" b="b" t="t" l="l"/>
            <a:pathLst>
              <a:path h="19261146" w="19261146">
                <a:moveTo>
                  <a:pt x="19261146" y="0"/>
                </a:moveTo>
                <a:lnTo>
                  <a:pt x="0" y="0"/>
                </a:lnTo>
                <a:lnTo>
                  <a:pt x="0" y="19261147"/>
                </a:lnTo>
                <a:lnTo>
                  <a:pt x="19261146" y="19261147"/>
                </a:lnTo>
                <a:lnTo>
                  <a:pt x="19261146"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315097">
            <a:off x="13295296" y="166160"/>
            <a:ext cx="4253023" cy="4114800"/>
          </a:xfrm>
          <a:custGeom>
            <a:avLst/>
            <a:gdLst/>
            <a:ahLst/>
            <a:cxnLst/>
            <a:rect r="r" b="b" t="t" l="l"/>
            <a:pathLst>
              <a:path h="4114800" w="4253023">
                <a:moveTo>
                  <a:pt x="0" y="0"/>
                </a:moveTo>
                <a:lnTo>
                  <a:pt x="4253024" y="0"/>
                </a:lnTo>
                <a:lnTo>
                  <a:pt x="425302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0">
            <a:off x="217442" y="348839"/>
            <a:ext cx="6511563" cy="9755150"/>
          </a:xfrm>
          <a:custGeom>
            <a:avLst/>
            <a:gdLst/>
            <a:ahLst/>
            <a:cxnLst/>
            <a:rect r="r" b="b" t="t" l="l"/>
            <a:pathLst>
              <a:path h="9755150" w="6511563">
                <a:moveTo>
                  <a:pt x="6511563" y="0"/>
                </a:moveTo>
                <a:lnTo>
                  <a:pt x="0" y="0"/>
                </a:lnTo>
                <a:lnTo>
                  <a:pt x="0" y="9755151"/>
                </a:lnTo>
                <a:lnTo>
                  <a:pt x="6511563" y="9755151"/>
                </a:lnTo>
                <a:lnTo>
                  <a:pt x="6511563" y="0"/>
                </a:lnTo>
                <a:close/>
              </a:path>
            </a:pathLst>
          </a:custGeom>
          <a:blipFill>
            <a:blip r:embed="rId6"/>
            <a:stretch>
              <a:fillRect l="0" t="0" r="0" b="0"/>
            </a:stretch>
          </a:blipFill>
        </p:spPr>
      </p:sp>
      <p:sp>
        <p:nvSpPr>
          <p:cNvPr name="TextBox 5" id="5"/>
          <p:cNvSpPr txBox="true"/>
          <p:nvPr/>
        </p:nvSpPr>
        <p:spPr>
          <a:xfrm rot="1335050">
            <a:off x="14321413" y="1372695"/>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#5</a:t>
            </a:r>
          </a:p>
        </p:txBody>
      </p:sp>
      <p:sp>
        <p:nvSpPr>
          <p:cNvPr name="Freeform 6" id="6"/>
          <p:cNvSpPr/>
          <p:nvPr/>
        </p:nvSpPr>
        <p:spPr>
          <a:xfrm flipH="false" flipV="false" rot="-5400000">
            <a:off x="9402236" y="-1131229"/>
            <a:ext cx="10026878" cy="11073861"/>
          </a:xfrm>
          <a:custGeom>
            <a:avLst/>
            <a:gdLst/>
            <a:ahLst/>
            <a:cxnLst/>
            <a:rect r="r" b="b" t="t" l="l"/>
            <a:pathLst>
              <a:path h="11073861" w="10026878">
                <a:moveTo>
                  <a:pt x="0" y="0"/>
                </a:moveTo>
                <a:lnTo>
                  <a:pt x="10026877" y="0"/>
                </a:lnTo>
                <a:lnTo>
                  <a:pt x="10026877" y="11073861"/>
                </a:lnTo>
                <a:lnTo>
                  <a:pt x="0" y="1107386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853948" y="1455890"/>
            <a:ext cx="7405352" cy="5549899"/>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Contact the Title IX Coordinator.</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Acknowledge the parent’s concern.</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Explain the school’s legal obligations.</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Offer supportive options</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Proceed according to policy.</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Maintain focus on safety, access, and respect.</a:t>
            </a:r>
          </a:p>
        </p:txBody>
      </p:sp>
    </p:spTree>
  </p:cSld>
  <p:clrMapOvr>
    <a:masterClrMapping/>
  </p:clrMapOvr>
</p:sld>
</file>

<file path=ppt/slides/slide7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397177" y="-2561048"/>
            <a:ext cx="19082353" cy="19082353"/>
          </a:xfrm>
          <a:custGeom>
            <a:avLst/>
            <a:gdLst/>
            <a:ahLst/>
            <a:cxnLst/>
            <a:rect r="r" b="b" t="t" l="l"/>
            <a:pathLst>
              <a:path h="19082353" w="19082353">
                <a:moveTo>
                  <a:pt x="19082354" y="0"/>
                </a:moveTo>
                <a:lnTo>
                  <a:pt x="0" y="0"/>
                </a:lnTo>
                <a:lnTo>
                  <a:pt x="0" y="19082353"/>
                </a:lnTo>
                <a:lnTo>
                  <a:pt x="19082354" y="19082353"/>
                </a:lnTo>
                <a:lnTo>
                  <a:pt x="1908235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810693" y="6064415"/>
            <a:ext cx="4253023" cy="4114800"/>
          </a:xfrm>
          <a:custGeom>
            <a:avLst/>
            <a:gdLst/>
            <a:ahLst/>
            <a:cxnLst/>
            <a:rect r="r" b="b" t="t" l="l"/>
            <a:pathLst>
              <a:path h="4114800" w="4253023">
                <a:moveTo>
                  <a:pt x="0" y="0"/>
                </a:moveTo>
                <a:lnTo>
                  <a:pt x="4253024" y="0"/>
                </a:lnTo>
                <a:lnTo>
                  <a:pt x="425302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true" rot="-1548931">
            <a:off x="6797522" y="1687164"/>
            <a:ext cx="10706801" cy="4555257"/>
          </a:xfrm>
          <a:custGeom>
            <a:avLst/>
            <a:gdLst/>
            <a:ahLst/>
            <a:cxnLst/>
            <a:rect r="r" b="b" t="t" l="l"/>
            <a:pathLst>
              <a:path h="4555257" w="10706801">
                <a:moveTo>
                  <a:pt x="10706801" y="4555257"/>
                </a:moveTo>
                <a:lnTo>
                  <a:pt x="0" y="4555257"/>
                </a:lnTo>
                <a:lnTo>
                  <a:pt x="0" y="0"/>
                </a:lnTo>
                <a:lnTo>
                  <a:pt x="10706801" y="0"/>
                </a:lnTo>
                <a:lnTo>
                  <a:pt x="10706801" y="4555257"/>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725465" y="2034868"/>
            <a:ext cx="7753350" cy="6755106"/>
          </a:xfrm>
          <a:custGeom>
            <a:avLst/>
            <a:gdLst/>
            <a:ahLst/>
            <a:cxnLst/>
            <a:rect r="r" b="b" t="t" l="l"/>
            <a:pathLst>
              <a:path h="6755106" w="7753350">
                <a:moveTo>
                  <a:pt x="0" y="0"/>
                </a:moveTo>
                <a:lnTo>
                  <a:pt x="7753351" y="0"/>
                </a:lnTo>
                <a:lnTo>
                  <a:pt x="7753351" y="6755106"/>
                </a:lnTo>
                <a:lnTo>
                  <a:pt x="0" y="6755106"/>
                </a:lnTo>
                <a:lnTo>
                  <a:pt x="0" y="0"/>
                </a:lnTo>
                <a:close/>
              </a:path>
            </a:pathLst>
          </a:custGeom>
          <a:blipFill>
            <a:blip r:embed="rId8"/>
            <a:stretch>
              <a:fillRect l="0" t="0" r="0" b="0"/>
            </a:stretch>
          </a:blipFill>
        </p:spPr>
      </p:sp>
      <p:sp>
        <p:nvSpPr>
          <p:cNvPr name="TextBox 6" id="6"/>
          <p:cNvSpPr txBox="true"/>
          <p:nvPr/>
        </p:nvSpPr>
        <p:spPr>
          <a:xfrm rot="-1980046">
            <a:off x="14757651" y="7278397"/>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#6</a:t>
            </a:r>
          </a:p>
        </p:txBody>
      </p:sp>
      <p:sp>
        <p:nvSpPr>
          <p:cNvPr name="TextBox 7" id="7"/>
          <p:cNvSpPr txBox="true"/>
          <p:nvPr/>
        </p:nvSpPr>
        <p:spPr>
          <a:xfrm rot="-1576077">
            <a:off x="7891379" y="3151361"/>
            <a:ext cx="8989566" cy="2867660"/>
          </a:xfrm>
          <a:prstGeom prst="rect">
            <a:avLst/>
          </a:prstGeom>
        </p:spPr>
        <p:txBody>
          <a:bodyPr anchor="t" rtlCol="false" tIns="0" lIns="0" bIns="0" rIns="0">
            <a:spAutoFit/>
          </a:bodyPr>
          <a:lstStyle/>
          <a:p>
            <a:pPr algn="ctr">
              <a:lnSpc>
                <a:spcPts val="5740"/>
              </a:lnSpc>
            </a:pPr>
            <a:r>
              <a:rPr lang="en-US" sz="4100">
                <a:solidFill>
                  <a:srgbClr val="000000"/>
                </a:solidFill>
                <a:latin typeface="Cerebri"/>
                <a:ea typeface="Cerebri"/>
                <a:cs typeface="Cerebri"/>
                <a:sym typeface="Cerebri"/>
              </a:rPr>
              <a:t>After a Title IX complaint is filed, students begin posting about it on social media, naming the alleged respondent.</a:t>
            </a:r>
          </a:p>
        </p:txBody>
      </p:sp>
    </p:spTree>
  </p:cSld>
  <p:clrMapOvr>
    <a:masterClrMapping/>
  </p:clrMapOvr>
</p:sld>
</file>

<file path=ppt/slides/slide8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true" flipV="false" rot="0">
            <a:off x="-397177" y="-2561048"/>
            <a:ext cx="19082353" cy="19082353"/>
          </a:xfrm>
          <a:custGeom>
            <a:avLst/>
            <a:gdLst/>
            <a:ahLst/>
            <a:cxnLst/>
            <a:rect r="r" b="b" t="t" l="l"/>
            <a:pathLst>
              <a:path h="19082353" w="19082353">
                <a:moveTo>
                  <a:pt x="19082354" y="0"/>
                </a:moveTo>
                <a:lnTo>
                  <a:pt x="0" y="0"/>
                </a:lnTo>
                <a:lnTo>
                  <a:pt x="0" y="19082353"/>
                </a:lnTo>
                <a:lnTo>
                  <a:pt x="19082354" y="19082353"/>
                </a:lnTo>
                <a:lnTo>
                  <a:pt x="19082354"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3810693" y="6064415"/>
            <a:ext cx="4253023" cy="4114800"/>
          </a:xfrm>
          <a:custGeom>
            <a:avLst/>
            <a:gdLst/>
            <a:ahLst/>
            <a:cxnLst/>
            <a:rect r="r" b="b" t="t" l="l"/>
            <a:pathLst>
              <a:path h="4114800" w="4253023">
                <a:moveTo>
                  <a:pt x="0" y="0"/>
                </a:moveTo>
                <a:lnTo>
                  <a:pt x="4253024" y="0"/>
                </a:lnTo>
                <a:lnTo>
                  <a:pt x="4253024"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725465" y="2034868"/>
            <a:ext cx="7753350" cy="6755106"/>
          </a:xfrm>
          <a:custGeom>
            <a:avLst/>
            <a:gdLst/>
            <a:ahLst/>
            <a:cxnLst/>
            <a:rect r="r" b="b" t="t" l="l"/>
            <a:pathLst>
              <a:path h="6755106" w="7753350">
                <a:moveTo>
                  <a:pt x="0" y="0"/>
                </a:moveTo>
                <a:lnTo>
                  <a:pt x="7753351" y="0"/>
                </a:lnTo>
                <a:lnTo>
                  <a:pt x="7753351" y="6755106"/>
                </a:lnTo>
                <a:lnTo>
                  <a:pt x="0" y="6755106"/>
                </a:lnTo>
                <a:lnTo>
                  <a:pt x="0" y="0"/>
                </a:lnTo>
                <a:close/>
              </a:path>
            </a:pathLst>
          </a:custGeom>
          <a:blipFill>
            <a:blip r:embed="rId6"/>
            <a:stretch>
              <a:fillRect l="0" t="0" r="0" b="0"/>
            </a:stretch>
          </a:blipFill>
        </p:spPr>
      </p:sp>
      <p:sp>
        <p:nvSpPr>
          <p:cNvPr name="TextBox 5" id="5"/>
          <p:cNvSpPr txBox="true"/>
          <p:nvPr/>
        </p:nvSpPr>
        <p:spPr>
          <a:xfrm rot="-1980046">
            <a:off x="14757651" y="7278397"/>
            <a:ext cx="2265718" cy="1543031"/>
          </a:xfrm>
          <a:prstGeom prst="rect">
            <a:avLst/>
          </a:prstGeom>
        </p:spPr>
        <p:txBody>
          <a:bodyPr anchor="t" rtlCol="false" tIns="0" lIns="0" bIns="0" rIns="0">
            <a:spAutoFit/>
          </a:bodyPr>
          <a:lstStyle/>
          <a:p>
            <a:pPr algn="ctr">
              <a:lnSpc>
                <a:spcPts val="12599"/>
              </a:lnSpc>
            </a:pPr>
            <a:r>
              <a:rPr lang="en-US" sz="9000">
                <a:solidFill>
                  <a:srgbClr val="000000"/>
                </a:solidFill>
                <a:latin typeface="Gagalin"/>
                <a:ea typeface="Gagalin"/>
                <a:cs typeface="Gagalin"/>
                <a:sym typeface="Gagalin"/>
              </a:rPr>
              <a:t>#6</a:t>
            </a:r>
          </a:p>
        </p:txBody>
      </p:sp>
      <p:sp>
        <p:nvSpPr>
          <p:cNvPr name="Freeform 6" id="6"/>
          <p:cNvSpPr/>
          <p:nvPr/>
        </p:nvSpPr>
        <p:spPr>
          <a:xfrm flipH="false" flipV="false" rot="-5400000">
            <a:off x="9217988" y="-542267"/>
            <a:ext cx="10386503" cy="11471037"/>
          </a:xfrm>
          <a:custGeom>
            <a:avLst/>
            <a:gdLst/>
            <a:ahLst/>
            <a:cxnLst/>
            <a:rect r="r" b="b" t="t" l="l"/>
            <a:pathLst>
              <a:path h="11471037" w="10386503">
                <a:moveTo>
                  <a:pt x="0" y="0"/>
                </a:moveTo>
                <a:lnTo>
                  <a:pt x="10386503" y="0"/>
                </a:lnTo>
                <a:lnTo>
                  <a:pt x="10386503" y="11471037"/>
                </a:lnTo>
                <a:lnTo>
                  <a:pt x="0" y="114710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7" id="7"/>
          <p:cNvSpPr txBox="true"/>
          <p:nvPr/>
        </p:nvSpPr>
        <p:spPr>
          <a:xfrm rot="0">
            <a:off x="9729296" y="2132886"/>
            <a:ext cx="7405352" cy="5549899"/>
          </a:xfrm>
          <a:prstGeom prst="rect">
            <a:avLst/>
          </a:prstGeom>
        </p:spPr>
        <p:txBody>
          <a:bodyPr anchor="t" rtlCol="false" tIns="0" lIns="0" bIns="0" rIns="0">
            <a:spAutoFit/>
          </a:bodyPr>
          <a:lstStyle/>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Contact the Title IX Coordinator.</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Document the social media activity (save it).</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Address retaliation concerns (if appropriate).</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Communicate with involved students.</a:t>
            </a:r>
          </a:p>
          <a:p>
            <a:pPr algn="l" marL="755655" indent="-377828" lvl="1">
              <a:lnSpc>
                <a:spcPts val="4900"/>
              </a:lnSpc>
              <a:buFont typeface="Arial"/>
              <a:buChar char="•"/>
            </a:pPr>
            <a:r>
              <a:rPr lang="en-US" b="true" sz="3500">
                <a:solidFill>
                  <a:srgbClr val="000000"/>
                </a:solidFill>
                <a:latin typeface="Barlow Bold"/>
                <a:ea typeface="Barlow Bold"/>
                <a:cs typeface="Barlow Bold"/>
                <a:sym typeface="Barlow Bold"/>
              </a:rPr>
              <a:t>Offer supportive measures.</a:t>
            </a:r>
          </a:p>
          <a:p>
            <a:pPr algn="l" marL="755655" indent="-377828" lvl="1">
              <a:lnSpc>
                <a:spcPts val="4900"/>
              </a:lnSpc>
              <a:spcBef>
                <a:spcPct val="0"/>
              </a:spcBef>
              <a:buFont typeface="Arial"/>
              <a:buChar char="•"/>
            </a:pPr>
            <a:r>
              <a:rPr lang="en-US" b="true" sz="3500">
                <a:solidFill>
                  <a:srgbClr val="000000"/>
                </a:solidFill>
                <a:latin typeface="Barlow Bold"/>
                <a:ea typeface="Barlow Bold"/>
                <a:cs typeface="Barlow Bold"/>
                <a:sym typeface="Barlow Bold"/>
              </a:rPr>
              <a:t>Continue gathering information.</a:t>
            </a:r>
          </a:p>
        </p:txBody>
      </p:sp>
    </p:spTree>
  </p:cSld>
  <p:clrMapOvr>
    <a:masterClrMapping/>
  </p:clrMapOvr>
</p:sld>
</file>

<file path=ppt/slides/slide8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555" r="0" b="-5555"/>
            </a:stretch>
          </a:blipFill>
        </p:spPr>
      </p:sp>
      <p:sp>
        <p:nvSpPr>
          <p:cNvPr name="TextBox 3" id="3"/>
          <p:cNvSpPr txBox="true"/>
          <p:nvPr/>
        </p:nvSpPr>
        <p:spPr>
          <a:xfrm rot="-1193450">
            <a:off x="2555843" y="3875098"/>
            <a:ext cx="13237887" cy="3040978"/>
          </a:xfrm>
          <a:prstGeom prst="rect">
            <a:avLst/>
          </a:prstGeom>
        </p:spPr>
        <p:txBody>
          <a:bodyPr anchor="t" rtlCol="false" tIns="0" lIns="0" bIns="0" rIns="0">
            <a:spAutoFit/>
          </a:bodyPr>
          <a:lstStyle/>
          <a:p>
            <a:pPr algn="ctr" marL="0" indent="0" lvl="0">
              <a:lnSpc>
                <a:spcPts val="23316"/>
              </a:lnSpc>
            </a:pPr>
            <a:r>
              <a:rPr lang="en-US" sz="21197" spc="-1780">
                <a:solidFill>
                  <a:srgbClr val="000000"/>
                </a:solidFill>
                <a:latin typeface="Lovelo"/>
                <a:ea typeface="Lovelo"/>
                <a:cs typeface="Lovelo"/>
                <a:sym typeface="Lovelo"/>
              </a:rPr>
              <a:t>Great job! </a:t>
            </a:r>
          </a:p>
        </p:txBody>
      </p:sp>
    </p:spTree>
  </p:cSld>
  <p:clrMapOvr>
    <a:masterClrMapping/>
  </p:clrMapOvr>
</p:sld>
</file>

<file path=ppt/slides/slide8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38888" r="0" b="-38888"/>
            </a:stretch>
          </a:blipFill>
        </p:spPr>
      </p:sp>
      <p:sp>
        <p:nvSpPr>
          <p:cNvPr name="Freeform 3" id="3"/>
          <p:cNvSpPr/>
          <p:nvPr/>
        </p:nvSpPr>
        <p:spPr>
          <a:xfrm flipH="false" flipV="false" rot="0">
            <a:off x="2080819" y="1859618"/>
            <a:ext cx="14126362" cy="7398682"/>
          </a:xfrm>
          <a:custGeom>
            <a:avLst/>
            <a:gdLst/>
            <a:ahLst/>
            <a:cxnLst/>
            <a:rect r="r" b="b" t="t" l="l"/>
            <a:pathLst>
              <a:path h="7398682" w="14126362">
                <a:moveTo>
                  <a:pt x="0" y="0"/>
                </a:moveTo>
                <a:lnTo>
                  <a:pt x="14126362" y="0"/>
                </a:lnTo>
                <a:lnTo>
                  <a:pt x="14126362" y="7398682"/>
                </a:lnTo>
                <a:lnTo>
                  <a:pt x="0" y="739868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62427" y="-605242"/>
            <a:ext cx="11064051" cy="5232374"/>
          </a:xfrm>
          <a:custGeom>
            <a:avLst/>
            <a:gdLst/>
            <a:ahLst/>
            <a:cxnLst/>
            <a:rect r="r" b="b" t="t" l="l"/>
            <a:pathLst>
              <a:path h="5232374" w="11064051">
                <a:moveTo>
                  <a:pt x="0" y="0"/>
                </a:moveTo>
                <a:lnTo>
                  <a:pt x="11064051" y="0"/>
                </a:lnTo>
                <a:lnTo>
                  <a:pt x="11064051" y="5232374"/>
                </a:lnTo>
                <a:lnTo>
                  <a:pt x="0" y="5232374"/>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p:cNvSpPr/>
          <p:nvPr/>
        </p:nvSpPr>
        <p:spPr>
          <a:xfrm flipH="false" flipV="false" rot="2091314">
            <a:off x="15255311" y="254573"/>
            <a:ext cx="1903741" cy="3566728"/>
          </a:xfrm>
          <a:custGeom>
            <a:avLst/>
            <a:gdLst/>
            <a:ahLst/>
            <a:cxnLst/>
            <a:rect r="r" b="b" t="t" l="l"/>
            <a:pathLst>
              <a:path h="3566728" w="1903741">
                <a:moveTo>
                  <a:pt x="0" y="0"/>
                </a:moveTo>
                <a:lnTo>
                  <a:pt x="1903741" y="0"/>
                </a:lnTo>
                <a:lnTo>
                  <a:pt x="1903741" y="3566728"/>
                </a:lnTo>
                <a:lnTo>
                  <a:pt x="0" y="35667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p:cNvSpPr/>
          <p:nvPr/>
        </p:nvSpPr>
        <p:spPr>
          <a:xfrm flipH="false" flipV="false" rot="0">
            <a:off x="-4466257" y="8607587"/>
            <a:ext cx="9601867" cy="8229600"/>
          </a:xfrm>
          <a:custGeom>
            <a:avLst/>
            <a:gdLst/>
            <a:ahLst/>
            <a:cxnLst/>
            <a:rect r="r" b="b" t="t" l="l"/>
            <a:pathLst>
              <a:path h="8229600" w="9601867">
                <a:moveTo>
                  <a:pt x="0" y="0"/>
                </a:moveTo>
                <a:lnTo>
                  <a:pt x="9601866" y="0"/>
                </a:lnTo>
                <a:lnTo>
                  <a:pt x="9601866" y="8229600"/>
                </a:lnTo>
                <a:lnTo>
                  <a:pt x="0" y="8229600"/>
                </a:lnTo>
                <a:lnTo>
                  <a:pt x="0" y="0"/>
                </a:lnTo>
                <a:close/>
              </a:path>
            </a:pathLst>
          </a:custGeom>
          <a:blipFill>
            <a:blip r:embed="rId9"/>
            <a:stretch>
              <a:fillRect l="0" t="0" r="0" b="0"/>
            </a:stretch>
          </a:blipFill>
        </p:spPr>
      </p:sp>
      <p:sp>
        <p:nvSpPr>
          <p:cNvPr name="TextBox 7" id="7"/>
          <p:cNvSpPr txBox="true"/>
          <p:nvPr/>
        </p:nvSpPr>
        <p:spPr>
          <a:xfrm rot="-235009">
            <a:off x="773665" y="172242"/>
            <a:ext cx="9327273" cy="2168667"/>
          </a:xfrm>
          <a:prstGeom prst="rect">
            <a:avLst/>
          </a:prstGeom>
        </p:spPr>
        <p:txBody>
          <a:bodyPr anchor="t" rtlCol="false" tIns="0" lIns="0" bIns="0" rIns="0">
            <a:spAutoFit/>
          </a:bodyPr>
          <a:lstStyle/>
          <a:p>
            <a:pPr algn="ctr">
              <a:lnSpc>
                <a:spcPts val="12242"/>
              </a:lnSpc>
            </a:pPr>
            <a:r>
              <a:rPr lang="en-US" b="true" sz="8744">
                <a:solidFill>
                  <a:srgbClr val="000000"/>
                </a:solidFill>
                <a:latin typeface="Cakerolli Bold"/>
                <a:ea typeface="Cakerolli Bold"/>
                <a:cs typeface="Cakerolli Bold"/>
                <a:sym typeface="Cakerolli Bold"/>
              </a:rPr>
              <a:t>FAQ 5</a:t>
            </a:r>
          </a:p>
        </p:txBody>
      </p:sp>
      <p:sp>
        <p:nvSpPr>
          <p:cNvPr name="TextBox 8" id="8"/>
          <p:cNvSpPr txBox="true"/>
          <p:nvPr/>
        </p:nvSpPr>
        <p:spPr>
          <a:xfrm rot="-116478">
            <a:off x="3785503" y="4501921"/>
            <a:ext cx="10043113" cy="752095"/>
          </a:xfrm>
          <a:prstGeom prst="rect">
            <a:avLst/>
          </a:prstGeom>
        </p:spPr>
        <p:txBody>
          <a:bodyPr anchor="t" rtlCol="false" tIns="0" lIns="0" bIns="0" rIns="0">
            <a:spAutoFit/>
          </a:bodyPr>
          <a:lstStyle/>
          <a:p>
            <a:pPr algn="l">
              <a:lnSpc>
                <a:spcPts val="4220"/>
              </a:lnSpc>
            </a:pPr>
            <a:r>
              <a:rPr lang="en-US" sz="3014" b="true">
                <a:solidFill>
                  <a:srgbClr val="000000"/>
                </a:solidFill>
                <a:latin typeface="Cakerolli Ultra-Bold"/>
                <a:ea typeface="Cakerolli Ultra-Bold"/>
                <a:cs typeface="Cakerolli Ultra-Bold"/>
                <a:sym typeface="Cakerolli Ultra-Bold"/>
              </a:rPr>
              <a:t>So, what exactly is my responsibility?</a:t>
            </a:r>
          </a:p>
        </p:txBody>
      </p:sp>
      <p:sp>
        <p:nvSpPr>
          <p:cNvPr name="Freeform 9" id="9"/>
          <p:cNvSpPr/>
          <p:nvPr/>
        </p:nvSpPr>
        <p:spPr>
          <a:xfrm flipH="false" flipV="false" rot="6049943">
            <a:off x="15087311" y="6951630"/>
            <a:ext cx="1032449" cy="1934330"/>
          </a:xfrm>
          <a:custGeom>
            <a:avLst/>
            <a:gdLst/>
            <a:ahLst/>
            <a:cxnLst/>
            <a:rect r="r" b="b" t="t" l="l"/>
            <a:pathLst>
              <a:path h="1934330" w="1032449">
                <a:moveTo>
                  <a:pt x="0" y="0"/>
                </a:moveTo>
                <a:lnTo>
                  <a:pt x="1032449" y="0"/>
                </a:lnTo>
                <a:lnTo>
                  <a:pt x="1032449" y="1934330"/>
                </a:lnTo>
                <a:lnTo>
                  <a:pt x="0" y="193433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0" id="10"/>
          <p:cNvSpPr txBox="true"/>
          <p:nvPr/>
        </p:nvSpPr>
        <p:spPr>
          <a:xfrm rot="0">
            <a:off x="3004113" y="6054375"/>
            <a:ext cx="11402763" cy="943368"/>
          </a:xfrm>
          <a:prstGeom prst="rect">
            <a:avLst/>
          </a:prstGeom>
        </p:spPr>
        <p:txBody>
          <a:bodyPr anchor="t" rtlCol="false" tIns="0" lIns="0" bIns="0" rIns="0">
            <a:spAutoFit/>
          </a:bodyPr>
          <a:lstStyle/>
          <a:p>
            <a:pPr algn="ctr">
              <a:lnSpc>
                <a:spcPts val="3128"/>
              </a:lnSpc>
              <a:spcBef>
                <a:spcPct val="0"/>
              </a:spcBef>
            </a:pPr>
            <a:r>
              <a:rPr lang="en-US" sz="2234">
                <a:solidFill>
                  <a:srgbClr val="000000"/>
                </a:solidFill>
                <a:latin typeface="Cakerolli"/>
                <a:ea typeface="Cakerolli"/>
                <a:cs typeface="Cakerolli"/>
                <a:sym typeface="Cakerolli"/>
              </a:rPr>
              <a:t>"Wonde</a:t>
            </a:r>
            <a:r>
              <a:rPr lang="en-US" sz="2234">
                <a:solidFill>
                  <a:srgbClr val="000000"/>
                </a:solidFill>
                <a:latin typeface="Cakerolli"/>
                <a:ea typeface="Cakerolli"/>
                <a:cs typeface="Cakerolli"/>
                <a:sym typeface="Cakerolli"/>
              </a:rPr>
              <a:t>ring if these are your weeds, or even your garden? If you work for RCSS, the short answer is—yes, it absolutely is."</a:t>
            </a:r>
          </a:p>
        </p:txBody>
      </p:sp>
    </p:spTree>
  </p:cSld>
  <p:clrMapOvr>
    <a:masterClrMapping/>
  </p:clrMapOvr>
</p:sld>
</file>

<file path=ppt/slides/slide8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3111" r="0" b="-13111"/>
            </a:stretch>
          </a:blipFill>
        </p:spPr>
      </p:sp>
      <p:sp>
        <p:nvSpPr>
          <p:cNvPr name="Freeform 3" id="3"/>
          <p:cNvSpPr/>
          <p:nvPr/>
        </p:nvSpPr>
        <p:spPr>
          <a:xfrm flipH="false" flipV="false" rot="8778806">
            <a:off x="16238276" y="2539177"/>
            <a:ext cx="5126933" cy="6280207"/>
          </a:xfrm>
          <a:custGeom>
            <a:avLst/>
            <a:gdLst/>
            <a:ahLst/>
            <a:cxnLst/>
            <a:rect r="r" b="b" t="t" l="l"/>
            <a:pathLst>
              <a:path h="6280207" w="5126933">
                <a:moveTo>
                  <a:pt x="0" y="0"/>
                </a:moveTo>
                <a:lnTo>
                  <a:pt x="5126933" y="0"/>
                </a:lnTo>
                <a:lnTo>
                  <a:pt x="5126933" y="6280207"/>
                </a:lnTo>
                <a:lnTo>
                  <a:pt x="0" y="6280207"/>
                </a:lnTo>
                <a:lnTo>
                  <a:pt x="0" y="0"/>
                </a:lnTo>
                <a:close/>
              </a:path>
            </a:pathLst>
          </a:custGeom>
          <a:blipFill>
            <a:blip r:embed="rId3">
              <a:alphaModFix amt="42000"/>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4204345" y="1495357"/>
            <a:ext cx="17066661" cy="6911998"/>
          </a:xfrm>
          <a:custGeom>
            <a:avLst/>
            <a:gdLst/>
            <a:ahLst/>
            <a:cxnLst/>
            <a:rect r="r" b="b" t="t" l="l"/>
            <a:pathLst>
              <a:path h="6911998" w="17066661">
                <a:moveTo>
                  <a:pt x="0" y="0"/>
                </a:moveTo>
                <a:lnTo>
                  <a:pt x="17066662" y="0"/>
                </a:lnTo>
                <a:lnTo>
                  <a:pt x="17066662" y="6911998"/>
                </a:lnTo>
                <a:lnTo>
                  <a:pt x="0" y="69119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5" id="5"/>
          <p:cNvGrpSpPr>
            <a:grpSpLocks noChangeAspect="true"/>
          </p:cNvGrpSpPr>
          <p:nvPr/>
        </p:nvGrpSpPr>
        <p:grpSpPr>
          <a:xfrm rot="466622">
            <a:off x="12466675" y="-136913"/>
            <a:ext cx="3437248" cy="3993085"/>
            <a:chOff x="0" y="0"/>
            <a:chExt cx="5466080" cy="6350000"/>
          </a:xfrm>
        </p:grpSpPr>
        <p:sp>
          <p:nvSpPr>
            <p:cNvPr name="Freeform 6" id="6"/>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5C3420"/>
            </a:solidFill>
          </p:spPr>
        </p:sp>
        <p:sp>
          <p:nvSpPr>
            <p:cNvPr name="Freeform 7" id="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EFE7DD"/>
            </a:solidFill>
          </p:spPr>
        </p:sp>
        <p:sp>
          <p:nvSpPr>
            <p:cNvPr name="Freeform 8" id="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EFE7DD"/>
            </a:solidFill>
          </p:spPr>
        </p:sp>
        <p:sp>
          <p:nvSpPr>
            <p:cNvPr name="Freeform 9" id="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D1774C"/>
            </a:solidFill>
          </p:spPr>
        </p:sp>
      </p:grpSp>
      <p:grpSp>
        <p:nvGrpSpPr>
          <p:cNvPr name="Group 10" id="10"/>
          <p:cNvGrpSpPr>
            <a:grpSpLocks noChangeAspect="true"/>
          </p:cNvGrpSpPr>
          <p:nvPr/>
        </p:nvGrpSpPr>
        <p:grpSpPr>
          <a:xfrm rot="-552084">
            <a:off x="12423893" y="6604115"/>
            <a:ext cx="3437248" cy="3993085"/>
            <a:chOff x="0" y="0"/>
            <a:chExt cx="5466080" cy="6350000"/>
          </a:xfrm>
        </p:grpSpPr>
        <p:sp>
          <p:nvSpPr>
            <p:cNvPr name="Freeform 11" id="11"/>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5C3420"/>
            </a:solidFill>
          </p:spPr>
        </p:sp>
        <p:sp>
          <p:nvSpPr>
            <p:cNvPr name="Freeform 12" id="1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EFE7DD"/>
            </a:solidFill>
          </p:spPr>
        </p:sp>
        <p:sp>
          <p:nvSpPr>
            <p:cNvPr name="Freeform 13" id="1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EFE7DD"/>
            </a:solidFill>
          </p:spPr>
        </p:sp>
        <p:sp>
          <p:nvSpPr>
            <p:cNvPr name="Freeform 14" id="1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D1774C"/>
            </a:solidFill>
          </p:spPr>
        </p:sp>
      </p:grpSp>
      <p:grpSp>
        <p:nvGrpSpPr>
          <p:cNvPr name="Group 15" id="15"/>
          <p:cNvGrpSpPr>
            <a:grpSpLocks noChangeAspect="true"/>
          </p:cNvGrpSpPr>
          <p:nvPr/>
        </p:nvGrpSpPr>
        <p:grpSpPr>
          <a:xfrm rot="488171">
            <a:off x="8289635" y="7961005"/>
            <a:ext cx="3437248" cy="3993085"/>
            <a:chOff x="0" y="0"/>
            <a:chExt cx="5466080" cy="6350000"/>
          </a:xfrm>
        </p:grpSpPr>
        <p:sp>
          <p:nvSpPr>
            <p:cNvPr name="Freeform 16" id="16"/>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5C3420"/>
            </a:solidFill>
          </p:spPr>
        </p:sp>
        <p:sp>
          <p:nvSpPr>
            <p:cNvPr name="Freeform 17" id="17"/>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EFE7DD"/>
            </a:solidFill>
          </p:spPr>
        </p:sp>
        <p:sp>
          <p:nvSpPr>
            <p:cNvPr name="Freeform 18" id="18"/>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EFE7DD"/>
            </a:solidFill>
          </p:spPr>
        </p:sp>
        <p:sp>
          <p:nvSpPr>
            <p:cNvPr name="Freeform 19" id="19"/>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D1774C"/>
            </a:solidFill>
          </p:spPr>
        </p:sp>
      </p:grpSp>
      <p:grpSp>
        <p:nvGrpSpPr>
          <p:cNvPr name="Group 20" id="20"/>
          <p:cNvGrpSpPr>
            <a:grpSpLocks noChangeAspect="true"/>
          </p:cNvGrpSpPr>
          <p:nvPr/>
        </p:nvGrpSpPr>
        <p:grpSpPr>
          <a:xfrm rot="466622">
            <a:off x="16569376" y="7696059"/>
            <a:ext cx="3437248" cy="3993085"/>
            <a:chOff x="0" y="0"/>
            <a:chExt cx="5466080" cy="6350000"/>
          </a:xfrm>
        </p:grpSpPr>
        <p:sp>
          <p:nvSpPr>
            <p:cNvPr name="Freeform 21" id="21"/>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5C3420"/>
            </a:solidFill>
          </p:spPr>
        </p:sp>
        <p:sp>
          <p:nvSpPr>
            <p:cNvPr name="Freeform 22" id="22"/>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EFE7DD"/>
            </a:solidFill>
          </p:spPr>
        </p:sp>
        <p:sp>
          <p:nvSpPr>
            <p:cNvPr name="Freeform 23" id="23"/>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EFE7DD"/>
            </a:solidFill>
          </p:spPr>
        </p:sp>
        <p:sp>
          <p:nvSpPr>
            <p:cNvPr name="Freeform 24" id="24"/>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D1774C"/>
            </a:solidFill>
          </p:spPr>
        </p:sp>
      </p:grpSp>
      <p:sp>
        <p:nvSpPr>
          <p:cNvPr name="Freeform 25" id="25"/>
          <p:cNvSpPr/>
          <p:nvPr/>
        </p:nvSpPr>
        <p:spPr>
          <a:xfrm flipH="false" flipV="false" rot="0">
            <a:off x="14789816" y="3260552"/>
            <a:ext cx="3770144" cy="4364292"/>
          </a:xfrm>
          <a:custGeom>
            <a:avLst/>
            <a:gdLst/>
            <a:ahLst/>
            <a:cxnLst/>
            <a:rect r="r" b="b" t="t" l="l"/>
            <a:pathLst>
              <a:path h="4364292" w="3770144">
                <a:moveTo>
                  <a:pt x="0" y="0"/>
                </a:moveTo>
                <a:lnTo>
                  <a:pt x="3770143" y="0"/>
                </a:lnTo>
                <a:lnTo>
                  <a:pt x="3770143" y="4364293"/>
                </a:lnTo>
                <a:lnTo>
                  <a:pt x="0" y="436429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26" id="26"/>
          <p:cNvGrpSpPr>
            <a:grpSpLocks noChangeAspect="true"/>
          </p:cNvGrpSpPr>
          <p:nvPr/>
        </p:nvGrpSpPr>
        <p:grpSpPr>
          <a:xfrm rot="-62620">
            <a:off x="16413440" y="-1278872"/>
            <a:ext cx="3437248" cy="3993085"/>
            <a:chOff x="0" y="0"/>
            <a:chExt cx="5466080" cy="6350000"/>
          </a:xfrm>
        </p:grpSpPr>
        <p:sp>
          <p:nvSpPr>
            <p:cNvPr name="Freeform 27" id="27"/>
            <p:cNvSpPr/>
            <p:nvPr/>
          </p:nvSpPr>
          <p:spPr>
            <a:xfrm flipH="false" flipV="false" rot="0">
              <a:off x="0" y="0"/>
              <a:ext cx="5438261" cy="6348730"/>
            </a:xfrm>
            <a:custGeom>
              <a:avLst/>
              <a:gdLst/>
              <a:ahLst/>
              <a:cxnLst/>
              <a:rect r="r" b="b" t="t" l="l"/>
              <a:pathLst>
                <a:path h="6348730" w="5438261">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5C3420"/>
            </a:solidFill>
          </p:spPr>
        </p:sp>
        <p:sp>
          <p:nvSpPr>
            <p:cNvPr name="Freeform 28" id="28"/>
            <p:cNvSpPr/>
            <p:nvPr/>
          </p:nvSpPr>
          <p:spPr>
            <a:xfrm flipH="false" flipV="false" rot="0">
              <a:off x="247650" y="294640"/>
              <a:ext cx="4889500" cy="4693920"/>
            </a:xfrm>
            <a:custGeom>
              <a:avLst/>
              <a:gdLst/>
              <a:ahLst/>
              <a:cxnLst/>
              <a:rect r="r" b="b" t="t" l="l"/>
              <a:pathLst>
                <a:path h="4693920" w="488950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solidFill>
              <a:srgbClr val="EFE7DD"/>
            </a:solidFill>
          </p:spPr>
        </p:sp>
        <p:sp>
          <p:nvSpPr>
            <p:cNvPr name="Freeform 29" id="29"/>
            <p:cNvSpPr/>
            <p:nvPr/>
          </p:nvSpPr>
          <p:spPr>
            <a:xfrm flipH="false" flipV="false" rot="0">
              <a:off x="1270" y="6350"/>
              <a:ext cx="5457190" cy="6342380"/>
            </a:xfrm>
            <a:custGeom>
              <a:avLst/>
              <a:gdLst/>
              <a:ahLst/>
              <a:cxnLst/>
              <a:rect r="r" b="b" t="t" l="l"/>
              <a:pathLst>
                <a:path h="6342380" w="545719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EFE7DD"/>
            </a:solidFill>
          </p:spPr>
        </p:sp>
        <p:sp>
          <p:nvSpPr>
            <p:cNvPr name="Freeform 30" id="30"/>
            <p:cNvSpPr/>
            <p:nvPr/>
          </p:nvSpPr>
          <p:spPr>
            <a:xfrm flipH="false" flipV="false" rot="0">
              <a:off x="7620" y="0"/>
              <a:ext cx="5458460" cy="6344920"/>
            </a:xfrm>
            <a:custGeom>
              <a:avLst/>
              <a:gdLst/>
              <a:ahLst/>
              <a:cxnLst/>
              <a:rect r="r" b="b" t="t" l="l"/>
              <a:pathLst>
                <a:path h="6344920" w="545846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D1774C"/>
            </a:solidFill>
          </p:spPr>
        </p:sp>
      </p:grpSp>
      <p:sp>
        <p:nvSpPr>
          <p:cNvPr name="TextBox 31" id="31"/>
          <p:cNvSpPr txBox="true"/>
          <p:nvPr/>
        </p:nvSpPr>
        <p:spPr>
          <a:xfrm rot="0">
            <a:off x="2055720" y="6040664"/>
            <a:ext cx="8645559" cy="442770"/>
          </a:xfrm>
          <a:prstGeom prst="rect">
            <a:avLst/>
          </a:prstGeom>
        </p:spPr>
        <p:txBody>
          <a:bodyPr anchor="t" rtlCol="false" tIns="0" lIns="0" bIns="0" rIns="0">
            <a:spAutoFit/>
          </a:bodyPr>
          <a:lstStyle/>
          <a:p>
            <a:pPr algn="l">
              <a:lnSpc>
                <a:spcPts val="3353"/>
              </a:lnSpc>
            </a:pPr>
            <a:r>
              <a:rPr lang="en-US" sz="3387" spc="542">
                <a:solidFill>
                  <a:srgbClr val="5C3420"/>
                </a:solidFill>
                <a:latin typeface="Montserrat"/>
                <a:ea typeface="Montserrat"/>
                <a:cs typeface="Montserrat"/>
                <a:sym typeface="Montserrat"/>
              </a:rPr>
              <a:t>RESPOND. RESPECT. RESOLVE.</a:t>
            </a:r>
          </a:p>
        </p:txBody>
      </p:sp>
      <p:sp>
        <p:nvSpPr>
          <p:cNvPr name="TextBox 32" id="32"/>
          <p:cNvSpPr txBox="true"/>
          <p:nvPr/>
        </p:nvSpPr>
        <p:spPr>
          <a:xfrm rot="0">
            <a:off x="1058842" y="3260785"/>
            <a:ext cx="11493098" cy="2870201"/>
          </a:xfrm>
          <a:prstGeom prst="rect">
            <a:avLst/>
          </a:prstGeom>
        </p:spPr>
        <p:txBody>
          <a:bodyPr anchor="t" rtlCol="false" tIns="0" lIns="0" bIns="0" rIns="0">
            <a:spAutoFit/>
          </a:bodyPr>
          <a:lstStyle/>
          <a:p>
            <a:pPr algn="ctr">
              <a:lnSpc>
                <a:spcPts val="11000"/>
              </a:lnSpc>
            </a:pPr>
            <a:r>
              <a:rPr lang="en-US" sz="11000" spc="-220">
                <a:solidFill>
                  <a:srgbClr val="5C3420"/>
                </a:solidFill>
                <a:latin typeface="RoxboroughCF"/>
                <a:ea typeface="RoxboroughCF"/>
                <a:cs typeface="RoxboroughCF"/>
                <a:sym typeface="RoxboroughCF"/>
              </a:rPr>
              <a:t>Obligation Activation</a:t>
            </a:r>
          </a:p>
        </p:txBody>
      </p:sp>
      <p:sp>
        <p:nvSpPr>
          <p:cNvPr name="Freeform 33" id="33"/>
          <p:cNvSpPr/>
          <p:nvPr/>
        </p:nvSpPr>
        <p:spPr>
          <a:xfrm flipH="false" flipV="false" rot="8778806">
            <a:off x="16101025" y="2083541"/>
            <a:ext cx="5126933" cy="6280207"/>
          </a:xfrm>
          <a:custGeom>
            <a:avLst/>
            <a:gdLst/>
            <a:ahLst/>
            <a:cxnLst/>
            <a:rect r="r" b="b" t="t" l="l"/>
            <a:pathLst>
              <a:path h="6280207" w="5126933">
                <a:moveTo>
                  <a:pt x="0" y="0"/>
                </a:moveTo>
                <a:lnTo>
                  <a:pt x="5126933" y="0"/>
                </a:lnTo>
                <a:lnTo>
                  <a:pt x="5126933" y="6280207"/>
                </a:lnTo>
                <a:lnTo>
                  <a:pt x="0" y="6280207"/>
                </a:lnTo>
                <a:lnTo>
                  <a:pt x="0" y="0"/>
                </a:lnTo>
                <a:close/>
              </a:path>
            </a:pathLst>
          </a:custGeom>
          <a:blipFill>
            <a:blip r:embed="rId3">
              <a:alphaModFix amt="42000"/>
              <a:extLst>
                <a:ext uri="{96DAC541-7B7A-43D3-8B79-37D633B846F1}">
                  <asvg:svgBlip xmlns:asvg="http://schemas.microsoft.com/office/drawing/2016/SVG/main" r:embed="rId4"/>
                </a:ext>
              </a:extLst>
            </a:blip>
            <a:stretch>
              <a:fillRect l="0" t="0" r="0" b="0"/>
            </a:stretch>
          </a:blipFill>
        </p:spPr>
      </p:sp>
      <p:sp>
        <p:nvSpPr>
          <p:cNvPr name="Freeform 34" id="34"/>
          <p:cNvSpPr/>
          <p:nvPr/>
        </p:nvSpPr>
        <p:spPr>
          <a:xfrm flipH="false" flipV="false" rot="0">
            <a:off x="16900585" y="7880600"/>
            <a:ext cx="1825856" cy="2406400"/>
          </a:xfrm>
          <a:custGeom>
            <a:avLst/>
            <a:gdLst/>
            <a:ahLst/>
            <a:cxnLst/>
            <a:rect r="r" b="b" t="t" l="l"/>
            <a:pathLst>
              <a:path h="2406400" w="1825856">
                <a:moveTo>
                  <a:pt x="0" y="0"/>
                </a:moveTo>
                <a:lnTo>
                  <a:pt x="1825856" y="0"/>
                </a:lnTo>
                <a:lnTo>
                  <a:pt x="1825856" y="2406400"/>
                </a:lnTo>
                <a:lnTo>
                  <a:pt x="0" y="240640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35" id="35"/>
          <p:cNvSpPr/>
          <p:nvPr/>
        </p:nvSpPr>
        <p:spPr>
          <a:xfrm flipH="false" flipV="false" rot="0">
            <a:off x="12755648" y="7199314"/>
            <a:ext cx="2773738" cy="2160048"/>
          </a:xfrm>
          <a:custGeom>
            <a:avLst/>
            <a:gdLst/>
            <a:ahLst/>
            <a:cxnLst/>
            <a:rect r="r" b="b" t="t" l="l"/>
            <a:pathLst>
              <a:path h="2160048" w="2773738">
                <a:moveTo>
                  <a:pt x="0" y="0"/>
                </a:moveTo>
                <a:lnTo>
                  <a:pt x="2773738" y="0"/>
                </a:lnTo>
                <a:lnTo>
                  <a:pt x="2773738" y="2160049"/>
                </a:lnTo>
                <a:lnTo>
                  <a:pt x="0" y="216004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36" id="36"/>
          <p:cNvSpPr/>
          <p:nvPr/>
        </p:nvSpPr>
        <p:spPr>
          <a:xfrm flipH="false" flipV="false" rot="0">
            <a:off x="12606920" y="-169127"/>
            <a:ext cx="3322921" cy="3052934"/>
          </a:xfrm>
          <a:custGeom>
            <a:avLst/>
            <a:gdLst/>
            <a:ahLst/>
            <a:cxnLst/>
            <a:rect r="r" b="b" t="t" l="l"/>
            <a:pathLst>
              <a:path h="3052934" w="3322921">
                <a:moveTo>
                  <a:pt x="0" y="0"/>
                </a:moveTo>
                <a:lnTo>
                  <a:pt x="3322922" y="0"/>
                </a:lnTo>
                <a:lnTo>
                  <a:pt x="3322922" y="3052934"/>
                </a:lnTo>
                <a:lnTo>
                  <a:pt x="0" y="305293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37" id="37"/>
          <p:cNvSpPr/>
          <p:nvPr/>
        </p:nvSpPr>
        <p:spPr>
          <a:xfrm flipH="false" flipV="false" rot="0">
            <a:off x="8661128" y="7981102"/>
            <a:ext cx="2339443" cy="2307276"/>
          </a:xfrm>
          <a:custGeom>
            <a:avLst/>
            <a:gdLst/>
            <a:ahLst/>
            <a:cxnLst/>
            <a:rect r="r" b="b" t="t" l="l"/>
            <a:pathLst>
              <a:path h="2307276" w="2339443">
                <a:moveTo>
                  <a:pt x="0" y="0"/>
                </a:moveTo>
                <a:lnTo>
                  <a:pt x="2339443" y="0"/>
                </a:lnTo>
                <a:lnTo>
                  <a:pt x="2339443" y="2307275"/>
                </a:lnTo>
                <a:lnTo>
                  <a:pt x="0" y="2307275"/>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38" id="38"/>
          <p:cNvSpPr/>
          <p:nvPr/>
        </p:nvSpPr>
        <p:spPr>
          <a:xfrm flipH="false" flipV="false" rot="0">
            <a:off x="14927066" y="3598396"/>
            <a:ext cx="3113484" cy="2918891"/>
          </a:xfrm>
          <a:custGeom>
            <a:avLst/>
            <a:gdLst/>
            <a:ahLst/>
            <a:cxnLst/>
            <a:rect r="r" b="b" t="t" l="l"/>
            <a:pathLst>
              <a:path h="2918891" w="3113484">
                <a:moveTo>
                  <a:pt x="0" y="0"/>
                </a:moveTo>
                <a:lnTo>
                  <a:pt x="3113484" y="0"/>
                </a:lnTo>
                <a:lnTo>
                  <a:pt x="3113484" y="2918891"/>
                </a:lnTo>
                <a:lnTo>
                  <a:pt x="0" y="2918891"/>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AutoShape 39" id="39"/>
          <p:cNvSpPr/>
          <p:nvPr/>
        </p:nvSpPr>
        <p:spPr>
          <a:xfrm>
            <a:off x="14075511" y="290145"/>
            <a:ext cx="2712866" cy="4060986"/>
          </a:xfrm>
          <a:prstGeom prst="line">
            <a:avLst/>
          </a:prstGeom>
          <a:ln cap="flat" w="57150">
            <a:solidFill>
              <a:srgbClr val="C88A36"/>
            </a:solidFill>
            <a:prstDash val="solid"/>
            <a:headEnd type="none" len="sm" w="sm"/>
            <a:tailEnd type="none" len="sm" w="sm"/>
          </a:ln>
        </p:spPr>
      </p:sp>
      <p:sp>
        <p:nvSpPr>
          <p:cNvPr name="AutoShape 40" id="40"/>
          <p:cNvSpPr/>
          <p:nvPr/>
        </p:nvSpPr>
        <p:spPr>
          <a:xfrm>
            <a:off x="10129580" y="7981102"/>
            <a:ext cx="5579080" cy="1632924"/>
          </a:xfrm>
          <a:prstGeom prst="line">
            <a:avLst/>
          </a:prstGeom>
          <a:ln cap="flat" w="57150">
            <a:solidFill>
              <a:srgbClr val="C88A36"/>
            </a:solidFill>
            <a:prstDash val="solid"/>
            <a:headEnd type="none" len="sm" w="sm"/>
            <a:tailEnd type="none" len="sm" w="sm"/>
          </a:ln>
        </p:spPr>
      </p:sp>
      <p:sp>
        <p:nvSpPr>
          <p:cNvPr name="AutoShape 41" id="41"/>
          <p:cNvSpPr/>
          <p:nvPr/>
        </p:nvSpPr>
        <p:spPr>
          <a:xfrm flipH="true">
            <a:off x="3837090" y="7981102"/>
            <a:ext cx="6453733" cy="2305898"/>
          </a:xfrm>
          <a:prstGeom prst="line">
            <a:avLst/>
          </a:prstGeom>
          <a:ln cap="flat" w="57150">
            <a:solidFill>
              <a:srgbClr val="C88A36"/>
            </a:solidFill>
            <a:prstDash val="solid"/>
            <a:headEnd type="none" len="sm" w="sm"/>
            <a:tailEnd type="none" len="sm" w="sm"/>
          </a:ln>
        </p:spPr>
      </p:sp>
      <p:sp>
        <p:nvSpPr>
          <p:cNvPr name="AutoShape 42" id="42"/>
          <p:cNvSpPr/>
          <p:nvPr/>
        </p:nvSpPr>
        <p:spPr>
          <a:xfrm flipH="true">
            <a:off x="15622788" y="7254125"/>
            <a:ext cx="3178954" cy="2359901"/>
          </a:xfrm>
          <a:prstGeom prst="line">
            <a:avLst/>
          </a:prstGeom>
          <a:ln cap="flat" w="57150">
            <a:solidFill>
              <a:srgbClr val="C88A36"/>
            </a:solidFill>
            <a:prstDash val="solid"/>
            <a:headEnd type="none" len="sm" w="sm"/>
            <a:tailEnd type="none" len="sm" w="sm"/>
          </a:ln>
        </p:spPr>
      </p:sp>
      <p:sp>
        <p:nvSpPr>
          <p:cNvPr name="AutoShape 43" id="43"/>
          <p:cNvSpPr/>
          <p:nvPr/>
        </p:nvSpPr>
        <p:spPr>
          <a:xfrm flipH="true" flipV="true">
            <a:off x="16788377" y="4351131"/>
            <a:ext cx="2905232" cy="438141"/>
          </a:xfrm>
          <a:prstGeom prst="line">
            <a:avLst/>
          </a:prstGeom>
          <a:ln cap="flat" w="57150">
            <a:solidFill>
              <a:srgbClr val="C88A36"/>
            </a:solidFill>
            <a:prstDash val="solid"/>
            <a:headEnd type="none" len="sm" w="sm"/>
            <a:tailEnd type="none" len="sm" w="sm"/>
          </a:ln>
        </p:spPr>
      </p:sp>
      <p:sp>
        <p:nvSpPr>
          <p:cNvPr name="AutoShape 44" id="44"/>
          <p:cNvSpPr/>
          <p:nvPr/>
        </p:nvSpPr>
        <p:spPr>
          <a:xfrm flipH="true" flipV="true">
            <a:off x="7914619" y="-169127"/>
            <a:ext cx="6313292" cy="611672"/>
          </a:xfrm>
          <a:prstGeom prst="line">
            <a:avLst/>
          </a:prstGeom>
          <a:ln cap="flat" w="57150">
            <a:solidFill>
              <a:srgbClr val="C88A36"/>
            </a:solidFill>
            <a:prstDash val="solid"/>
            <a:headEnd type="none" len="sm" w="sm"/>
            <a:tailEnd type="none" len="sm" w="sm"/>
          </a:ln>
        </p:spPr>
      </p:sp>
      <p:sp>
        <p:nvSpPr>
          <p:cNvPr name="Freeform 45" id="45"/>
          <p:cNvSpPr/>
          <p:nvPr/>
        </p:nvSpPr>
        <p:spPr>
          <a:xfrm flipH="false" flipV="false" rot="0">
            <a:off x="10008259" y="7481862"/>
            <a:ext cx="483470" cy="797477"/>
          </a:xfrm>
          <a:custGeom>
            <a:avLst/>
            <a:gdLst/>
            <a:ahLst/>
            <a:cxnLst/>
            <a:rect r="r" b="b" t="t" l="l"/>
            <a:pathLst>
              <a:path h="797477" w="483470">
                <a:moveTo>
                  <a:pt x="0" y="0"/>
                </a:moveTo>
                <a:lnTo>
                  <a:pt x="483471" y="0"/>
                </a:lnTo>
                <a:lnTo>
                  <a:pt x="483471" y="797477"/>
                </a:lnTo>
                <a:lnTo>
                  <a:pt x="0" y="797477"/>
                </a:lnTo>
                <a:lnTo>
                  <a:pt x="0" y="0"/>
                </a:lnTo>
                <a:close/>
              </a:path>
            </a:pathLst>
          </a:custGeom>
          <a:blipFill>
            <a:blip r:embed="rId19">
              <a:extLst>
                <a:ext uri="{96DAC541-7B7A-43D3-8B79-37D633B846F1}">
                  <asvg:svgBlip xmlns:asvg="http://schemas.microsoft.com/office/drawing/2016/SVG/main" r:embed="rId20"/>
                </a:ext>
              </a:extLst>
            </a:blip>
            <a:stretch>
              <a:fillRect l="0" t="0" r="0" b="0"/>
            </a:stretch>
          </a:blipFill>
          <a:ln cap="sq">
            <a:noFill/>
            <a:prstDash val="solid"/>
            <a:miter/>
          </a:ln>
        </p:spPr>
      </p:sp>
      <p:sp>
        <p:nvSpPr>
          <p:cNvPr name="Freeform 46" id="46"/>
          <p:cNvSpPr/>
          <p:nvPr/>
        </p:nvSpPr>
        <p:spPr>
          <a:xfrm flipH="false" flipV="false" rot="0">
            <a:off x="16501427" y="109811"/>
            <a:ext cx="2058533" cy="2158357"/>
          </a:xfrm>
          <a:custGeom>
            <a:avLst/>
            <a:gdLst/>
            <a:ahLst/>
            <a:cxnLst/>
            <a:rect r="r" b="b" t="t" l="l"/>
            <a:pathLst>
              <a:path h="2158357" w="2058533">
                <a:moveTo>
                  <a:pt x="0" y="0"/>
                </a:moveTo>
                <a:lnTo>
                  <a:pt x="2058532" y="0"/>
                </a:lnTo>
                <a:lnTo>
                  <a:pt x="2058532" y="2158357"/>
                </a:lnTo>
                <a:lnTo>
                  <a:pt x="0" y="2158357"/>
                </a:lnTo>
                <a:lnTo>
                  <a:pt x="0" y="0"/>
                </a:lnTo>
                <a:close/>
              </a:path>
            </a:pathLst>
          </a:custGeom>
          <a:blipFill>
            <a:blip r:embed="rId21">
              <a:extLst>
                <a:ext uri="{96DAC541-7B7A-43D3-8B79-37D633B846F1}">
                  <asvg:svgBlip xmlns:asvg="http://schemas.microsoft.com/office/drawing/2016/SVG/main" r:embed="rId22"/>
                </a:ext>
              </a:extLst>
            </a:blip>
            <a:stretch>
              <a:fillRect l="0" t="0" r="0" b="0"/>
            </a:stretch>
          </a:blipFill>
        </p:spPr>
      </p:sp>
      <p:sp>
        <p:nvSpPr>
          <p:cNvPr name="Freeform 47" id="47"/>
          <p:cNvSpPr/>
          <p:nvPr/>
        </p:nvSpPr>
        <p:spPr>
          <a:xfrm flipH="false" flipV="false" rot="0">
            <a:off x="16367834" y="3598396"/>
            <a:ext cx="614107" cy="886798"/>
          </a:xfrm>
          <a:custGeom>
            <a:avLst/>
            <a:gdLst/>
            <a:ahLst/>
            <a:cxnLst/>
            <a:rect r="r" b="b" t="t" l="l"/>
            <a:pathLst>
              <a:path h="886798" w="614107">
                <a:moveTo>
                  <a:pt x="0" y="0"/>
                </a:moveTo>
                <a:lnTo>
                  <a:pt x="614107" y="0"/>
                </a:lnTo>
                <a:lnTo>
                  <a:pt x="614107" y="886797"/>
                </a:lnTo>
                <a:lnTo>
                  <a:pt x="0" y="886797"/>
                </a:lnTo>
                <a:lnTo>
                  <a:pt x="0" y="0"/>
                </a:lnTo>
                <a:close/>
              </a:path>
            </a:pathLst>
          </a:custGeom>
          <a:blipFill>
            <a:blip r:embed="rId23">
              <a:extLst>
                <a:ext uri="{96DAC541-7B7A-43D3-8B79-37D633B846F1}">
                  <asvg:svgBlip xmlns:asvg="http://schemas.microsoft.com/office/drawing/2016/SVG/main" r:embed="rId24"/>
                </a:ext>
              </a:extLst>
            </a:blip>
            <a:stretch>
              <a:fillRect l="0" t="0" r="0" b="0"/>
            </a:stretch>
          </a:blipFill>
          <a:ln cap="sq">
            <a:noFill/>
            <a:prstDash val="solid"/>
            <a:miter/>
          </a:ln>
        </p:spPr>
      </p:sp>
      <p:sp>
        <p:nvSpPr>
          <p:cNvPr name="Freeform 48" id="48"/>
          <p:cNvSpPr/>
          <p:nvPr/>
        </p:nvSpPr>
        <p:spPr>
          <a:xfrm flipH="true" flipV="false" rot="0">
            <a:off x="13768457" y="-169127"/>
            <a:ext cx="614107" cy="886798"/>
          </a:xfrm>
          <a:custGeom>
            <a:avLst/>
            <a:gdLst/>
            <a:ahLst/>
            <a:cxnLst/>
            <a:rect r="r" b="b" t="t" l="l"/>
            <a:pathLst>
              <a:path h="886798" w="614107">
                <a:moveTo>
                  <a:pt x="614108" y="0"/>
                </a:moveTo>
                <a:lnTo>
                  <a:pt x="0" y="0"/>
                </a:lnTo>
                <a:lnTo>
                  <a:pt x="0" y="886798"/>
                </a:lnTo>
                <a:lnTo>
                  <a:pt x="614108" y="886798"/>
                </a:lnTo>
                <a:lnTo>
                  <a:pt x="614108" y="0"/>
                </a:lnTo>
                <a:close/>
              </a:path>
            </a:pathLst>
          </a:custGeom>
          <a:blipFill>
            <a:blip r:embed="rId23">
              <a:extLst>
                <a:ext uri="{96DAC541-7B7A-43D3-8B79-37D633B846F1}">
                  <asvg:svgBlip xmlns:asvg="http://schemas.microsoft.com/office/drawing/2016/SVG/main" r:embed="rId24"/>
                </a:ext>
              </a:extLst>
            </a:blip>
            <a:stretch>
              <a:fillRect l="0" t="0" r="0" b="0"/>
            </a:stretch>
          </a:blipFill>
          <a:ln cap="sq">
            <a:noFill/>
            <a:prstDash val="solid"/>
            <a:miter/>
          </a:ln>
        </p:spPr>
      </p:sp>
      <p:sp>
        <p:nvSpPr>
          <p:cNvPr name="Freeform 49" id="49"/>
          <p:cNvSpPr/>
          <p:nvPr/>
        </p:nvSpPr>
        <p:spPr>
          <a:xfrm flipH="true" flipV="false" rot="0">
            <a:off x="15315734" y="8979538"/>
            <a:ext cx="614107" cy="886798"/>
          </a:xfrm>
          <a:custGeom>
            <a:avLst/>
            <a:gdLst/>
            <a:ahLst/>
            <a:cxnLst/>
            <a:rect r="r" b="b" t="t" l="l"/>
            <a:pathLst>
              <a:path h="886798" w="614107">
                <a:moveTo>
                  <a:pt x="614108" y="0"/>
                </a:moveTo>
                <a:lnTo>
                  <a:pt x="0" y="0"/>
                </a:lnTo>
                <a:lnTo>
                  <a:pt x="0" y="886798"/>
                </a:lnTo>
                <a:lnTo>
                  <a:pt x="614108" y="886798"/>
                </a:lnTo>
                <a:lnTo>
                  <a:pt x="614108" y="0"/>
                </a:lnTo>
                <a:close/>
              </a:path>
            </a:pathLst>
          </a:custGeom>
          <a:blipFill>
            <a:blip r:embed="rId23">
              <a:extLst>
                <a:ext uri="{96DAC541-7B7A-43D3-8B79-37D633B846F1}">
                  <asvg:svgBlip xmlns:asvg="http://schemas.microsoft.com/office/drawing/2016/SVG/main" r:embed="rId24"/>
                </a:ext>
              </a:extLst>
            </a:blip>
            <a:stretch>
              <a:fillRect l="0" t="0" r="0" b="0"/>
            </a:stretch>
          </a:blipFill>
          <a:ln cap="sq">
            <a:noFill/>
            <a:prstDash val="solid"/>
            <a:miter/>
          </a:ln>
        </p:spPr>
      </p:sp>
    </p:spTree>
  </p:cSld>
  <p:clrMapOvr>
    <a:masterClrMapping/>
  </p:clrMapOvr>
</p:sld>
</file>

<file path=ppt/slides/slide8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0" b="0"/>
            </a:stretch>
          </a:blipFill>
        </p:spPr>
      </p:sp>
      <p:sp>
        <p:nvSpPr>
          <p:cNvPr name="Freeform 3" id="3" descr="Geometric Shape and Pattern"/>
          <p:cNvSpPr/>
          <p:nvPr/>
        </p:nvSpPr>
        <p:spPr>
          <a:xfrm flipH="false" flipV="false" rot="0">
            <a:off x="17880571" y="-1248740"/>
            <a:ext cx="1674922" cy="1668642"/>
          </a:xfrm>
          <a:custGeom>
            <a:avLst/>
            <a:gdLst/>
            <a:ahLst/>
            <a:cxnLst/>
            <a:rect r="r" b="b" t="t" l="l"/>
            <a:pathLst>
              <a:path h="1668642" w="1674922">
                <a:moveTo>
                  <a:pt x="0" y="0"/>
                </a:moveTo>
                <a:lnTo>
                  <a:pt x="1674922" y="0"/>
                </a:lnTo>
                <a:lnTo>
                  <a:pt x="1674922" y="1668642"/>
                </a:lnTo>
                <a:lnTo>
                  <a:pt x="0" y="166864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descr="Simple Arrow Pattern"/>
          <p:cNvSpPr/>
          <p:nvPr/>
        </p:nvSpPr>
        <p:spPr>
          <a:xfrm flipH="false" flipV="false" rot="0">
            <a:off x="15959114" y="819148"/>
            <a:ext cx="1687696" cy="530218"/>
          </a:xfrm>
          <a:custGeom>
            <a:avLst/>
            <a:gdLst/>
            <a:ahLst/>
            <a:cxnLst/>
            <a:rect r="r" b="b" t="t" l="l"/>
            <a:pathLst>
              <a:path h="530218" w="1687696">
                <a:moveTo>
                  <a:pt x="0" y="0"/>
                </a:moveTo>
                <a:lnTo>
                  <a:pt x="1687696" y="0"/>
                </a:lnTo>
                <a:lnTo>
                  <a:pt x="1687696" y="530217"/>
                </a:lnTo>
                <a:lnTo>
                  <a:pt x="0" y="53021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5" id="5" descr="Wave Lines"/>
          <p:cNvSpPr/>
          <p:nvPr/>
        </p:nvSpPr>
        <p:spPr>
          <a:xfrm flipH="false" flipV="false" rot="0">
            <a:off x="-286837" y="-340169"/>
            <a:ext cx="1315537" cy="1159317"/>
          </a:xfrm>
          <a:custGeom>
            <a:avLst/>
            <a:gdLst/>
            <a:ahLst/>
            <a:cxnLst/>
            <a:rect r="r" b="b" t="t" l="l"/>
            <a:pathLst>
              <a:path h="1159317" w="1315537">
                <a:moveTo>
                  <a:pt x="0" y="0"/>
                </a:moveTo>
                <a:lnTo>
                  <a:pt x="1315537" y="0"/>
                </a:lnTo>
                <a:lnTo>
                  <a:pt x="1315537" y="1159317"/>
                </a:lnTo>
                <a:lnTo>
                  <a:pt x="0" y="115931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6" id="6" descr="Swirl Doodle"/>
          <p:cNvSpPr/>
          <p:nvPr/>
        </p:nvSpPr>
        <p:spPr>
          <a:xfrm flipH="false" flipV="false" rot="0">
            <a:off x="17418089" y="9410604"/>
            <a:ext cx="1520548" cy="1752793"/>
          </a:xfrm>
          <a:custGeom>
            <a:avLst/>
            <a:gdLst/>
            <a:ahLst/>
            <a:cxnLst/>
            <a:rect r="r" b="b" t="t" l="l"/>
            <a:pathLst>
              <a:path h="1752793" w="1520548">
                <a:moveTo>
                  <a:pt x="0" y="0"/>
                </a:moveTo>
                <a:lnTo>
                  <a:pt x="1520547" y="0"/>
                </a:lnTo>
                <a:lnTo>
                  <a:pt x="1520547" y="1752792"/>
                </a:lnTo>
                <a:lnTo>
                  <a:pt x="0" y="175279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7" id="7" descr="Geometric Shape and Pattern"/>
          <p:cNvSpPr/>
          <p:nvPr/>
        </p:nvSpPr>
        <p:spPr>
          <a:xfrm flipH="false" flipV="false" rot="0">
            <a:off x="-451783" y="9143789"/>
            <a:ext cx="1143211" cy="1143211"/>
          </a:xfrm>
          <a:custGeom>
            <a:avLst/>
            <a:gdLst/>
            <a:ahLst/>
            <a:cxnLst/>
            <a:rect r="r" b="b" t="t" l="l"/>
            <a:pathLst>
              <a:path h="1143211" w="1143211">
                <a:moveTo>
                  <a:pt x="0" y="0"/>
                </a:moveTo>
                <a:lnTo>
                  <a:pt x="1143211" y="0"/>
                </a:lnTo>
                <a:lnTo>
                  <a:pt x="1143211" y="1143211"/>
                </a:lnTo>
                <a:lnTo>
                  <a:pt x="0" y="1143211"/>
                </a:lnTo>
                <a:lnTo>
                  <a:pt x="0" y="0"/>
                </a:lnTo>
                <a:close/>
              </a:path>
            </a:pathLst>
          </a:custGeom>
          <a:blipFill>
            <a:blip r:embed="rId11">
              <a:alphaModFix amt="19999"/>
              <a:extLst>
                <a:ext uri="{96DAC541-7B7A-43D3-8B79-37D633B846F1}">
                  <asvg:svgBlip xmlns:asvg="http://schemas.microsoft.com/office/drawing/2016/SVG/main" r:embed="rId12"/>
                </a:ext>
              </a:extLst>
            </a:blip>
            <a:stretch>
              <a:fillRect l="0" t="0" r="0" b="0"/>
            </a:stretch>
          </a:blipFill>
        </p:spPr>
      </p:sp>
      <p:sp>
        <p:nvSpPr>
          <p:cNvPr name="Freeform 8" id="8" descr="Dots Pattern"/>
          <p:cNvSpPr/>
          <p:nvPr/>
        </p:nvSpPr>
        <p:spPr>
          <a:xfrm flipH="false" flipV="false" rot="0">
            <a:off x="-286837" y="9926175"/>
            <a:ext cx="595584" cy="360825"/>
          </a:xfrm>
          <a:custGeom>
            <a:avLst/>
            <a:gdLst/>
            <a:ahLst/>
            <a:cxnLst/>
            <a:rect r="r" b="b" t="t" l="l"/>
            <a:pathLst>
              <a:path h="360825" w="595584">
                <a:moveTo>
                  <a:pt x="0" y="0"/>
                </a:moveTo>
                <a:lnTo>
                  <a:pt x="595584" y="0"/>
                </a:lnTo>
                <a:lnTo>
                  <a:pt x="595584" y="360825"/>
                </a:lnTo>
                <a:lnTo>
                  <a:pt x="0" y="36082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9" id="9" descr="Dots Pattern"/>
          <p:cNvSpPr/>
          <p:nvPr/>
        </p:nvSpPr>
        <p:spPr>
          <a:xfrm flipH="false" flipV="false" rot="0">
            <a:off x="17582779" y="239489"/>
            <a:ext cx="595584" cy="360825"/>
          </a:xfrm>
          <a:custGeom>
            <a:avLst/>
            <a:gdLst/>
            <a:ahLst/>
            <a:cxnLst/>
            <a:rect r="r" b="b" t="t" l="l"/>
            <a:pathLst>
              <a:path h="360825" w="595584">
                <a:moveTo>
                  <a:pt x="0" y="0"/>
                </a:moveTo>
                <a:lnTo>
                  <a:pt x="595584" y="0"/>
                </a:lnTo>
                <a:lnTo>
                  <a:pt x="595584" y="360825"/>
                </a:lnTo>
                <a:lnTo>
                  <a:pt x="0" y="360825"/>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10" id="10"/>
          <p:cNvSpPr txBox="true"/>
          <p:nvPr/>
        </p:nvSpPr>
        <p:spPr>
          <a:xfrm rot="0">
            <a:off x="1028700" y="1751683"/>
            <a:ext cx="14034598" cy="1501247"/>
          </a:xfrm>
          <a:prstGeom prst="rect">
            <a:avLst/>
          </a:prstGeom>
        </p:spPr>
        <p:txBody>
          <a:bodyPr anchor="t" rtlCol="false" tIns="0" lIns="0" bIns="0" rIns="0">
            <a:spAutoFit/>
          </a:bodyPr>
          <a:lstStyle/>
          <a:p>
            <a:pPr algn="l" marL="0" indent="0" lvl="0">
              <a:lnSpc>
                <a:spcPts val="7686"/>
              </a:lnSpc>
            </a:pPr>
            <a:r>
              <a:rPr lang="en-US" sz="6052" spc="-121">
                <a:solidFill>
                  <a:srgbClr val="EFE7DD"/>
                </a:solidFill>
                <a:latin typeface="RoxboroughCF"/>
                <a:ea typeface="RoxboroughCF"/>
                <a:cs typeface="RoxboroughCF"/>
                <a:sym typeface="RoxboroughCF"/>
              </a:rPr>
              <a:t>Obligation to Respond</a:t>
            </a:r>
          </a:p>
          <a:p>
            <a:pPr algn="l" marL="0" indent="0" lvl="0">
              <a:lnSpc>
                <a:spcPts val="4257"/>
              </a:lnSpc>
            </a:pPr>
            <a:r>
              <a:rPr lang="en-US" sz="3352" spc="-67" strike="noStrike">
                <a:solidFill>
                  <a:srgbClr val="EFE7DD"/>
                </a:solidFill>
                <a:latin typeface="RoxboroughCF"/>
                <a:ea typeface="RoxboroughCF"/>
                <a:cs typeface="RoxboroughCF"/>
                <a:sym typeface="RoxboroughCF"/>
              </a:rPr>
              <a:t>In a manner that is not deliberately indifferent</a:t>
            </a:r>
          </a:p>
        </p:txBody>
      </p:sp>
      <p:sp>
        <p:nvSpPr>
          <p:cNvPr name="TextBox 11" id="11"/>
          <p:cNvSpPr txBox="true"/>
          <p:nvPr/>
        </p:nvSpPr>
        <p:spPr>
          <a:xfrm rot="0">
            <a:off x="1028700" y="990600"/>
            <a:ext cx="8091140" cy="330895"/>
          </a:xfrm>
          <a:prstGeom prst="rect">
            <a:avLst/>
          </a:prstGeom>
        </p:spPr>
        <p:txBody>
          <a:bodyPr anchor="t" rtlCol="false" tIns="0" lIns="0" bIns="0" rIns="0">
            <a:spAutoFit/>
          </a:bodyPr>
          <a:lstStyle/>
          <a:p>
            <a:pPr algn="l" marL="0" indent="0" lvl="0">
              <a:lnSpc>
                <a:spcPts val="2761"/>
              </a:lnSpc>
              <a:spcBef>
                <a:spcPct val="0"/>
              </a:spcBef>
            </a:pPr>
            <a:r>
              <a:rPr lang="en-US" sz="1972" spc="315">
                <a:solidFill>
                  <a:srgbClr val="EFE7DD"/>
                </a:solidFill>
                <a:latin typeface="Montserrat"/>
                <a:ea typeface="Montserrat"/>
                <a:cs typeface="Montserrat"/>
                <a:sym typeface="Montserrat"/>
              </a:rPr>
              <a:t>SUPPORTIVE MEASURES, REPORT, AND TRIAGE</a:t>
            </a:r>
          </a:p>
        </p:txBody>
      </p:sp>
      <p:sp>
        <p:nvSpPr>
          <p:cNvPr name="AutoShape 12" id="12"/>
          <p:cNvSpPr/>
          <p:nvPr/>
        </p:nvSpPr>
        <p:spPr>
          <a:xfrm rot="0">
            <a:off x="1028700" y="1466699"/>
            <a:ext cx="16230600" cy="64082"/>
          </a:xfrm>
          <a:prstGeom prst="rect">
            <a:avLst/>
          </a:prstGeom>
          <a:solidFill>
            <a:srgbClr val="C88A36"/>
          </a:solidFill>
        </p:spPr>
      </p:sp>
      <p:grpSp>
        <p:nvGrpSpPr>
          <p:cNvPr name="Group 13" id="13"/>
          <p:cNvGrpSpPr/>
          <p:nvPr/>
        </p:nvGrpSpPr>
        <p:grpSpPr>
          <a:xfrm rot="0">
            <a:off x="1178805" y="4542150"/>
            <a:ext cx="3000310" cy="4263331"/>
            <a:chOff x="0" y="0"/>
            <a:chExt cx="812800" cy="1154959"/>
          </a:xfrm>
        </p:grpSpPr>
        <p:sp>
          <p:nvSpPr>
            <p:cNvPr name="Freeform 14" id="14"/>
            <p:cNvSpPr/>
            <p:nvPr/>
          </p:nvSpPr>
          <p:spPr>
            <a:xfrm flipH="false" flipV="false" rot="0">
              <a:off x="0" y="0"/>
              <a:ext cx="812800" cy="1154959"/>
            </a:xfrm>
            <a:custGeom>
              <a:avLst/>
              <a:gdLst/>
              <a:ahLst/>
              <a:cxnLst/>
              <a:rect r="r" b="b" t="t" l="l"/>
              <a:pathLst>
                <a:path h="1154959" w="812800">
                  <a:moveTo>
                    <a:pt x="87733" y="0"/>
                  </a:moveTo>
                  <a:lnTo>
                    <a:pt x="725067" y="0"/>
                  </a:lnTo>
                  <a:cubicBezTo>
                    <a:pt x="748335" y="0"/>
                    <a:pt x="770651" y="9243"/>
                    <a:pt x="787104" y="25696"/>
                  </a:cubicBezTo>
                  <a:cubicBezTo>
                    <a:pt x="803557" y="42149"/>
                    <a:pt x="812800" y="64465"/>
                    <a:pt x="812800" y="87733"/>
                  </a:cubicBezTo>
                  <a:lnTo>
                    <a:pt x="812800" y="1067226"/>
                  </a:lnTo>
                  <a:cubicBezTo>
                    <a:pt x="812800" y="1090494"/>
                    <a:pt x="803557" y="1112810"/>
                    <a:pt x="787104" y="1129263"/>
                  </a:cubicBezTo>
                  <a:cubicBezTo>
                    <a:pt x="770651" y="1145716"/>
                    <a:pt x="748335" y="1154959"/>
                    <a:pt x="725067" y="1154959"/>
                  </a:cubicBezTo>
                  <a:lnTo>
                    <a:pt x="87733" y="1154959"/>
                  </a:lnTo>
                  <a:cubicBezTo>
                    <a:pt x="64465" y="1154959"/>
                    <a:pt x="42149" y="1145716"/>
                    <a:pt x="25696" y="1129263"/>
                  </a:cubicBezTo>
                  <a:cubicBezTo>
                    <a:pt x="9243" y="1112810"/>
                    <a:pt x="0" y="1090494"/>
                    <a:pt x="0" y="1067226"/>
                  </a:cubicBezTo>
                  <a:lnTo>
                    <a:pt x="0" y="87733"/>
                  </a:lnTo>
                  <a:cubicBezTo>
                    <a:pt x="0" y="64465"/>
                    <a:pt x="9243" y="42149"/>
                    <a:pt x="25696" y="25696"/>
                  </a:cubicBezTo>
                  <a:cubicBezTo>
                    <a:pt x="42149" y="9243"/>
                    <a:pt x="64465" y="0"/>
                    <a:pt x="87733" y="0"/>
                  </a:cubicBezTo>
                  <a:close/>
                </a:path>
              </a:pathLst>
            </a:custGeom>
            <a:solidFill>
              <a:srgbClr val="EFE7DD"/>
            </a:solidFill>
            <a:ln w="47625" cap="rnd">
              <a:solidFill>
                <a:srgbClr val="233E8B"/>
              </a:solidFill>
              <a:prstDash val="solid"/>
              <a:round/>
            </a:ln>
          </p:spPr>
        </p:sp>
        <p:sp>
          <p:nvSpPr>
            <p:cNvPr name="TextBox 15" id="15"/>
            <p:cNvSpPr txBox="true"/>
            <p:nvPr/>
          </p:nvSpPr>
          <p:spPr>
            <a:xfrm>
              <a:off x="0" y="-47625"/>
              <a:ext cx="812800" cy="1202584"/>
            </a:xfrm>
            <a:prstGeom prst="rect">
              <a:avLst/>
            </a:prstGeom>
          </p:spPr>
          <p:txBody>
            <a:bodyPr anchor="ctr" rtlCol="false" tIns="56348" lIns="56348" bIns="56348" rIns="56348"/>
            <a:lstStyle/>
            <a:p>
              <a:pPr algn="ctr">
                <a:lnSpc>
                  <a:spcPts val="3416"/>
                </a:lnSpc>
              </a:pPr>
            </a:p>
          </p:txBody>
        </p:sp>
      </p:grpSp>
      <p:grpSp>
        <p:nvGrpSpPr>
          <p:cNvPr name="Group 16" id="16"/>
          <p:cNvGrpSpPr/>
          <p:nvPr/>
        </p:nvGrpSpPr>
        <p:grpSpPr>
          <a:xfrm rot="0">
            <a:off x="1028700" y="4399079"/>
            <a:ext cx="3300520" cy="1710806"/>
            <a:chOff x="0" y="0"/>
            <a:chExt cx="698538" cy="362083"/>
          </a:xfrm>
        </p:grpSpPr>
        <p:sp>
          <p:nvSpPr>
            <p:cNvPr name="Freeform 17" id="17"/>
            <p:cNvSpPr/>
            <p:nvPr/>
          </p:nvSpPr>
          <p:spPr>
            <a:xfrm flipH="false" flipV="false" rot="0">
              <a:off x="0" y="0"/>
              <a:ext cx="698538" cy="357407"/>
            </a:xfrm>
            <a:custGeom>
              <a:avLst/>
              <a:gdLst/>
              <a:ahLst/>
              <a:cxnLst/>
              <a:rect r="r" b="b" t="t" l="l"/>
              <a:pathLst>
                <a:path h="357407" w="698538">
                  <a:moveTo>
                    <a:pt x="698538" y="29321"/>
                  </a:moveTo>
                  <a:lnTo>
                    <a:pt x="698538" y="218462"/>
                  </a:lnTo>
                  <a:cubicBezTo>
                    <a:pt x="698538" y="235953"/>
                    <a:pt x="687295" y="251463"/>
                    <a:pt x="670671" y="256903"/>
                  </a:cubicBezTo>
                  <a:lnTo>
                    <a:pt x="377136" y="352964"/>
                  </a:lnTo>
                  <a:cubicBezTo>
                    <a:pt x="359030" y="358889"/>
                    <a:pt x="339508" y="358889"/>
                    <a:pt x="321402" y="352964"/>
                  </a:cubicBezTo>
                  <a:lnTo>
                    <a:pt x="27867" y="256903"/>
                  </a:lnTo>
                  <a:cubicBezTo>
                    <a:pt x="11243" y="251463"/>
                    <a:pt x="0" y="235953"/>
                    <a:pt x="0" y="218462"/>
                  </a:cubicBezTo>
                  <a:lnTo>
                    <a:pt x="0" y="29321"/>
                  </a:lnTo>
                  <a:cubicBezTo>
                    <a:pt x="0" y="21544"/>
                    <a:pt x="3089" y="14087"/>
                    <a:pt x="8588" y="8588"/>
                  </a:cubicBezTo>
                  <a:cubicBezTo>
                    <a:pt x="14087" y="3089"/>
                    <a:pt x="21544" y="0"/>
                    <a:pt x="29321" y="0"/>
                  </a:cubicBezTo>
                  <a:lnTo>
                    <a:pt x="669217" y="0"/>
                  </a:lnTo>
                  <a:cubicBezTo>
                    <a:pt x="685410" y="0"/>
                    <a:pt x="698538" y="13127"/>
                    <a:pt x="698538" y="29321"/>
                  </a:cubicBezTo>
                  <a:close/>
                </a:path>
              </a:pathLst>
            </a:custGeom>
            <a:solidFill>
              <a:srgbClr val="5C3420"/>
            </a:solidFill>
          </p:spPr>
        </p:sp>
        <p:sp>
          <p:nvSpPr>
            <p:cNvPr name="TextBox 18" id="18"/>
            <p:cNvSpPr txBox="true"/>
            <p:nvPr/>
          </p:nvSpPr>
          <p:spPr>
            <a:xfrm>
              <a:off x="0" y="-47625"/>
              <a:ext cx="698538" cy="295408"/>
            </a:xfrm>
            <a:prstGeom prst="rect">
              <a:avLst/>
            </a:prstGeom>
          </p:spPr>
          <p:txBody>
            <a:bodyPr anchor="ctr" rtlCol="false" tIns="56348" lIns="56348" bIns="56348" rIns="56348"/>
            <a:lstStyle/>
            <a:p>
              <a:pPr algn="ctr">
                <a:lnSpc>
                  <a:spcPts val="3416"/>
                </a:lnSpc>
              </a:pPr>
            </a:p>
          </p:txBody>
        </p:sp>
      </p:grpSp>
      <p:grpSp>
        <p:nvGrpSpPr>
          <p:cNvPr name="Group 19" id="19"/>
          <p:cNvGrpSpPr/>
          <p:nvPr/>
        </p:nvGrpSpPr>
        <p:grpSpPr>
          <a:xfrm rot="0">
            <a:off x="1747748" y="8441565"/>
            <a:ext cx="1862425" cy="727833"/>
            <a:chOff x="0" y="0"/>
            <a:chExt cx="491065" cy="191907"/>
          </a:xfrm>
        </p:grpSpPr>
        <p:sp>
          <p:nvSpPr>
            <p:cNvPr name="Freeform 20" id="20"/>
            <p:cNvSpPr/>
            <p:nvPr/>
          </p:nvSpPr>
          <p:spPr>
            <a:xfrm flipH="false" flipV="false" rot="0">
              <a:off x="0" y="0"/>
              <a:ext cx="491065" cy="191907"/>
            </a:xfrm>
            <a:custGeom>
              <a:avLst/>
              <a:gdLst/>
              <a:ahLst/>
              <a:cxnLst/>
              <a:rect r="r" b="b" t="t" l="l"/>
              <a:pathLst>
                <a:path h="191907" w="491065">
                  <a:moveTo>
                    <a:pt x="91452" y="0"/>
                  </a:moveTo>
                  <a:lnTo>
                    <a:pt x="399613" y="0"/>
                  </a:lnTo>
                  <a:cubicBezTo>
                    <a:pt x="423867" y="0"/>
                    <a:pt x="447129" y="9635"/>
                    <a:pt x="464279" y="26786"/>
                  </a:cubicBezTo>
                  <a:cubicBezTo>
                    <a:pt x="481430" y="43936"/>
                    <a:pt x="491065" y="67197"/>
                    <a:pt x="491065" y="91452"/>
                  </a:cubicBezTo>
                  <a:lnTo>
                    <a:pt x="491065" y="100455"/>
                  </a:lnTo>
                  <a:cubicBezTo>
                    <a:pt x="491065" y="124710"/>
                    <a:pt x="481430" y="147971"/>
                    <a:pt x="464279" y="165122"/>
                  </a:cubicBezTo>
                  <a:cubicBezTo>
                    <a:pt x="447129" y="182272"/>
                    <a:pt x="423867" y="191907"/>
                    <a:pt x="399613" y="191907"/>
                  </a:cubicBezTo>
                  <a:lnTo>
                    <a:pt x="91452" y="191907"/>
                  </a:lnTo>
                  <a:cubicBezTo>
                    <a:pt x="67197" y="191907"/>
                    <a:pt x="43936" y="182272"/>
                    <a:pt x="26786" y="165122"/>
                  </a:cubicBezTo>
                  <a:cubicBezTo>
                    <a:pt x="9635" y="147971"/>
                    <a:pt x="0" y="124710"/>
                    <a:pt x="0" y="100455"/>
                  </a:cubicBezTo>
                  <a:lnTo>
                    <a:pt x="0" y="91452"/>
                  </a:lnTo>
                  <a:cubicBezTo>
                    <a:pt x="0" y="67197"/>
                    <a:pt x="9635" y="43936"/>
                    <a:pt x="26786" y="26786"/>
                  </a:cubicBezTo>
                  <a:cubicBezTo>
                    <a:pt x="43936" y="9635"/>
                    <a:pt x="67197" y="0"/>
                    <a:pt x="91452" y="0"/>
                  </a:cubicBezTo>
                  <a:close/>
                </a:path>
              </a:pathLst>
            </a:custGeom>
            <a:solidFill>
              <a:srgbClr val="5C3420"/>
            </a:solidFill>
          </p:spPr>
        </p:sp>
        <p:sp>
          <p:nvSpPr>
            <p:cNvPr name="TextBox 21" id="21"/>
            <p:cNvSpPr txBox="true"/>
            <p:nvPr/>
          </p:nvSpPr>
          <p:spPr>
            <a:xfrm>
              <a:off x="0" y="-47625"/>
              <a:ext cx="491065" cy="239532"/>
            </a:xfrm>
            <a:prstGeom prst="rect">
              <a:avLst/>
            </a:prstGeom>
          </p:spPr>
          <p:txBody>
            <a:bodyPr anchor="ctr" rtlCol="false" tIns="56348" lIns="56348" bIns="56348" rIns="56348"/>
            <a:lstStyle/>
            <a:p>
              <a:pPr algn="ctr">
                <a:lnSpc>
                  <a:spcPts val="3416"/>
                </a:lnSpc>
              </a:pPr>
            </a:p>
          </p:txBody>
        </p:sp>
      </p:grpSp>
      <p:grpSp>
        <p:nvGrpSpPr>
          <p:cNvPr name="Group 22" id="22"/>
          <p:cNvGrpSpPr>
            <a:grpSpLocks noChangeAspect="true"/>
          </p:cNvGrpSpPr>
          <p:nvPr/>
        </p:nvGrpSpPr>
        <p:grpSpPr>
          <a:xfrm rot="0">
            <a:off x="2033543" y="3374838"/>
            <a:ext cx="1290834" cy="1290834"/>
            <a:chOff x="0" y="0"/>
            <a:chExt cx="495300" cy="495300"/>
          </a:xfrm>
        </p:grpSpPr>
        <p:sp>
          <p:nvSpPr>
            <p:cNvPr name="Freeform 23" id="23"/>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3420"/>
            </a:solidFill>
          </p:spPr>
        </p:sp>
        <p:sp>
          <p:nvSpPr>
            <p:cNvPr name="Freeform 24" id="24"/>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EFE7DD"/>
            </a:solidFill>
          </p:spPr>
        </p:sp>
      </p:grpSp>
      <p:grpSp>
        <p:nvGrpSpPr>
          <p:cNvPr name="Group 25" id="25"/>
          <p:cNvGrpSpPr/>
          <p:nvPr/>
        </p:nvGrpSpPr>
        <p:grpSpPr>
          <a:xfrm rot="0">
            <a:off x="5493126" y="4542150"/>
            <a:ext cx="3000310" cy="4263331"/>
            <a:chOff x="0" y="0"/>
            <a:chExt cx="812800" cy="1154959"/>
          </a:xfrm>
        </p:grpSpPr>
        <p:sp>
          <p:nvSpPr>
            <p:cNvPr name="Freeform 26" id="26"/>
            <p:cNvSpPr/>
            <p:nvPr/>
          </p:nvSpPr>
          <p:spPr>
            <a:xfrm flipH="false" flipV="false" rot="0">
              <a:off x="0" y="0"/>
              <a:ext cx="812800" cy="1154959"/>
            </a:xfrm>
            <a:custGeom>
              <a:avLst/>
              <a:gdLst/>
              <a:ahLst/>
              <a:cxnLst/>
              <a:rect r="r" b="b" t="t" l="l"/>
              <a:pathLst>
                <a:path h="1154959" w="812800">
                  <a:moveTo>
                    <a:pt x="87733" y="0"/>
                  </a:moveTo>
                  <a:lnTo>
                    <a:pt x="725067" y="0"/>
                  </a:lnTo>
                  <a:cubicBezTo>
                    <a:pt x="748335" y="0"/>
                    <a:pt x="770651" y="9243"/>
                    <a:pt x="787104" y="25696"/>
                  </a:cubicBezTo>
                  <a:cubicBezTo>
                    <a:pt x="803557" y="42149"/>
                    <a:pt x="812800" y="64465"/>
                    <a:pt x="812800" y="87733"/>
                  </a:cubicBezTo>
                  <a:lnTo>
                    <a:pt x="812800" y="1067226"/>
                  </a:lnTo>
                  <a:cubicBezTo>
                    <a:pt x="812800" y="1090494"/>
                    <a:pt x="803557" y="1112810"/>
                    <a:pt x="787104" y="1129263"/>
                  </a:cubicBezTo>
                  <a:cubicBezTo>
                    <a:pt x="770651" y="1145716"/>
                    <a:pt x="748335" y="1154959"/>
                    <a:pt x="725067" y="1154959"/>
                  </a:cubicBezTo>
                  <a:lnTo>
                    <a:pt x="87733" y="1154959"/>
                  </a:lnTo>
                  <a:cubicBezTo>
                    <a:pt x="64465" y="1154959"/>
                    <a:pt x="42149" y="1145716"/>
                    <a:pt x="25696" y="1129263"/>
                  </a:cubicBezTo>
                  <a:cubicBezTo>
                    <a:pt x="9243" y="1112810"/>
                    <a:pt x="0" y="1090494"/>
                    <a:pt x="0" y="1067226"/>
                  </a:cubicBezTo>
                  <a:lnTo>
                    <a:pt x="0" y="87733"/>
                  </a:lnTo>
                  <a:cubicBezTo>
                    <a:pt x="0" y="64465"/>
                    <a:pt x="9243" y="42149"/>
                    <a:pt x="25696" y="25696"/>
                  </a:cubicBezTo>
                  <a:cubicBezTo>
                    <a:pt x="42149" y="9243"/>
                    <a:pt x="64465" y="0"/>
                    <a:pt x="87733" y="0"/>
                  </a:cubicBezTo>
                  <a:close/>
                </a:path>
              </a:pathLst>
            </a:custGeom>
            <a:solidFill>
              <a:srgbClr val="EFE7DD"/>
            </a:solidFill>
            <a:ln w="47625" cap="rnd">
              <a:solidFill>
                <a:srgbClr val="1EAE98"/>
              </a:solidFill>
              <a:prstDash val="solid"/>
              <a:round/>
            </a:ln>
          </p:spPr>
        </p:sp>
        <p:sp>
          <p:nvSpPr>
            <p:cNvPr name="TextBox 27" id="27"/>
            <p:cNvSpPr txBox="true"/>
            <p:nvPr/>
          </p:nvSpPr>
          <p:spPr>
            <a:xfrm>
              <a:off x="0" y="-47625"/>
              <a:ext cx="812800" cy="1202584"/>
            </a:xfrm>
            <a:prstGeom prst="rect">
              <a:avLst/>
            </a:prstGeom>
          </p:spPr>
          <p:txBody>
            <a:bodyPr anchor="ctr" rtlCol="false" tIns="56348" lIns="56348" bIns="56348" rIns="56348"/>
            <a:lstStyle/>
            <a:p>
              <a:pPr algn="ctr">
                <a:lnSpc>
                  <a:spcPts val="3416"/>
                </a:lnSpc>
              </a:pPr>
            </a:p>
          </p:txBody>
        </p:sp>
      </p:grpSp>
      <p:grpSp>
        <p:nvGrpSpPr>
          <p:cNvPr name="Group 28" id="28"/>
          <p:cNvGrpSpPr/>
          <p:nvPr/>
        </p:nvGrpSpPr>
        <p:grpSpPr>
          <a:xfrm rot="0">
            <a:off x="5343021" y="4399079"/>
            <a:ext cx="3300520" cy="1710806"/>
            <a:chOff x="0" y="0"/>
            <a:chExt cx="698538" cy="362083"/>
          </a:xfrm>
        </p:grpSpPr>
        <p:sp>
          <p:nvSpPr>
            <p:cNvPr name="Freeform 29" id="29"/>
            <p:cNvSpPr/>
            <p:nvPr/>
          </p:nvSpPr>
          <p:spPr>
            <a:xfrm flipH="false" flipV="false" rot="0">
              <a:off x="0" y="0"/>
              <a:ext cx="698538" cy="357407"/>
            </a:xfrm>
            <a:custGeom>
              <a:avLst/>
              <a:gdLst/>
              <a:ahLst/>
              <a:cxnLst/>
              <a:rect r="r" b="b" t="t" l="l"/>
              <a:pathLst>
                <a:path h="357407" w="698538">
                  <a:moveTo>
                    <a:pt x="698538" y="29321"/>
                  </a:moveTo>
                  <a:lnTo>
                    <a:pt x="698538" y="218462"/>
                  </a:lnTo>
                  <a:cubicBezTo>
                    <a:pt x="698538" y="235953"/>
                    <a:pt x="687295" y="251463"/>
                    <a:pt x="670671" y="256903"/>
                  </a:cubicBezTo>
                  <a:lnTo>
                    <a:pt x="377136" y="352964"/>
                  </a:lnTo>
                  <a:cubicBezTo>
                    <a:pt x="359030" y="358889"/>
                    <a:pt x="339508" y="358889"/>
                    <a:pt x="321402" y="352964"/>
                  </a:cubicBezTo>
                  <a:lnTo>
                    <a:pt x="27867" y="256903"/>
                  </a:lnTo>
                  <a:cubicBezTo>
                    <a:pt x="11243" y="251463"/>
                    <a:pt x="0" y="235953"/>
                    <a:pt x="0" y="218462"/>
                  </a:cubicBezTo>
                  <a:lnTo>
                    <a:pt x="0" y="29321"/>
                  </a:lnTo>
                  <a:cubicBezTo>
                    <a:pt x="0" y="21544"/>
                    <a:pt x="3089" y="14087"/>
                    <a:pt x="8588" y="8588"/>
                  </a:cubicBezTo>
                  <a:cubicBezTo>
                    <a:pt x="14087" y="3089"/>
                    <a:pt x="21544" y="0"/>
                    <a:pt x="29321" y="0"/>
                  </a:cubicBezTo>
                  <a:lnTo>
                    <a:pt x="669217" y="0"/>
                  </a:lnTo>
                  <a:cubicBezTo>
                    <a:pt x="685410" y="0"/>
                    <a:pt x="698538" y="13127"/>
                    <a:pt x="698538" y="29321"/>
                  </a:cubicBezTo>
                  <a:close/>
                </a:path>
              </a:pathLst>
            </a:custGeom>
            <a:solidFill>
              <a:srgbClr val="5C3420"/>
            </a:solidFill>
          </p:spPr>
        </p:sp>
        <p:sp>
          <p:nvSpPr>
            <p:cNvPr name="TextBox 30" id="30"/>
            <p:cNvSpPr txBox="true"/>
            <p:nvPr/>
          </p:nvSpPr>
          <p:spPr>
            <a:xfrm>
              <a:off x="0" y="-47625"/>
              <a:ext cx="698538" cy="295408"/>
            </a:xfrm>
            <a:prstGeom prst="rect">
              <a:avLst/>
            </a:prstGeom>
          </p:spPr>
          <p:txBody>
            <a:bodyPr anchor="ctr" rtlCol="false" tIns="56348" lIns="56348" bIns="56348" rIns="56348"/>
            <a:lstStyle/>
            <a:p>
              <a:pPr algn="ctr">
                <a:lnSpc>
                  <a:spcPts val="3416"/>
                </a:lnSpc>
              </a:pPr>
            </a:p>
          </p:txBody>
        </p:sp>
      </p:grpSp>
      <p:grpSp>
        <p:nvGrpSpPr>
          <p:cNvPr name="Group 31" id="31"/>
          <p:cNvGrpSpPr/>
          <p:nvPr/>
        </p:nvGrpSpPr>
        <p:grpSpPr>
          <a:xfrm rot="0">
            <a:off x="6062069" y="8441565"/>
            <a:ext cx="1862425" cy="727833"/>
            <a:chOff x="0" y="0"/>
            <a:chExt cx="491065" cy="191907"/>
          </a:xfrm>
        </p:grpSpPr>
        <p:sp>
          <p:nvSpPr>
            <p:cNvPr name="Freeform 32" id="32"/>
            <p:cNvSpPr/>
            <p:nvPr/>
          </p:nvSpPr>
          <p:spPr>
            <a:xfrm flipH="false" flipV="false" rot="0">
              <a:off x="0" y="0"/>
              <a:ext cx="491065" cy="191907"/>
            </a:xfrm>
            <a:custGeom>
              <a:avLst/>
              <a:gdLst/>
              <a:ahLst/>
              <a:cxnLst/>
              <a:rect r="r" b="b" t="t" l="l"/>
              <a:pathLst>
                <a:path h="191907" w="491065">
                  <a:moveTo>
                    <a:pt x="91452" y="0"/>
                  </a:moveTo>
                  <a:lnTo>
                    <a:pt x="399613" y="0"/>
                  </a:lnTo>
                  <a:cubicBezTo>
                    <a:pt x="423867" y="0"/>
                    <a:pt x="447129" y="9635"/>
                    <a:pt x="464279" y="26786"/>
                  </a:cubicBezTo>
                  <a:cubicBezTo>
                    <a:pt x="481430" y="43936"/>
                    <a:pt x="491065" y="67197"/>
                    <a:pt x="491065" y="91452"/>
                  </a:cubicBezTo>
                  <a:lnTo>
                    <a:pt x="491065" y="100455"/>
                  </a:lnTo>
                  <a:cubicBezTo>
                    <a:pt x="491065" y="124710"/>
                    <a:pt x="481430" y="147971"/>
                    <a:pt x="464279" y="165122"/>
                  </a:cubicBezTo>
                  <a:cubicBezTo>
                    <a:pt x="447129" y="182272"/>
                    <a:pt x="423867" y="191907"/>
                    <a:pt x="399613" y="191907"/>
                  </a:cubicBezTo>
                  <a:lnTo>
                    <a:pt x="91452" y="191907"/>
                  </a:lnTo>
                  <a:cubicBezTo>
                    <a:pt x="67197" y="191907"/>
                    <a:pt x="43936" y="182272"/>
                    <a:pt x="26786" y="165122"/>
                  </a:cubicBezTo>
                  <a:cubicBezTo>
                    <a:pt x="9635" y="147971"/>
                    <a:pt x="0" y="124710"/>
                    <a:pt x="0" y="100455"/>
                  </a:cubicBezTo>
                  <a:lnTo>
                    <a:pt x="0" y="91452"/>
                  </a:lnTo>
                  <a:cubicBezTo>
                    <a:pt x="0" y="67197"/>
                    <a:pt x="9635" y="43936"/>
                    <a:pt x="26786" y="26786"/>
                  </a:cubicBezTo>
                  <a:cubicBezTo>
                    <a:pt x="43936" y="9635"/>
                    <a:pt x="67197" y="0"/>
                    <a:pt x="91452" y="0"/>
                  </a:cubicBezTo>
                  <a:close/>
                </a:path>
              </a:pathLst>
            </a:custGeom>
            <a:solidFill>
              <a:srgbClr val="5C3420"/>
            </a:solidFill>
          </p:spPr>
        </p:sp>
        <p:sp>
          <p:nvSpPr>
            <p:cNvPr name="TextBox 33" id="33"/>
            <p:cNvSpPr txBox="true"/>
            <p:nvPr/>
          </p:nvSpPr>
          <p:spPr>
            <a:xfrm>
              <a:off x="0" y="-47625"/>
              <a:ext cx="491065" cy="239532"/>
            </a:xfrm>
            <a:prstGeom prst="rect">
              <a:avLst/>
            </a:prstGeom>
          </p:spPr>
          <p:txBody>
            <a:bodyPr anchor="ctr" rtlCol="false" tIns="56348" lIns="56348" bIns="56348" rIns="56348"/>
            <a:lstStyle/>
            <a:p>
              <a:pPr algn="ctr">
                <a:lnSpc>
                  <a:spcPts val="3416"/>
                </a:lnSpc>
              </a:pPr>
            </a:p>
          </p:txBody>
        </p:sp>
      </p:grpSp>
      <p:grpSp>
        <p:nvGrpSpPr>
          <p:cNvPr name="Group 34" id="34"/>
          <p:cNvGrpSpPr>
            <a:grpSpLocks noChangeAspect="true"/>
          </p:cNvGrpSpPr>
          <p:nvPr/>
        </p:nvGrpSpPr>
        <p:grpSpPr>
          <a:xfrm rot="0">
            <a:off x="6347864" y="3374838"/>
            <a:ext cx="1290834" cy="1290834"/>
            <a:chOff x="0" y="0"/>
            <a:chExt cx="495300" cy="495300"/>
          </a:xfrm>
        </p:grpSpPr>
        <p:sp>
          <p:nvSpPr>
            <p:cNvPr name="Freeform 35" id="35"/>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3420"/>
            </a:solidFill>
          </p:spPr>
        </p:sp>
        <p:sp>
          <p:nvSpPr>
            <p:cNvPr name="Freeform 36" id="36"/>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EFE7DD"/>
            </a:solidFill>
          </p:spPr>
        </p:sp>
      </p:grpSp>
      <p:grpSp>
        <p:nvGrpSpPr>
          <p:cNvPr name="Group 37" id="37"/>
          <p:cNvGrpSpPr/>
          <p:nvPr/>
        </p:nvGrpSpPr>
        <p:grpSpPr>
          <a:xfrm rot="0">
            <a:off x="9807448" y="4542150"/>
            <a:ext cx="3000310" cy="4263331"/>
            <a:chOff x="0" y="0"/>
            <a:chExt cx="812800" cy="1154959"/>
          </a:xfrm>
        </p:grpSpPr>
        <p:sp>
          <p:nvSpPr>
            <p:cNvPr name="Freeform 38" id="38"/>
            <p:cNvSpPr/>
            <p:nvPr/>
          </p:nvSpPr>
          <p:spPr>
            <a:xfrm flipH="false" flipV="false" rot="0">
              <a:off x="0" y="0"/>
              <a:ext cx="812800" cy="1154959"/>
            </a:xfrm>
            <a:custGeom>
              <a:avLst/>
              <a:gdLst/>
              <a:ahLst/>
              <a:cxnLst/>
              <a:rect r="r" b="b" t="t" l="l"/>
              <a:pathLst>
                <a:path h="1154959" w="812800">
                  <a:moveTo>
                    <a:pt x="87733" y="0"/>
                  </a:moveTo>
                  <a:lnTo>
                    <a:pt x="725067" y="0"/>
                  </a:lnTo>
                  <a:cubicBezTo>
                    <a:pt x="748335" y="0"/>
                    <a:pt x="770651" y="9243"/>
                    <a:pt x="787104" y="25696"/>
                  </a:cubicBezTo>
                  <a:cubicBezTo>
                    <a:pt x="803557" y="42149"/>
                    <a:pt x="812800" y="64465"/>
                    <a:pt x="812800" y="87733"/>
                  </a:cubicBezTo>
                  <a:lnTo>
                    <a:pt x="812800" y="1067226"/>
                  </a:lnTo>
                  <a:cubicBezTo>
                    <a:pt x="812800" y="1090494"/>
                    <a:pt x="803557" y="1112810"/>
                    <a:pt x="787104" y="1129263"/>
                  </a:cubicBezTo>
                  <a:cubicBezTo>
                    <a:pt x="770651" y="1145716"/>
                    <a:pt x="748335" y="1154959"/>
                    <a:pt x="725067" y="1154959"/>
                  </a:cubicBezTo>
                  <a:lnTo>
                    <a:pt x="87733" y="1154959"/>
                  </a:lnTo>
                  <a:cubicBezTo>
                    <a:pt x="64465" y="1154959"/>
                    <a:pt x="42149" y="1145716"/>
                    <a:pt x="25696" y="1129263"/>
                  </a:cubicBezTo>
                  <a:cubicBezTo>
                    <a:pt x="9243" y="1112810"/>
                    <a:pt x="0" y="1090494"/>
                    <a:pt x="0" y="1067226"/>
                  </a:cubicBezTo>
                  <a:lnTo>
                    <a:pt x="0" y="87733"/>
                  </a:lnTo>
                  <a:cubicBezTo>
                    <a:pt x="0" y="64465"/>
                    <a:pt x="9243" y="42149"/>
                    <a:pt x="25696" y="25696"/>
                  </a:cubicBezTo>
                  <a:cubicBezTo>
                    <a:pt x="42149" y="9243"/>
                    <a:pt x="64465" y="0"/>
                    <a:pt x="87733" y="0"/>
                  </a:cubicBezTo>
                  <a:close/>
                </a:path>
              </a:pathLst>
            </a:custGeom>
            <a:solidFill>
              <a:srgbClr val="EFE7DD"/>
            </a:solidFill>
            <a:ln w="47625" cap="rnd">
              <a:solidFill>
                <a:srgbClr val="A12568"/>
              </a:solidFill>
              <a:prstDash val="solid"/>
              <a:round/>
            </a:ln>
          </p:spPr>
        </p:sp>
        <p:sp>
          <p:nvSpPr>
            <p:cNvPr name="TextBox 39" id="39"/>
            <p:cNvSpPr txBox="true"/>
            <p:nvPr/>
          </p:nvSpPr>
          <p:spPr>
            <a:xfrm>
              <a:off x="0" y="-47625"/>
              <a:ext cx="812800" cy="1202584"/>
            </a:xfrm>
            <a:prstGeom prst="rect">
              <a:avLst/>
            </a:prstGeom>
          </p:spPr>
          <p:txBody>
            <a:bodyPr anchor="ctr" rtlCol="false" tIns="56348" lIns="56348" bIns="56348" rIns="56348"/>
            <a:lstStyle/>
            <a:p>
              <a:pPr algn="ctr">
                <a:lnSpc>
                  <a:spcPts val="3416"/>
                </a:lnSpc>
              </a:pPr>
            </a:p>
          </p:txBody>
        </p:sp>
      </p:grpSp>
      <p:grpSp>
        <p:nvGrpSpPr>
          <p:cNvPr name="Group 40" id="40"/>
          <p:cNvGrpSpPr/>
          <p:nvPr/>
        </p:nvGrpSpPr>
        <p:grpSpPr>
          <a:xfrm rot="0">
            <a:off x="9657343" y="4399079"/>
            <a:ext cx="3300520" cy="1710806"/>
            <a:chOff x="0" y="0"/>
            <a:chExt cx="698538" cy="362083"/>
          </a:xfrm>
        </p:grpSpPr>
        <p:sp>
          <p:nvSpPr>
            <p:cNvPr name="Freeform 41" id="41"/>
            <p:cNvSpPr/>
            <p:nvPr/>
          </p:nvSpPr>
          <p:spPr>
            <a:xfrm flipH="false" flipV="false" rot="0">
              <a:off x="0" y="0"/>
              <a:ext cx="698538" cy="357407"/>
            </a:xfrm>
            <a:custGeom>
              <a:avLst/>
              <a:gdLst/>
              <a:ahLst/>
              <a:cxnLst/>
              <a:rect r="r" b="b" t="t" l="l"/>
              <a:pathLst>
                <a:path h="357407" w="698538">
                  <a:moveTo>
                    <a:pt x="698538" y="29321"/>
                  </a:moveTo>
                  <a:lnTo>
                    <a:pt x="698538" y="218462"/>
                  </a:lnTo>
                  <a:cubicBezTo>
                    <a:pt x="698538" y="235953"/>
                    <a:pt x="687295" y="251463"/>
                    <a:pt x="670671" y="256903"/>
                  </a:cubicBezTo>
                  <a:lnTo>
                    <a:pt x="377136" y="352964"/>
                  </a:lnTo>
                  <a:cubicBezTo>
                    <a:pt x="359030" y="358889"/>
                    <a:pt x="339508" y="358889"/>
                    <a:pt x="321402" y="352964"/>
                  </a:cubicBezTo>
                  <a:lnTo>
                    <a:pt x="27867" y="256903"/>
                  </a:lnTo>
                  <a:cubicBezTo>
                    <a:pt x="11243" y="251463"/>
                    <a:pt x="0" y="235953"/>
                    <a:pt x="0" y="218462"/>
                  </a:cubicBezTo>
                  <a:lnTo>
                    <a:pt x="0" y="29321"/>
                  </a:lnTo>
                  <a:cubicBezTo>
                    <a:pt x="0" y="21544"/>
                    <a:pt x="3089" y="14087"/>
                    <a:pt x="8588" y="8588"/>
                  </a:cubicBezTo>
                  <a:cubicBezTo>
                    <a:pt x="14087" y="3089"/>
                    <a:pt x="21544" y="0"/>
                    <a:pt x="29321" y="0"/>
                  </a:cubicBezTo>
                  <a:lnTo>
                    <a:pt x="669217" y="0"/>
                  </a:lnTo>
                  <a:cubicBezTo>
                    <a:pt x="685410" y="0"/>
                    <a:pt x="698538" y="13127"/>
                    <a:pt x="698538" y="29321"/>
                  </a:cubicBezTo>
                  <a:close/>
                </a:path>
              </a:pathLst>
            </a:custGeom>
            <a:solidFill>
              <a:srgbClr val="5C3420"/>
            </a:solidFill>
          </p:spPr>
        </p:sp>
        <p:sp>
          <p:nvSpPr>
            <p:cNvPr name="TextBox 42" id="42"/>
            <p:cNvSpPr txBox="true"/>
            <p:nvPr/>
          </p:nvSpPr>
          <p:spPr>
            <a:xfrm>
              <a:off x="0" y="-47625"/>
              <a:ext cx="698538" cy="295408"/>
            </a:xfrm>
            <a:prstGeom prst="rect">
              <a:avLst/>
            </a:prstGeom>
          </p:spPr>
          <p:txBody>
            <a:bodyPr anchor="ctr" rtlCol="false" tIns="56348" lIns="56348" bIns="56348" rIns="56348"/>
            <a:lstStyle/>
            <a:p>
              <a:pPr algn="ctr">
                <a:lnSpc>
                  <a:spcPts val="3416"/>
                </a:lnSpc>
              </a:pPr>
            </a:p>
          </p:txBody>
        </p:sp>
      </p:grpSp>
      <p:grpSp>
        <p:nvGrpSpPr>
          <p:cNvPr name="Group 43" id="43"/>
          <p:cNvGrpSpPr/>
          <p:nvPr/>
        </p:nvGrpSpPr>
        <p:grpSpPr>
          <a:xfrm rot="0">
            <a:off x="10376390" y="8441565"/>
            <a:ext cx="1862425" cy="727833"/>
            <a:chOff x="0" y="0"/>
            <a:chExt cx="491065" cy="191907"/>
          </a:xfrm>
        </p:grpSpPr>
        <p:sp>
          <p:nvSpPr>
            <p:cNvPr name="Freeform 44" id="44"/>
            <p:cNvSpPr/>
            <p:nvPr/>
          </p:nvSpPr>
          <p:spPr>
            <a:xfrm flipH="false" flipV="false" rot="0">
              <a:off x="0" y="0"/>
              <a:ext cx="491065" cy="191907"/>
            </a:xfrm>
            <a:custGeom>
              <a:avLst/>
              <a:gdLst/>
              <a:ahLst/>
              <a:cxnLst/>
              <a:rect r="r" b="b" t="t" l="l"/>
              <a:pathLst>
                <a:path h="191907" w="491065">
                  <a:moveTo>
                    <a:pt x="91452" y="0"/>
                  </a:moveTo>
                  <a:lnTo>
                    <a:pt x="399613" y="0"/>
                  </a:lnTo>
                  <a:cubicBezTo>
                    <a:pt x="423867" y="0"/>
                    <a:pt x="447129" y="9635"/>
                    <a:pt x="464279" y="26786"/>
                  </a:cubicBezTo>
                  <a:cubicBezTo>
                    <a:pt x="481430" y="43936"/>
                    <a:pt x="491065" y="67197"/>
                    <a:pt x="491065" y="91452"/>
                  </a:cubicBezTo>
                  <a:lnTo>
                    <a:pt x="491065" y="100455"/>
                  </a:lnTo>
                  <a:cubicBezTo>
                    <a:pt x="491065" y="124710"/>
                    <a:pt x="481430" y="147971"/>
                    <a:pt x="464279" y="165122"/>
                  </a:cubicBezTo>
                  <a:cubicBezTo>
                    <a:pt x="447129" y="182272"/>
                    <a:pt x="423867" y="191907"/>
                    <a:pt x="399613" y="191907"/>
                  </a:cubicBezTo>
                  <a:lnTo>
                    <a:pt x="91452" y="191907"/>
                  </a:lnTo>
                  <a:cubicBezTo>
                    <a:pt x="67197" y="191907"/>
                    <a:pt x="43936" y="182272"/>
                    <a:pt x="26786" y="165122"/>
                  </a:cubicBezTo>
                  <a:cubicBezTo>
                    <a:pt x="9635" y="147971"/>
                    <a:pt x="0" y="124710"/>
                    <a:pt x="0" y="100455"/>
                  </a:cubicBezTo>
                  <a:lnTo>
                    <a:pt x="0" y="91452"/>
                  </a:lnTo>
                  <a:cubicBezTo>
                    <a:pt x="0" y="67197"/>
                    <a:pt x="9635" y="43936"/>
                    <a:pt x="26786" y="26786"/>
                  </a:cubicBezTo>
                  <a:cubicBezTo>
                    <a:pt x="43936" y="9635"/>
                    <a:pt x="67197" y="0"/>
                    <a:pt x="91452" y="0"/>
                  </a:cubicBezTo>
                  <a:close/>
                </a:path>
              </a:pathLst>
            </a:custGeom>
            <a:solidFill>
              <a:srgbClr val="5C3420"/>
            </a:solidFill>
          </p:spPr>
        </p:sp>
        <p:sp>
          <p:nvSpPr>
            <p:cNvPr name="TextBox 45" id="45"/>
            <p:cNvSpPr txBox="true"/>
            <p:nvPr/>
          </p:nvSpPr>
          <p:spPr>
            <a:xfrm>
              <a:off x="0" y="-47625"/>
              <a:ext cx="491065" cy="239532"/>
            </a:xfrm>
            <a:prstGeom prst="rect">
              <a:avLst/>
            </a:prstGeom>
          </p:spPr>
          <p:txBody>
            <a:bodyPr anchor="ctr" rtlCol="false" tIns="56348" lIns="56348" bIns="56348" rIns="56348"/>
            <a:lstStyle/>
            <a:p>
              <a:pPr algn="ctr">
                <a:lnSpc>
                  <a:spcPts val="3416"/>
                </a:lnSpc>
              </a:pPr>
            </a:p>
          </p:txBody>
        </p:sp>
      </p:grpSp>
      <p:grpSp>
        <p:nvGrpSpPr>
          <p:cNvPr name="Group 46" id="46"/>
          <p:cNvGrpSpPr>
            <a:grpSpLocks noChangeAspect="true"/>
          </p:cNvGrpSpPr>
          <p:nvPr/>
        </p:nvGrpSpPr>
        <p:grpSpPr>
          <a:xfrm rot="0">
            <a:off x="10662186" y="3374838"/>
            <a:ext cx="1290834" cy="1290834"/>
            <a:chOff x="0" y="0"/>
            <a:chExt cx="495300" cy="495300"/>
          </a:xfrm>
        </p:grpSpPr>
        <p:sp>
          <p:nvSpPr>
            <p:cNvPr name="Freeform 47" id="47"/>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3420"/>
            </a:solidFill>
          </p:spPr>
        </p:sp>
        <p:sp>
          <p:nvSpPr>
            <p:cNvPr name="Freeform 48" id="48"/>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EFE7DD"/>
            </a:solidFill>
          </p:spPr>
        </p:sp>
      </p:grpSp>
      <p:grpSp>
        <p:nvGrpSpPr>
          <p:cNvPr name="Group 49" id="49"/>
          <p:cNvGrpSpPr/>
          <p:nvPr/>
        </p:nvGrpSpPr>
        <p:grpSpPr>
          <a:xfrm rot="0">
            <a:off x="14121769" y="4542150"/>
            <a:ext cx="3000310" cy="4263331"/>
            <a:chOff x="0" y="0"/>
            <a:chExt cx="812800" cy="1154959"/>
          </a:xfrm>
        </p:grpSpPr>
        <p:sp>
          <p:nvSpPr>
            <p:cNvPr name="Freeform 50" id="50"/>
            <p:cNvSpPr/>
            <p:nvPr/>
          </p:nvSpPr>
          <p:spPr>
            <a:xfrm flipH="false" flipV="false" rot="0">
              <a:off x="0" y="0"/>
              <a:ext cx="812800" cy="1154959"/>
            </a:xfrm>
            <a:custGeom>
              <a:avLst/>
              <a:gdLst/>
              <a:ahLst/>
              <a:cxnLst/>
              <a:rect r="r" b="b" t="t" l="l"/>
              <a:pathLst>
                <a:path h="1154959" w="812800">
                  <a:moveTo>
                    <a:pt x="87733" y="0"/>
                  </a:moveTo>
                  <a:lnTo>
                    <a:pt x="725067" y="0"/>
                  </a:lnTo>
                  <a:cubicBezTo>
                    <a:pt x="748335" y="0"/>
                    <a:pt x="770651" y="9243"/>
                    <a:pt x="787104" y="25696"/>
                  </a:cubicBezTo>
                  <a:cubicBezTo>
                    <a:pt x="803557" y="42149"/>
                    <a:pt x="812800" y="64465"/>
                    <a:pt x="812800" y="87733"/>
                  </a:cubicBezTo>
                  <a:lnTo>
                    <a:pt x="812800" y="1067226"/>
                  </a:lnTo>
                  <a:cubicBezTo>
                    <a:pt x="812800" y="1090494"/>
                    <a:pt x="803557" y="1112810"/>
                    <a:pt x="787104" y="1129263"/>
                  </a:cubicBezTo>
                  <a:cubicBezTo>
                    <a:pt x="770651" y="1145716"/>
                    <a:pt x="748335" y="1154959"/>
                    <a:pt x="725067" y="1154959"/>
                  </a:cubicBezTo>
                  <a:lnTo>
                    <a:pt x="87733" y="1154959"/>
                  </a:lnTo>
                  <a:cubicBezTo>
                    <a:pt x="64465" y="1154959"/>
                    <a:pt x="42149" y="1145716"/>
                    <a:pt x="25696" y="1129263"/>
                  </a:cubicBezTo>
                  <a:cubicBezTo>
                    <a:pt x="9243" y="1112810"/>
                    <a:pt x="0" y="1090494"/>
                    <a:pt x="0" y="1067226"/>
                  </a:cubicBezTo>
                  <a:lnTo>
                    <a:pt x="0" y="87733"/>
                  </a:lnTo>
                  <a:cubicBezTo>
                    <a:pt x="0" y="64465"/>
                    <a:pt x="9243" y="42149"/>
                    <a:pt x="25696" y="25696"/>
                  </a:cubicBezTo>
                  <a:cubicBezTo>
                    <a:pt x="42149" y="9243"/>
                    <a:pt x="64465" y="0"/>
                    <a:pt x="87733" y="0"/>
                  </a:cubicBezTo>
                  <a:close/>
                </a:path>
              </a:pathLst>
            </a:custGeom>
            <a:solidFill>
              <a:srgbClr val="EFE7DD"/>
            </a:solidFill>
            <a:ln w="47625" cap="rnd">
              <a:solidFill>
                <a:srgbClr val="AE1E1E"/>
              </a:solidFill>
              <a:prstDash val="solid"/>
              <a:round/>
            </a:ln>
          </p:spPr>
        </p:sp>
        <p:sp>
          <p:nvSpPr>
            <p:cNvPr name="TextBox 51" id="51"/>
            <p:cNvSpPr txBox="true"/>
            <p:nvPr/>
          </p:nvSpPr>
          <p:spPr>
            <a:xfrm>
              <a:off x="0" y="-47625"/>
              <a:ext cx="812800" cy="1202584"/>
            </a:xfrm>
            <a:prstGeom prst="rect">
              <a:avLst/>
            </a:prstGeom>
          </p:spPr>
          <p:txBody>
            <a:bodyPr anchor="ctr" rtlCol="false" tIns="56348" lIns="56348" bIns="56348" rIns="56348"/>
            <a:lstStyle/>
            <a:p>
              <a:pPr algn="ctr">
                <a:lnSpc>
                  <a:spcPts val="3416"/>
                </a:lnSpc>
              </a:pPr>
            </a:p>
          </p:txBody>
        </p:sp>
      </p:grpSp>
      <p:grpSp>
        <p:nvGrpSpPr>
          <p:cNvPr name="Group 52" id="52"/>
          <p:cNvGrpSpPr/>
          <p:nvPr/>
        </p:nvGrpSpPr>
        <p:grpSpPr>
          <a:xfrm rot="0">
            <a:off x="13971664" y="4399079"/>
            <a:ext cx="3300520" cy="1710806"/>
            <a:chOff x="0" y="0"/>
            <a:chExt cx="698538" cy="362083"/>
          </a:xfrm>
        </p:grpSpPr>
        <p:sp>
          <p:nvSpPr>
            <p:cNvPr name="Freeform 53" id="53"/>
            <p:cNvSpPr/>
            <p:nvPr/>
          </p:nvSpPr>
          <p:spPr>
            <a:xfrm flipH="false" flipV="false" rot="0">
              <a:off x="0" y="0"/>
              <a:ext cx="698538" cy="357407"/>
            </a:xfrm>
            <a:custGeom>
              <a:avLst/>
              <a:gdLst/>
              <a:ahLst/>
              <a:cxnLst/>
              <a:rect r="r" b="b" t="t" l="l"/>
              <a:pathLst>
                <a:path h="357407" w="698538">
                  <a:moveTo>
                    <a:pt x="698538" y="29321"/>
                  </a:moveTo>
                  <a:lnTo>
                    <a:pt x="698538" y="218462"/>
                  </a:lnTo>
                  <a:cubicBezTo>
                    <a:pt x="698538" y="235953"/>
                    <a:pt x="687295" y="251463"/>
                    <a:pt x="670671" y="256903"/>
                  </a:cubicBezTo>
                  <a:lnTo>
                    <a:pt x="377136" y="352964"/>
                  </a:lnTo>
                  <a:cubicBezTo>
                    <a:pt x="359030" y="358889"/>
                    <a:pt x="339508" y="358889"/>
                    <a:pt x="321402" y="352964"/>
                  </a:cubicBezTo>
                  <a:lnTo>
                    <a:pt x="27867" y="256903"/>
                  </a:lnTo>
                  <a:cubicBezTo>
                    <a:pt x="11243" y="251463"/>
                    <a:pt x="0" y="235953"/>
                    <a:pt x="0" y="218462"/>
                  </a:cubicBezTo>
                  <a:lnTo>
                    <a:pt x="0" y="29321"/>
                  </a:lnTo>
                  <a:cubicBezTo>
                    <a:pt x="0" y="21544"/>
                    <a:pt x="3089" y="14087"/>
                    <a:pt x="8588" y="8588"/>
                  </a:cubicBezTo>
                  <a:cubicBezTo>
                    <a:pt x="14087" y="3089"/>
                    <a:pt x="21544" y="0"/>
                    <a:pt x="29321" y="0"/>
                  </a:cubicBezTo>
                  <a:lnTo>
                    <a:pt x="669217" y="0"/>
                  </a:lnTo>
                  <a:cubicBezTo>
                    <a:pt x="685410" y="0"/>
                    <a:pt x="698538" y="13127"/>
                    <a:pt x="698538" y="29321"/>
                  </a:cubicBezTo>
                  <a:close/>
                </a:path>
              </a:pathLst>
            </a:custGeom>
            <a:solidFill>
              <a:srgbClr val="5C3420"/>
            </a:solidFill>
          </p:spPr>
        </p:sp>
        <p:sp>
          <p:nvSpPr>
            <p:cNvPr name="TextBox 54" id="54"/>
            <p:cNvSpPr txBox="true"/>
            <p:nvPr/>
          </p:nvSpPr>
          <p:spPr>
            <a:xfrm>
              <a:off x="0" y="-47625"/>
              <a:ext cx="698538" cy="295408"/>
            </a:xfrm>
            <a:prstGeom prst="rect">
              <a:avLst/>
            </a:prstGeom>
          </p:spPr>
          <p:txBody>
            <a:bodyPr anchor="ctr" rtlCol="false" tIns="56348" lIns="56348" bIns="56348" rIns="56348"/>
            <a:lstStyle/>
            <a:p>
              <a:pPr algn="ctr">
                <a:lnSpc>
                  <a:spcPts val="3416"/>
                </a:lnSpc>
              </a:pPr>
            </a:p>
          </p:txBody>
        </p:sp>
      </p:grpSp>
      <p:grpSp>
        <p:nvGrpSpPr>
          <p:cNvPr name="Group 55" id="55"/>
          <p:cNvGrpSpPr/>
          <p:nvPr/>
        </p:nvGrpSpPr>
        <p:grpSpPr>
          <a:xfrm rot="0">
            <a:off x="14690712" y="8441565"/>
            <a:ext cx="1862425" cy="727833"/>
            <a:chOff x="0" y="0"/>
            <a:chExt cx="491065" cy="191907"/>
          </a:xfrm>
        </p:grpSpPr>
        <p:sp>
          <p:nvSpPr>
            <p:cNvPr name="Freeform 56" id="56"/>
            <p:cNvSpPr/>
            <p:nvPr/>
          </p:nvSpPr>
          <p:spPr>
            <a:xfrm flipH="false" flipV="false" rot="0">
              <a:off x="0" y="0"/>
              <a:ext cx="491065" cy="191907"/>
            </a:xfrm>
            <a:custGeom>
              <a:avLst/>
              <a:gdLst/>
              <a:ahLst/>
              <a:cxnLst/>
              <a:rect r="r" b="b" t="t" l="l"/>
              <a:pathLst>
                <a:path h="191907" w="491065">
                  <a:moveTo>
                    <a:pt x="91452" y="0"/>
                  </a:moveTo>
                  <a:lnTo>
                    <a:pt x="399613" y="0"/>
                  </a:lnTo>
                  <a:cubicBezTo>
                    <a:pt x="423867" y="0"/>
                    <a:pt x="447129" y="9635"/>
                    <a:pt x="464279" y="26786"/>
                  </a:cubicBezTo>
                  <a:cubicBezTo>
                    <a:pt x="481430" y="43936"/>
                    <a:pt x="491065" y="67197"/>
                    <a:pt x="491065" y="91452"/>
                  </a:cubicBezTo>
                  <a:lnTo>
                    <a:pt x="491065" y="100455"/>
                  </a:lnTo>
                  <a:cubicBezTo>
                    <a:pt x="491065" y="124710"/>
                    <a:pt x="481430" y="147971"/>
                    <a:pt x="464279" y="165122"/>
                  </a:cubicBezTo>
                  <a:cubicBezTo>
                    <a:pt x="447129" y="182272"/>
                    <a:pt x="423867" y="191907"/>
                    <a:pt x="399613" y="191907"/>
                  </a:cubicBezTo>
                  <a:lnTo>
                    <a:pt x="91452" y="191907"/>
                  </a:lnTo>
                  <a:cubicBezTo>
                    <a:pt x="67197" y="191907"/>
                    <a:pt x="43936" y="182272"/>
                    <a:pt x="26786" y="165122"/>
                  </a:cubicBezTo>
                  <a:cubicBezTo>
                    <a:pt x="9635" y="147971"/>
                    <a:pt x="0" y="124710"/>
                    <a:pt x="0" y="100455"/>
                  </a:cubicBezTo>
                  <a:lnTo>
                    <a:pt x="0" y="91452"/>
                  </a:lnTo>
                  <a:cubicBezTo>
                    <a:pt x="0" y="67197"/>
                    <a:pt x="9635" y="43936"/>
                    <a:pt x="26786" y="26786"/>
                  </a:cubicBezTo>
                  <a:cubicBezTo>
                    <a:pt x="43936" y="9635"/>
                    <a:pt x="67197" y="0"/>
                    <a:pt x="91452" y="0"/>
                  </a:cubicBezTo>
                  <a:close/>
                </a:path>
              </a:pathLst>
            </a:custGeom>
            <a:solidFill>
              <a:srgbClr val="5C3420"/>
            </a:solidFill>
          </p:spPr>
        </p:sp>
        <p:sp>
          <p:nvSpPr>
            <p:cNvPr name="TextBox 57" id="57"/>
            <p:cNvSpPr txBox="true"/>
            <p:nvPr/>
          </p:nvSpPr>
          <p:spPr>
            <a:xfrm>
              <a:off x="0" y="-47625"/>
              <a:ext cx="491065" cy="239532"/>
            </a:xfrm>
            <a:prstGeom prst="rect">
              <a:avLst/>
            </a:prstGeom>
          </p:spPr>
          <p:txBody>
            <a:bodyPr anchor="ctr" rtlCol="false" tIns="56348" lIns="56348" bIns="56348" rIns="56348"/>
            <a:lstStyle/>
            <a:p>
              <a:pPr algn="ctr">
                <a:lnSpc>
                  <a:spcPts val="3416"/>
                </a:lnSpc>
              </a:pPr>
            </a:p>
          </p:txBody>
        </p:sp>
      </p:grpSp>
      <p:grpSp>
        <p:nvGrpSpPr>
          <p:cNvPr name="Group 58" id="58"/>
          <p:cNvGrpSpPr>
            <a:grpSpLocks noChangeAspect="true"/>
          </p:cNvGrpSpPr>
          <p:nvPr/>
        </p:nvGrpSpPr>
        <p:grpSpPr>
          <a:xfrm rot="0">
            <a:off x="14976507" y="3374838"/>
            <a:ext cx="1290834" cy="1290834"/>
            <a:chOff x="0" y="0"/>
            <a:chExt cx="495300" cy="495300"/>
          </a:xfrm>
        </p:grpSpPr>
        <p:sp>
          <p:nvSpPr>
            <p:cNvPr name="Freeform 59" id="59"/>
            <p:cNvSpPr/>
            <p:nvPr/>
          </p:nvSpPr>
          <p:spPr>
            <a:xfrm flipH="false" flipV="false" rot="0">
              <a:off x="0" y="0"/>
              <a:ext cx="495300" cy="495300"/>
            </a:xfrm>
            <a:custGeom>
              <a:avLst/>
              <a:gdLst/>
              <a:ahLst/>
              <a:cxnLst/>
              <a:rect r="r" b="b" t="t" l="l"/>
              <a:pathLst>
                <a:path h="495300" w="495300">
                  <a:moveTo>
                    <a:pt x="247650" y="0"/>
                  </a:moveTo>
                  <a:cubicBezTo>
                    <a:pt x="110490" y="0"/>
                    <a:pt x="0" y="110490"/>
                    <a:pt x="0" y="247650"/>
                  </a:cubicBezTo>
                  <a:cubicBezTo>
                    <a:pt x="0" y="384810"/>
                    <a:pt x="110490" y="495300"/>
                    <a:pt x="247650" y="495300"/>
                  </a:cubicBezTo>
                  <a:cubicBezTo>
                    <a:pt x="383540" y="495300"/>
                    <a:pt x="495300" y="384810"/>
                    <a:pt x="495300" y="247650"/>
                  </a:cubicBezTo>
                  <a:cubicBezTo>
                    <a:pt x="495300" y="110490"/>
                    <a:pt x="383540" y="0"/>
                    <a:pt x="247650" y="0"/>
                  </a:cubicBezTo>
                  <a:close/>
                  <a:moveTo>
                    <a:pt x="247650" y="457200"/>
                  </a:moveTo>
                  <a:cubicBezTo>
                    <a:pt x="132080" y="457200"/>
                    <a:pt x="38100" y="363220"/>
                    <a:pt x="38100" y="247650"/>
                  </a:cubicBezTo>
                  <a:cubicBezTo>
                    <a:pt x="38100" y="132080"/>
                    <a:pt x="132080" y="38100"/>
                    <a:pt x="247650" y="38100"/>
                  </a:cubicBezTo>
                  <a:cubicBezTo>
                    <a:pt x="363220" y="38100"/>
                    <a:pt x="457200" y="132080"/>
                    <a:pt x="457200" y="247650"/>
                  </a:cubicBezTo>
                  <a:cubicBezTo>
                    <a:pt x="457200" y="363220"/>
                    <a:pt x="363220" y="457200"/>
                    <a:pt x="247650" y="457200"/>
                  </a:cubicBezTo>
                  <a:close/>
                </a:path>
              </a:pathLst>
            </a:custGeom>
            <a:solidFill>
              <a:srgbClr val="5C3420"/>
            </a:solidFill>
          </p:spPr>
        </p:sp>
        <p:sp>
          <p:nvSpPr>
            <p:cNvPr name="Freeform 60" id="60"/>
            <p:cNvSpPr/>
            <p:nvPr/>
          </p:nvSpPr>
          <p:spPr>
            <a:xfrm flipH="false" flipV="false" rot="0">
              <a:off x="38100" y="38100"/>
              <a:ext cx="419100" cy="419100"/>
            </a:xfrm>
            <a:custGeom>
              <a:avLst/>
              <a:gdLst/>
              <a:ahLst/>
              <a:cxnLst/>
              <a:rect r="r" b="b" t="t" l="l"/>
              <a:pathLst>
                <a:path h="419100" w="419100">
                  <a:moveTo>
                    <a:pt x="209550" y="0"/>
                  </a:moveTo>
                  <a:cubicBezTo>
                    <a:pt x="93980" y="0"/>
                    <a:pt x="0" y="93980"/>
                    <a:pt x="0" y="209550"/>
                  </a:cubicBezTo>
                  <a:cubicBezTo>
                    <a:pt x="0" y="325120"/>
                    <a:pt x="93980" y="419100"/>
                    <a:pt x="209550" y="419100"/>
                  </a:cubicBezTo>
                  <a:cubicBezTo>
                    <a:pt x="325120" y="419100"/>
                    <a:pt x="419100" y="325120"/>
                    <a:pt x="419100" y="209550"/>
                  </a:cubicBezTo>
                  <a:cubicBezTo>
                    <a:pt x="419100" y="93980"/>
                    <a:pt x="325120" y="0"/>
                    <a:pt x="209550" y="0"/>
                  </a:cubicBezTo>
                  <a:close/>
                </a:path>
              </a:pathLst>
            </a:custGeom>
            <a:solidFill>
              <a:srgbClr val="EFE7DD"/>
            </a:solidFill>
          </p:spPr>
        </p:sp>
      </p:grpSp>
      <p:sp>
        <p:nvSpPr>
          <p:cNvPr name="TextBox 61" id="61"/>
          <p:cNvSpPr txBox="true"/>
          <p:nvPr/>
        </p:nvSpPr>
        <p:spPr>
          <a:xfrm rot="0">
            <a:off x="1408188" y="4830405"/>
            <a:ext cx="2541545" cy="412954"/>
          </a:xfrm>
          <a:prstGeom prst="rect">
            <a:avLst/>
          </a:prstGeom>
        </p:spPr>
        <p:txBody>
          <a:bodyPr anchor="t" rtlCol="false" tIns="0" lIns="0" bIns="0" rIns="0">
            <a:spAutoFit/>
          </a:bodyPr>
          <a:lstStyle/>
          <a:p>
            <a:pPr algn="ctr" marL="0" indent="0" lvl="1">
              <a:lnSpc>
                <a:spcPts val="3416"/>
              </a:lnSpc>
              <a:spcBef>
                <a:spcPct val="0"/>
              </a:spcBef>
            </a:pPr>
            <a:r>
              <a:rPr lang="en-US" sz="2440">
                <a:solidFill>
                  <a:srgbClr val="EFE7DD"/>
                </a:solidFill>
                <a:latin typeface="Sorts Mill Goudy"/>
                <a:ea typeface="Sorts Mill Goudy"/>
                <a:cs typeface="Sorts Mill Goudy"/>
                <a:sym typeface="Sorts Mill Goudy"/>
              </a:rPr>
              <a:t>In the US</a:t>
            </a:r>
          </a:p>
        </p:txBody>
      </p:sp>
      <p:sp>
        <p:nvSpPr>
          <p:cNvPr name="TextBox 62" id="62"/>
          <p:cNvSpPr txBox="true"/>
          <p:nvPr/>
        </p:nvSpPr>
        <p:spPr>
          <a:xfrm rot="0">
            <a:off x="1408188" y="6241871"/>
            <a:ext cx="2541545" cy="623511"/>
          </a:xfrm>
          <a:prstGeom prst="rect">
            <a:avLst/>
          </a:prstGeom>
        </p:spPr>
        <p:txBody>
          <a:bodyPr anchor="t" rtlCol="false" tIns="0" lIns="0" bIns="0" rIns="0">
            <a:spAutoFit/>
          </a:bodyPr>
          <a:lstStyle/>
          <a:p>
            <a:pPr algn="ctr" marL="0" indent="0" lvl="0">
              <a:lnSpc>
                <a:spcPts val="2562"/>
              </a:lnSpc>
              <a:spcBef>
                <a:spcPct val="0"/>
              </a:spcBef>
            </a:pPr>
            <a:r>
              <a:rPr lang="en-US" sz="1708">
                <a:solidFill>
                  <a:srgbClr val="5C3420"/>
                </a:solidFill>
                <a:latin typeface="Sorts Mill Goudy"/>
                <a:ea typeface="Sorts Mill Goudy"/>
                <a:cs typeface="Sorts Mill Goudy"/>
                <a:sym typeface="Sorts Mill Goudy"/>
              </a:rPr>
              <a:t>Directed against a person in the United States</a:t>
            </a:r>
          </a:p>
        </p:txBody>
      </p:sp>
      <p:sp>
        <p:nvSpPr>
          <p:cNvPr name="TextBox 63" id="63"/>
          <p:cNvSpPr txBox="true"/>
          <p:nvPr/>
        </p:nvSpPr>
        <p:spPr>
          <a:xfrm rot="0">
            <a:off x="2193629" y="8498728"/>
            <a:ext cx="970661" cy="535903"/>
          </a:xfrm>
          <a:prstGeom prst="rect">
            <a:avLst/>
          </a:prstGeom>
        </p:spPr>
        <p:txBody>
          <a:bodyPr anchor="t" rtlCol="false" tIns="0" lIns="0" bIns="0" rIns="0">
            <a:spAutoFit/>
          </a:bodyPr>
          <a:lstStyle/>
          <a:p>
            <a:pPr algn="ctr">
              <a:lnSpc>
                <a:spcPts val="4419"/>
              </a:lnSpc>
            </a:pPr>
            <a:r>
              <a:rPr lang="en-US" sz="3156" spc="505">
                <a:solidFill>
                  <a:srgbClr val="EFE7DD"/>
                </a:solidFill>
                <a:latin typeface="Montserrat"/>
                <a:ea typeface="Montserrat"/>
                <a:cs typeface="Montserrat"/>
                <a:sym typeface="Montserrat"/>
              </a:rPr>
              <a:t>01</a:t>
            </a:r>
          </a:p>
        </p:txBody>
      </p:sp>
      <p:sp>
        <p:nvSpPr>
          <p:cNvPr name="TextBox 64" id="64"/>
          <p:cNvSpPr txBox="true"/>
          <p:nvPr/>
        </p:nvSpPr>
        <p:spPr>
          <a:xfrm rot="0">
            <a:off x="5722509" y="4943691"/>
            <a:ext cx="2541545" cy="412954"/>
          </a:xfrm>
          <a:prstGeom prst="rect">
            <a:avLst/>
          </a:prstGeom>
        </p:spPr>
        <p:txBody>
          <a:bodyPr anchor="t" rtlCol="false" tIns="0" lIns="0" bIns="0" rIns="0">
            <a:spAutoFit/>
          </a:bodyPr>
          <a:lstStyle/>
          <a:p>
            <a:pPr algn="ctr" marL="0" indent="0" lvl="1">
              <a:lnSpc>
                <a:spcPts val="3416"/>
              </a:lnSpc>
              <a:spcBef>
                <a:spcPct val="0"/>
              </a:spcBef>
            </a:pPr>
            <a:r>
              <a:rPr lang="en-US" sz="2440">
                <a:solidFill>
                  <a:srgbClr val="EFE7DD"/>
                </a:solidFill>
                <a:latin typeface="Sorts Mill Goudy"/>
                <a:ea typeface="Sorts Mill Goudy"/>
                <a:cs typeface="Sorts Mill Goudy"/>
                <a:sym typeface="Sorts Mill Goudy"/>
              </a:rPr>
              <a:t>Possible Violation</a:t>
            </a:r>
          </a:p>
        </p:txBody>
      </p:sp>
      <p:sp>
        <p:nvSpPr>
          <p:cNvPr name="TextBox 65" id="65"/>
          <p:cNvSpPr txBox="true"/>
          <p:nvPr/>
        </p:nvSpPr>
        <p:spPr>
          <a:xfrm rot="0">
            <a:off x="5722509" y="6241871"/>
            <a:ext cx="2541545" cy="303449"/>
          </a:xfrm>
          <a:prstGeom prst="rect">
            <a:avLst/>
          </a:prstGeom>
        </p:spPr>
        <p:txBody>
          <a:bodyPr anchor="t" rtlCol="false" tIns="0" lIns="0" bIns="0" rIns="0">
            <a:spAutoFit/>
          </a:bodyPr>
          <a:lstStyle/>
          <a:p>
            <a:pPr algn="ctr" marL="0" indent="0" lvl="0">
              <a:lnSpc>
                <a:spcPts val="2545"/>
              </a:lnSpc>
              <a:spcBef>
                <a:spcPct val="0"/>
              </a:spcBef>
            </a:pPr>
            <a:r>
              <a:rPr lang="en-US" sz="1697">
                <a:solidFill>
                  <a:srgbClr val="5C3420"/>
                </a:solidFill>
                <a:latin typeface="Sorts Mill Goudy"/>
                <a:ea typeface="Sorts Mill Goudy"/>
                <a:cs typeface="Sorts Mill Goudy"/>
                <a:sym typeface="Sorts Mill Goudy"/>
              </a:rPr>
              <a:t>Maybe a violation if proven</a:t>
            </a:r>
          </a:p>
        </p:txBody>
      </p:sp>
      <p:sp>
        <p:nvSpPr>
          <p:cNvPr name="TextBox 66" id="66"/>
          <p:cNvSpPr txBox="true"/>
          <p:nvPr/>
        </p:nvSpPr>
        <p:spPr>
          <a:xfrm rot="0">
            <a:off x="6507951" y="8498728"/>
            <a:ext cx="970661" cy="535903"/>
          </a:xfrm>
          <a:prstGeom prst="rect">
            <a:avLst/>
          </a:prstGeom>
        </p:spPr>
        <p:txBody>
          <a:bodyPr anchor="t" rtlCol="false" tIns="0" lIns="0" bIns="0" rIns="0">
            <a:spAutoFit/>
          </a:bodyPr>
          <a:lstStyle/>
          <a:p>
            <a:pPr algn="ctr">
              <a:lnSpc>
                <a:spcPts val="4419"/>
              </a:lnSpc>
            </a:pPr>
            <a:r>
              <a:rPr lang="en-US" sz="3156" spc="505">
                <a:solidFill>
                  <a:srgbClr val="EFE7DD"/>
                </a:solidFill>
                <a:latin typeface="Montserrat"/>
                <a:ea typeface="Montserrat"/>
                <a:cs typeface="Montserrat"/>
                <a:sym typeface="Montserrat"/>
              </a:rPr>
              <a:t>02</a:t>
            </a:r>
          </a:p>
        </p:txBody>
      </p:sp>
      <p:sp>
        <p:nvSpPr>
          <p:cNvPr name="TextBox 67" id="67"/>
          <p:cNvSpPr txBox="true"/>
          <p:nvPr/>
        </p:nvSpPr>
        <p:spPr>
          <a:xfrm rot="0">
            <a:off x="10036830" y="4830405"/>
            <a:ext cx="2541545" cy="412954"/>
          </a:xfrm>
          <a:prstGeom prst="rect">
            <a:avLst/>
          </a:prstGeom>
        </p:spPr>
        <p:txBody>
          <a:bodyPr anchor="t" rtlCol="false" tIns="0" lIns="0" bIns="0" rIns="0">
            <a:spAutoFit/>
          </a:bodyPr>
          <a:lstStyle/>
          <a:p>
            <a:pPr algn="ctr" marL="0" indent="0" lvl="1">
              <a:lnSpc>
                <a:spcPts val="3416"/>
              </a:lnSpc>
              <a:spcBef>
                <a:spcPct val="0"/>
              </a:spcBef>
            </a:pPr>
            <a:r>
              <a:rPr lang="en-US" sz="2440">
                <a:solidFill>
                  <a:srgbClr val="EFE7DD"/>
                </a:solidFill>
                <a:latin typeface="Sorts Mill Goudy"/>
                <a:ea typeface="Sorts Mill Goudy"/>
                <a:cs typeface="Sorts Mill Goudy"/>
                <a:sym typeface="Sorts Mill Goudy"/>
              </a:rPr>
              <a:t>Jurisdiction</a:t>
            </a:r>
          </a:p>
        </p:txBody>
      </p:sp>
      <p:sp>
        <p:nvSpPr>
          <p:cNvPr name="TextBox 68" id="68"/>
          <p:cNvSpPr txBox="true"/>
          <p:nvPr/>
        </p:nvSpPr>
        <p:spPr>
          <a:xfrm rot="0">
            <a:off x="10036830" y="6241871"/>
            <a:ext cx="2541545" cy="623511"/>
          </a:xfrm>
          <a:prstGeom prst="rect">
            <a:avLst/>
          </a:prstGeom>
        </p:spPr>
        <p:txBody>
          <a:bodyPr anchor="t" rtlCol="false" tIns="0" lIns="0" bIns="0" rIns="0">
            <a:spAutoFit/>
          </a:bodyPr>
          <a:lstStyle/>
          <a:p>
            <a:pPr algn="ctr" marL="0" indent="0" lvl="0">
              <a:lnSpc>
                <a:spcPts val="2562"/>
              </a:lnSpc>
              <a:spcBef>
                <a:spcPct val="0"/>
              </a:spcBef>
            </a:pPr>
            <a:r>
              <a:rPr lang="en-US" sz="1708">
                <a:solidFill>
                  <a:srgbClr val="5C3420"/>
                </a:solidFill>
                <a:latin typeface="Sorts Mill Goudy"/>
                <a:ea typeface="Sorts Mill Goudy"/>
                <a:cs typeface="Sorts Mill Goudy"/>
                <a:sym typeface="Sorts Mill Goudy"/>
              </a:rPr>
              <a:t>Within the educational program or activity</a:t>
            </a:r>
          </a:p>
        </p:txBody>
      </p:sp>
      <p:sp>
        <p:nvSpPr>
          <p:cNvPr name="TextBox 69" id="69"/>
          <p:cNvSpPr txBox="true"/>
          <p:nvPr/>
        </p:nvSpPr>
        <p:spPr>
          <a:xfrm rot="0">
            <a:off x="10822272" y="8498728"/>
            <a:ext cx="970661" cy="535903"/>
          </a:xfrm>
          <a:prstGeom prst="rect">
            <a:avLst/>
          </a:prstGeom>
        </p:spPr>
        <p:txBody>
          <a:bodyPr anchor="t" rtlCol="false" tIns="0" lIns="0" bIns="0" rIns="0">
            <a:spAutoFit/>
          </a:bodyPr>
          <a:lstStyle/>
          <a:p>
            <a:pPr algn="ctr">
              <a:lnSpc>
                <a:spcPts val="4419"/>
              </a:lnSpc>
            </a:pPr>
            <a:r>
              <a:rPr lang="en-US" sz="3156" spc="505">
                <a:solidFill>
                  <a:srgbClr val="EFE7DD"/>
                </a:solidFill>
                <a:latin typeface="Montserrat"/>
                <a:ea typeface="Montserrat"/>
                <a:cs typeface="Montserrat"/>
                <a:sym typeface="Montserrat"/>
              </a:rPr>
              <a:t>03</a:t>
            </a:r>
          </a:p>
        </p:txBody>
      </p:sp>
      <p:sp>
        <p:nvSpPr>
          <p:cNvPr name="TextBox 70" id="70"/>
          <p:cNvSpPr txBox="true"/>
          <p:nvPr/>
        </p:nvSpPr>
        <p:spPr>
          <a:xfrm rot="0">
            <a:off x="14351152" y="4943691"/>
            <a:ext cx="2541545" cy="412954"/>
          </a:xfrm>
          <a:prstGeom prst="rect">
            <a:avLst/>
          </a:prstGeom>
        </p:spPr>
        <p:txBody>
          <a:bodyPr anchor="t" rtlCol="false" tIns="0" lIns="0" bIns="0" rIns="0">
            <a:spAutoFit/>
          </a:bodyPr>
          <a:lstStyle/>
          <a:p>
            <a:pPr algn="ctr" marL="0" indent="0" lvl="1">
              <a:lnSpc>
                <a:spcPts val="3416"/>
              </a:lnSpc>
              <a:spcBef>
                <a:spcPct val="0"/>
              </a:spcBef>
            </a:pPr>
            <a:r>
              <a:rPr lang="en-US" sz="2440">
                <a:solidFill>
                  <a:srgbClr val="EFE7DD"/>
                </a:solidFill>
                <a:latin typeface="Sorts Mill Goudy"/>
                <a:ea typeface="Sorts Mill Goudy"/>
                <a:cs typeface="Sorts Mill Goudy"/>
                <a:sym typeface="Sorts Mill Goudy"/>
              </a:rPr>
              <a:t>Knowledge</a:t>
            </a:r>
          </a:p>
        </p:txBody>
      </p:sp>
      <p:sp>
        <p:nvSpPr>
          <p:cNvPr name="TextBox 71" id="71"/>
          <p:cNvSpPr txBox="true"/>
          <p:nvPr/>
        </p:nvSpPr>
        <p:spPr>
          <a:xfrm rot="0">
            <a:off x="14351152" y="6241871"/>
            <a:ext cx="2541545" cy="1205126"/>
          </a:xfrm>
          <a:prstGeom prst="rect">
            <a:avLst/>
          </a:prstGeom>
        </p:spPr>
        <p:txBody>
          <a:bodyPr anchor="t" rtlCol="false" tIns="0" lIns="0" bIns="0" rIns="0">
            <a:spAutoFit/>
          </a:bodyPr>
          <a:lstStyle/>
          <a:p>
            <a:pPr algn="ctr" marL="0" indent="0" lvl="0">
              <a:lnSpc>
                <a:spcPts val="2495"/>
              </a:lnSpc>
              <a:spcBef>
                <a:spcPct val="0"/>
              </a:spcBef>
            </a:pPr>
            <a:r>
              <a:rPr lang="en-US" sz="1663">
                <a:solidFill>
                  <a:srgbClr val="5C3420"/>
                </a:solidFill>
                <a:latin typeface="Sorts Mill Goudy"/>
                <a:ea typeface="Sorts Mill Goudy"/>
                <a:cs typeface="Sorts Mill Goudy"/>
                <a:sym typeface="Sorts Mill Goudy"/>
              </a:rPr>
              <a:t>Within the knowledge of the TIXC or an official with the authority to institute  corrective measures</a:t>
            </a:r>
          </a:p>
        </p:txBody>
      </p:sp>
      <p:sp>
        <p:nvSpPr>
          <p:cNvPr name="TextBox 72" id="72"/>
          <p:cNvSpPr txBox="true"/>
          <p:nvPr/>
        </p:nvSpPr>
        <p:spPr>
          <a:xfrm rot="0">
            <a:off x="15136594" y="8498728"/>
            <a:ext cx="970661" cy="535903"/>
          </a:xfrm>
          <a:prstGeom prst="rect">
            <a:avLst/>
          </a:prstGeom>
        </p:spPr>
        <p:txBody>
          <a:bodyPr anchor="t" rtlCol="false" tIns="0" lIns="0" bIns="0" rIns="0">
            <a:spAutoFit/>
          </a:bodyPr>
          <a:lstStyle/>
          <a:p>
            <a:pPr algn="ctr">
              <a:lnSpc>
                <a:spcPts val="4419"/>
              </a:lnSpc>
            </a:pPr>
            <a:r>
              <a:rPr lang="en-US" sz="3156" spc="505">
                <a:solidFill>
                  <a:srgbClr val="EFE7DD"/>
                </a:solidFill>
                <a:latin typeface="Montserrat"/>
                <a:ea typeface="Montserrat"/>
                <a:cs typeface="Montserrat"/>
                <a:sym typeface="Montserrat"/>
              </a:rPr>
              <a:t>04</a:t>
            </a:r>
          </a:p>
        </p:txBody>
      </p:sp>
    </p:spTree>
  </p:cSld>
  <p:clrMapOvr>
    <a:masterClrMapping/>
  </p:clrMapOvr>
  <p:transition spd="slow">
    <p:push dir="l"/>
  </p:transition>
</p:sld>
</file>

<file path=ppt/slides/slide85.xml><?xml version="1.0" encoding="utf-8"?>
<p:sld xmlns:p="http://schemas.openxmlformats.org/presentationml/2006/main" xmlns:a="http://schemas.openxmlformats.org/drawingml/2006/main" xmlns:r="http://schemas.openxmlformats.org/officeDocument/2006/relationships">
  <p:cSld>
    <p:bg>
      <p:bgPr>
        <a:solidFill>
          <a:srgbClr val="764B36"/>
        </a:solidFill>
      </p:bgPr>
    </p:bg>
    <p:spTree>
      <p:nvGrpSpPr>
        <p:cNvPr id="1" name=""/>
        <p:cNvGrpSpPr/>
        <p:nvPr/>
      </p:nvGrpSpPr>
      <p:grpSpPr>
        <a:xfrm>
          <a:off x="0" y="0"/>
          <a:ext cx="0" cy="0"/>
          <a:chOff x="0" y="0"/>
          <a:chExt cx="0" cy="0"/>
        </a:xfrm>
      </p:grpSpPr>
      <p:sp>
        <p:nvSpPr>
          <p:cNvPr name="Freeform 2" id="2"/>
          <p:cNvSpPr/>
          <p:nvPr/>
        </p:nvSpPr>
        <p:spPr>
          <a:xfrm flipH="false" flipV="false" rot="0">
            <a:off x="-1536801" y="1211577"/>
            <a:ext cx="6453613" cy="10312032"/>
          </a:xfrm>
          <a:custGeom>
            <a:avLst/>
            <a:gdLst/>
            <a:ahLst/>
            <a:cxnLst/>
            <a:rect r="r" b="b" t="t" l="l"/>
            <a:pathLst>
              <a:path h="10312032" w="6453613">
                <a:moveTo>
                  <a:pt x="0" y="0"/>
                </a:moveTo>
                <a:lnTo>
                  <a:pt x="6453613" y="0"/>
                </a:lnTo>
                <a:lnTo>
                  <a:pt x="6453613" y="10312032"/>
                </a:lnTo>
                <a:lnTo>
                  <a:pt x="0" y="103120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3373100" y="1795548"/>
            <a:ext cx="5205395" cy="8651625"/>
          </a:xfrm>
          <a:custGeom>
            <a:avLst/>
            <a:gdLst/>
            <a:ahLst/>
            <a:cxnLst/>
            <a:rect r="r" b="b" t="t" l="l"/>
            <a:pathLst>
              <a:path h="8651625" w="5205395">
                <a:moveTo>
                  <a:pt x="5205395" y="0"/>
                </a:moveTo>
                <a:lnTo>
                  <a:pt x="0" y="0"/>
                </a:lnTo>
                <a:lnTo>
                  <a:pt x="0" y="8651625"/>
                </a:lnTo>
                <a:lnTo>
                  <a:pt x="5205395" y="8651625"/>
                </a:lnTo>
                <a:lnTo>
                  <a:pt x="5205395"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4369848" y="2497396"/>
            <a:ext cx="9548303" cy="1065547"/>
          </a:xfrm>
          <a:prstGeom prst="rect">
            <a:avLst/>
          </a:prstGeom>
        </p:spPr>
        <p:txBody>
          <a:bodyPr anchor="t" rtlCol="false" tIns="0" lIns="0" bIns="0" rIns="0">
            <a:spAutoFit/>
          </a:bodyPr>
          <a:lstStyle/>
          <a:p>
            <a:pPr algn="ctr">
              <a:lnSpc>
                <a:spcPts val="8398"/>
              </a:lnSpc>
            </a:pPr>
            <a:r>
              <a:rPr lang="en-US" sz="7302" spc="-146">
                <a:solidFill>
                  <a:srgbClr val="EFE7DD"/>
                </a:solidFill>
                <a:latin typeface="RoxboroughCF"/>
                <a:ea typeface="RoxboroughCF"/>
                <a:cs typeface="RoxboroughCF"/>
                <a:sym typeface="RoxboroughCF"/>
              </a:rPr>
              <a:t>Barriers to Reporting</a:t>
            </a:r>
          </a:p>
        </p:txBody>
      </p:sp>
      <p:sp>
        <p:nvSpPr>
          <p:cNvPr name="TextBox 5" id="5"/>
          <p:cNvSpPr txBox="true"/>
          <p:nvPr/>
        </p:nvSpPr>
        <p:spPr>
          <a:xfrm rot="0">
            <a:off x="5086350" y="6121360"/>
            <a:ext cx="8115300" cy="2750820"/>
          </a:xfrm>
          <a:prstGeom prst="rect">
            <a:avLst/>
          </a:prstGeom>
        </p:spPr>
        <p:txBody>
          <a:bodyPr anchor="t" rtlCol="false" tIns="0" lIns="0" bIns="0" rIns="0">
            <a:spAutoFit/>
          </a:bodyPr>
          <a:lstStyle/>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Mistrust of authority</a:t>
            </a:r>
          </a:p>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Doubts about information remaining private</a:t>
            </a:r>
          </a:p>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Shame and/or guilt</a:t>
            </a:r>
          </a:p>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Process concerns</a:t>
            </a:r>
          </a:p>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Lack of social network and support</a:t>
            </a:r>
          </a:p>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Not wanting to share or retell the experience</a:t>
            </a:r>
          </a:p>
          <a:p>
            <a:pPr algn="l" marL="582930" indent="-291465" lvl="1">
              <a:lnSpc>
                <a:spcPts val="3104"/>
              </a:lnSpc>
              <a:buFont typeface="Arial"/>
              <a:buChar char="•"/>
            </a:pPr>
            <a:r>
              <a:rPr lang="en-US" sz="2700">
                <a:solidFill>
                  <a:srgbClr val="EFE7DD"/>
                </a:solidFill>
                <a:latin typeface="Sorts Mill Goudy"/>
                <a:ea typeface="Sorts Mill Goudy"/>
                <a:cs typeface="Sorts Mill Goudy"/>
                <a:sym typeface="Sorts Mill Goudy"/>
              </a:rPr>
              <a:t>Lack of information about what happens next</a:t>
            </a:r>
          </a:p>
        </p:txBody>
      </p:sp>
    </p:spTree>
  </p:cSld>
  <p:clrMapOvr>
    <a:masterClrMapping/>
  </p:clrMapOvr>
</p:sld>
</file>

<file path=ppt/slides/slide86.xml><?xml version="1.0" encoding="utf-8"?>
<p:sld xmlns:p="http://schemas.openxmlformats.org/presentationml/2006/main" xmlns:a="http://schemas.openxmlformats.org/drawingml/2006/main" xmlns:r="http://schemas.openxmlformats.org/officeDocument/2006/relationships">
  <p:cSld>
    <p:bg>
      <p:bgPr>
        <a:solidFill>
          <a:srgbClr val="D8A790"/>
        </a:solidFill>
      </p:bgPr>
    </p:bg>
    <p:spTree>
      <p:nvGrpSpPr>
        <p:cNvPr id="1" name=""/>
        <p:cNvGrpSpPr/>
        <p:nvPr/>
      </p:nvGrpSpPr>
      <p:grpSpPr>
        <a:xfrm>
          <a:off x="0" y="0"/>
          <a:ext cx="0" cy="0"/>
          <a:chOff x="0" y="0"/>
          <a:chExt cx="0" cy="0"/>
        </a:xfrm>
      </p:grpSpPr>
      <p:grpSp>
        <p:nvGrpSpPr>
          <p:cNvPr name="Group 2" id="2"/>
          <p:cNvGrpSpPr/>
          <p:nvPr/>
        </p:nvGrpSpPr>
        <p:grpSpPr>
          <a:xfrm rot="0">
            <a:off x="3057146" y="2618222"/>
            <a:ext cx="1413494" cy="1413494"/>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4B36"/>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p:nvPr/>
        </p:nvGrpSpPr>
        <p:grpSpPr>
          <a:xfrm rot="0">
            <a:off x="8435456" y="2618222"/>
            <a:ext cx="1413494" cy="1413494"/>
            <a:chOff x="0" y="0"/>
            <a:chExt cx="812800" cy="812800"/>
          </a:xfrm>
        </p:grpSpPr>
        <p:sp>
          <p:nvSpPr>
            <p:cNvPr name="Freeform 6" id="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4B36"/>
            </a:solidFill>
          </p:spPr>
        </p:sp>
        <p:sp>
          <p:nvSpPr>
            <p:cNvPr name="TextBox 7" id="7"/>
            <p:cNvSpPr txBox="true"/>
            <p:nvPr/>
          </p:nvSpPr>
          <p:spPr>
            <a:xfrm>
              <a:off x="76200" y="47625"/>
              <a:ext cx="660400" cy="688975"/>
            </a:xfrm>
            <a:prstGeom prst="rect">
              <a:avLst/>
            </a:prstGeom>
          </p:spPr>
          <p:txBody>
            <a:bodyPr anchor="ctr" rtlCol="false" tIns="50800" lIns="50800" bIns="50800" rIns="50800"/>
            <a:lstStyle/>
            <a:p>
              <a:pPr algn="ctr">
                <a:lnSpc>
                  <a:spcPts val="2659"/>
                </a:lnSpc>
                <a:spcBef>
                  <a:spcPct val="0"/>
                </a:spcBef>
              </a:pPr>
            </a:p>
          </p:txBody>
        </p:sp>
      </p:grpSp>
      <p:grpSp>
        <p:nvGrpSpPr>
          <p:cNvPr name="Group 8" id="8"/>
          <p:cNvGrpSpPr/>
          <p:nvPr/>
        </p:nvGrpSpPr>
        <p:grpSpPr>
          <a:xfrm rot="0">
            <a:off x="13817360" y="2618222"/>
            <a:ext cx="1413494" cy="1413494"/>
            <a:chOff x="0" y="0"/>
            <a:chExt cx="812800" cy="812800"/>
          </a:xfrm>
        </p:grpSpPr>
        <p:sp>
          <p:nvSpPr>
            <p:cNvPr name="Freeform 9" id="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4B36"/>
            </a:solidFill>
          </p:spPr>
        </p:sp>
        <p:sp>
          <p:nvSpPr>
            <p:cNvPr name="TextBox 10" id="10"/>
            <p:cNvSpPr txBox="true"/>
            <p:nvPr/>
          </p:nvSpPr>
          <p:spPr>
            <a:xfrm>
              <a:off x="76200" y="47625"/>
              <a:ext cx="660400" cy="688975"/>
            </a:xfrm>
            <a:prstGeom prst="rect">
              <a:avLst/>
            </a:prstGeom>
          </p:spPr>
          <p:txBody>
            <a:bodyPr anchor="ctr" rtlCol="false" tIns="50800" lIns="50800" bIns="50800" rIns="50800"/>
            <a:lstStyle/>
            <a:p>
              <a:pPr algn="ctr">
                <a:lnSpc>
                  <a:spcPts val="2659"/>
                </a:lnSpc>
                <a:spcBef>
                  <a:spcPct val="0"/>
                </a:spcBef>
              </a:pPr>
            </a:p>
          </p:txBody>
        </p:sp>
      </p:grpSp>
      <p:sp>
        <p:nvSpPr>
          <p:cNvPr name="Freeform 11" id="11"/>
          <p:cNvSpPr/>
          <p:nvPr/>
        </p:nvSpPr>
        <p:spPr>
          <a:xfrm flipH="false" flipV="false" rot="0">
            <a:off x="-2045170" y="6361180"/>
            <a:ext cx="21814430" cy="6571597"/>
          </a:xfrm>
          <a:custGeom>
            <a:avLst/>
            <a:gdLst/>
            <a:ahLst/>
            <a:cxnLst/>
            <a:rect r="r" b="b" t="t" l="l"/>
            <a:pathLst>
              <a:path h="6571597" w="21814430">
                <a:moveTo>
                  <a:pt x="0" y="0"/>
                </a:moveTo>
                <a:lnTo>
                  <a:pt x="21814431" y="0"/>
                </a:lnTo>
                <a:lnTo>
                  <a:pt x="21814431" y="6571598"/>
                </a:lnTo>
                <a:lnTo>
                  <a:pt x="0" y="6571598"/>
                </a:lnTo>
                <a:lnTo>
                  <a:pt x="0" y="0"/>
                </a:lnTo>
                <a:close/>
              </a:path>
            </a:pathLst>
          </a:custGeom>
          <a:blipFill>
            <a:blip r:embed="rId2"/>
            <a:stretch>
              <a:fillRect l="0" t="0" r="0" b="0"/>
            </a:stretch>
          </a:blipFill>
        </p:spPr>
      </p:sp>
      <p:sp>
        <p:nvSpPr>
          <p:cNvPr name="TextBox 12" id="12"/>
          <p:cNvSpPr txBox="true"/>
          <p:nvPr/>
        </p:nvSpPr>
        <p:spPr>
          <a:xfrm rot="0">
            <a:off x="2192025" y="1066800"/>
            <a:ext cx="13903951" cy="1224321"/>
          </a:xfrm>
          <a:prstGeom prst="rect">
            <a:avLst/>
          </a:prstGeom>
        </p:spPr>
        <p:txBody>
          <a:bodyPr anchor="t" rtlCol="false" tIns="0" lIns="0" bIns="0" rIns="0">
            <a:spAutoFit/>
          </a:bodyPr>
          <a:lstStyle/>
          <a:p>
            <a:pPr algn="ctr">
              <a:lnSpc>
                <a:spcPts val="9552"/>
              </a:lnSpc>
            </a:pPr>
            <a:r>
              <a:rPr lang="en-US" sz="8306" spc="-166">
                <a:solidFill>
                  <a:srgbClr val="764B36"/>
                </a:solidFill>
                <a:latin typeface="RoxboroughCF"/>
                <a:ea typeface="RoxboroughCF"/>
                <a:cs typeface="RoxboroughCF"/>
                <a:sym typeface="RoxboroughCF"/>
              </a:rPr>
              <a:t>Our Responsibility</a:t>
            </a:r>
          </a:p>
        </p:txBody>
      </p:sp>
      <p:sp>
        <p:nvSpPr>
          <p:cNvPr name="TextBox 13" id="13"/>
          <p:cNvSpPr txBox="true"/>
          <p:nvPr/>
        </p:nvSpPr>
        <p:spPr>
          <a:xfrm rot="0">
            <a:off x="1496803" y="4258060"/>
            <a:ext cx="4534179" cy="798195"/>
          </a:xfrm>
          <a:prstGeom prst="rect">
            <a:avLst/>
          </a:prstGeom>
        </p:spPr>
        <p:txBody>
          <a:bodyPr anchor="t" rtlCol="false" tIns="0" lIns="0" bIns="0" rIns="0">
            <a:spAutoFit/>
          </a:bodyPr>
          <a:lstStyle/>
          <a:p>
            <a:pPr algn="ctr">
              <a:lnSpc>
                <a:spcPts val="3104"/>
              </a:lnSpc>
              <a:spcBef>
                <a:spcPct val="0"/>
              </a:spcBef>
            </a:pPr>
            <a:r>
              <a:rPr lang="en-US" sz="2700">
                <a:solidFill>
                  <a:srgbClr val="764B36"/>
                </a:solidFill>
                <a:latin typeface="Sorts Mill Goudy"/>
                <a:ea typeface="Sorts Mill Goudy"/>
                <a:cs typeface="Sorts Mill Goudy"/>
                <a:sym typeface="Sorts Mill Goudy"/>
              </a:rPr>
              <a:t>Report to Title IX Coordinator</a:t>
            </a:r>
          </a:p>
        </p:txBody>
      </p:sp>
      <p:sp>
        <p:nvSpPr>
          <p:cNvPr name="TextBox 14" id="14"/>
          <p:cNvSpPr txBox="true"/>
          <p:nvPr/>
        </p:nvSpPr>
        <p:spPr>
          <a:xfrm rot="0">
            <a:off x="6875113" y="4258060"/>
            <a:ext cx="4534179" cy="407670"/>
          </a:xfrm>
          <a:prstGeom prst="rect">
            <a:avLst/>
          </a:prstGeom>
        </p:spPr>
        <p:txBody>
          <a:bodyPr anchor="t" rtlCol="false" tIns="0" lIns="0" bIns="0" rIns="0">
            <a:spAutoFit/>
          </a:bodyPr>
          <a:lstStyle/>
          <a:p>
            <a:pPr algn="ctr">
              <a:lnSpc>
                <a:spcPts val="3104"/>
              </a:lnSpc>
              <a:spcBef>
                <a:spcPct val="0"/>
              </a:spcBef>
            </a:pPr>
            <a:r>
              <a:rPr lang="en-US" sz="2700">
                <a:solidFill>
                  <a:srgbClr val="764B36"/>
                </a:solidFill>
                <a:latin typeface="Sorts Mill Goudy"/>
                <a:ea typeface="Sorts Mill Goudy"/>
                <a:cs typeface="Sorts Mill Goudy"/>
                <a:sym typeface="Sorts Mill Goudy"/>
              </a:rPr>
              <a:t>Offer Supportive Measures</a:t>
            </a:r>
          </a:p>
        </p:txBody>
      </p:sp>
      <p:sp>
        <p:nvSpPr>
          <p:cNvPr name="TextBox 15" id="15"/>
          <p:cNvSpPr txBox="true"/>
          <p:nvPr/>
        </p:nvSpPr>
        <p:spPr>
          <a:xfrm rot="0">
            <a:off x="12257018" y="4258060"/>
            <a:ext cx="4534179" cy="407670"/>
          </a:xfrm>
          <a:prstGeom prst="rect">
            <a:avLst/>
          </a:prstGeom>
        </p:spPr>
        <p:txBody>
          <a:bodyPr anchor="t" rtlCol="false" tIns="0" lIns="0" bIns="0" rIns="0">
            <a:spAutoFit/>
          </a:bodyPr>
          <a:lstStyle/>
          <a:p>
            <a:pPr algn="ctr">
              <a:lnSpc>
                <a:spcPts val="3104"/>
              </a:lnSpc>
              <a:spcBef>
                <a:spcPct val="0"/>
              </a:spcBef>
            </a:pPr>
            <a:r>
              <a:rPr lang="en-US" sz="2700">
                <a:solidFill>
                  <a:srgbClr val="764B36"/>
                </a:solidFill>
                <a:latin typeface="Sorts Mill Goudy"/>
                <a:ea typeface="Sorts Mill Goudy"/>
                <a:cs typeface="Sorts Mill Goudy"/>
                <a:sym typeface="Sorts Mill Goudy"/>
              </a:rPr>
              <a:t>Mitigate Barriers</a:t>
            </a:r>
          </a:p>
        </p:txBody>
      </p:sp>
      <p:sp>
        <p:nvSpPr>
          <p:cNvPr name="TextBox 16" id="16"/>
          <p:cNvSpPr txBox="true"/>
          <p:nvPr/>
        </p:nvSpPr>
        <p:spPr>
          <a:xfrm rot="0">
            <a:off x="2924377" y="2936309"/>
            <a:ext cx="1679032" cy="796051"/>
          </a:xfrm>
          <a:prstGeom prst="rect">
            <a:avLst/>
          </a:prstGeom>
        </p:spPr>
        <p:txBody>
          <a:bodyPr anchor="t" rtlCol="false" tIns="0" lIns="0" bIns="0" rIns="0">
            <a:spAutoFit/>
          </a:bodyPr>
          <a:lstStyle/>
          <a:p>
            <a:pPr algn="ctr">
              <a:lnSpc>
                <a:spcPts val="6166"/>
              </a:lnSpc>
            </a:pPr>
            <a:r>
              <a:rPr lang="en-US" sz="5362" spc="857">
                <a:solidFill>
                  <a:srgbClr val="EFE7DD"/>
                </a:solidFill>
                <a:latin typeface="Montserrat"/>
                <a:ea typeface="Montserrat"/>
                <a:cs typeface="Montserrat"/>
                <a:sym typeface="Montserrat"/>
              </a:rPr>
              <a:t>01</a:t>
            </a:r>
          </a:p>
        </p:txBody>
      </p:sp>
      <p:sp>
        <p:nvSpPr>
          <p:cNvPr name="TextBox 17" id="17"/>
          <p:cNvSpPr txBox="true"/>
          <p:nvPr/>
        </p:nvSpPr>
        <p:spPr>
          <a:xfrm rot="0">
            <a:off x="8302687" y="2936309"/>
            <a:ext cx="1679032" cy="796051"/>
          </a:xfrm>
          <a:prstGeom prst="rect">
            <a:avLst/>
          </a:prstGeom>
        </p:spPr>
        <p:txBody>
          <a:bodyPr anchor="t" rtlCol="false" tIns="0" lIns="0" bIns="0" rIns="0">
            <a:spAutoFit/>
          </a:bodyPr>
          <a:lstStyle/>
          <a:p>
            <a:pPr algn="ctr">
              <a:lnSpc>
                <a:spcPts val="6166"/>
              </a:lnSpc>
            </a:pPr>
            <a:r>
              <a:rPr lang="en-US" sz="5362" spc="857">
                <a:solidFill>
                  <a:srgbClr val="EFE7DD"/>
                </a:solidFill>
                <a:latin typeface="Montserrat"/>
                <a:ea typeface="Montserrat"/>
                <a:cs typeface="Montserrat"/>
                <a:sym typeface="Montserrat"/>
              </a:rPr>
              <a:t>02</a:t>
            </a:r>
          </a:p>
        </p:txBody>
      </p:sp>
      <p:sp>
        <p:nvSpPr>
          <p:cNvPr name="TextBox 18" id="18"/>
          <p:cNvSpPr txBox="true"/>
          <p:nvPr/>
        </p:nvSpPr>
        <p:spPr>
          <a:xfrm rot="0">
            <a:off x="13684591" y="2936309"/>
            <a:ext cx="1679032" cy="796051"/>
          </a:xfrm>
          <a:prstGeom prst="rect">
            <a:avLst/>
          </a:prstGeom>
        </p:spPr>
        <p:txBody>
          <a:bodyPr anchor="t" rtlCol="false" tIns="0" lIns="0" bIns="0" rIns="0">
            <a:spAutoFit/>
          </a:bodyPr>
          <a:lstStyle/>
          <a:p>
            <a:pPr algn="ctr">
              <a:lnSpc>
                <a:spcPts val="6166"/>
              </a:lnSpc>
            </a:pPr>
            <a:r>
              <a:rPr lang="en-US" sz="5362" spc="857">
                <a:solidFill>
                  <a:srgbClr val="EFE7DD"/>
                </a:solidFill>
                <a:latin typeface="Montserrat"/>
                <a:ea typeface="Montserrat"/>
                <a:cs typeface="Montserrat"/>
                <a:sym typeface="Montserrat"/>
              </a:rPr>
              <a:t>03</a:t>
            </a:r>
          </a:p>
        </p:txBody>
      </p:sp>
    </p:spTree>
  </p:cSld>
  <p:clrMapOvr>
    <a:masterClrMapping/>
  </p:clrMapOvr>
</p:sld>
</file>

<file path=ppt/slides/slide87.xml><?xml version="1.0" encoding="utf-8"?>
<p:sld xmlns:p="http://schemas.openxmlformats.org/presentationml/2006/main" xmlns:a="http://schemas.openxmlformats.org/drawingml/2006/main" xmlns:r="http://schemas.openxmlformats.org/officeDocument/2006/relationships">
  <p:cSld>
    <p:bg>
      <p:bgPr>
        <a:solidFill>
          <a:srgbClr val="1586CD"/>
        </a:solidFill>
      </p:bgPr>
    </p:bg>
    <p:spTree>
      <p:nvGrpSpPr>
        <p:cNvPr id="1" name=""/>
        <p:cNvGrpSpPr/>
        <p:nvPr/>
      </p:nvGrpSpPr>
      <p:grpSpPr>
        <a:xfrm>
          <a:off x="0" y="0"/>
          <a:ext cx="0" cy="0"/>
          <a:chOff x="0" y="0"/>
          <a:chExt cx="0" cy="0"/>
        </a:xfrm>
      </p:grpSpPr>
      <p:sp>
        <p:nvSpPr>
          <p:cNvPr name="Freeform 2" id="2"/>
          <p:cNvSpPr/>
          <p:nvPr/>
        </p:nvSpPr>
        <p:spPr>
          <a:xfrm flipH="false" flipV="false" rot="0">
            <a:off x="14385829" y="3325475"/>
            <a:ext cx="6646691" cy="7639875"/>
          </a:xfrm>
          <a:custGeom>
            <a:avLst/>
            <a:gdLst/>
            <a:ahLst/>
            <a:cxnLst/>
            <a:rect r="r" b="b" t="t" l="l"/>
            <a:pathLst>
              <a:path h="7639875" w="6646691">
                <a:moveTo>
                  <a:pt x="0" y="0"/>
                </a:moveTo>
                <a:lnTo>
                  <a:pt x="6646691" y="0"/>
                </a:lnTo>
                <a:lnTo>
                  <a:pt x="6646691" y="7639874"/>
                </a:lnTo>
                <a:lnTo>
                  <a:pt x="0" y="76398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8780761" y="5143500"/>
            <a:ext cx="6646691" cy="7639875"/>
          </a:xfrm>
          <a:custGeom>
            <a:avLst/>
            <a:gdLst/>
            <a:ahLst/>
            <a:cxnLst/>
            <a:rect r="r" b="b" t="t" l="l"/>
            <a:pathLst>
              <a:path h="7639875" w="6646691">
                <a:moveTo>
                  <a:pt x="6646691" y="0"/>
                </a:moveTo>
                <a:lnTo>
                  <a:pt x="0" y="0"/>
                </a:lnTo>
                <a:lnTo>
                  <a:pt x="0" y="7639875"/>
                </a:lnTo>
                <a:lnTo>
                  <a:pt x="6646691" y="7639875"/>
                </a:lnTo>
                <a:lnTo>
                  <a:pt x="6646691"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3323346" y="2927388"/>
            <a:ext cx="6646691" cy="7639875"/>
          </a:xfrm>
          <a:custGeom>
            <a:avLst/>
            <a:gdLst/>
            <a:ahLst/>
            <a:cxnLst/>
            <a:rect r="r" b="b" t="t" l="l"/>
            <a:pathLst>
              <a:path h="7639875" w="6646691">
                <a:moveTo>
                  <a:pt x="0" y="0"/>
                </a:moveTo>
                <a:lnTo>
                  <a:pt x="6646692" y="0"/>
                </a:lnTo>
                <a:lnTo>
                  <a:pt x="6646692" y="7639875"/>
                </a:lnTo>
                <a:lnTo>
                  <a:pt x="0" y="76398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1028700" y="4420785"/>
            <a:ext cx="6646691" cy="7639875"/>
          </a:xfrm>
          <a:custGeom>
            <a:avLst/>
            <a:gdLst/>
            <a:ahLst/>
            <a:cxnLst/>
            <a:rect r="r" b="b" t="t" l="l"/>
            <a:pathLst>
              <a:path h="7639875" w="6646691">
                <a:moveTo>
                  <a:pt x="0" y="0"/>
                </a:moveTo>
                <a:lnTo>
                  <a:pt x="6646691" y="0"/>
                </a:lnTo>
                <a:lnTo>
                  <a:pt x="6646691" y="7639875"/>
                </a:lnTo>
                <a:lnTo>
                  <a:pt x="0" y="763987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660457" y="-842410"/>
            <a:ext cx="18882435" cy="6844883"/>
          </a:xfrm>
          <a:custGeom>
            <a:avLst/>
            <a:gdLst/>
            <a:ahLst/>
            <a:cxnLst/>
            <a:rect r="r" b="b" t="t" l="l"/>
            <a:pathLst>
              <a:path h="6844883" w="18882435">
                <a:moveTo>
                  <a:pt x="0" y="0"/>
                </a:moveTo>
                <a:lnTo>
                  <a:pt x="18882436" y="0"/>
                </a:lnTo>
                <a:lnTo>
                  <a:pt x="18882436" y="6844882"/>
                </a:lnTo>
                <a:lnTo>
                  <a:pt x="0" y="684488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7675391" y="1405769"/>
            <a:ext cx="7009479" cy="7009479"/>
          </a:xfrm>
          <a:custGeom>
            <a:avLst/>
            <a:gdLst/>
            <a:ahLst/>
            <a:cxnLst/>
            <a:rect r="r" b="b" t="t" l="l"/>
            <a:pathLst>
              <a:path h="7009479" w="7009479">
                <a:moveTo>
                  <a:pt x="0" y="0"/>
                </a:moveTo>
                <a:lnTo>
                  <a:pt x="7009480" y="0"/>
                </a:lnTo>
                <a:lnTo>
                  <a:pt x="7009480" y="7009480"/>
                </a:lnTo>
                <a:lnTo>
                  <a:pt x="0" y="70094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422090">
            <a:off x="4466529" y="1325515"/>
            <a:ext cx="9354941" cy="7635971"/>
          </a:xfrm>
          <a:custGeom>
            <a:avLst/>
            <a:gdLst/>
            <a:ahLst/>
            <a:cxnLst/>
            <a:rect r="r" b="b" t="t" l="l"/>
            <a:pathLst>
              <a:path h="7635971" w="9354941">
                <a:moveTo>
                  <a:pt x="0" y="0"/>
                </a:moveTo>
                <a:lnTo>
                  <a:pt x="9354942" y="0"/>
                </a:lnTo>
                <a:lnTo>
                  <a:pt x="9354942" y="7635970"/>
                </a:lnTo>
                <a:lnTo>
                  <a:pt x="0" y="763597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355395">
            <a:off x="3447244" y="3159023"/>
            <a:ext cx="10746930" cy="4270376"/>
          </a:xfrm>
          <a:prstGeom prst="rect">
            <a:avLst/>
          </a:prstGeom>
        </p:spPr>
        <p:txBody>
          <a:bodyPr anchor="t" rtlCol="false" tIns="0" lIns="0" bIns="0" rIns="0">
            <a:spAutoFit/>
          </a:bodyPr>
          <a:lstStyle/>
          <a:p>
            <a:pPr algn="ctr">
              <a:lnSpc>
                <a:spcPts val="15800"/>
              </a:lnSpc>
            </a:pPr>
            <a:r>
              <a:rPr lang="en-US" sz="20000" spc="-2160">
                <a:solidFill>
                  <a:srgbClr val="FDDA00"/>
                </a:solidFill>
                <a:latin typeface="Luckiest Guy"/>
                <a:ea typeface="Luckiest Guy"/>
                <a:cs typeface="Luckiest Guy"/>
                <a:sym typeface="Luckiest Guy"/>
              </a:rPr>
              <a:t>THANK</a:t>
            </a:r>
          </a:p>
          <a:p>
            <a:pPr algn="ctr" marL="0" indent="0" lvl="0">
              <a:lnSpc>
                <a:spcPts val="15800"/>
              </a:lnSpc>
              <a:spcBef>
                <a:spcPct val="0"/>
              </a:spcBef>
            </a:pPr>
            <a:r>
              <a:rPr lang="en-US" sz="20000" spc="-2160">
                <a:solidFill>
                  <a:srgbClr val="FDDA00"/>
                </a:solidFill>
                <a:latin typeface="Luckiest Guy"/>
                <a:ea typeface="Luckiest Guy"/>
                <a:cs typeface="Luckiest Guy"/>
                <a:sym typeface="Luckiest Guy"/>
              </a:rPr>
              <a:t>YOU</a:t>
            </a:r>
          </a:p>
        </p:txBody>
      </p:sp>
      <p:sp>
        <p:nvSpPr>
          <p:cNvPr name="Freeform 10" id="10"/>
          <p:cNvSpPr/>
          <p:nvPr/>
        </p:nvSpPr>
        <p:spPr>
          <a:xfrm flipH="false" flipV="true" rot="0">
            <a:off x="-32450" y="-208904"/>
            <a:ext cx="6416842" cy="4114800"/>
          </a:xfrm>
          <a:custGeom>
            <a:avLst/>
            <a:gdLst/>
            <a:ahLst/>
            <a:cxnLst/>
            <a:rect r="r" b="b" t="t" l="l"/>
            <a:pathLst>
              <a:path h="4114800" w="6416842">
                <a:moveTo>
                  <a:pt x="0" y="4114800"/>
                </a:moveTo>
                <a:lnTo>
                  <a:pt x="6416842" y="4114800"/>
                </a:lnTo>
                <a:lnTo>
                  <a:pt x="6416842" y="0"/>
                </a:lnTo>
                <a:lnTo>
                  <a:pt x="0" y="0"/>
                </a:lnTo>
                <a:lnTo>
                  <a:pt x="0" y="411480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11" id="11"/>
          <p:cNvSpPr/>
          <p:nvPr/>
        </p:nvSpPr>
        <p:spPr>
          <a:xfrm flipH="true" flipV="true" rot="0">
            <a:off x="10218192" y="-1434556"/>
            <a:ext cx="9275788" cy="5855341"/>
          </a:xfrm>
          <a:custGeom>
            <a:avLst/>
            <a:gdLst/>
            <a:ahLst/>
            <a:cxnLst/>
            <a:rect r="r" b="b" t="t" l="l"/>
            <a:pathLst>
              <a:path h="5855341" w="9275788">
                <a:moveTo>
                  <a:pt x="9275788" y="5855341"/>
                </a:moveTo>
                <a:lnTo>
                  <a:pt x="0" y="5855341"/>
                </a:lnTo>
                <a:lnTo>
                  <a:pt x="0" y="0"/>
                </a:lnTo>
                <a:lnTo>
                  <a:pt x="9275788" y="0"/>
                </a:lnTo>
                <a:lnTo>
                  <a:pt x="9275788" y="5855341"/>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12" id="12"/>
          <p:cNvSpPr/>
          <p:nvPr/>
        </p:nvSpPr>
        <p:spPr>
          <a:xfrm flipH="false" flipV="false" rot="0">
            <a:off x="13538933" y="6352204"/>
            <a:ext cx="3777038" cy="3777038"/>
          </a:xfrm>
          <a:custGeom>
            <a:avLst/>
            <a:gdLst/>
            <a:ahLst/>
            <a:cxnLst/>
            <a:rect r="r" b="b" t="t" l="l"/>
            <a:pathLst>
              <a:path h="3777038" w="3777038">
                <a:moveTo>
                  <a:pt x="0" y="0"/>
                </a:moveTo>
                <a:lnTo>
                  <a:pt x="3777038" y="0"/>
                </a:lnTo>
                <a:lnTo>
                  <a:pt x="3777038" y="3777037"/>
                </a:lnTo>
                <a:lnTo>
                  <a:pt x="0" y="3777037"/>
                </a:lnTo>
                <a:lnTo>
                  <a:pt x="0" y="0"/>
                </a:lnTo>
                <a:close/>
              </a:path>
            </a:pathLst>
          </a:custGeom>
          <a:blipFill>
            <a:blip r:embed="rId14"/>
            <a:stretch>
              <a:fillRect l="0" t="0" r="0" b="0"/>
            </a:stretch>
          </a:blipFill>
        </p:spPr>
      </p:sp>
      <p:sp>
        <p:nvSpPr>
          <p:cNvPr name="TextBox 13" id="13"/>
          <p:cNvSpPr txBox="true"/>
          <p:nvPr/>
        </p:nvSpPr>
        <p:spPr>
          <a:xfrm rot="-355395">
            <a:off x="2306349" y="1160219"/>
            <a:ext cx="10746930" cy="277368"/>
          </a:xfrm>
          <a:prstGeom prst="rect">
            <a:avLst/>
          </a:prstGeom>
        </p:spPr>
        <p:txBody>
          <a:bodyPr anchor="t" rtlCol="false" tIns="0" lIns="0" bIns="0" rIns="0">
            <a:spAutoFit/>
          </a:bodyPr>
          <a:lstStyle/>
          <a:p>
            <a:pPr algn="ctr" marL="0" indent="0" lvl="0">
              <a:lnSpc>
                <a:spcPts val="1896"/>
              </a:lnSpc>
              <a:spcBef>
                <a:spcPct val="0"/>
              </a:spcBef>
            </a:pPr>
            <a:r>
              <a:rPr lang="en-US" sz="2400" spc="292">
                <a:solidFill>
                  <a:srgbClr val="FDDA00"/>
                </a:solidFill>
                <a:latin typeface="Luckiest Guy"/>
                <a:ea typeface="Luckiest Guy"/>
                <a:cs typeface="Luckiest Guy"/>
                <a:sym typeface="Luckiest Guy"/>
              </a:rPr>
              <a:t>WHAT IS IN THE FOLDER?</a:t>
            </a:r>
          </a:p>
        </p:txBody>
      </p:sp>
      <p:sp>
        <p:nvSpPr>
          <p:cNvPr name="Freeform 14" id="14"/>
          <p:cNvSpPr/>
          <p:nvPr/>
        </p:nvSpPr>
        <p:spPr>
          <a:xfrm flipH="false" flipV="false" rot="0">
            <a:off x="945888" y="3954771"/>
            <a:ext cx="2377458" cy="2377458"/>
          </a:xfrm>
          <a:custGeom>
            <a:avLst/>
            <a:gdLst/>
            <a:ahLst/>
            <a:cxnLst/>
            <a:rect r="r" b="b" t="t" l="l"/>
            <a:pathLst>
              <a:path h="2377458" w="2377458">
                <a:moveTo>
                  <a:pt x="0" y="0"/>
                </a:moveTo>
                <a:lnTo>
                  <a:pt x="2377458" y="0"/>
                </a:lnTo>
                <a:lnTo>
                  <a:pt x="2377458" y="2377458"/>
                </a:lnTo>
                <a:lnTo>
                  <a:pt x="0" y="2377458"/>
                </a:lnTo>
                <a:lnTo>
                  <a:pt x="0" y="0"/>
                </a:lnTo>
                <a:close/>
              </a:path>
            </a:pathLst>
          </a:custGeom>
          <a:blipFill>
            <a:blip r:embed="rId15"/>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DAG4-Qd5ykg</dc:identifier>
  <dcterms:modified xsi:type="dcterms:W3CDTF">2011-08-01T06:04:30Z</dcterms:modified>
  <cp:revision>1</cp:revision>
  <dc:title>Decision Maker Annual Training 2025</dc:title>
</cp:coreProperties>
</file>