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8" r:id="rId1"/>
    <p:sldMasterId id="2147484185" r:id="rId2"/>
    <p:sldMasterId id="2147484253" r:id="rId3"/>
    <p:sldMasterId id="2147484492" r:id="rId4"/>
    <p:sldMasterId id="2147483648" r:id="rId5"/>
    <p:sldMasterId id="2147484509" r:id="rId6"/>
    <p:sldMasterId id="2147484526" r:id="rId7"/>
  </p:sldMasterIdLst>
  <p:sldIdLst>
    <p:sldId id="256" r:id="rId8"/>
    <p:sldId id="257" r:id="rId9"/>
    <p:sldId id="258" r:id="rId10"/>
    <p:sldId id="259" r:id="rId11"/>
    <p:sldId id="260" r:id="rId12"/>
    <p:sldId id="262"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7" r:id="rId26"/>
    <p:sldId id="276"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61D1"/>
    <a:srgbClr val="08DEAA"/>
    <a:srgbClr val="7DFFE6"/>
    <a:srgbClr val="45DB6B"/>
    <a:srgbClr val="00FFFF"/>
    <a:srgbClr val="96D141"/>
    <a:srgbClr val="FF3444"/>
    <a:srgbClr val="9966FF"/>
    <a:srgbClr val="5784BA"/>
    <a:srgbClr val="40CC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69" autoAdjust="0"/>
    <p:restoredTop sz="94660"/>
  </p:normalViewPr>
  <p:slideViewPr>
    <p:cSldViewPr snapToGrid="0">
      <p:cViewPr>
        <p:scale>
          <a:sx n="42" d="100"/>
          <a:sy n="42" d="100"/>
        </p:scale>
        <p:origin x="878" y="7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2807566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4252830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604000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868357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5/13/2026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12705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624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632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7303902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344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0610444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5843158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643881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7171324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308852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226536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90246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697158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0163420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679961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3272162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5/13/2026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7961600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26985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1283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3149601"/>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Tree>
    <p:extLst>
      <p:ext uri="{BB962C8B-B14F-4D97-AF65-F5344CB8AC3E}">
        <p14:creationId xmlns:p14="http://schemas.microsoft.com/office/powerpoint/2010/main" val="9352732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65397903"/>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7825938"/>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7897583"/>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7016318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1879144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82195523"/>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5028393"/>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3273821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30758480"/>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9089171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39036167"/>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5/13/2026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415587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7466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50632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07793465"/>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07346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43685492"/>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38944496"/>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3744387"/>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68519444"/>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2653287"/>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07498056"/>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2221662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3823734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9978257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95015342"/>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5676927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5E9B30-611C-4CFF-9FA0-20C06082793A}" type="datetimeFigureOut">
              <a:rPr lang="en-US" smtClean="0"/>
              <a:t>5/13/2026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1884116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575000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399202"/>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2244861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2717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7255508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201265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0925180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42201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0951556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3237651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1203404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DE49F-6586-44A8-9EEB-4645ABF88D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D893B4-1632-4FC8-8A0C-A494920297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F394E-69B9-4416-AC41-49A15E55B15B}"/>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C2EB890C-0523-4512-9558-6213F41014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17CA7-DDD9-49D5-A7A1-F273B73E7E02}"/>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9214119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AF49-D8C9-4416-8A9D-D894510F75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EFE2AF-1F46-4714-A99F-2E42372B92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BC538-B4D9-435C-942A-DBF57F224D36}"/>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D88671C6-6719-46B0-8D3E-8AF200266D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35DED-F8E2-4767-A359-D40CA704BD4B}"/>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9715149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CEC1E-7896-4BA6-9456-6E200E7D43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687BEC-BD2F-429C-AB80-B25B013F4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C4B54D-9E26-4A77-890F-AA910D51B050}"/>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C54B7D91-0282-4576-912A-9089CB40A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B4199B-CC8C-4F85-B8A1-A83D52900857}"/>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234720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4C25-8B58-4C15-94DF-31F50A3B3D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9E6019-8E8E-421D-A08B-0A46E999B5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D019B6-6004-4907-92B3-44EF9C538F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5D281C-F029-4DF8-BD4F-E00218A0DA70}"/>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a:extLst>
              <a:ext uri="{FF2B5EF4-FFF2-40B4-BE49-F238E27FC236}">
                <a16:creationId xmlns:a16="http://schemas.microsoft.com/office/drawing/2014/main" id="{2E847641-EE2C-4538-9100-C7EB03DD2E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7F7B3-F99D-462A-A038-3B73F74E0672}"/>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7113571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AF958-8042-4667-9125-DE92BB669C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3FDE7D-5DD8-4A3C-8FED-25174CAF36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4A246D-5F6E-4610-AA44-48980C39D3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C95060-C17E-4C27-9676-018A18C59E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5C8F3F-6D3E-45B2-95A0-C38E3BCF6D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ECB8D7-6637-4120-B7FB-5A5112EE96D1}"/>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8" name="Footer Placeholder 7">
            <a:extLst>
              <a:ext uri="{FF2B5EF4-FFF2-40B4-BE49-F238E27FC236}">
                <a16:creationId xmlns:a16="http://schemas.microsoft.com/office/drawing/2014/main" id="{CCBD539C-DFC7-467E-A7F4-A2FFDDBC59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6D6B7-A49E-4583-A7BD-EB219E5F8BDA}"/>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40353099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45B9B-690F-4D54-B403-04F99593E6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77DA9D-8DD5-4792-874D-7DFD0CCEFB05}"/>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4" name="Footer Placeholder 3">
            <a:extLst>
              <a:ext uri="{FF2B5EF4-FFF2-40B4-BE49-F238E27FC236}">
                <a16:creationId xmlns:a16="http://schemas.microsoft.com/office/drawing/2014/main" id="{6A8BDD71-A9EF-475E-9ADB-C351BA6ADF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9CCDA-0D19-4399-934D-2CCD8AEDDE55}"/>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40414752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C46B03-2DDB-40DB-A6B9-4ED810AEFF14}"/>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3" name="Footer Placeholder 2">
            <a:extLst>
              <a:ext uri="{FF2B5EF4-FFF2-40B4-BE49-F238E27FC236}">
                <a16:creationId xmlns:a16="http://schemas.microsoft.com/office/drawing/2014/main" id="{16AD78C4-C486-4A9B-9A9C-393387D6A3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18F418-F53D-41B4-AE52-DEDE92092DD9}"/>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5912759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257D-4750-4769-9BFF-9F3EAC50B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6B4E51-FBE7-45BB-A9DE-93F77DF284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7A1FAB-BDB6-4E88-BDC0-57E1D72B4F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A6D6AF-8FF0-4646-85E6-B3BBC6D9BD2F}"/>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a:extLst>
              <a:ext uri="{FF2B5EF4-FFF2-40B4-BE49-F238E27FC236}">
                <a16:creationId xmlns:a16="http://schemas.microsoft.com/office/drawing/2014/main" id="{A71BDEF8-19DA-4384-B95D-C89476B07D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E235ED-3484-4CFC-933D-2B02C1D0F77F}"/>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3798583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C88CA-3850-47BE-8681-63B0CB38DE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FEFB27-D937-4357-BE69-460E8321F0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889804-913E-45AB-BC30-2F612B991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973FB5-21B8-4A7B-A146-536F0F4A29D8}"/>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a:extLst>
              <a:ext uri="{FF2B5EF4-FFF2-40B4-BE49-F238E27FC236}">
                <a16:creationId xmlns:a16="http://schemas.microsoft.com/office/drawing/2014/main" id="{900BC2BF-1CD6-4DDB-AC3B-612DA8796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E50743-1D0C-4E0A-8A2A-2964EFAFA2B9}"/>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4371187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C8A1-5517-42CC-BEBF-EC37777802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8C29-2832-4A2F-AC32-E4DA68FC15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604132-3B8D-40FE-AE23-70AAE471AFE0}"/>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2A23894E-37E0-4F04-AE2F-BB4C37640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3794D4-0906-46DB-9535-18A18141528E}"/>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5639480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F91DA6-F259-4136-BF38-23BB6CC187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633BB3-9C91-47F8-B7FC-6184969676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28A6DC-6FBC-468F-9C77-9A71DF1A5107}"/>
              </a:ext>
            </a:extLst>
          </p:cNvPr>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972CBB02-0DAA-41B8-A7C7-D499F515D2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94511D-E2FA-42F4-A00E-9EC93CFAEF77}"/>
              </a:ext>
            </a:extLst>
          </p:cNvPr>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3505109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38237348"/>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9978257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95015342"/>
      </p:ext>
    </p:extLst>
  </p:cSld>
  <p:clrMapOvr>
    <a:masterClrMapping/>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5676927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5E9B30-611C-4CFF-9FA0-20C06082793A}" type="datetimeFigureOut">
              <a:rPr lang="en-US" smtClean="0"/>
              <a:t>5/13/2026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1884116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575000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75399202"/>
      </p:ext>
    </p:extLst>
  </p:cSld>
  <p:clrMapOvr>
    <a:masterClrMapping/>
  </p:clrMapOvr>
  <p:extLst>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5E9B30-611C-4CFF-9FA0-20C06082793A}" type="datetimeFigureOut">
              <a:rPr lang="en-US" smtClean="0"/>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2244861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27176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725550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201265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0925180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42201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20951556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132376519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5E9B30-611C-4CFF-9FA0-20C06082793A}" type="datetimeFigureOut">
              <a:rPr lang="en-US" smtClean="0"/>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AA7CB-A8E2-4F5C-BBD9-57FD411D284E}" type="slidenum">
              <a:rPr lang="en-US" smtClean="0"/>
              <a:t>‹#›</a:t>
            </a:fld>
            <a:endParaRPr lang="en-US"/>
          </a:p>
        </p:txBody>
      </p:sp>
    </p:spTree>
    <p:extLst>
      <p:ext uri="{BB962C8B-B14F-4D97-AF65-F5344CB8AC3E}">
        <p14:creationId xmlns:p14="http://schemas.microsoft.com/office/powerpoint/2010/main" val="31203404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28075666"/>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42528302"/>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6040001"/>
      </p:ext>
    </p:extLst>
  </p:cSld>
  <p:clrMapOvr>
    <a:masterClrMapping/>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8683577"/>
      </p:ext>
    </p:extLst>
  </p:cSld>
  <p:clrMapOvr>
    <a:masterClrMapping/>
  </p:clrMapOvr>
  <p:hf sldNum="0"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5/13/2026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1270534"/>
      </p:ext>
    </p:extLst>
  </p:cSld>
  <p:clrMapOvr>
    <a:masterClrMapping/>
  </p:clrMapOvr>
  <p:hf sldNum="0"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62462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6326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73039024"/>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34446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06104447"/>
      </p:ext>
    </p:extLst>
  </p:cSld>
  <p:clrMapOvr>
    <a:masterClrMapping/>
  </p:clrMapOvr>
  <p:hf sldNum="0"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58431580"/>
      </p:ext>
    </p:extLst>
  </p:cSld>
  <p:clrMapOvr>
    <a:masterClrMapping/>
  </p:clrMapOvr>
  <p:hf sldNum="0"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6438818"/>
      </p:ext>
    </p:extLst>
  </p:cSld>
  <p:clrMapOvr>
    <a:masterClrMapping/>
  </p:clrMapOvr>
  <p:hf sldNum="0"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71713248"/>
      </p:ext>
    </p:extLst>
  </p:cSld>
  <p:clrMapOvr>
    <a:masterClrMapping/>
  </p:clrMapOvr>
  <p:hf sldNum="0"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43088522"/>
      </p:ext>
    </p:extLst>
  </p:cSld>
  <p:clrMapOvr>
    <a:masterClrMapping/>
  </p:clrMapOvr>
  <p:hf sldNum="0"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2265360"/>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90246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5.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theme" Target="../theme/theme6.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theme" Target="../theme/theme7.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D6E202-B606-4609-B914-27C9371A1F6D}" type="datetime1">
              <a:rPr lang="en-US" smtClean="0"/>
              <a:t>5/13/2026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228916003"/>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 id="2147484181" r:id="rId13"/>
    <p:sldLayoutId id="2147484182" r:id="rId14"/>
    <p:sldLayoutId id="2147484183" r:id="rId15"/>
    <p:sldLayoutId id="2147484184"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5E9B30-611C-4CFF-9FA0-20C06082793A}" type="datetimeFigureOut">
              <a:rPr lang="en-US" smtClean="0"/>
              <a:t>5/13/2026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CAA7CB-A8E2-4F5C-BBD9-57FD411D284E}" type="slidenum">
              <a:rPr lang="en-US" smtClean="0"/>
              <a:t>‹#›</a:t>
            </a:fld>
            <a:endParaRPr lang="en-US"/>
          </a:p>
        </p:txBody>
      </p:sp>
    </p:spTree>
    <p:extLst>
      <p:ext uri="{BB962C8B-B14F-4D97-AF65-F5344CB8AC3E}">
        <p14:creationId xmlns:p14="http://schemas.microsoft.com/office/powerpoint/2010/main" val="1236521596"/>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 id="2147484200" r:id="rId15"/>
    <p:sldLayoutId id="21474842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D6E202-B606-4609-B914-27C9371A1F6D}" type="datetime1">
              <a:rPr lang="en-US" smtClean="0"/>
              <a:t>5/13/2026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753496345"/>
      </p:ext>
    </p:extLst>
  </p:cSld>
  <p:clrMap bg1="dk1" tx1="lt1" bg2="dk2" tx2="lt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 id="2147484259" r:id="rId6"/>
    <p:sldLayoutId id="2147484260" r:id="rId7"/>
    <p:sldLayoutId id="2147484261" r:id="rId8"/>
    <p:sldLayoutId id="2147484262" r:id="rId9"/>
    <p:sldLayoutId id="2147484263" r:id="rId10"/>
    <p:sldLayoutId id="2147484264" r:id="rId11"/>
    <p:sldLayoutId id="2147484265" r:id="rId12"/>
    <p:sldLayoutId id="2147484266" r:id="rId13"/>
    <p:sldLayoutId id="2147484267" r:id="rId14"/>
    <p:sldLayoutId id="2147484268" r:id="rId15"/>
    <p:sldLayoutId id="214748426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5E9B30-611C-4CFF-9FA0-20C06082793A}" type="datetimeFigureOut">
              <a:rPr lang="en-US" smtClean="0"/>
              <a:t>5/13/2026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CAA7CB-A8E2-4F5C-BBD9-57FD411D284E}" type="slidenum">
              <a:rPr lang="en-US" smtClean="0"/>
              <a:t>‹#›</a:t>
            </a:fld>
            <a:endParaRPr lang="en-US"/>
          </a:p>
        </p:txBody>
      </p:sp>
    </p:spTree>
    <p:extLst>
      <p:ext uri="{BB962C8B-B14F-4D97-AF65-F5344CB8AC3E}">
        <p14:creationId xmlns:p14="http://schemas.microsoft.com/office/powerpoint/2010/main" val="2653566956"/>
      </p:ext>
    </p:extLst>
  </p:cSld>
  <p:clrMap bg1="dk1" tx1="lt1" bg2="dk2" tx2="lt2" accent1="accent1" accent2="accent2" accent3="accent3" accent4="accent4" accent5="accent5" accent6="accent6" hlink="hlink" folHlink="folHlink"/>
  <p:sldLayoutIdLst>
    <p:sldLayoutId id="2147484493" r:id="rId1"/>
    <p:sldLayoutId id="2147484494" r:id="rId2"/>
    <p:sldLayoutId id="2147484495" r:id="rId3"/>
    <p:sldLayoutId id="2147484496" r:id="rId4"/>
    <p:sldLayoutId id="2147484497" r:id="rId5"/>
    <p:sldLayoutId id="2147484498" r:id="rId6"/>
    <p:sldLayoutId id="2147484499" r:id="rId7"/>
    <p:sldLayoutId id="2147484500" r:id="rId8"/>
    <p:sldLayoutId id="2147484501" r:id="rId9"/>
    <p:sldLayoutId id="2147484502" r:id="rId10"/>
    <p:sldLayoutId id="2147484503" r:id="rId11"/>
    <p:sldLayoutId id="2147484504" r:id="rId12"/>
    <p:sldLayoutId id="2147484505" r:id="rId13"/>
    <p:sldLayoutId id="2147484506" r:id="rId14"/>
    <p:sldLayoutId id="2147484507" r:id="rId15"/>
    <p:sldLayoutId id="214748450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851481-4BCC-4F9A-B8A1-78ECB4EEF0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6B2BB9-025F-4E68-A900-2B4037F6F5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528F05-4552-43EF-A0CA-BFCD5AE1C7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E9B30-611C-4CFF-9FA0-20C06082793A}" type="datetimeFigureOut">
              <a:rPr lang="en-US" smtClean="0"/>
              <a:t>5/13/2026</a:t>
            </a:fld>
            <a:endParaRPr lang="en-US"/>
          </a:p>
        </p:txBody>
      </p:sp>
      <p:sp>
        <p:nvSpPr>
          <p:cNvPr id="5" name="Footer Placeholder 4">
            <a:extLst>
              <a:ext uri="{FF2B5EF4-FFF2-40B4-BE49-F238E27FC236}">
                <a16:creationId xmlns:a16="http://schemas.microsoft.com/office/drawing/2014/main" id="{F681207C-2B4E-446A-BE83-0C468F086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937B82-CA80-4B76-B88E-A63EB67B0F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AA7CB-A8E2-4F5C-BBD9-57FD411D284E}" type="slidenum">
              <a:rPr lang="en-US" smtClean="0"/>
              <a:t>‹#›</a:t>
            </a:fld>
            <a:endParaRPr lang="en-US"/>
          </a:p>
        </p:txBody>
      </p:sp>
    </p:spTree>
    <p:extLst>
      <p:ext uri="{BB962C8B-B14F-4D97-AF65-F5344CB8AC3E}">
        <p14:creationId xmlns:p14="http://schemas.microsoft.com/office/powerpoint/2010/main" val="2581694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5E9B30-611C-4CFF-9FA0-20C06082793A}" type="datetimeFigureOut">
              <a:rPr lang="en-US" smtClean="0"/>
              <a:t>5/13/2026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CAA7CB-A8E2-4F5C-BBD9-57FD411D284E}" type="slidenum">
              <a:rPr lang="en-US" smtClean="0"/>
              <a:t>‹#›</a:t>
            </a:fld>
            <a:endParaRPr lang="en-US"/>
          </a:p>
        </p:txBody>
      </p:sp>
    </p:spTree>
    <p:extLst>
      <p:ext uri="{BB962C8B-B14F-4D97-AF65-F5344CB8AC3E}">
        <p14:creationId xmlns:p14="http://schemas.microsoft.com/office/powerpoint/2010/main" val="2653566956"/>
      </p:ext>
    </p:extLst>
  </p:cSld>
  <p:clrMap bg1="dk1" tx1="lt1" bg2="dk2" tx2="lt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 id="2147484521" r:id="rId12"/>
    <p:sldLayoutId id="2147484522" r:id="rId13"/>
    <p:sldLayoutId id="2147484523" r:id="rId14"/>
    <p:sldLayoutId id="2147484524" r:id="rId15"/>
    <p:sldLayoutId id="214748452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D6E202-B606-4609-B914-27C9371A1F6D}" type="datetime1">
              <a:rPr lang="en-US" smtClean="0"/>
              <a:t>5/13/2026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228916003"/>
      </p:ext>
    </p:extLst>
  </p:cSld>
  <p:clrMap bg1="lt1" tx1="dk1" bg2="lt2" tx2="dk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 id="2147484538" r:id="rId12"/>
    <p:sldLayoutId id="2147484539" r:id="rId13"/>
    <p:sldLayoutId id="2147484540" r:id="rId14"/>
    <p:sldLayoutId id="2147484541" r:id="rId15"/>
    <p:sldLayoutId id="214748454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 Id="rId9" Type="http://schemas.microsoft.com/office/2007/relationships/hdphoto" Target="../media/hdphoto5.wdp"/></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rakestrawatwork@gmail.com" TargetMode="External"/><Relationship Id="rId1" Type="http://schemas.openxmlformats.org/officeDocument/2006/relationships/slideLayout" Target="../slideLayouts/slideLayout9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large building with a clock tower&#10;&#10;Description automatically generated">
            <a:extLst>
              <a:ext uri="{FF2B5EF4-FFF2-40B4-BE49-F238E27FC236}">
                <a16:creationId xmlns:a16="http://schemas.microsoft.com/office/drawing/2014/main" id="{0A1F8AF3-E184-42D4-AC01-135D7D32D1FA}"/>
              </a:ext>
            </a:extLst>
          </p:cNvPr>
          <p:cNvPicPr>
            <a:picLocks noChangeAspect="1"/>
          </p:cNvPicPr>
          <p:nvPr/>
        </p:nvPicPr>
        <p:blipFill rotWithShape="1">
          <a:blip r:embed="rId2">
            <a:alphaModFix/>
            <a:duotone>
              <a:prstClr val="black"/>
              <a:schemeClr val="tx2">
                <a:tint val="45000"/>
                <a:satMod val="400000"/>
              </a:schemeClr>
            </a:duotone>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BA88513E-8438-4C42-80B4-2E7BBCFD7C6D}"/>
              </a:ext>
            </a:extLst>
          </p:cNvPr>
          <p:cNvSpPr>
            <a:spLocks noGrp="1"/>
          </p:cNvSpPr>
          <p:nvPr>
            <p:ph type="ctrTitle"/>
          </p:nvPr>
        </p:nvSpPr>
        <p:spPr>
          <a:xfrm>
            <a:off x="705394" y="2404534"/>
            <a:ext cx="10453055" cy="1646302"/>
          </a:xfrm>
        </p:spPr>
        <p:txBody>
          <a:bodyPr>
            <a:noAutofit/>
          </a:bodyPr>
          <a:lstStyle/>
          <a:p>
            <a:pPr algn="ctr"/>
            <a:r>
              <a:rPr lang="en-US" sz="7400" dirty="0">
                <a:solidFill>
                  <a:schemeClr val="bg1">
                    <a:lumMod val="75000"/>
                  </a:schemeClr>
                </a:solidFill>
                <a:latin typeface="Futura ICG" panose="00000400000000000000" pitchFamily="2" charset="0"/>
              </a:rPr>
              <a:t>The U.S. Constitution</a:t>
            </a:r>
          </a:p>
        </p:txBody>
      </p:sp>
      <p:sp>
        <p:nvSpPr>
          <p:cNvPr id="3" name="Subtitle 2">
            <a:extLst>
              <a:ext uri="{FF2B5EF4-FFF2-40B4-BE49-F238E27FC236}">
                <a16:creationId xmlns:a16="http://schemas.microsoft.com/office/drawing/2014/main" id="{83651645-91C1-4EA9-8FF6-427117F86A70}"/>
              </a:ext>
            </a:extLst>
          </p:cNvPr>
          <p:cNvSpPr>
            <a:spLocks noGrp="1"/>
          </p:cNvSpPr>
          <p:nvPr>
            <p:ph type="subTitle" idx="1"/>
          </p:nvPr>
        </p:nvSpPr>
        <p:spPr>
          <a:xfrm>
            <a:off x="5036234" y="4645152"/>
            <a:ext cx="6122216" cy="1143000"/>
          </a:xfrm>
        </p:spPr>
        <p:txBody>
          <a:bodyPr>
            <a:normAutofit/>
          </a:bodyPr>
          <a:lstStyle/>
          <a:p>
            <a:r>
              <a:rPr lang="en-US" dirty="0">
                <a:solidFill>
                  <a:srgbClr val="FFFFFF"/>
                </a:solidFill>
                <a:latin typeface="Futura ICG" panose="00000400000000000000" pitchFamily="2" charset="0"/>
              </a:rPr>
              <a:t>You need to know the articles and the 27 amendments</a:t>
            </a:r>
          </a:p>
        </p:txBody>
      </p:sp>
    </p:spTree>
    <p:extLst>
      <p:ext uri="{BB962C8B-B14F-4D97-AF65-F5344CB8AC3E}">
        <p14:creationId xmlns:p14="http://schemas.microsoft.com/office/powerpoint/2010/main" val="4254154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9">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7B7F6EA-4F1A-4E1C-81B9-8FC359D8E01D}"/>
              </a:ext>
            </a:extLst>
          </p:cNvPr>
          <p:cNvSpPr>
            <a:spLocks noGrp="1"/>
          </p:cNvSpPr>
          <p:nvPr>
            <p:ph type="title"/>
          </p:nvPr>
        </p:nvSpPr>
        <p:spPr>
          <a:xfrm>
            <a:off x="5536734" y="609600"/>
            <a:ext cx="3737268" cy="1320800"/>
          </a:xfrm>
        </p:spPr>
        <p:txBody>
          <a:bodyPr vert="horz" lIns="91440" tIns="45720" rIns="91440" bIns="45720" rtlCol="0" anchor="t">
            <a:normAutofit/>
          </a:bodyPr>
          <a:lstStyle/>
          <a:p>
            <a:r>
              <a:rPr lang="en-US" sz="3600"/>
              <a:t>Your assignment:</a:t>
            </a:r>
          </a:p>
        </p:txBody>
      </p:sp>
      <p:sp>
        <p:nvSpPr>
          <p:cNvPr id="3" name="Content Placeholder 2">
            <a:extLst>
              <a:ext uri="{FF2B5EF4-FFF2-40B4-BE49-F238E27FC236}">
                <a16:creationId xmlns:a16="http://schemas.microsoft.com/office/drawing/2014/main" id="{BC5884FA-890B-4C89-8953-87B5FDFAE26A}"/>
              </a:ext>
            </a:extLst>
          </p:cNvPr>
          <p:cNvSpPr>
            <a:spLocks noGrp="1"/>
          </p:cNvSpPr>
          <p:nvPr>
            <p:ph idx="1"/>
          </p:nvPr>
        </p:nvSpPr>
        <p:spPr>
          <a:xfrm>
            <a:off x="5209563" y="2160589"/>
            <a:ext cx="4064439" cy="3880773"/>
          </a:xfrm>
        </p:spPr>
        <p:txBody>
          <a:bodyPr vert="horz" lIns="91440" tIns="45720" rIns="91440" bIns="45720" rtlCol="0">
            <a:normAutofit/>
          </a:bodyPr>
          <a:lstStyle/>
          <a:p>
            <a:r>
              <a:rPr lang="en-US" b="1" dirty="0"/>
              <a:t>You need to KNOW all 7 Articles and all 27 Amendments</a:t>
            </a:r>
          </a:p>
          <a:p>
            <a:r>
              <a:rPr lang="en-US" dirty="0"/>
              <a:t>You don’t need to know any more information than what is contained on these slides.    There are many Quizlets, etc. out there to help you memorize these things, but be careful.</a:t>
            </a:r>
          </a:p>
          <a:p>
            <a:r>
              <a:rPr lang="en-US" dirty="0"/>
              <a:t>When tested on this, the only answers that will be accepted will be the information that is contained in these slides.   </a:t>
            </a:r>
          </a:p>
          <a:p>
            <a:endParaRPr lang="en-US" dirty="0"/>
          </a:p>
          <a:p>
            <a:pPr marL="0"/>
            <a:endParaRPr lang="en-US" dirty="0"/>
          </a:p>
        </p:txBody>
      </p:sp>
      <p:pic>
        <p:nvPicPr>
          <p:cNvPr id="5" name="Picture 4" descr="A large white building&#10;&#10;Description automatically generated">
            <a:extLst>
              <a:ext uri="{FF2B5EF4-FFF2-40B4-BE49-F238E27FC236}">
                <a16:creationId xmlns:a16="http://schemas.microsoft.com/office/drawing/2014/main" id="{50F3CC67-5C0B-4F0A-AC96-CB417AE33281}"/>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6679"/>
                    </a14:imgEffect>
                    <a14:imgEffect>
                      <a14:saturation sat="277000"/>
                    </a14:imgEffect>
                  </a14:imgLayer>
                </a14:imgProps>
              </a:ext>
            </a:extLst>
          </a:blip>
          <a:srcRect l="29458" r="18032"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2" name="Isosceles Triangle 21">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2353912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1026" name="Picture 2" descr="joe biden debate Blank Template - Imgflip">
            <a:extLst>
              <a:ext uri="{FF2B5EF4-FFF2-40B4-BE49-F238E27FC236}">
                <a16:creationId xmlns:a16="http://schemas.microsoft.com/office/drawing/2014/main" id="{6F48090C-ADA5-39AC-D1F2-3CF51AF09240}"/>
              </a:ext>
            </a:extLst>
          </p:cNvPr>
          <p:cNvPicPr>
            <a:picLocks noChangeAspect="1" noChangeArrowheads="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ackgroundRemoval t="4724" b="98620" l="4444" r="95450">
                        <a14:foregroundMark x1="35820" y1="15977" x2="43386" y2="7590"/>
                        <a14:foregroundMark x1="43386" y1="7590" x2="60000" y2="4777"/>
                        <a14:foregroundMark x1="60000" y1="4777" x2="75450" y2="14384"/>
                        <a14:foregroundMark x1="75450" y1="14384" x2="78889" y2="20276"/>
                        <a14:foregroundMark x1="48042" y1="65870" x2="24815" y2="71019"/>
                        <a14:foregroundMark x1="24815" y1="71019" x2="3862" y2="85616"/>
                        <a14:foregroundMark x1="3862" y1="85616" x2="44550" y2="97452"/>
                        <a14:foregroundMark x1="44550" y1="97452" x2="85291" y2="96815"/>
                        <a14:foregroundMark x1="85291" y1="96815" x2="77619" y2="85350"/>
                        <a14:foregroundMark x1="77619" y1="85350" x2="58413" y2="71709"/>
                        <a14:foregroundMark x1="58413" y1="71709" x2="58148" y2="71709"/>
                        <a14:foregroundMark x1="65608" y1="71444" x2="83228" y2="79565"/>
                        <a14:foregroundMark x1="83228" y1="79565" x2="89312" y2="88270"/>
                        <a14:foregroundMark x1="89312" y1="88270" x2="27566" y2="84289"/>
                        <a14:foregroundMark x1="58148" y1="68524" x2="95185" y2="84130"/>
                        <a14:foregroundMark x1="95185" y1="84130" x2="79101" y2="75902"/>
                        <a14:foregroundMark x1="79101" y1="75902" x2="96667" y2="92038"/>
                        <a14:foregroundMark x1="96667" y1="92038" x2="59471" y2="93524"/>
                        <a14:foregroundMark x1="59471" y1="93524" x2="89788" y2="98673"/>
                        <a14:foregroundMark x1="87672" y1="77070" x2="96138" y2="85828"/>
                        <a14:foregroundMark x1="96138" y1="85828" x2="97090" y2="93896"/>
                        <a14:foregroundMark x1="97090" y1="93896" x2="95450" y2="87155"/>
                        <a14:foregroundMark x1="95450" y1="87155" x2="94815" y2="98673"/>
                        <a14:foregroundMark x1="26772" y1="73885" x2="9683" y2="83227"/>
                        <a14:foregroundMark x1="9683" y1="83227" x2="9947" y2="93790"/>
                        <a14:foregroundMark x1="9947" y1="93790" x2="6931" y2="86518"/>
                        <a14:foregroundMark x1="6931" y1="86518" x2="4444" y2="93312"/>
                      </a14:backgroundRemoval>
                    </a14:imgEffect>
                  </a14:imgLayer>
                </a14:imgProps>
              </a:ext>
              <a:ext uri="{28A0092B-C50C-407E-A947-70E740481C1C}">
                <a14:useLocalDpi xmlns:a14="http://schemas.microsoft.com/office/drawing/2010/main" val="0"/>
              </a:ext>
            </a:extLst>
          </a:blip>
          <a:srcRect/>
          <a:stretch>
            <a:fillRect/>
          </a:stretch>
        </p:blipFill>
        <p:spPr bwMode="auto">
          <a:xfrm>
            <a:off x="7677985" y="2358567"/>
            <a:ext cx="4514015" cy="449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rmer US President George W Bush blasted for DANCING during Dallas  shooting memorial | UK | News | Express.co.uk">
            <a:extLst>
              <a:ext uri="{FF2B5EF4-FFF2-40B4-BE49-F238E27FC236}">
                <a16:creationId xmlns:a16="http://schemas.microsoft.com/office/drawing/2014/main" id="{0D1C27F3-B80F-9F94-276E-4ACF138B75E9}"/>
              </a:ext>
            </a:extLst>
          </p:cNvPr>
          <p:cNvPicPr>
            <a:picLocks noChangeAspect="1" noChangeArrowheads="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10000" b="97714" l="10000" r="90000">
                        <a14:foregroundMark x1="46062" y1="26384" x2="46441" y2="26000"/>
                        <a14:foregroundMark x1="53390" y1="18000" x2="56441" y2="10286"/>
                        <a14:foregroundMark x1="56441" y1="10286" x2="63898" y2="12857"/>
                        <a14:foregroundMark x1="63898" y1="12857" x2="55254" y2="10286"/>
                        <a14:foregroundMark x1="55254" y1="10286" x2="51525" y2="15429"/>
                        <a14:foregroundMark x1="60000" y1="54857" x2="33898" y2="77714"/>
                        <a14:foregroundMark x1="33898" y1="77714" x2="29661" y2="91714"/>
                        <a14:foregroundMark x1="29661" y1="91714" x2="78475" y2="98571"/>
                        <a14:foregroundMark x1="78475" y1="98571" x2="69492" y2="75429"/>
                        <a14:foregroundMark x1="69492" y1="75429" x2="81356" y2="85143"/>
                        <a14:foregroundMark x1="81356" y1="85143" x2="66441" y2="62857"/>
                        <a14:foregroundMark x1="66441" y1="62857" x2="87458" y2="84286"/>
                        <a14:foregroundMark x1="87458" y1="84286" x2="85254" y2="94286"/>
                        <a14:foregroundMark x1="85254" y1="94286" x2="46949" y2="87143"/>
                        <a14:foregroundMark x1="46949" y1="87143" x2="55932" y2="80000"/>
                        <a14:foregroundMark x1="55932" y1="80000" x2="43559" y2="74286"/>
                        <a14:foregroundMark x1="43559" y1="74286" x2="34915" y2="89429"/>
                        <a14:foregroundMark x1="34915" y1="89429" x2="58305" y2="88286"/>
                        <a14:foregroundMark x1="58305" y1="88286" x2="81186" y2="97714"/>
                        <a14:foregroundMark x1="53051" y1="65429" x2="55932" y2="74857"/>
                        <a14:foregroundMark x1="55932" y1="74857" x2="55932" y2="75429"/>
                        <a14:foregroundMark x1="56441" y1="68286" x2="58644" y2="82286"/>
                        <a14:foregroundMark x1="58644" y1="82286" x2="58136" y2="74000"/>
                        <a14:backgroundMark x1="42373" y1="4286" x2="42542" y2="48286"/>
                        <a14:backgroundMark x1="42542" y1="48286" x2="38475" y2="56571"/>
                        <a14:backgroundMark x1="38475" y1="56571" x2="24576" y2="73429"/>
                        <a14:backgroundMark x1="24576" y1="73429" x2="23390" y2="87429"/>
                        <a14:backgroundMark x1="23390" y1="87429" x2="16780" y2="74286"/>
                        <a14:backgroundMark x1="16780" y1="74286" x2="21356" y2="35714"/>
                        <a14:backgroundMark x1="21356" y1="35714" x2="16441" y2="69143"/>
                        <a14:backgroundMark x1="16441" y1="69143" x2="32542" y2="30857"/>
                        <a14:backgroundMark x1="32542" y1="30857" x2="31525" y2="44857"/>
                        <a14:backgroundMark x1="31525" y1="44857" x2="24407" y2="25714"/>
                        <a14:backgroundMark x1="24407" y1="25714" x2="8814" y2="51429"/>
                        <a14:backgroundMark x1="78305" y1="14286" x2="80847" y2="32000"/>
                        <a14:backgroundMark x1="80847" y1="32000" x2="74068" y2="50286"/>
                        <a14:backgroundMark x1="74068" y1="50286" x2="84237" y2="56857"/>
                        <a14:backgroundMark x1="84237" y1="56857" x2="86610" y2="27143"/>
                        <a14:backgroundMark x1="86610" y1="27143" x2="75593" y2="22857"/>
                        <a14:backgroundMark x1="75593" y1="22857" x2="78305" y2="46000"/>
                        <a14:backgroundMark x1="78305" y1="46000" x2="81864" y2="55143"/>
                        <a14:backgroundMark x1="81864" y1="55143" x2="91356" y2="53143"/>
                        <a14:backgroundMark x1="91356" y1="53143" x2="92203" y2="53429"/>
                      </a14:backgroundRemoval>
                    </a14:imgEffect>
                  </a14:imgLayer>
                </a14:imgProps>
              </a:ext>
              <a:ext uri="{28A0092B-C50C-407E-A947-70E740481C1C}">
                <a14:useLocalDpi xmlns:a14="http://schemas.microsoft.com/office/drawing/2010/main" val="0"/>
              </a:ext>
            </a:extLst>
          </a:blip>
          <a:srcRect/>
          <a:stretch>
            <a:fillRect/>
          </a:stretch>
        </p:blipFill>
        <p:spPr bwMode="auto">
          <a:xfrm>
            <a:off x="-1087364" y="3753886"/>
            <a:ext cx="5188750" cy="307807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0AFBEC38-6892-4E27-AAB7-687B6322D1C8}"/>
              </a:ext>
            </a:extLst>
          </p:cNvPr>
          <p:cNvSpPr/>
          <p:nvPr/>
        </p:nvSpPr>
        <p:spPr>
          <a:xfrm>
            <a:off x="3589544" y="5216741"/>
            <a:ext cx="4578160" cy="1641259"/>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latin typeface="Futura Maxi CG Light" panose="02000504030000020004" pitchFamily="50" charset="0"/>
              </a:rPr>
              <a:t>Learning it now is the easiest way to make sure you’re always ready and to keep your quiz average high.</a:t>
            </a:r>
          </a:p>
        </p:txBody>
      </p:sp>
      <p:pic>
        <p:nvPicPr>
          <p:cNvPr id="1030" name="Picture 6" descr="Trump White House rescinds order freezing federal grants after widespread  confusion - Los Angeles Times">
            <a:extLst>
              <a:ext uri="{FF2B5EF4-FFF2-40B4-BE49-F238E27FC236}">
                <a16:creationId xmlns:a16="http://schemas.microsoft.com/office/drawing/2014/main" id="{C832D762-6F94-704C-789B-2B49E42FD584}"/>
              </a:ext>
            </a:extLst>
          </p:cNvPr>
          <p:cNvPicPr>
            <a:picLocks noChangeAspect="1" noChangeArrowheads="1"/>
          </p:cNvPicPr>
          <p:nvPr/>
        </p:nvPicPr>
        <p:blipFill>
          <a:blip r:embed="rId6">
            <a:duotone>
              <a:schemeClr val="accent2">
                <a:shade val="45000"/>
                <a:satMod val="135000"/>
              </a:schemeClr>
              <a:prstClr val="white"/>
            </a:duotone>
            <a:extLst>
              <a:ext uri="{BEBA8EAE-BF5A-486C-A8C5-ECC9F3942E4B}">
                <a14:imgProps xmlns:a14="http://schemas.microsoft.com/office/drawing/2010/main">
                  <a14:imgLayer r:embed="rId7">
                    <a14:imgEffect>
                      <a14:backgroundRemoval t="7750" b="99625" l="10000" r="95167">
                        <a14:foregroundMark x1="48667" y1="21250" x2="57667" y2="8625"/>
                        <a14:foregroundMark x1="57667" y1="8625" x2="68833" y2="12750"/>
                        <a14:foregroundMark x1="68833" y1="12750" x2="72417" y2="17125"/>
                        <a14:foregroundMark x1="59750" y1="15125" x2="51917" y2="12125"/>
                        <a14:foregroundMark x1="51917" y1="12125" x2="46333" y2="18375"/>
                        <a14:foregroundMark x1="46333" y1="18375" x2="52500" y2="7750"/>
                        <a14:foregroundMark x1="52500" y1="7750" x2="56250" y2="7875"/>
                        <a14:foregroundMark x1="57250" y1="73625" x2="17250" y2="92625"/>
                        <a14:foregroundMark x1="17250" y1="92625" x2="83750" y2="94750"/>
                        <a14:foregroundMark x1="83750" y1="94750" x2="91667" y2="90375"/>
                        <a14:foregroundMark x1="91667" y1="90375" x2="69167" y2="75625"/>
                        <a14:foregroundMark x1="69167" y1="75625" x2="86917" y2="88250"/>
                        <a14:foregroundMark x1="86917" y1="88250" x2="26583" y2="90125"/>
                        <a14:foregroundMark x1="26583" y1="90125" x2="48167" y2="82875"/>
                        <a14:foregroundMark x1="48167" y1="82875" x2="31833" y2="89000"/>
                        <a14:foregroundMark x1="31833" y1="89000" x2="89250" y2="99625"/>
                        <a14:foregroundMark x1="73583" y1="77750" x2="75083" y2="89125"/>
                        <a14:foregroundMark x1="75083" y1="89125" x2="72833" y2="75250"/>
                        <a14:foregroundMark x1="72833" y1="75250" x2="75917" y2="90750"/>
                        <a14:foregroundMark x1="75917" y1="90750" x2="74083" y2="77500"/>
                        <a14:foregroundMark x1="74083" y1="77500" x2="76417" y2="87375"/>
                        <a14:foregroundMark x1="76417" y1="87375" x2="75833" y2="76250"/>
                        <a14:foregroundMark x1="75833" y1="76250" x2="79083" y2="86500"/>
                        <a14:foregroundMark x1="79083" y1="86500" x2="75167" y2="75875"/>
                        <a14:foregroundMark x1="75167" y1="75875" x2="79833" y2="97875"/>
                        <a14:foregroundMark x1="82500" y1="85750" x2="93667" y2="90375"/>
                        <a14:foregroundMark x1="93667" y1="90375" x2="88583" y2="91875"/>
                        <a14:foregroundMark x1="88583" y1="91875" x2="94917" y2="94000"/>
                        <a14:foregroundMark x1="94917" y1="94000" x2="95167" y2="94625"/>
                        <a14:foregroundMark x1="56083" y1="10875" x2="63167" y2="10125"/>
                        <a14:foregroundMark x1="63167" y1="10125" x2="69000" y2="12000"/>
                        <a14:foregroundMark x1="69000" y1="12000" x2="60333" y2="9500"/>
                        <a14:foregroundMark x1="60333" y1="9500" x2="59333" y2="10250"/>
                      </a14:backgroundRemoval>
                    </a14:imgEffect>
                  </a14:imgLayer>
                </a14:imgProps>
              </a:ext>
              <a:ext uri="{28A0092B-C50C-407E-A947-70E740481C1C}">
                <a14:useLocalDpi xmlns:a14="http://schemas.microsoft.com/office/drawing/2010/main" val="0"/>
              </a:ext>
            </a:extLst>
          </a:blip>
          <a:srcRect/>
          <a:stretch>
            <a:fillRect/>
          </a:stretch>
        </p:blipFill>
        <p:spPr bwMode="auto">
          <a:xfrm>
            <a:off x="4554044" y="867898"/>
            <a:ext cx="4514015" cy="300934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8332E5A-0002-4C2F-8C91-C29ECFE43588}"/>
              </a:ext>
            </a:extLst>
          </p:cNvPr>
          <p:cNvSpPr/>
          <p:nvPr/>
        </p:nvSpPr>
        <p:spPr>
          <a:xfrm>
            <a:off x="4028010" y="3543757"/>
            <a:ext cx="5040049" cy="1240549"/>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utura Maxi CG Light" panose="02000504030000020004" pitchFamily="50" charset="0"/>
              </a:rPr>
              <a:t>You will be quizzed on this repeatedly throughout the year</a:t>
            </a:r>
          </a:p>
        </p:txBody>
      </p:sp>
      <p:pic>
        <p:nvPicPr>
          <p:cNvPr id="1034" name="Picture 10" descr="Obama on Perpetual War: Less &quot;Hope,&quot; More Handwringing | Cato at Liberty  Blog">
            <a:extLst>
              <a:ext uri="{FF2B5EF4-FFF2-40B4-BE49-F238E27FC236}">
                <a16:creationId xmlns:a16="http://schemas.microsoft.com/office/drawing/2014/main" id="{C395C73E-578E-AAD4-C381-86338474E265}"/>
              </a:ext>
            </a:extLst>
          </p:cNvPr>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backgroundRemoval t="3226" b="97696" l="9845" r="89378">
                        <a14:foregroundMark x1="44560" y1="11521" x2="50777" y2="3687"/>
                        <a14:foregroundMark x1="50777" y1="3687" x2="58031" y2="3226"/>
                        <a14:foregroundMark x1="58031" y1="3226" x2="63472" y2="11060"/>
                        <a14:foregroundMark x1="40933" y1="68203" x2="14508" y2="96774"/>
                        <a14:foregroundMark x1="14508" y1="96774" x2="58808" y2="91244"/>
                        <a14:foregroundMark x1="58808" y1="91244" x2="82902" y2="95392"/>
                        <a14:foregroundMark x1="82902" y1="95392" x2="79016" y2="86636"/>
                        <a14:foregroundMark x1="79016" y1="86636" x2="68135" y2="76498"/>
                        <a14:foregroundMark x1="68135" y1="76498" x2="63731" y2="75115"/>
                        <a14:foregroundMark x1="48187" y1="95392" x2="53627" y2="96774"/>
                        <a14:foregroundMark x1="53627" y1="96774" x2="44301" y2="97696"/>
                      </a14:backgroundRemoval>
                    </a14:imgEffect>
                  </a14:imgLayer>
                </a14:imgProps>
              </a:ext>
              <a:ext uri="{28A0092B-C50C-407E-A947-70E740481C1C}">
                <a14:useLocalDpi xmlns:a14="http://schemas.microsoft.com/office/drawing/2010/main" val="0"/>
              </a:ext>
            </a:extLst>
          </a:blip>
          <a:srcRect/>
          <a:stretch>
            <a:fillRect/>
          </a:stretch>
        </p:blipFill>
        <p:spPr bwMode="auto">
          <a:xfrm>
            <a:off x="0" y="79748"/>
            <a:ext cx="4946188" cy="278062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11A4B0FB-23AE-4B5F-BA15-01B4055B6918}"/>
              </a:ext>
            </a:extLst>
          </p:cNvPr>
          <p:cNvSpPr/>
          <p:nvPr/>
        </p:nvSpPr>
        <p:spPr>
          <a:xfrm>
            <a:off x="354175" y="2772271"/>
            <a:ext cx="4276777" cy="103661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utura Maxi CG Light" panose="02000504030000020004" pitchFamily="50" charset="0"/>
              </a:rPr>
              <a:t>Expect a quiz on this in the first few days of class</a:t>
            </a:r>
          </a:p>
        </p:txBody>
      </p:sp>
    </p:spTree>
    <p:extLst>
      <p:ext uri="{BB962C8B-B14F-4D97-AF65-F5344CB8AC3E}">
        <p14:creationId xmlns:p14="http://schemas.microsoft.com/office/powerpoint/2010/main" val="1422081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2AFE-2CEE-4DA3-8496-00C0235FA2D0}"/>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CA790845-9625-44FC-8822-C8F9CBE17DFF}"/>
              </a:ext>
            </a:extLst>
          </p:cNvPr>
          <p:cNvSpPr>
            <a:spLocks noGrp="1"/>
          </p:cNvSpPr>
          <p:nvPr>
            <p:ph type="body" idx="1"/>
          </p:nvPr>
        </p:nvSpPr>
        <p:spPr/>
        <p:txBody>
          <a:bodyPr/>
          <a:lstStyle/>
          <a:p>
            <a:endParaRPr lang="en-US"/>
          </a:p>
        </p:txBody>
      </p:sp>
      <p:pic>
        <p:nvPicPr>
          <p:cNvPr id="4" name="Picture 2" descr="Image result for preamble">
            <a:extLst>
              <a:ext uri="{FF2B5EF4-FFF2-40B4-BE49-F238E27FC236}">
                <a16:creationId xmlns:a16="http://schemas.microsoft.com/office/drawing/2014/main" id="{FB655617-2A30-4F5B-B416-34E5859B2BA7}"/>
              </a:ext>
            </a:extLst>
          </p:cNvPr>
          <p:cNvPicPr>
            <a:picLocks noChangeAspect="1" noChangeArrowheads="1"/>
          </p:cNvPicPr>
          <p:nvPr/>
        </p:nvPicPr>
        <p:blipFill rotWithShape="1">
          <a:blip r:embed="rId2">
            <a:duotone>
              <a:prstClr val="black"/>
              <a:schemeClr val="accent5">
                <a:tint val="45000"/>
                <a:satMod val="400000"/>
              </a:schemeClr>
            </a:duotone>
            <a:extLst>
              <a:ext uri="{28A0092B-C50C-407E-A947-70E740481C1C}">
                <a14:useLocalDpi xmlns:a14="http://schemas.microsoft.com/office/drawing/2010/main" val="0"/>
              </a:ext>
            </a:extLst>
          </a:blip>
          <a:srcRect l="8129" b="2551"/>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E221FF8-4D05-4613-BD96-D3783430F512}"/>
              </a:ext>
            </a:extLst>
          </p:cNvPr>
          <p:cNvSpPr/>
          <p:nvPr/>
        </p:nvSpPr>
        <p:spPr>
          <a:xfrm>
            <a:off x="2917997" y="3221191"/>
            <a:ext cx="9819249" cy="2400657"/>
          </a:xfrm>
          <a:prstGeom prst="rect">
            <a:avLst/>
          </a:prstGeom>
          <a:noFill/>
        </p:spPr>
        <p:txBody>
          <a:bodyPr wrap="square" lIns="91440" tIns="45720" rIns="91440" bIns="45720">
            <a:spAutoFit/>
          </a:bodyPr>
          <a:lstStyle/>
          <a:p>
            <a:pPr algn="ctr"/>
            <a:r>
              <a:rPr lang="en-US" sz="15000" b="1" dirty="0">
                <a:ln w="9525">
                  <a:solidFill>
                    <a:schemeClr val="tx2">
                      <a:lumMod val="75000"/>
                    </a:schemeClr>
                  </a:solidFill>
                  <a:prstDash val="solid"/>
                </a:ln>
                <a:solidFill>
                  <a:srgbClr val="92D050"/>
                </a:solidFill>
                <a:effectLst>
                  <a:outerShdw blurRad="12700" dist="38100" dir="2700000" algn="tl" rotWithShape="0">
                    <a:schemeClr val="bg1">
                      <a:lumMod val="50000"/>
                    </a:schemeClr>
                  </a:outerShdw>
                </a:effectLst>
                <a:latin typeface="+mj-lt"/>
              </a:rPr>
              <a:t>preamble</a:t>
            </a:r>
          </a:p>
        </p:txBody>
      </p:sp>
    </p:spTree>
    <p:extLst>
      <p:ext uri="{BB962C8B-B14F-4D97-AF65-F5344CB8AC3E}">
        <p14:creationId xmlns:p14="http://schemas.microsoft.com/office/powerpoint/2010/main" val="1525575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DFFE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B5ED8C-6CB0-47E3-97FA-122560ED5FE4}"/>
              </a:ext>
            </a:extLst>
          </p:cNvPr>
          <p:cNvSpPr/>
          <p:nvPr/>
        </p:nvSpPr>
        <p:spPr>
          <a:xfrm>
            <a:off x="1195754" y="1106073"/>
            <a:ext cx="4449968" cy="10322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dirty="0">
                <a:latin typeface="Futura Maxi CG Light" panose="02000504030000020004" pitchFamily="50" charset="0"/>
              </a:rPr>
              <a:t>We the people….</a:t>
            </a:r>
          </a:p>
        </p:txBody>
      </p:sp>
      <p:sp>
        <p:nvSpPr>
          <p:cNvPr id="3" name="Rectangle 2">
            <a:extLst>
              <a:ext uri="{FF2B5EF4-FFF2-40B4-BE49-F238E27FC236}">
                <a16:creationId xmlns:a16="http://schemas.microsoft.com/office/drawing/2014/main" id="{B961747D-926A-468B-9ADC-2B0D00A839E5}"/>
              </a:ext>
            </a:extLst>
          </p:cNvPr>
          <p:cNvSpPr/>
          <p:nvPr/>
        </p:nvSpPr>
        <p:spPr>
          <a:xfrm>
            <a:off x="6518617" y="5917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To form a more perfect union</a:t>
            </a:r>
          </a:p>
        </p:txBody>
      </p:sp>
      <p:sp>
        <p:nvSpPr>
          <p:cNvPr id="4" name="Rectangle 3">
            <a:extLst>
              <a:ext uri="{FF2B5EF4-FFF2-40B4-BE49-F238E27FC236}">
                <a16:creationId xmlns:a16="http://schemas.microsoft.com/office/drawing/2014/main" id="{AAF25DE7-29ED-4790-BA9A-4ABDB4319550}"/>
              </a:ext>
            </a:extLst>
          </p:cNvPr>
          <p:cNvSpPr/>
          <p:nvPr/>
        </p:nvSpPr>
        <p:spPr>
          <a:xfrm>
            <a:off x="6518617" y="15442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Establish justice</a:t>
            </a:r>
          </a:p>
        </p:txBody>
      </p:sp>
      <p:sp>
        <p:nvSpPr>
          <p:cNvPr id="5" name="Rectangle 4">
            <a:extLst>
              <a:ext uri="{FF2B5EF4-FFF2-40B4-BE49-F238E27FC236}">
                <a16:creationId xmlns:a16="http://schemas.microsoft.com/office/drawing/2014/main" id="{63BB4B93-1584-46C8-BA69-C6D032A237AE}"/>
              </a:ext>
            </a:extLst>
          </p:cNvPr>
          <p:cNvSpPr/>
          <p:nvPr/>
        </p:nvSpPr>
        <p:spPr>
          <a:xfrm>
            <a:off x="6518617" y="24967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Ensure domestic tranquility</a:t>
            </a:r>
          </a:p>
        </p:txBody>
      </p:sp>
      <p:sp>
        <p:nvSpPr>
          <p:cNvPr id="6" name="Rectangle 5">
            <a:extLst>
              <a:ext uri="{FF2B5EF4-FFF2-40B4-BE49-F238E27FC236}">
                <a16:creationId xmlns:a16="http://schemas.microsoft.com/office/drawing/2014/main" id="{4FB9A561-975A-4618-80E5-8FB0117B2715}"/>
              </a:ext>
            </a:extLst>
          </p:cNvPr>
          <p:cNvSpPr/>
          <p:nvPr/>
        </p:nvSpPr>
        <p:spPr>
          <a:xfrm>
            <a:off x="6518617" y="34492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Provide for the common defense</a:t>
            </a:r>
          </a:p>
        </p:txBody>
      </p:sp>
      <p:sp>
        <p:nvSpPr>
          <p:cNvPr id="7" name="Rectangle 6">
            <a:extLst>
              <a:ext uri="{FF2B5EF4-FFF2-40B4-BE49-F238E27FC236}">
                <a16:creationId xmlns:a16="http://schemas.microsoft.com/office/drawing/2014/main" id="{20769611-47FB-46AB-85AE-C54FB09B365D}"/>
              </a:ext>
            </a:extLst>
          </p:cNvPr>
          <p:cNvSpPr/>
          <p:nvPr/>
        </p:nvSpPr>
        <p:spPr>
          <a:xfrm>
            <a:off x="6518617" y="44017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Promote the general welfare</a:t>
            </a:r>
          </a:p>
        </p:txBody>
      </p:sp>
      <p:sp>
        <p:nvSpPr>
          <p:cNvPr id="8" name="Rectangle 7">
            <a:extLst>
              <a:ext uri="{FF2B5EF4-FFF2-40B4-BE49-F238E27FC236}">
                <a16:creationId xmlns:a16="http://schemas.microsoft.com/office/drawing/2014/main" id="{9CA41BE5-4B1C-4711-9810-5E93050FF473}"/>
              </a:ext>
            </a:extLst>
          </p:cNvPr>
          <p:cNvSpPr/>
          <p:nvPr/>
        </p:nvSpPr>
        <p:spPr>
          <a:xfrm>
            <a:off x="6518617" y="5354223"/>
            <a:ext cx="4084486" cy="7543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Futura Maxi CG Light" panose="02000504030000020004" pitchFamily="50" charset="0"/>
              </a:rPr>
              <a:t>Secure the blessings of liberty</a:t>
            </a:r>
          </a:p>
        </p:txBody>
      </p:sp>
    </p:spTree>
    <p:extLst>
      <p:ext uri="{BB962C8B-B14F-4D97-AF65-F5344CB8AC3E}">
        <p14:creationId xmlns:p14="http://schemas.microsoft.com/office/powerpoint/2010/main" val="180342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Picture 1" descr="A large auditorium&#10;&#10;Description automatically generated">
            <a:extLst>
              <a:ext uri="{FF2B5EF4-FFF2-40B4-BE49-F238E27FC236}">
                <a16:creationId xmlns:a16="http://schemas.microsoft.com/office/drawing/2014/main" id="{7FB178E7-036A-4C3C-BE79-F539289CBD9B}"/>
              </a:ext>
            </a:extLst>
          </p:cNvPr>
          <p:cNvPicPr>
            <a:picLocks noChangeAspect="1"/>
          </p:cNvPicPr>
          <p:nvPr/>
        </p:nvPicPr>
        <p:blipFill rotWithShape="1">
          <a:blip r:embed="rId2">
            <a:duotone>
              <a:schemeClr val="accent1">
                <a:shade val="45000"/>
                <a:satMod val="135000"/>
              </a:schemeClr>
              <a:prstClr val="white"/>
            </a:duotone>
          </a:blip>
          <a:srcRect/>
          <a:stretch/>
        </p:blipFill>
        <p:spPr>
          <a:xfrm>
            <a:off x="-1" y="1"/>
            <a:ext cx="12192001" cy="6858000"/>
          </a:xfrm>
          <a:prstGeom prst="rect">
            <a:avLst/>
          </a:prstGeom>
          <a:effectLst>
            <a:outerShdw blurRad="50800" dist="38100" dir="8100000" algn="tr" rotWithShape="0">
              <a:prstClr val="black">
                <a:alpha val="40000"/>
              </a:prstClr>
            </a:outerShdw>
          </a:effectLst>
        </p:spPr>
      </p:pic>
      <p:sp>
        <p:nvSpPr>
          <p:cNvPr id="14" name="TextBox 13">
            <a:extLst>
              <a:ext uri="{FF2B5EF4-FFF2-40B4-BE49-F238E27FC236}">
                <a16:creationId xmlns:a16="http://schemas.microsoft.com/office/drawing/2014/main" id="{1DA40921-CF7D-4715-85CC-41D4FE71B0E3}"/>
              </a:ext>
            </a:extLst>
          </p:cNvPr>
          <p:cNvSpPr txBox="1"/>
          <p:nvPr/>
        </p:nvSpPr>
        <p:spPr>
          <a:xfrm>
            <a:off x="-125104" y="263213"/>
            <a:ext cx="8451167" cy="240065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15000" b="1" dirty="0">
                <a:ln w="9525">
                  <a:solidFill>
                    <a:schemeClr val="accent5">
                      <a:lumMod val="60000"/>
                      <a:lumOff val="40000"/>
                    </a:schemeClr>
                  </a:solidFill>
                  <a:prstDash val="solid"/>
                </a:ln>
                <a:solidFill>
                  <a:srgbClr val="FF3444"/>
                </a:solidFill>
                <a:effectLst>
                  <a:outerShdw blurRad="12700" dist="38100" dir="2700000" algn="tl" rotWithShape="0">
                    <a:schemeClr val="accent6"/>
                  </a:outerShdw>
                </a:effectLst>
                <a:latin typeface="Futura ICG" panose="00000400000000000000" pitchFamily="2" charset="0"/>
              </a:rPr>
              <a:t>articles</a:t>
            </a:r>
          </a:p>
        </p:txBody>
      </p:sp>
    </p:spTree>
    <p:extLst>
      <p:ext uri="{BB962C8B-B14F-4D97-AF65-F5344CB8AC3E}">
        <p14:creationId xmlns:p14="http://schemas.microsoft.com/office/powerpoint/2010/main" val="4220219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I</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Sets up the legislative branch</a:t>
            </a:r>
            <a:r>
              <a:rPr kumimoji="0" lang="en-US" sz="2500" b="0" i="0" u="none" strike="noStrike" kern="0" cap="none" spc="0" normalizeH="0" noProof="0" dirty="0">
                <a:ln>
                  <a:noFill/>
                </a:ln>
                <a:solidFill>
                  <a:prstClr val="white"/>
                </a:solidFill>
                <a:effectLst/>
                <a:uLnTx/>
                <a:uFillTx/>
                <a:latin typeface="Futura Maxi CG Light" pitchFamily="50" charset="0"/>
                <a:ea typeface="+mn-ea"/>
                <a:cs typeface="+mn-cs"/>
              </a:rPr>
              <a:t> (Congress) </a:t>
            </a:r>
            <a:endPar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105211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II</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6"/>
            <a:ext cx="7696200" cy="1072075"/>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Sets up the executive branch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noProof="0" dirty="0">
                <a:ln>
                  <a:noFill/>
                </a:ln>
                <a:solidFill>
                  <a:prstClr val="white"/>
                </a:solidFill>
                <a:effectLst/>
                <a:uLnTx/>
                <a:uFillTx/>
                <a:latin typeface="Futura Maxi CG Light" pitchFamily="50" charset="0"/>
                <a:ea typeface="+mn-ea"/>
                <a:cs typeface="+mn-cs"/>
              </a:rPr>
              <a:t> (POTUS &amp; Bureaucracy) </a:t>
            </a:r>
            <a:endPar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17490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III</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Sets up the judicial branch</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noProof="0" dirty="0">
                <a:ln>
                  <a:noFill/>
                </a:ln>
                <a:solidFill>
                  <a:prstClr val="white"/>
                </a:solidFill>
                <a:effectLst/>
                <a:uLnTx/>
                <a:uFillTx/>
                <a:latin typeface="Futura Maxi CG Light" pitchFamily="50" charset="0"/>
                <a:ea typeface="+mn-ea"/>
                <a:cs typeface="+mn-cs"/>
              </a:rPr>
              <a:t> (SCOTUS &amp; federal courts) </a:t>
            </a:r>
            <a:endPar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18690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IV</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Relations between the states</a:t>
            </a:r>
          </a:p>
        </p:txBody>
      </p:sp>
    </p:spTree>
    <p:extLst>
      <p:ext uri="{BB962C8B-B14F-4D97-AF65-F5344CB8AC3E}">
        <p14:creationId xmlns:p14="http://schemas.microsoft.com/office/powerpoint/2010/main" val="368559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V</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Amendment process</a:t>
            </a:r>
          </a:p>
        </p:txBody>
      </p:sp>
    </p:spTree>
    <p:extLst>
      <p:ext uri="{BB962C8B-B14F-4D97-AF65-F5344CB8AC3E}">
        <p14:creationId xmlns:p14="http://schemas.microsoft.com/office/powerpoint/2010/main" val="173852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VI</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Supremacy</a:t>
            </a:r>
            <a:r>
              <a:rPr kumimoji="0" lang="en-US" sz="2500" b="0" i="0" u="none" strike="noStrike" kern="0" cap="none" spc="0" normalizeH="0" noProof="0" dirty="0">
                <a:ln>
                  <a:noFill/>
                </a:ln>
                <a:solidFill>
                  <a:prstClr val="white"/>
                </a:solidFill>
                <a:effectLst/>
                <a:uLnTx/>
                <a:uFillTx/>
                <a:latin typeface="Futura Maxi CG Light" pitchFamily="50" charset="0"/>
                <a:ea typeface="+mn-ea"/>
                <a:cs typeface="+mn-cs"/>
              </a:rPr>
              <a:t> Clause</a:t>
            </a:r>
            <a:endPar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57106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B2251-20C9-498C-A608-59583BB36A67}"/>
              </a:ext>
            </a:extLst>
          </p:cNvPr>
          <p:cNvSpPr/>
          <p:nvPr/>
        </p:nvSpPr>
        <p:spPr>
          <a:xfrm>
            <a:off x="1267849" y="1772529"/>
            <a:ext cx="5329897" cy="1198685"/>
          </a:xfrm>
          <a:prstGeom prst="rect">
            <a:avLst/>
          </a:prstGeom>
          <a:solidFill>
            <a:srgbClr val="45DB6B"/>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Article VII</a:t>
            </a:r>
          </a:p>
        </p:txBody>
      </p:sp>
      <p:sp>
        <p:nvSpPr>
          <p:cNvPr id="3" name="Rectangle 2">
            <a:extLst>
              <a:ext uri="{FF2B5EF4-FFF2-40B4-BE49-F238E27FC236}">
                <a16:creationId xmlns:a16="http://schemas.microsoft.com/office/drawing/2014/main" id="{F9F54760-E7A7-471D-AE75-207EFD4A9F94}"/>
              </a:ext>
            </a:extLst>
          </p:cNvPr>
          <p:cNvSpPr/>
          <p:nvPr/>
        </p:nvSpPr>
        <p:spPr>
          <a:xfrm>
            <a:off x="2008749" y="3429587"/>
            <a:ext cx="7696200" cy="914400"/>
          </a:xfrm>
          <a:prstGeom prst="rect">
            <a:avLst/>
          </a:prstGeom>
          <a:solidFill>
            <a:srgbClr val="FF3444"/>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white"/>
                </a:solidFill>
                <a:effectLst/>
                <a:uLnTx/>
                <a:uFillTx/>
                <a:latin typeface="Futura Maxi CG Light" pitchFamily="50" charset="0"/>
                <a:ea typeface="+mn-ea"/>
                <a:cs typeface="+mn-cs"/>
              </a:rPr>
              <a:t>Ratification of the Constitution</a:t>
            </a:r>
          </a:p>
        </p:txBody>
      </p:sp>
    </p:spTree>
    <p:extLst>
      <p:ext uri="{BB962C8B-B14F-4D97-AF65-F5344CB8AC3E}">
        <p14:creationId xmlns:p14="http://schemas.microsoft.com/office/powerpoint/2010/main" val="53201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6349-A8A2-4168-93CF-066405BD34C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5991014-ED48-4668-B7A4-BCF264654734}"/>
              </a:ext>
            </a:extLst>
          </p:cNvPr>
          <p:cNvSpPr>
            <a:spLocks noGrp="1"/>
          </p:cNvSpPr>
          <p:nvPr>
            <p:ph type="subTitle" idx="1"/>
          </p:nvPr>
        </p:nvSpPr>
        <p:spPr/>
        <p:txBody>
          <a:bodyPr/>
          <a:lstStyle/>
          <a:p>
            <a:endParaRPr lang="en-US"/>
          </a:p>
        </p:txBody>
      </p:sp>
      <p:pic>
        <p:nvPicPr>
          <p:cNvPr id="7" name="Picture 6">
            <a:extLst>
              <a:ext uri="{FF2B5EF4-FFF2-40B4-BE49-F238E27FC236}">
                <a16:creationId xmlns:a16="http://schemas.microsoft.com/office/drawing/2014/main" id="{667D2E8C-CE07-45C2-91E9-84983DB1142F}"/>
              </a:ext>
            </a:extLst>
          </p:cNvPr>
          <p:cNvPicPr>
            <a:picLocks noChangeAspect="1"/>
          </p:cNvPicPr>
          <p:nvPr/>
        </p:nvPicPr>
        <p:blipFill rotWithShape="1">
          <a:blip r:embed="rId2">
            <a:duotone>
              <a:prstClr val="black"/>
              <a:schemeClr val="accent6">
                <a:tint val="45000"/>
                <a:satMod val="400000"/>
              </a:schemeClr>
            </a:duotone>
          </a:blip>
          <a:srcRect t="14844" b="14844"/>
          <a:stretch/>
        </p:blipFill>
        <p:spPr>
          <a:xfrm>
            <a:off x="0" y="0"/>
            <a:ext cx="12192000" cy="6858000"/>
          </a:xfrm>
          <a:prstGeom prst="rect">
            <a:avLst/>
          </a:prstGeom>
        </p:spPr>
      </p:pic>
      <p:sp>
        <p:nvSpPr>
          <p:cNvPr id="6" name="TextBox 5">
            <a:extLst>
              <a:ext uri="{FF2B5EF4-FFF2-40B4-BE49-F238E27FC236}">
                <a16:creationId xmlns:a16="http://schemas.microsoft.com/office/drawing/2014/main" id="{199AC41D-C6AA-444E-94B6-6E11F894629B}"/>
              </a:ext>
            </a:extLst>
          </p:cNvPr>
          <p:cNvSpPr txBox="1"/>
          <p:nvPr/>
        </p:nvSpPr>
        <p:spPr>
          <a:xfrm>
            <a:off x="138332" y="4458364"/>
            <a:ext cx="11915336" cy="2246769"/>
          </a:xfrm>
          <a:prstGeom prst="rect">
            <a:avLst/>
          </a:prstGeom>
          <a:noFill/>
        </p:spPr>
        <p:txBody>
          <a:bodyPr wrap="square">
            <a:spAutoFit/>
          </a:bodyPr>
          <a:lstStyle/>
          <a:p>
            <a:pPr algn="ctr"/>
            <a:r>
              <a:rPr lang="en-US" sz="14000" b="1" dirty="0">
                <a:ln w="9525">
                  <a:solidFill>
                    <a:schemeClr val="accent5">
                      <a:lumMod val="60000"/>
                      <a:lumOff val="40000"/>
                    </a:schemeClr>
                  </a:solidFill>
                  <a:prstDash val="solid"/>
                </a:ln>
                <a:solidFill>
                  <a:srgbClr val="7DFFE6"/>
                </a:solidFill>
                <a:effectLst>
                  <a:outerShdw blurRad="12700" dist="38100" dir="2700000" algn="tl" rotWithShape="0">
                    <a:schemeClr val="accent6"/>
                  </a:outerShdw>
                </a:effectLst>
                <a:latin typeface="Futura ICG" panose="00000400000000000000" pitchFamily="2" charset="0"/>
              </a:rPr>
              <a:t>amendments</a:t>
            </a:r>
          </a:p>
        </p:txBody>
      </p:sp>
    </p:spTree>
    <p:extLst>
      <p:ext uri="{BB962C8B-B14F-4D97-AF65-F5344CB8AC3E}">
        <p14:creationId xmlns:p14="http://schemas.microsoft.com/office/powerpoint/2010/main" val="4070385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58140" y="1229180"/>
            <a:ext cx="6127066" cy="1198685"/>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First Amendment</a:t>
            </a:r>
          </a:p>
        </p:txBody>
      </p:sp>
      <p:sp>
        <p:nvSpPr>
          <p:cNvPr id="3" name="Rectangle 2">
            <a:extLst>
              <a:ext uri="{FF2B5EF4-FFF2-40B4-BE49-F238E27FC236}">
                <a16:creationId xmlns:a16="http://schemas.microsoft.com/office/drawing/2014/main" id="{0248007A-7DCD-42BD-8D58-8DC242A21B4E}"/>
              </a:ext>
            </a:extLst>
          </p:cNvPr>
          <p:cNvSpPr/>
          <p:nvPr/>
        </p:nvSpPr>
        <p:spPr>
          <a:xfrm>
            <a:off x="6095999" y="515244"/>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Freedom</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Religion</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
        <p:nvSpPr>
          <p:cNvPr id="4" name="Rectangle 3">
            <a:extLst>
              <a:ext uri="{FF2B5EF4-FFF2-40B4-BE49-F238E27FC236}">
                <a16:creationId xmlns:a16="http://schemas.microsoft.com/office/drawing/2014/main" id="{0F6536E5-FC1B-4286-B277-FE0F4DF6CA37}"/>
              </a:ext>
            </a:extLst>
          </p:cNvPr>
          <p:cNvSpPr/>
          <p:nvPr/>
        </p:nvSpPr>
        <p:spPr>
          <a:xfrm>
            <a:off x="6096000" y="180248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Freedom</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Speech</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
        <p:nvSpPr>
          <p:cNvPr id="5" name="Rectangle 4">
            <a:extLst>
              <a:ext uri="{FF2B5EF4-FFF2-40B4-BE49-F238E27FC236}">
                <a16:creationId xmlns:a16="http://schemas.microsoft.com/office/drawing/2014/main" id="{9B307A39-E345-48EF-8EB4-5C0EABD7C078}"/>
              </a:ext>
            </a:extLst>
          </p:cNvPr>
          <p:cNvSpPr/>
          <p:nvPr/>
        </p:nvSpPr>
        <p:spPr>
          <a:xfrm>
            <a:off x="6095999" y="3089716"/>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Freedom</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Press</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
        <p:nvSpPr>
          <p:cNvPr id="6" name="Rectangle 5">
            <a:extLst>
              <a:ext uri="{FF2B5EF4-FFF2-40B4-BE49-F238E27FC236}">
                <a16:creationId xmlns:a16="http://schemas.microsoft.com/office/drawing/2014/main" id="{CB349D56-58AB-4404-9874-B7C2C5EA9542}"/>
              </a:ext>
            </a:extLst>
          </p:cNvPr>
          <p:cNvSpPr/>
          <p:nvPr/>
        </p:nvSpPr>
        <p:spPr>
          <a:xfrm>
            <a:off x="6095999" y="4375669"/>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Freedom</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Assembly</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
        <p:nvSpPr>
          <p:cNvPr id="7" name="Rectangle 6">
            <a:extLst>
              <a:ext uri="{FF2B5EF4-FFF2-40B4-BE49-F238E27FC236}">
                <a16:creationId xmlns:a16="http://schemas.microsoft.com/office/drawing/2014/main" id="{7787E6AA-21F5-47F1-83C6-A8321E01C3CF}"/>
              </a:ext>
            </a:extLst>
          </p:cNvPr>
          <p:cNvSpPr/>
          <p:nvPr/>
        </p:nvSpPr>
        <p:spPr>
          <a:xfrm>
            <a:off x="6095998" y="5661622"/>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Freedom</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to Petition the Govt</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944431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51692" y="801858"/>
            <a:ext cx="6133514" cy="1626007"/>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Second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Right to Bear Arms </a:t>
            </a:r>
          </a:p>
        </p:txBody>
      </p:sp>
    </p:spTree>
    <p:extLst>
      <p:ext uri="{BB962C8B-B14F-4D97-AF65-F5344CB8AC3E}">
        <p14:creationId xmlns:p14="http://schemas.microsoft.com/office/powerpoint/2010/main" val="106912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029242" y="1311218"/>
            <a:ext cx="6133514" cy="1288382"/>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Third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No Quartering</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Troops</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17425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029242" y="1041009"/>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Fourth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No Illegal Searches or Seizure</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Property</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290848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30005" y="2829657"/>
            <a:ext cx="6127066" cy="1198685"/>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Fifth Amendment</a:t>
            </a:r>
          </a:p>
        </p:txBody>
      </p:sp>
      <p:sp>
        <p:nvSpPr>
          <p:cNvPr id="3" name="Rectangle 2">
            <a:extLst>
              <a:ext uri="{FF2B5EF4-FFF2-40B4-BE49-F238E27FC236}">
                <a16:creationId xmlns:a16="http://schemas.microsoft.com/office/drawing/2014/main" id="{0248007A-7DCD-42BD-8D58-8DC242A21B4E}"/>
              </a:ext>
            </a:extLst>
          </p:cNvPr>
          <p:cNvSpPr/>
          <p:nvPr/>
        </p:nvSpPr>
        <p:spPr>
          <a:xfrm>
            <a:off x="6096000" y="122918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Due Process of Law</a:t>
            </a:r>
          </a:p>
        </p:txBody>
      </p:sp>
      <p:sp>
        <p:nvSpPr>
          <p:cNvPr id="4" name="Rectangle 3">
            <a:extLst>
              <a:ext uri="{FF2B5EF4-FFF2-40B4-BE49-F238E27FC236}">
                <a16:creationId xmlns:a16="http://schemas.microsoft.com/office/drawing/2014/main" id="{0F6536E5-FC1B-4286-B277-FE0F4DF6CA37}"/>
              </a:ext>
            </a:extLst>
          </p:cNvPr>
          <p:cNvSpPr/>
          <p:nvPr/>
        </p:nvSpPr>
        <p:spPr>
          <a:xfrm>
            <a:off x="6096001" y="2516416"/>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No Self Incrimination</a:t>
            </a:r>
          </a:p>
        </p:txBody>
      </p:sp>
      <p:sp>
        <p:nvSpPr>
          <p:cNvPr id="5" name="Rectangle 4">
            <a:extLst>
              <a:ext uri="{FF2B5EF4-FFF2-40B4-BE49-F238E27FC236}">
                <a16:creationId xmlns:a16="http://schemas.microsoft.com/office/drawing/2014/main" id="{9B307A39-E345-48EF-8EB4-5C0EABD7C078}"/>
              </a:ext>
            </a:extLst>
          </p:cNvPr>
          <p:cNvSpPr/>
          <p:nvPr/>
        </p:nvSpPr>
        <p:spPr>
          <a:xfrm>
            <a:off x="6096000" y="3803652"/>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No Double Jeopardy</a:t>
            </a:r>
          </a:p>
        </p:txBody>
      </p:sp>
      <p:sp>
        <p:nvSpPr>
          <p:cNvPr id="6" name="Rectangle 5">
            <a:extLst>
              <a:ext uri="{FF2B5EF4-FFF2-40B4-BE49-F238E27FC236}">
                <a16:creationId xmlns:a16="http://schemas.microsoft.com/office/drawing/2014/main" id="{CB349D56-58AB-4404-9874-B7C2C5EA9542}"/>
              </a:ext>
            </a:extLst>
          </p:cNvPr>
          <p:cNvSpPr/>
          <p:nvPr/>
        </p:nvSpPr>
        <p:spPr>
          <a:xfrm>
            <a:off x="6096000" y="5089605"/>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Eminent Domain</a:t>
            </a:r>
          </a:p>
        </p:txBody>
      </p:sp>
    </p:spTree>
    <p:extLst>
      <p:ext uri="{BB962C8B-B14F-4D97-AF65-F5344CB8AC3E}">
        <p14:creationId xmlns:p14="http://schemas.microsoft.com/office/powerpoint/2010/main" val="214936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352799" y="1011116"/>
            <a:ext cx="6133514" cy="1223889"/>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Six</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5486399"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Right to speedy</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and public trial</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
        <p:nvSpPr>
          <p:cNvPr id="4" name="Rectangle 3">
            <a:extLst>
              <a:ext uri="{FF2B5EF4-FFF2-40B4-BE49-F238E27FC236}">
                <a16:creationId xmlns:a16="http://schemas.microsoft.com/office/drawing/2014/main" id="{68E6DCE9-C150-4991-BF7A-7D0BFBACB2F4}"/>
              </a:ext>
            </a:extLst>
          </p:cNvPr>
          <p:cNvSpPr/>
          <p:nvPr/>
        </p:nvSpPr>
        <p:spPr>
          <a:xfrm>
            <a:off x="3676357" y="4135902"/>
            <a:ext cx="5486399"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Right to counsel</a:t>
            </a:r>
          </a:p>
        </p:txBody>
      </p:sp>
    </p:spTree>
    <p:extLst>
      <p:ext uri="{BB962C8B-B14F-4D97-AF65-F5344CB8AC3E}">
        <p14:creationId xmlns:p14="http://schemas.microsoft.com/office/powerpoint/2010/main" val="80523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609599" y="3429000"/>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Seventh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4323471" y="1747911"/>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Right to jury in civil</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cases</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165620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Eighth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No cruel</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or unusual punishment or excessive bail</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151939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029242" y="1041009"/>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Nin</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Rights</a:t>
            </a: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 reserved</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to the </a:t>
            </a:r>
            <a:r>
              <a:rPr kumimoji="0" lang="en-US" sz="2500" b="1"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people</a:t>
            </a:r>
            <a:endParaRPr kumimoji="0" lang="en-US" sz="2500" b="1"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64738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029242" y="1041009"/>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Ten</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676357" y="29718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500" b="1" kern="0" noProof="0" dirty="0">
                <a:solidFill>
                  <a:schemeClr val="tx1">
                    <a:lumMod val="85000"/>
                  </a:schemeClr>
                </a:solidFill>
                <a:latin typeface="Futura Maxi CG Light" pitchFamily="50" charset="0"/>
              </a:rPr>
              <a:t>Powers</a:t>
            </a: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 reserved</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to the </a:t>
            </a:r>
            <a:r>
              <a:rPr kumimoji="0" lang="en-US" sz="2500" b="1"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states</a:t>
            </a:r>
            <a:endParaRPr kumimoji="0" lang="en-US" sz="2500" b="1"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44641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609599" y="3429000"/>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11</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4323471" y="1747911"/>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Lawsuits against states</a:t>
            </a:r>
          </a:p>
        </p:txBody>
      </p:sp>
    </p:spTree>
    <p:extLst>
      <p:ext uri="{BB962C8B-B14F-4D97-AF65-F5344CB8AC3E}">
        <p14:creationId xmlns:p14="http://schemas.microsoft.com/office/powerpoint/2010/main" val="367375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12th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559126" y="29718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Changes the Electoral College</a:t>
            </a:r>
          </a:p>
        </p:txBody>
      </p:sp>
    </p:spTree>
    <p:extLst>
      <p:ext uri="{BB962C8B-B14F-4D97-AF65-F5344CB8AC3E}">
        <p14:creationId xmlns:p14="http://schemas.microsoft.com/office/powerpoint/2010/main" val="154025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30005" y="1857171"/>
            <a:ext cx="6127066" cy="1198685"/>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13th Amendment</a:t>
            </a:r>
          </a:p>
        </p:txBody>
      </p:sp>
      <p:sp>
        <p:nvSpPr>
          <p:cNvPr id="4" name="Rectangle 3">
            <a:extLst>
              <a:ext uri="{FF2B5EF4-FFF2-40B4-BE49-F238E27FC236}">
                <a16:creationId xmlns:a16="http://schemas.microsoft.com/office/drawing/2014/main" id="{0F6536E5-FC1B-4286-B277-FE0F4DF6CA37}"/>
              </a:ext>
            </a:extLst>
          </p:cNvPr>
          <p:cNvSpPr/>
          <p:nvPr/>
        </p:nvSpPr>
        <p:spPr>
          <a:xfrm>
            <a:off x="3676357" y="3429000"/>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Abolition of slavery</a:t>
            </a:r>
          </a:p>
        </p:txBody>
      </p:sp>
    </p:spTree>
    <p:extLst>
      <p:ext uri="{BB962C8B-B14F-4D97-AF65-F5344CB8AC3E}">
        <p14:creationId xmlns:p14="http://schemas.microsoft.com/office/powerpoint/2010/main" val="87830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330005" y="2829657"/>
            <a:ext cx="6127066" cy="1198685"/>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14</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3" name="Rectangle 2">
            <a:extLst>
              <a:ext uri="{FF2B5EF4-FFF2-40B4-BE49-F238E27FC236}">
                <a16:creationId xmlns:a16="http://schemas.microsoft.com/office/drawing/2014/main" id="{0248007A-7DCD-42BD-8D58-8DC242A21B4E}"/>
              </a:ext>
            </a:extLst>
          </p:cNvPr>
          <p:cNvSpPr/>
          <p:nvPr/>
        </p:nvSpPr>
        <p:spPr>
          <a:xfrm>
            <a:off x="6349218" y="1651211"/>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Citizenship defined</a:t>
            </a:r>
          </a:p>
        </p:txBody>
      </p:sp>
      <p:sp>
        <p:nvSpPr>
          <p:cNvPr id="4" name="Rectangle 3">
            <a:extLst>
              <a:ext uri="{FF2B5EF4-FFF2-40B4-BE49-F238E27FC236}">
                <a16:creationId xmlns:a16="http://schemas.microsoft.com/office/drawing/2014/main" id="{0F6536E5-FC1B-4286-B277-FE0F4DF6CA37}"/>
              </a:ext>
            </a:extLst>
          </p:cNvPr>
          <p:cNvSpPr/>
          <p:nvPr/>
        </p:nvSpPr>
        <p:spPr>
          <a:xfrm>
            <a:off x="6349219" y="2938447"/>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Equal Protection Clause</a:t>
            </a:r>
          </a:p>
        </p:txBody>
      </p:sp>
      <p:sp>
        <p:nvSpPr>
          <p:cNvPr id="5" name="Rectangle 4">
            <a:extLst>
              <a:ext uri="{FF2B5EF4-FFF2-40B4-BE49-F238E27FC236}">
                <a16:creationId xmlns:a16="http://schemas.microsoft.com/office/drawing/2014/main" id="{9B307A39-E345-48EF-8EB4-5C0EABD7C078}"/>
              </a:ext>
            </a:extLst>
          </p:cNvPr>
          <p:cNvSpPr/>
          <p:nvPr/>
        </p:nvSpPr>
        <p:spPr>
          <a:xfrm>
            <a:off x="6349218" y="4225683"/>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Due Process Clause</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(states)</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93313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609599" y="3429000"/>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15</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4323471" y="1747911"/>
            <a:ext cx="483928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500" kern="0" dirty="0">
                <a:solidFill>
                  <a:schemeClr val="tx1">
                    <a:lumMod val="85000"/>
                  </a:schemeClr>
                </a:solidFill>
                <a:latin typeface="Futura Maxi CG Light" pitchFamily="50" charset="0"/>
              </a:rPr>
              <a:t>Can’t deny right to vote based on race</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404506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16th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559126" y="29718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Income tax</a:t>
            </a:r>
          </a:p>
        </p:txBody>
      </p:sp>
    </p:spTree>
    <p:extLst>
      <p:ext uri="{BB962C8B-B14F-4D97-AF65-F5344CB8AC3E}">
        <p14:creationId xmlns:p14="http://schemas.microsoft.com/office/powerpoint/2010/main" val="377443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17th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559126" y="29718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500" kern="0" dirty="0">
                <a:solidFill>
                  <a:schemeClr val="tx1">
                    <a:lumMod val="85000"/>
                  </a:schemeClr>
                </a:solidFill>
                <a:latin typeface="Futura Maxi CG Light" pitchFamily="50" charset="0"/>
              </a:rPr>
              <a:t>Direct election of the Senate</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114089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18th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3559126" y="29718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Prohibition of alcohol</a:t>
            </a:r>
          </a:p>
        </p:txBody>
      </p:sp>
    </p:spTree>
    <p:extLst>
      <p:ext uri="{BB962C8B-B14F-4D97-AF65-F5344CB8AC3E}">
        <p14:creationId xmlns:p14="http://schemas.microsoft.com/office/powerpoint/2010/main" val="14151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862817" y="968615"/>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19th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2635347" y="2971800"/>
            <a:ext cx="6921305"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Can’t deny right to vote based on gender</a:t>
            </a:r>
          </a:p>
        </p:txBody>
      </p:sp>
    </p:spTree>
    <p:extLst>
      <p:ext uri="{BB962C8B-B14F-4D97-AF65-F5344CB8AC3E}">
        <p14:creationId xmlns:p14="http://schemas.microsoft.com/office/powerpoint/2010/main" val="166625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20</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End</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“lame duck” period</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194974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21st</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Repeal</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of Prohibition (18</a:t>
            </a:r>
            <a:r>
              <a:rPr kumimoji="0" lang="en-US" sz="2500" b="0" i="0" u="none" strike="noStrike" kern="0" cap="none" spc="0" normalizeH="0" baseline="30000" noProof="0" dirty="0">
                <a:ln>
                  <a:noFill/>
                </a:ln>
                <a:solidFill>
                  <a:schemeClr val="tx1">
                    <a:lumMod val="85000"/>
                  </a:schemeClr>
                </a:solidFill>
                <a:effectLst/>
                <a:uLnTx/>
                <a:uFillTx/>
                <a:latin typeface="Futura Maxi CG Light" pitchFamily="50" charset="0"/>
                <a:ea typeface="+mn-ea"/>
                <a:cs typeface="+mn-cs"/>
              </a:rPr>
              <a:t>th</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87977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22nd</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Two Term Limit for POTUS</a:t>
            </a:r>
          </a:p>
        </p:txBody>
      </p:sp>
    </p:spTree>
    <p:extLst>
      <p:ext uri="{BB962C8B-B14F-4D97-AF65-F5344CB8AC3E}">
        <p14:creationId xmlns:p14="http://schemas.microsoft.com/office/powerpoint/2010/main" val="164935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23</a:t>
            </a:r>
            <a:r>
              <a:rPr lang="en-US" sz="5000" b="1" kern="0" baseline="30000" dirty="0">
                <a:solidFill>
                  <a:prstClr val="white"/>
                </a:solidFill>
                <a:latin typeface="Futura Maxi CG Light" pitchFamily="50" charset="0"/>
              </a:rPr>
              <a:t>rd</a:t>
            </a:r>
            <a:r>
              <a:rPr lang="en-US" sz="5000" b="1" kern="0" dirty="0">
                <a:solidFill>
                  <a:prstClr val="white"/>
                </a:solidFill>
                <a:latin typeface="Futura Maxi CG Light" pitchFamily="50" charset="0"/>
              </a:rPr>
              <a:t> </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4" y="3429000"/>
            <a:ext cx="5401993"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Voting</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rights for Washington DC</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00577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24</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Bans the poll tax</a:t>
            </a:r>
          </a:p>
        </p:txBody>
      </p:sp>
    </p:spTree>
    <p:extLst>
      <p:ext uri="{BB962C8B-B14F-4D97-AF65-F5344CB8AC3E}">
        <p14:creationId xmlns:p14="http://schemas.microsoft.com/office/powerpoint/2010/main" val="210923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25</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4" y="3429000"/>
            <a:ext cx="6133513"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Presidential succession and disability</a:t>
            </a:r>
          </a:p>
        </p:txBody>
      </p:sp>
    </p:spTree>
    <p:extLst>
      <p:ext uri="{BB962C8B-B14F-4D97-AF65-F5344CB8AC3E}">
        <p14:creationId xmlns:p14="http://schemas.microsoft.com/office/powerpoint/2010/main" val="284574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26</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500" kern="0" dirty="0">
                <a:solidFill>
                  <a:schemeClr val="tx1">
                    <a:lumMod val="85000"/>
                  </a:schemeClr>
                </a:solidFill>
                <a:latin typeface="Futura Maxi CG Light" pitchFamily="50" charset="0"/>
              </a:rPr>
              <a:t>Voting Age changed to 18</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290883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743D4A-6092-44D4-831B-B750A8B72DE0}"/>
              </a:ext>
            </a:extLst>
          </p:cNvPr>
          <p:cNvSpPr/>
          <p:nvPr/>
        </p:nvSpPr>
        <p:spPr>
          <a:xfrm>
            <a:off x="4998718" y="1573526"/>
            <a:ext cx="6133514" cy="1558591"/>
          </a:xfrm>
          <a:prstGeom prst="rect">
            <a:avLst/>
          </a:prstGeom>
          <a:solidFill>
            <a:srgbClr val="1261D1"/>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5000" b="1" kern="0" dirty="0">
                <a:solidFill>
                  <a:prstClr val="white"/>
                </a:solidFill>
                <a:latin typeface="Futura Maxi CG Light" pitchFamily="50" charset="0"/>
              </a:rPr>
              <a:t>27</a:t>
            </a:r>
            <a:r>
              <a:rPr kumimoji="0" lang="en-US" sz="5000" b="1" i="0" u="none" strike="noStrike" kern="0" cap="none" spc="0" normalizeH="0" baseline="0" noProof="0" dirty="0" err="1">
                <a:ln>
                  <a:noFill/>
                </a:ln>
                <a:solidFill>
                  <a:prstClr val="white"/>
                </a:solidFill>
                <a:effectLst/>
                <a:uLnTx/>
                <a:uFillTx/>
                <a:latin typeface="Futura Maxi CG Light" pitchFamily="50" charset="0"/>
                <a:ea typeface="+mn-ea"/>
                <a:cs typeface="+mn-cs"/>
              </a:rPr>
              <a:t>th</a:t>
            </a:r>
            <a:r>
              <a:rPr kumimoji="0" lang="en-US" sz="5000" b="1" i="0" u="none" strike="noStrike" kern="0" cap="none" spc="0" normalizeH="0" baseline="0" noProof="0" dirty="0">
                <a:ln>
                  <a:noFill/>
                </a:ln>
                <a:solidFill>
                  <a:prstClr val="white"/>
                </a:solidFill>
                <a:effectLst/>
                <a:uLnTx/>
                <a:uFillTx/>
                <a:latin typeface="Futura Maxi CG Light" pitchFamily="50" charset="0"/>
                <a:ea typeface="+mn-ea"/>
                <a:cs typeface="+mn-cs"/>
              </a:rPr>
              <a:t> Amendment</a:t>
            </a:r>
          </a:p>
        </p:txBody>
      </p:sp>
      <p:sp>
        <p:nvSpPr>
          <p:cNvPr id="5" name="Rectangle 4">
            <a:extLst>
              <a:ext uri="{FF2B5EF4-FFF2-40B4-BE49-F238E27FC236}">
                <a16:creationId xmlns:a16="http://schemas.microsoft.com/office/drawing/2014/main" id="{9B307A39-E345-48EF-8EB4-5C0EABD7C078}"/>
              </a:ext>
            </a:extLst>
          </p:cNvPr>
          <p:cNvSpPr/>
          <p:nvPr/>
        </p:nvSpPr>
        <p:spPr>
          <a:xfrm>
            <a:off x="520505" y="3429000"/>
            <a:ext cx="5073748" cy="914400"/>
          </a:xfrm>
          <a:prstGeom prst="rect">
            <a:avLst/>
          </a:prstGeom>
          <a:solidFill>
            <a:srgbClr val="AF43BE"/>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rPr>
              <a:t>Pay raises</a:t>
            </a:r>
            <a:r>
              <a:rPr kumimoji="0" lang="en-US" sz="2500" b="0" i="0" u="none" strike="noStrike" kern="0" cap="none" spc="0" normalizeH="0" noProof="0" dirty="0">
                <a:ln>
                  <a:noFill/>
                </a:ln>
                <a:solidFill>
                  <a:schemeClr val="tx1">
                    <a:lumMod val="85000"/>
                  </a:schemeClr>
                </a:solidFill>
                <a:effectLst/>
                <a:uLnTx/>
                <a:uFillTx/>
                <a:latin typeface="Futura Maxi CG Light" pitchFamily="50" charset="0"/>
                <a:ea typeface="+mn-ea"/>
                <a:cs typeface="+mn-cs"/>
              </a:rPr>
              <a:t> for Congress</a:t>
            </a:r>
            <a:endParaRPr kumimoji="0" lang="en-US" sz="2500" b="0" i="0" u="none" strike="noStrike" kern="0" cap="none" spc="0" normalizeH="0" baseline="0" noProof="0" dirty="0">
              <a:ln>
                <a:noFill/>
              </a:ln>
              <a:solidFill>
                <a:schemeClr val="tx1">
                  <a:lumMod val="85000"/>
                </a:schemeClr>
              </a:solidFill>
              <a:effectLst/>
              <a:uLnTx/>
              <a:uFillTx/>
              <a:latin typeface="Futura Maxi CG Light" pitchFamily="50" charset="0"/>
              <a:ea typeface="+mn-ea"/>
              <a:cs typeface="+mn-cs"/>
            </a:endParaRPr>
          </a:p>
        </p:txBody>
      </p:sp>
    </p:spTree>
    <p:extLst>
      <p:ext uri="{BB962C8B-B14F-4D97-AF65-F5344CB8AC3E}">
        <p14:creationId xmlns:p14="http://schemas.microsoft.com/office/powerpoint/2010/main" val="391415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Group 26">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8" name="Straight Connector 27">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Isosceles Triangle 35">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Isosceles Triangle 36">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7B7F6EA-4F1A-4E1C-81B9-8FC359D8E01D}"/>
              </a:ext>
            </a:extLst>
          </p:cNvPr>
          <p:cNvSpPr>
            <a:spLocks noGrp="1"/>
          </p:cNvSpPr>
          <p:nvPr>
            <p:ph type="title"/>
          </p:nvPr>
        </p:nvSpPr>
        <p:spPr>
          <a:xfrm>
            <a:off x="5536734" y="609600"/>
            <a:ext cx="3737268" cy="1320800"/>
          </a:xfrm>
        </p:spPr>
        <p:txBody>
          <a:bodyPr vert="horz" lIns="91440" tIns="45720" rIns="91440" bIns="45720" rtlCol="0" anchor="t">
            <a:normAutofit/>
          </a:bodyPr>
          <a:lstStyle/>
          <a:p>
            <a:r>
              <a:rPr lang="en-US" sz="3600"/>
              <a:t>Your assignment:</a:t>
            </a:r>
          </a:p>
        </p:txBody>
      </p:sp>
      <p:sp>
        <p:nvSpPr>
          <p:cNvPr id="3" name="Content Placeholder 2">
            <a:extLst>
              <a:ext uri="{FF2B5EF4-FFF2-40B4-BE49-F238E27FC236}">
                <a16:creationId xmlns:a16="http://schemas.microsoft.com/office/drawing/2014/main" id="{BC5884FA-890B-4C89-8953-87B5FDFAE26A}"/>
              </a:ext>
            </a:extLst>
          </p:cNvPr>
          <p:cNvSpPr>
            <a:spLocks noGrp="1"/>
          </p:cNvSpPr>
          <p:nvPr>
            <p:ph idx="1"/>
          </p:nvPr>
        </p:nvSpPr>
        <p:spPr>
          <a:xfrm>
            <a:off x="5209563" y="2160589"/>
            <a:ext cx="4064439" cy="3880773"/>
          </a:xfrm>
        </p:spPr>
        <p:txBody>
          <a:bodyPr vert="horz" lIns="91440" tIns="45720" rIns="91440" bIns="45720" rtlCol="0">
            <a:normAutofit fontScale="92500" lnSpcReduction="20000"/>
          </a:bodyPr>
          <a:lstStyle/>
          <a:p>
            <a:r>
              <a:rPr lang="en-US" b="1" dirty="0"/>
              <a:t>You need to be prepared to be quizzed on this information.</a:t>
            </a:r>
          </a:p>
          <a:p>
            <a:r>
              <a:rPr lang="en-US" dirty="0"/>
              <a:t>I will ask you either of these two ways:</a:t>
            </a:r>
          </a:p>
          <a:p>
            <a:pPr lvl="1"/>
            <a:r>
              <a:rPr lang="en-US" dirty="0"/>
              <a:t>What is the eighth amendment?</a:t>
            </a:r>
          </a:p>
          <a:p>
            <a:pPr lvl="1"/>
            <a:r>
              <a:rPr lang="en-US" dirty="0"/>
              <a:t>Which amendment protects you from cruel and unusual punishments?</a:t>
            </a:r>
          </a:p>
          <a:p>
            <a:r>
              <a:rPr lang="en-US" dirty="0"/>
              <a:t>If you download this as a slide deck or PowerPoint file, it’s animated so you can use it like flash cards.  </a:t>
            </a:r>
          </a:p>
          <a:p>
            <a:r>
              <a:rPr lang="en-US" dirty="0"/>
              <a:t>If you have any questions over the summer you can email </a:t>
            </a:r>
            <a:r>
              <a:rPr lang="en-US" dirty="0">
                <a:hlinkClick r:id="rId2"/>
              </a:rPr>
              <a:t>rakestrawatwork@gmail.com</a:t>
            </a:r>
            <a:r>
              <a:rPr lang="en-US" dirty="0"/>
              <a:t> </a:t>
            </a:r>
          </a:p>
          <a:p>
            <a:endParaRPr lang="en-US" dirty="0"/>
          </a:p>
          <a:p>
            <a:pPr marL="0"/>
            <a:endParaRPr lang="en-US" dirty="0"/>
          </a:p>
        </p:txBody>
      </p:sp>
      <p:pic>
        <p:nvPicPr>
          <p:cNvPr id="4" name="Picture 3">
            <a:extLst>
              <a:ext uri="{FF2B5EF4-FFF2-40B4-BE49-F238E27FC236}">
                <a16:creationId xmlns:a16="http://schemas.microsoft.com/office/drawing/2014/main" id="{E0872AD5-193E-47C9-BAC2-454E1FF483BF}"/>
              </a:ext>
            </a:extLst>
          </p:cNvPr>
          <p:cNvPicPr>
            <a:picLocks noChangeAspect="1"/>
          </p:cNvPicPr>
          <p:nvPr/>
        </p:nvPicPr>
        <p:blipFill rotWithShape="1">
          <a:blip r:embed="rId3"/>
          <a:srcRect r="1009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42" name="Isosceles Triangle 3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7411022"/>
      </p:ext>
    </p:extLst>
  </p:cSld>
  <p:clrMapOvr>
    <a:masterClrMapping/>
  </p:clrMapOvr>
</p:sld>
</file>

<file path=ppt/theme/theme1.xml><?xml version="1.0" encoding="utf-8"?>
<a:theme xmlns:a="http://schemas.openxmlformats.org/drawingml/2006/main" name="Facet">
  <a:themeElements>
    <a:clrScheme name="Pastels">
      <a:dk1>
        <a:sysClr val="windowText" lastClr="000000"/>
      </a:dk1>
      <a:lt1>
        <a:sysClr val="window" lastClr="FFFFFF"/>
      </a:lt1>
      <a:dk2>
        <a:srgbClr val="011FFD"/>
      </a:dk2>
      <a:lt2>
        <a:srgbClr val="D3D3D2"/>
      </a:lt2>
      <a:accent1>
        <a:srgbClr val="FF9AA2"/>
      </a:accent1>
      <a:accent2>
        <a:srgbClr val="FFB7B2"/>
      </a:accent2>
      <a:accent3>
        <a:srgbClr val="FFDAC1"/>
      </a:accent3>
      <a:accent4>
        <a:srgbClr val="E2F0CB"/>
      </a:accent4>
      <a:accent5>
        <a:srgbClr val="B5EAD7"/>
      </a:accent5>
      <a:accent6>
        <a:srgbClr val="C7CEEA"/>
      </a:accent6>
      <a:hlink>
        <a:srgbClr val="08F7FE"/>
      </a:hlink>
      <a:folHlink>
        <a:srgbClr val="FE53BB"/>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Facet">
  <a:themeElements>
    <a:clrScheme name="Pastels">
      <a:dk1>
        <a:sysClr val="windowText" lastClr="000000"/>
      </a:dk1>
      <a:lt1>
        <a:sysClr val="window" lastClr="FFFFFF"/>
      </a:lt1>
      <a:dk2>
        <a:srgbClr val="011FFD"/>
      </a:dk2>
      <a:lt2>
        <a:srgbClr val="D3D3D2"/>
      </a:lt2>
      <a:accent1>
        <a:srgbClr val="FF9AA2"/>
      </a:accent1>
      <a:accent2>
        <a:srgbClr val="FFB7B2"/>
      </a:accent2>
      <a:accent3>
        <a:srgbClr val="FFDAC1"/>
      </a:accent3>
      <a:accent4>
        <a:srgbClr val="E2F0CB"/>
      </a:accent4>
      <a:accent5>
        <a:srgbClr val="B5EAD7"/>
      </a:accent5>
      <a:accent6>
        <a:srgbClr val="C7CEEA"/>
      </a:accent6>
      <a:hlink>
        <a:srgbClr val="08F7FE"/>
      </a:hlink>
      <a:folHlink>
        <a:srgbClr val="FE53BB"/>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1_Facet">
  <a:themeElements>
    <a:clrScheme name="Slidehelper - 010">
      <a:dk1>
        <a:sysClr val="windowText" lastClr="000000"/>
      </a:dk1>
      <a:lt1>
        <a:sysClr val="window" lastClr="FFFFFF"/>
      </a:lt1>
      <a:dk2>
        <a:srgbClr val="323232"/>
      </a:dk2>
      <a:lt2>
        <a:srgbClr val="E3DED1"/>
      </a:lt2>
      <a:accent1>
        <a:srgbClr val="5BC0EB"/>
      </a:accent1>
      <a:accent2>
        <a:srgbClr val="FDE74C"/>
      </a:accent2>
      <a:accent3>
        <a:srgbClr val="9BC53D"/>
      </a:accent3>
      <a:accent4>
        <a:srgbClr val="E55934"/>
      </a:accent4>
      <a:accent5>
        <a:srgbClr val="FA7921"/>
      </a:accent5>
      <a:accent6>
        <a:srgbClr val="BFBFBF"/>
      </a:accent6>
      <a:hlink>
        <a:srgbClr val="5BC0EB"/>
      </a:hlink>
      <a:folHlink>
        <a:srgbClr val="FDE74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4.xml><?xml version="1.0" encoding="utf-8"?>
<a:theme xmlns:a="http://schemas.openxmlformats.org/drawingml/2006/main" name="Facet">
  <a:themeElements>
    <a:clrScheme name="Slidehelper - 034">
      <a:dk1>
        <a:sysClr val="windowText" lastClr="000000"/>
      </a:dk1>
      <a:lt1>
        <a:sysClr val="window" lastClr="FFFFFF"/>
      </a:lt1>
      <a:dk2>
        <a:srgbClr val="323232"/>
      </a:dk2>
      <a:lt2>
        <a:srgbClr val="E3DED1"/>
      </a:lt2>
      <a:accent1>
        <a:srgbClr val="1BE7FF"/>
      </a:accent1>
      <a:accent2>
        <a:srgbClr val="6EEB83"/>
      </a:accent2>
      <a:accent3>
        <a:srgbClr val="E4FF1A"/>
      </a:accent3>
      <a:accent4>
        <a:srgbClr val="E8AA14"/>
      </a:accent4>
      <a:accent5>
        <a:srgbClr val="FF5714"/>
      </a:accent5>
      <a:accent6>
        <a:srgbClr val="BFBFBF"/>
      </a:accent6>
      <a:hlink>
        <a:srgbClr val="1BE7FF"/>
      </a:hlink>
      <a:folHlink>
        <a:srgbClr val="6EEB83"/>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5.xml><?xml version="1.0" encoding="utf-8"?>
<a:theme xmlns:a="http://schemas.openxmlformats.org/drawingml/2006/main" name="Office Theme">
  <a:themeElements>
    <a:clrScheme name="Slidehelper - 147">
      <a:dk1>
        <a:sysClr val="windowText" lastClr="000000"/>
      </a:dk1>
      <a:lt1>
        <a:sysClr val="window" lastClr="FFFFFF"/>
      </a:lt1>
      <a:dk2>
        <a:srgbClr val="323232"/>
      </a:dk2>
      <a:lt2>
        <a:srgbClr val="E3DED1"/>
      </a:lt2>
      <a:accent1>
        <a:srgbClr val="4A148C"/>
      </a:accent1>
      <a:accent2>
        <a:srgbClr val="6A1B9A"/>
      </a:accent2>
      <a:accent3>
        <a:srgbClr val="7B1FA2"/>
      </a:accent3>
      <a:accent4>
        <a:srgbClr val="8E24AA"/>
      </a:accent4>
      <a:accent5>
        <a:srgbClr val="9C27B0"/>
      </a:accent5>
      <a:accent6>
        <a:srgbClr val="AB47BC"/>
      </a:accent6>
      <a:hlink>
        <a:srgbClr val="4A148C"/>
      </a:hlink>
      <a:folHlink>
        <a:srgbClr val="6A1B9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Facet">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7.xml><?xml version="1.0" encoding="utf-8"?>
<a:theme xmlns:a="http://schemas.openxmlformats.org/drawingml/2006/main" name="Facet">
  <a:themeElements>
    <a:clrScheme name="Slidehelper - 032">
      <a:dk1>
        <a:sysClr val="windowText" lastClr="000000"/>
      </a:dk1>
      <a:lt1>
        <a:sysClr val="window" lastClr="FFFFFF"/>
      </a:lt1>
      <a:dk2>
        <a:srgbClr val="323232"/>
      </a:dk2>
      <a:lt2>
        <a:srgbClr val="E3DED1"/>
      </a:lt2>
      <a:accent1>
        <a:srgbClr val="20BF55"/>
      </a:accent1>
      <a:accent2>
        <a:srgbClr val="0B4F6C"/>
      </a:accent2>
      <a:accent3>
        <a:srgbClr val="01BAEF"/>
      </a:accent3>
      <a:accent4>
        <a:srgbClr val="F1F1F1"/>
      </a:accent4>
      <a:accent5>
        <a:srgbClr val="757575"/>
      </a:accent5>
      <a:accent6>
        <a:srgbClr val="BFBFBF"/>
      </a:accent6>
      <a:hlink>
        <a:srgbClr val="20BF55"/>
      </a:hlink>
      <a:folHlink>
        <a:srgbClr val="0B4F6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601</TotalTime>
  <Words>519</Words>
  <Application>Microsoft Office PowerPoint</Application>
  <PresentationFormat>Widescreen</PresentationFormat>
  <Paragraphs>106</Paragraphs>
  <Slides>42</Slides>
  <Notes>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42</vt:i4>
      </vt:variant>
    </vt:vector>
  </HeadingPairs>
  <TitlesOfParts>
    <vt:vector size="56" baseType="lpstr">
      <vt:lpstr>Arial</vt:lpstr>
      <vt:lpstr>Calibri</vt:lpstr>
      <vt:lpstr>Calibri Light</vt:lpstr>
      <vt:lpstr>Futura ICG</vt:lpstr>
      <vt:lpstr>Futura Maxi CG Light</vt:lpstr>
      <vt:lpstr>Trebuchet MS</vt:lpstr>
      <vt:lpstr>Wingdings 3</vt:lpstr>
      <vt:lpstr>Facet</vt:lpstr>
      <vt:lpstr>Facet</vt:lpstr>
      <vt:lpstr>1_Facet</vt:lpstr>
      <vt:lpstr>Facet</vt:lpstr>
      <vt:lpstr>Office Theme</vt:lpstr>
      <vt:lpstr>Facet</vt:lpstr>
      <vt:lpstr>Facet</vt:lpstr>
      <vt:lpstr>The U.S. Constitution</vt:lpstr>
      <vt:lpstr>Your assignment: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 Constitution</dc:title>
  <dc:creator>Curt Rakestraw</dc:creator>
  <cp:lastModifiedBy>CURTIS R RAKESTRAW</cp:lastModifiedBy>
  <cp:revision>9</cp:revision>
  <dcterms:created xsi:type="dcterms:W3CDTF">2020-05-29T05:26:24Z</dcterms:created>
  <dcterms:modified xsi:type="dcterms:W3CDTF">2026-05-13T13:51:25Z</dcterms:modified>
</cp:coreProperties>
</file>