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7" r:id="rId3"/>
    <p:sldMasterId id="214748365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6858000" cx="9144000"/>
  <p:notesSz cx="6954825" cy="92408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3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0"/>
            <a:ext cx="3013762" cy="462042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39465" y="0"/>
            <a:ext cx="3013762" cy="462042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8777190"/>
            <a:ext cx="3013762" cy="462042"/>
          </a:xfrm>
          <a:prstGeom prst="rect">
            <a:avLst/>
          </a:prstGeom>
          <a:noFill/>
          <a:ln>
            <a:noFill/>
          </a:ln>
        </p:spPr>
        <p:txBody>
          <a:bodyPr anchorCtr="0" anchor="b" bIns="92525" lIns="92525" spcFirstLastPara="1" rIns="92525" wrap="square" tIns="92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39465" y="8777190"/>
            <a:ext cx="3013762" cy="462042"/>
          </a:xfrm>
          <a:prstGeom prst="rect">
            <a:avLst/>
          </a:prstGeom>
          <a:noFill/>
          <a:ln>
            <a:noFill/>
          </a:ln>
        </p:spPr>
        <p:txBody>
          <a:bodyPr anchorCtr="0" anchor="b" bIns="46250" lIns="92525" spcFirstLastPara="1" rIns="92525" wrap="square" tIns="462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95484" y="4389398"/>
            <a:ext cx="5563870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9" name="Google Shape;129;p7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4" name="Google Shape;144;p9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7" name="Google Shape;157;p11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5" name="Google Shape;165;p12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2" name="Google Shape;172;p13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0" name="Google Shape;180;p14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9" name="Google Shape;189;p15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7" name="Google Shape;197;p16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/>
          <p:nvPr>
            <p:ph type="ctrTitle"/>
          </p:nvPr>
        </p:nvSpPr>
        <p:spPr>
          <a:xfrm>
            <a:off x="685800" y="1371600"/>
            <a:ext cx="7848599" cy="192722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685800" y="3505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 rot="5400000">
            <a:off x="4724399" y="2514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 rot="5400000">
            <a:off x="533400" y="533400"/>
            <a:ext cx="5867400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 rot="5400000">
            <a:off x="2133599" y="-76200"/>
            <a:ext cx="4876799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792479"/>
            <a:ext cx="2142679" cy="126492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/>
          <p:nvPr>
            <p:ph idx="2" type="pic"/>
          </p:nvPr>
        </p:nvSpPr>
        <p:spPr>
          <a:xfrm>
            <a:off x="2858609" y="838200"/>
            <a:ext cx="5904389" cy="5500456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0799" rotWithShape="0" algn="t" dir="5400000" dist="12700">
              <a:srgbClr val="000000">
                <a:alpha val="58431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72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457200" y="2133600"/>
            <a:ext cx="2139695" cy="42428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02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7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457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973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2" type="body"/>
          </p:nvPr>
        </p:nvSpPr>
        <p:spPr>
          <a:xfrm>
            <a:off x="4648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973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/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" type="body"/>
          </p:nvPr>
        </p:nvSpPr>
        <p:spPr>
          <a:xfrm>
            <a:off x="722312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  <a:defRPr b="0" i="0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2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2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2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" name="Google Shape;12;p1"/>
          <p:cNvCxnSpPr/>
          <p:nvPr/>
        </p:nvCxnSpPr>
        <p:spPr>
          <a:xfrm>
            <a:off x="685800" y="3398837"/>
            <a:ext cx="7848599" cy="1587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" name="Google Shape;13;p1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3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1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11"/>
          <p:cNvCxnSpPr/>
          <p:nvPr/>
        </p:nvCxnSpPr>
        <p:spPr>
          <a:xfrm>
            <a:off x="731837" y="4598987"/>
            <a:ext cx="7848599" cy="1587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7" name="Google Shape;77;p11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history.com/topics/alamo/videos/deconstructing-history-alamo" TargetMode="External"/><Relationship Id="rId4" Type="http://schemas.openxmlformats.org/officeDocument/2006/relationships/image" Target="../media/image7.jpg"/><Relationship Id="rId5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/>
          <p:nvPr>
            <p:ph type="ctrTitle"/>
          </p:nvPr>
        </p:nvSpPr>
        <p:spPr>
          <a:xfrm>
            <a:off x="685800" y="1371600"/>
            <a:ext cx="7848599" cy="19272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None/>
            </a:pPr>
            <a:r>
              <a:rPr b="0" i="0" lang="en-US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MANIFEST DESTINY &amp; EXPANSION</a:t>
            </a:r>
            <a:endParaRPr/>
          </a:p>
        </p:txBody>
      </p:sp>
      <p:sp>
        <p:nvSpPr>
          <p:cNvPr id="93" name="Google Shape;93;p13"/>
          <p:cNvSpPr txBox="1"/>
          <p:nvPr>
            <p:ph idx="1" type="subTitle"/>
          </p:nvPr>
        </p:nvSpPr>
        <p:spPr>
          <a:xfrm>
            <a:off x="685800" y="3505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</a:pPr>
            <a:r>
              <a:rPr b="0" i="0" lang="en-US" sz="2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American History I  - Unit 7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</a:pPr>
            <a:r>
              <a:rPr b="0" i="0" lang="en-US" sz="2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Ms. Brown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  <a:endParaRPr/>
          </a:p>
        </p:txBody>
      </p:sp>
      <p:sp>
        <p:nvSpPr>
          <p:cNvPr id="99" name="Google Shape;99;p14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Define Manifest Destiny.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  <a:p>
            <a:pPr indent="-16191" lvl="0" marL="198755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was the MAJOR reason a person would want to move westward?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  <a:p>
            <a:pPr indent="-16191" lvl="0" marL="198755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was the MAJOR danger when traveling west?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  <a:p>
            <a:pPr indent="-16191" lvl="0" marL="198755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were the 2 main trails used to travel west?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  <a:p>
            <a:pPr indent="-16191" lvl="0" marL="198755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did Polk’s campaign slogan “54-40 or Fight” refer to?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SzPts val="1615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  <a:endParaRPr/>
          </a:p>
        </p:txBody>
      </p:sp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Define Manifest Destiny.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belief that it was America’s destiny and right to expand westward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was the MAJOR reason a person would want to move westward?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economic opportunities (escape debt, get land, new markets, gold, etc)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was the MAJOR danger when traveling west?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Native American attacks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were the 2 main trails used to travel west?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Fe Trail and Oregon Trail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did Polk’s campaign slogan “54-40 or Fight” refer to?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 willingness to fight the British for the Oregon Territory’s northern border at 54-40.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border was eventually established at the 49</a:t>
            </a:r>
            <a:r>
              <a:rPr b="0" baseline="3000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parallel (current border with US and Canada).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b="0" i="0" lang="en-US" sz="4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7.3 – EXPANSION INTO TEXAS</a:t>
            </a:r>
            <a:endParaRPr/>
          </a:p>
        </p:txBody>
      </p:sp>
      <p:sp>
        <p:nvSpPr>
          <p:cNvPr id="111" name="Google Shape;111;p16"/>
          <p:cNvSpPr txBox="1"/>
          <p:nvPr>
            <p:ph idx="1" type="body"/>
          </p:nvPr>
        </p:nvSpPr>
        <p:spPr>
          <a:xfrm>
            <a:off x="722312" y="4627562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5"/>
              <a:buFont typeface="Arial"/>
              <a:buNone/>
            </a:pPr>
            <a:r>
              <a:rPr b="0" i="0" lang="en-US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AH1.H.3.2	Explain how environmental, cultural, and economic factors influenced the patterns of migration and settlement within the US before the Civil War.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325"/>
              <a:buFont typeface="Arial"/>
              <a:buNone/>
            </a:pPr>
            <a:r>
              <a:rPr b="0" i="0" lang="en-US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AH1.H.3.3	Explain the roles of various racial and ethnic groups in settlement and expansion through Reconstruction and the consequences for those groups.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325"/>
              <a:buFont typeface="Arial"/>
              <a:buNone/>
            </a:pPr>
            <a:r>
              <a:rPr b="0" i="0" lang="en-US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AH1.H.3.4	Analyze voluntary and involuntary immigration trends through Reconstruction in terms of causes, regions of origin and destination, cultural contributions, and public and governmental response.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325"/>
              <a:buFont typeface="Arial"/>
              <a:buNone/>
            </a:pPr>
            <a:r>
              <a:rPr b="0" i="0" lang="en-US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AH1.H.6.1	Explain how national economic and political interests helped set the direction of US foreign policy.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325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0" y="123967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Mexican History</a:t>
            </a:r>
            <a:endParaRPr/>
          </a:p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-1" y="928048"/>
            <a:ext cx="3914775" cy="53203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Until 1821, Mexico was owned by Spain.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Rich natural resources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 climate for agriculture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Catholic missionaries from Spain established forts in Mexican land → growth of Catholicism among Mexicans.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1821 – Mexico became independent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4775" y="1676400"/>
            <a:ext cx="5194300" cy="388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9800" y="3228401"/>
            <a:ext cx="4878475" cy="36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8"/>
          <p:cNvSpPr txBox="1"/>
          <p:nvPr>
            <p:ph type="title"/>
          </p:nvPr>
        </p:nvSpPr>
        <p:spPr>
          <a:xfrm>
            <a:off x="0" y="228599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Mexican History</a:t>
            </a:r>
            <a:endParaRPr/>
          </a:p>
        </p:txBody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0" y="996288"/>
            <a:ext cx="8686800" cy="548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Independent Mexico wanted to grow their economy.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Trade between Mexico’s northern territories and the US increased.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Soon, the Mexican government in central Mexico could not control the activities in the northern territories.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Americans began to</a:t>
            </a:r>
            <a:b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to these areas</a:t>
            </a:r>
            <a:b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 though the land</a:t>
            </a:r>
            <a:b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was owned by Mexico</a:t>
            </a:r>
            <a:b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(Manifest Destiny…</a:t>
            </a:r>
            <a:b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remember) </a:t>
            </a:r>
            <a:endParaRPr/>
          </a:p>
        </p:txBody>
      </p:sp>
      <p:cxnSp>
        <p:nvCxnSpPr>
          <p:cNvPr id="126" name="Google Shape;126;p18"/>
          <p:cNvCxnSpPr/>
          <p:nvPr/>
        </p:nvCxnSpPr>
        <p:spPr>
          <a:xfrm>
            <a:off x="5257800" y="3124200"/>
            <a:ext cx="585000" cy="245730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lg" w="lg" type="stealth"/>
          </a:ln>
          <a:effectLst>
            <a:outerShdw blurRad="63500" dir="2700000" dist="25400">
              <a:srgbClr val="000000">
                <a:alpha val="59215"/>
              </a:srgbClr>
            </a:outerShdw>
          </a:effec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>
            <a:off x="0" y="195619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Mexico Invites US Settlers</a:t>
            </a:r>
            <a:endParaRPr/>
          </a:p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>
            <a:off x="1" y="1009934"/>
            <a:ext cx="5104262" cy="5053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Mexico began to encourage American settlements in northern Mexico using </a:t>
            </a:r>
            <a:r>
              <a:rPr b="1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land grants</a:t>
            </a: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1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Areas of land sold given to settlers to encourage settlement of an area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Empresarios – Americans who accepted Mexican land grants and worked to attract/recruit other settlers to Mexico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Promised to obey Mexican laws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 Roman Catholicism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slavery</a:t>
            </a:r>
            <a:endParaRPr/>
          </a:p>
        </p:txBody>
      </p:sp>
      <p:pic>
        <p:nvPicPr>
          <p:cNvPr descr="http://www.k12tlc.org/content/quests/txhist/empresariomap.gif" id="133" name="Google Shape;13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2433" y="2133600"/>
            <a:ext cx="3675061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title"/>
          </p:nvPr>
        </p:nvSpPr>
        <p:spPr>
          <a:xfrm>
            <a:off x="0" y="25401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Austin in Texas</a:t>
            </a:r>
            <a:endParaRPr/>
          </a:p>
        </p:txBody>
      </p:sp>
      <p:sp>
        <p:nvSpPr>
          <p:cNvPr id="139" name="Google Shape;139;p20"/>
          <p:cNvSpPr txBox="1"/>
          <p:nvPr>
            <p:ph idx="1" type="body"/>
          </p:nvPr>
        </p:nvSpPr>
        <p:spPr>
          <a:xfrm>
            <a:off x="0" y="914400"/>
            <a:ext cx="4648199" cy="5410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1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Stephen E. Austin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 successful empresario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Established a colony in Mexican-owned Texas where “no drunkard, no gambler, no profane swearer, and no idler” would be allowed.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1825, Austin had granted almost 300 land grants (177 square acres each)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pbs.org/weta/thewest/people/images/austin1.jpg" id="140" name="Google Shape;14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6575" y="0"/>
            <a:ext cx="2257425" cy="19557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c3e308.medialib.glogster.com/media/eb/ebac0847947b38e8176a48d2d6615fe5d17471d07876aa25d4b39172536d2dde/austins-colony-in-mexican-texas.jpg" id="141" name="Google Shape;14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0163" y="1676400"/>
            <a:ext cx="4033837" cy="51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>
            <p:ph type="title"/>
          </p:nvPr>
        </p:nvSpPr>
        <p:spPr>
          <a:xfrm>
            <a:off x="0" y="152402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Disputes over Texas</a:t>
            </a:r>
            <a:endParaRPr/>
          </a:p>
        </p:txBody>
      </p:sp>
      <p:sp>
        <p:nvSpPr>
          <p:cNvPr id="147" name="Google Shape;147;p21"/>
          <p:cNvSpPr txBox="1"/>
          <p:nvPr>
            <p:ph idx="1" type="body"/>
          </p:nvPr>
        </p:nvSpPr>
        <p:spPr>
          <a:xfrm>
            <a:off x="0" y="996288"/>
            <a:ext cx="4727576" cy="5861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Settling in Texas soon became very popular and Americans wanted the land for America.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Proposed new border = Rio Grande River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American settlers = more tensions with Mexicans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Spoke English, not Spanish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Protestant, not Catholic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Brought slaves for cotton and sugar fields</a:t>
            </a:r>
            <a:endParaRPr/>
          </a:p>
        </p:txBody>
      </p:sp>
      <p:pic>
        <p:nvPicPr>
          <p:cNvPr descr="http://jrfibonacci.files.wordpress.com/2012/03/map1840a.jpg" id="148" name="Google Shape;14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7576" y="1600200"/>
            <a:ext cx="4416424" cy="48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Disputes over Texas</a:t>
            </a:r>
            <a:endParaRPr/>
          </a:p>
        </p:txBody>
      </p:sp>
      <p:sp>
        <p:nvSpPr>
          <p:cNvPr id="154" name="Google Shape;154;p22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1830, Mexico attempted to stop American settlements in Texas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Stopped granting land to American settlers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Closed the border with the US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Placed heavy tariffs on American goods coming into Mexico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 Mexican police could not enforce the restrictions on the entire US-Mexico border → American population in Texas grew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>
            <p:ph type="title"/>
          </p:nvPr>
        </p:nvSpPr>
        <p:spPr>
          <a:xfrm>
            <a:off x="0" y="153988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Disputes over Texas</a:t>
            </a:r>
            <a:endParaRPr/>
          </a:p>
        </p:txBody>
      </p:sp>
      <p:sp>
        <p:nvSpPr>
          <p:cNvPr id="160" name="Google Shape;160;p23"/>
          <p:cNvSpPr txBox="1"/>
          <p:nvPr>
            <p:ph idx="1" type="body"/>
          </p:nvPr>
        </p:nvSpPr>
        <p:spPr>
          <a:xfrm>
            <a:off x="0" y="996288"/>
            <a:ext cx="5562599" cy="548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1833 – Austin traveled to Mexico City  to ask Dictator </a:t>
            </a:r>
            <a:r>
              <a:rPr b="1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Anna</a:t>
            </a: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greater self-governance in Texas. 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None/>
            </a:pPr>
            <a:r>
              <a:t/>
            </a:r>
            <a:endParaRPr b="0" i="0" sz="2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Anna refused to allow for more independence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Revoked the Mexican Constitution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Arrested Austin for “inciting a revolution”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Revoked local powers in Texas and other Mexican territories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Sparked several rebellions in these areas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encrypted-tbn2.google.com/images?q=tbn:ANd9GcTlqWFlYItqgTBe9MgWEk-WdELyKFaYtHCY7JDRgbix-gjfxt0B" id="161" name="Google Shape;16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2600" y="333375"/>
            <a:ext cx="2819400" cy="36306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encrypted-tbn1.google.com/images?q=tbn:ANd9GcRp7jT8ifKIY8yrp2xdE63Jjy-BPdKPJowBMQqm6l-aZxsS7EC0" id="162" name="Google Shape;16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7800" y="4419600"/>
            <a:ext cx="2867025" cy="2154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>
            <p:ph type="title"/>
          </p:nvPr>
        </p:nvSpPr>
        <p:spPr>
          <a:xfrm>
            <a:off x="0" y="137615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Texas Revolution</a:t>
            </a:r>
            <a:endParaRPr/>
          </a:p>
        </p:txBody>
      </p:sp>
      <p:sp>
        <p:nvSpPr>
          <p:cNvPr id="168" name="Google Shape;168;p24"/>
          <p:cNvSpPr txBox="1"/>
          <p:nvPr>
            <p:ph idx="1" type="body"/>
          </p:nvPr>
        </p:nvSpPr>
        <p:spPr>
          <a:xfrm>
            <a:off x="0" y="996288"/>
            <a:ext cx="4343400" cy="548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Austin formed a militia of Texans and Americans.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Anna called on the Mexican Army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Texas Revolution 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i="1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1836, fight for Texas independence from Mexico</a:t>
            </a:r>
            <a:endParaRPr/>
          </a:p>
        </p:txBody>
      </p:sp>
      <p:pic>
        <p:nvPicPr>
          <p:cNvPr descr="https://mapshop.com/classroom/HISTORY/US-History/a06_Texas_Revolution-1835.gif" id="169" name="Google Shape;16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400" y="1771650"/>
            <a:ext cx="4370387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0" y="146049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Texas Revolution</a:t>
            </a:r>
            <a:endParaRPr/>
          </a:p>
        </p:txBody>
      </p:sp>
      <p:sp>
        <p:nvSpPr>
          <p:cNvPr id="175" name="Google Shape;175;p25"/>
          <p:cNvSpPr txBox="1"/>
          <p:nvPr>
            <p:ph idx="1" type="body"/>
          </p:nvPr>
        </p:nvSpPr>
        <p:spPr>
          <a:xfrm>
            <a:off x="-1" y="1005385"/>
            <a:ext cx="4516439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1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1836 - </a:t>
            </a:r>
            <a:r>
              <a:rPr b="0" i="0" lang="en-US" sz="2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Battle at the Alamo</a:t>
            </a:r>
            <a:endParaRPr/>
          </a:p>
          <a:p>
            <a:pPr indent="-188912" lvl="2" marL="45561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Austin’s militia and Santa Anna’s army marched toward San Antonio</a:t>
            </a:r>
            <a:endParaRPr/>
          </a:p>
          <a:p>
            <a:pPr indent="-188912" lvl="2" marL="45561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Austin’s militia captured the </a:t>
            </a:r>
            <a:r>
              <a:rPr b="1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Alamo</a:t>
            </a: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 Mexican fort, and set up camp inside</a:t>
            </a:r>
            <a:endParaRPr/>
          </a:p>
          <a:p>
            <a:pPr indent="-182562" lvl="1" marL="18256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Anna’s troops responded by storming the Alamo → killing all 187 Texans (mostly Americans fighting for Texas) in the fort.</a:t>
            </a:r>
            <a:endParaRPr/>
          </a:p>
          <a:p>
            <a:pPr indent="-182562" lvl="1" marL="18256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Mexican victory</a:t>
            </a:r>
            <a:endParaRPr/>
          </a:p>
        </p:txBody>
      </p:sp>
      <p:pic>
        <p:nvPicPr>
          <p:cNvPr descr="http://upload.wikimedia.org/wikipedia/commons/d/de/FalloftheAlamo.jpg" id="176" name="Google Shape;17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0600" y="3727450"/>
            <a:ext cx="4114800" cy="29638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mapshop.com/classroom/HISTORY/US-History/a06_Texas_Revolution-1835.gif" id="177" name="Google Shape;17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02237" y="146050"/>
            <a:ext cx="3311524" cy="3581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Texas Revolution</a:t>
            </a:r>
            <a:endParaRPr/>
          </a:p>
        </p:txBody>
      </p:sp>
      <p:sp>
        <p:nvSpPr>
          <p:cNvPr id="183" name="Google Shape;183;p26"/>
          <p:cNvSpPr txBox="1"/>
          <p:nvPr>
            <p:ph idx="1" type="body"/>
          </p:nvPr>
        </p:nvSpPr>
        <p:spPr>
          <a:xfrm>
            <a:off x="0" y="1437562"/>
            <a:ext cx="4190999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1836 – Goliad Massacre - Santa Anna executed 445 Texans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Texans led by </a:t>
            </a:r>
            <a:r>
              <a:rPr b="1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 Houston</a:t>
            </a: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struck back with a victory at the Battle of Jacinto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“Remember the Alamo!”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Captured Santa Anna</a:t>
            </a:r>
            <a:endParaRPr/>
          </a:p>
        </p:txBody>
      </p:sp>
      <p:pic>
        <p:nvPicPr>
          <p:cNvPr descr="https://mapshop.com/classroom/HISTORY/US-History/a06_Texas_Revolution-1835.gif" id="184" name="Google Shape;18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3200" y="3054350"/>
            <a:ext cx="3455986" cy="3735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59275" y="396875"/>
            <a:ext cx="2574924" cy="2619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frogstorm.com/wp-content/uploads/2011/03/The-Goliad-Massacre.jpg" id="186" name="Google Shape;18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84975" y="803275"/>
            <a:ext cx="2359025" cy="1804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/>
          <p:nvPr>
            <p:ph type="title"/>
          </p:nvPr>
        </p:nvSpPr>
        <p:spPr>
          <a:xfrm>
            <a:off x="0" y="152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Republic of Texas</a:t>
            </a:r>
            <a:endParaRPr/>
          </a:p>
        </p:txBody>
      </p:sp>
      <p:sp>
        <p:nvSpPr>
          <p:cNvPr id="192" name="Google Shape;192;p27"/>
          <p:cNvSpPr txBox="1"/>
          <p:nvPr>
            <p:ph idx="1" type="body"/>
          </p:nvPr>
        </p:nvSpPr>
        <p:spPr>
          <a:xfrm>
            <a:off x="0" y="928048"/>
            <a:ext cx="5384800" cy="55489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1836 - Santa Anna signed the Treaty of Velasco which gave signaled Texan independence from Mexico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1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Republic of Texas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after the Texas Revolution, Texas became its own nation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part of Mexico OR the US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“Lone Star Republic”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Its own army, navy, and flag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President = Sam Houston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Constitution written based on US Constitution</a:t>
            </a:r>
            <a:endParaRPr/>
          </a:p>
        </p:txBody>
      </p:sp>
      <p:pic>
        <p:nvPicPr>
          <p:cNvPr descr="http://upload.wikimedia.org/wikipedia/commons/thumb/f/f7/Flag_of_Texas.svg/125px-Flag_of_Texas.svg.png" id="193" name="Google Shape;19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4800" y="152400"/>
            <a:ext cx="3287711" cy="21828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heconservativetreehouse.files.wordpress.com/2012/03/texas1836map.jpg" id="194" name="Google Shape;19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48312" y="2527300"/>
            <a:ext cx="3124199" cy="4195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Texas Annexation</a:t>
            </a:r>
            <a:endParaRPr/>
          </a:p>
        </p:txBody>
      </p:sp>
      <p:sp>
        <p:nvSpPr>
          <p:cNvPr id="200" name="Google Shape;200;p28"/>
          <p:cNvSpPr txBox="1"/>
          <p:nvPr>
            <p:ph idx="1" type="body"/>
          </p:nvPr>
        </p:nvSpPr>
        <p:spPr>
          <a:xfrm>
            <a:off x="0" y="1282890"/>
            <a:ext cx="9144000" cy="5194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1838 – Houston and US consider Texas annexation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Annex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b="0" i="1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add a territory to a nation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Worries about annexation of Texas…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Slavery: allow or ban?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Provoke Mexico into war?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Polk’s 1844 presidential campaign favored adding Texas to US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1845 – Texas = 28</a:t>
            </a:r>
            <a:r>
              <a:rPr b="0" baseline="3000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state!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Mexico furious…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