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7" r:id="rId3"/>
    <p:sldMasterId id="2147483658" r:id="rId4"/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</p:sldIdLst>
  <p:sldSz cy="6858000" cx="9144000"/>
  <p:notesSz cx="6954825" cy="9240825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3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1" y="0"/>
            <a:ext cx="3013762" cy="462042"/>
          </a:xfrm>
          <a:prstGeom prst="rect">
            <a:avLst/>
          </a:prstGeom>
          <a:noFill/>
          <a:ln>
            <a:noFill/>
          </a:ln>
        </p:spPr>
        <p:txBody>
          <a:bodyPr anchorCtr="0" anchor="t" bIns="92525" lIns="92525" spcFirstLastPara="1" rIns="92525" wrap="square" tIns="925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939465" y="0"/>
            <a:ext cx="3013762" cy="462042"/>
          </a:xfrm>
          <a:prstGeom prst="rect">
            <a:avLst/>
          </a:prstGeom>
          <a:noFill/>
          <a:ln>
            <a:noFill/>
          </a:ln>
        </p:spPr>
        <p:txBody>
          <a:bodyPr anchorCtr="0" anchor="t" bIns="92525" lIns="92525" spcFirstLastPara="1" rIns="92525" wrap="square" tIns="9252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68400" y="693738"/>
            <a:ext cx="4618038" cy="34639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95485" y="4389398"/>
            <a:ext cx="5563869" cy="4158377"/>
          </a:xfrm>
          <a:prstGeom prst="rect">
            <a:avLst/>
          </a:prstGeom>
          <a:noFill/>
          <a:ln>
            <a:noFill/>
          </a:ln>
        </p:spPr>
        <p:txBody>
          <a:bodyPr anchorCtr="0" anchor="t" bIns="92525" lIns="92525" spcFirstLastPara="1" rIns="92525" wrap="square" tIns="925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1" y="8777190"/>
            <a:ext cx="3013762" cy="462042"/>
          </a:xfrm>
          <a:prstGeom prst="rect">
            <a:avLst/>
          </a:prstGeom>
          <a:noFill/>
          <a:ln>
            <a:noFill/>
          </a:ln>
        </p:spPr>
        <p:txBody>
          <a:bodyPr anchorCtr="0" anchor="b" bIns="92525" lIns="92525" spcFirstLastPara="1" rIns="92525" wrap="square" tIns="925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939465" y="8777190"/>
            <a:ext cx="3013762" cy="462042"/>
          </a:xfrm>
          <a:prstGeom prst="rect">
            <a:avLst/>
          </a:prstGeom>
          <a:noFill/>
          <a:ln>
            <a:noFill/>
          </a:ln>
        </p:spPr>
        <p:txBody>
          <a:bodyPr anchorCtr="0" anchor="b" bIns="46250" lIns="92525" spcFirstLastPara="1" rIns="92525" wrap="square" tIns="4625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:notes"/>
          <p:cNvSpPr txBox="1"/>
          <p:nvPr>
            <p:ph idx="1" type="body"/>
          </p:nvPr>
        </p:nvSpPr>
        <p:spPr>
          <a:xfrm>
            <a:off x="695485" y="4389398"/>
            <a:ext cx="5563869" cy="4158377"/>
          </a:xfrm>
          <a:prstGeom prst="rect">
            <a:avLst/>
          </a:prstGeom>
          <a:noFill/>
          <a:ln>
            <a:noFill/>
          </a:ln>
        </p:spPr>
        <p:txBody>
          <a:bodyPr anchorCtr="0" anchor="t" bIns="92525" lIns="92525" spcFirstLastPara="1" rIns="92525" wrap="square" tIns="925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90" name="Google Shape;90;p1:notes"/>
          <p:cNvSpPr/>
          <p:nvPr>
            <p:ph idx="2" type="sldImg"/>
          </p:nvPr>
        </p:nvSpPr>
        <p:spPr>
          <a:xfrm>
            <a:off x="1168400" y="693738"/>
            <a:ext cx="4618038" cy="34639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 txBox="1"/>
          <p:nvPr>
            <p:ph idx="1" type="body"/>
          </p:nvPr>
        </p:nvSpPr>
        <p:spPr>
          <a:xfrm>
            <a:off x="695485" y="4389398"/>
            <a:ext cx="5563869" cy="4158377"/>
          </a:xfrm>
          <a:prstGeom prst="rect">
            <a:avLst/>
          </a:prstGeom>
        </p:spPr>
        <p:txBody>
          <a:bodyPr anchorCtr="0" anchor="t" bIns="92525" lIns="92525" spcFirstLastPara="1" rIns="92525" wrap="square" tIns="925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2:notes"/>
          <p:cNvSpPr/>
          <p:nvPr>
            <p:ph idx="2" type="sldImg"/>
          </p:nvPr>
        </p:nvSpPr>
        <p:spPr>
          <a:xfrm>
            <a:off x="1168400" y="693738"/>
            <a:ext cx="4618038" cy="34639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/>
          <p:nvPr>
            <p:ph idx="1" type="body"/>
          </p:nvPr>
        </p:nvSpPr>
        <p:spPr>
          <a:xfrm>
            <a:off x="695484" y="4389398"/>
            <a:ext cx="5563870" cy="4158377"/>
          </a:xfrm>
          <a:prstGeom prst="rect">
            <a:avLst/>
          </a:prstGeom>
          <a:noFill/>
          <a:ln>
            <a:noFill/>
          </a:ln>
        </p:spPr>
        <p:txBody>
          <a:bodyPr anchorCtr="0" anchor="t" bIns="92525" lIns="92525" spcFirstLastPara="1" rIns="92525" wrap="square" tIns="925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01" name="Google Shape;101;p3:notes"/>
          <p:cNvSpPr/>
          <p:nvPr>
            <p:ph idx="2" type="sldImg"/>
          </p:nvPr>
        </p:nvSpPr>
        <p:spPr>
          <a:xfrm>
            <a:off x="1168400" y="693738"/>
            <a:ext cx="4618038" cy="34639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:notes"/>
          <p:cNvSpPr txBox="1"/>
          <p:nvPr>
            <p:ph idx="1" type="body"/>
          </p:nvPr>
        </p:nvSpPr>
        <p:spPr>
          <a:xfrm>
            <a:off x="695485" y="4389398"/>
            <a:ext cx="5563869" cy="4158377"/>
          </a:xfrm>
          <a:prstGeom prst="rect">
            <a:avLst/>
          </a:prstGeom>
          <a:noFill/>
          <a:ln>
            <a:noFill/>
          </a:ln>
        </p:spPr>
        <p:txBody>
          <a:bodyPr anchorCtr="0" anchor="t" bIns="92525" lIns="92525" spcFirstLastPara="1" rIns="92525" wrap="square" tIns="925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07" name="Google Shape;107;p4:notes"/>
          <p:cNvSpPr/>
          <p:nvPr>
            <p:ph idx="2" type="sldImg"/>
          </p:nvPr>
        </p:nvSpPr>
        <p:spPr>
          <a:xfrm>
            <a:off x="1168400" y="693738"/>
            <a:ext cx="4618038" cy="34639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95485" y="4389398"/>
            <a:ext cx="5563869" cy="4158377"/>
          </a:xfrm>
          <a:prstGeom prst="rect">
            <a:avLst/>
          </a:prstGeom>
          <a:noFill/>
          <a:ln>
            <a:noFill/>
          </a:ln>
        </p:spPr>
        <p:txBody>
          <a:bodyPr anchorCtr="0" anchor="t" bIns="92525" lIns="92525" spcFirstLastPara="1" rIns="92525" wrap="square" tIns="925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1168400" y="693738"/>
            <a:ext cx="4618038" cy="34639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95485" y="4389398"/>
            <a:ext cx="5563869" cy="4158377"/>
          </a:xfrm>
          <a:prstGeom prst="rect">
            <a:avLst/>
          </a:prstGeom>
          <a:noFill/>
          <a:ln>
            <a:noFill/>
          </a:ln>
        </p:spPr>
        <p:txBody>
          <a:bodyPr anchorCtr="0" anchor="t" bIns="92525" lIns="92525" spcFirstLastPara="1" rIns="92525" wrap="square" tIns="925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1168400" y="693738"/>
            <a:ext cx="4618038" cy="34639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695485" y="4389398"/>
            <a:ext cx="5563869" cy="4158377"/>
          </a:xfrm>
          <a:prstGeom prst="rect">
            <a:avLst/>
          </a:prstGeom>
          <a:noFill/>
          <a:ln>
            <a:noFill/>
          </a:ln>
        </p:spPr>
        <p:txBody>
          <a:bodyPr anchorCtr="0" anchor="t" bIns="92525" lIns="92525" spcFirstLastPara="1" rIns="92525" wrap="square" tIns="925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27" name="Google Shape;127;p7:notes"/>
          <p:cNvSpPr/>
          <p:nvPr>
            <p:ph idx="2" type="sldImg"/>
          </p:nvPr>
        </p:nvSpPr>
        <p:spPr>
          <a:xfrm>
            <a:off x="1168400" y="693738"/>
            <a:ext cx="4618038" cy="34639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8:notes"/>
          <p:cNvSpPr txBox="1"/>
          <p:nvPr>
            <p:ph idx="1" type="body"/>
          </p:nvPr>
        </p:nvSpPr>
        <p:spPr>
          <a:xfrm>
            <a:off x="695485" y="4389398"/>
            <a:ext cx="5563869" cy="4158377"/>
          </a:xfrm>
          <a:prstGeom prst="rect">
            <a:avLst/>
          </a:prstGeom>
          <a:noFill/>
          <a:ln>
            <a:noFill/>
          </a:ln>
        </p:spPr>
        <p:txBody>
          <a:bodyPr anchorCtr="0" anchor="t" bIns="92525" lIns="92525" spcFirstLastPara="1" rIns="92525" wrap="square" tIns="925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46" name="Google Shape;146;p8:notes"/>
          <p:cNvSpPr/>
          <p:nvPr>
            <p:ph idx="2" type="sldImg"/>
          </p:nvPr>
        </p:nvSpPr>
        <p:spPr>
          <a:xfrm>
            <a:off x="1168400" y="693738"/>
            <a:ext cx="4618038" cy="34639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/>
          <p:nvPr>
            <p:ph idx="1" type="body"/>
          </p:nvPr>
        </p:nvSpPr>
        <p:spPr>
          <a:xfrm>
            <a:off x="695485" y="4389398"/>
            <a:ext cx="5563869" cy="4158377"/>
          </a:xfrm>
          <a:prstGeom prst="rect">
            <a:avLst/>
          </a:prstGeom>
          <a:noFill/>
          <a:ln>
            <a:noFill/>
          </a:ln>
        </p:spPr>
        <p:txBody>
          <a:bodyPr anchorCtr="0" anchor="t" bIns="92525" lIns="92525" spcFirstLastPara="1" rIns="92525" wrap="square" tIns="925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52" name="Google Shape;152;p9:notes"/>
          <p:cNvSpPr/>
          <p:nvPr>
            <p:ph idx="2" type="sldImg"/>
          </p:nvPr>
        </p:nvSpPr>
        <p:spPr>
          <a:xfrm>
            <a:off x="1168400" y="693738"/>
            <a:ext cx="4618038" cy="34639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0:notes"/>
          <p:cNvSpPr txBox="1"/>
          <p:nvPr>
            <p:ph idx="1" type="body"/>
          </p:nvPr>
        </p:nvSpPr>
        <p:spPr>
          <a:xfrm>
            <a:off x="695485" y="4389398"/>
            <a:ext cx="5563869" cy="4158377"/>
          </a:xfrm>
          <a:prstGeom prst="rect">
            <a:avLst/>
          </a:prstGeom>
          <a:noFill/>
          <a:ln>
            <a:noFill/>
          </a:ln>
        </p:spPr>
        <p:txBody>
          <a:bodyPr anchorCtr="0" anchor="t" bIns="92525" lIns="92525" spcFirstLastPara="1" rIns="92525" wrap="square" tIns="925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58" name="Google Shape;158;p10:notes"/>
          <p:cNvSpPr/>
          <p:nvPr>
            <p:ph idx="2" type="sldImg"/>
          </p:nvPr>
        </p:nvSpPr>
        <p:spPr>
          <a:xfrm>
            <a:off x="1168400" y="693738"/>
            <a:ext cx="4618038" cy="34639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1:notes"/>
          <p:cNvSpPr txBox="1"/>
          <p:nvPr>
            <p:ph idx="1" type="body"/>
          </p:nvPr>
        </p:nvSpPr>
        <p:spPr>
          <a:xfrm>
            <a:off x="695485" y="4389398"/>
            <a:ext cx="5563869" cy="4158377"/>
          </a:xfrm>
          <a:prstGeom prst="rect">
            <a:avLst/>
          </a:prstGeom>
          <a:noFill/>
          <a:ln>
            <a:noFill/>
          </a:ln>
        </p:spPr>
        <p:txBody>
          <a:bodyPr anchorCtr="0" anchor="t" bIns="92525" lIns="92525" spcFirstLastPara="1" rIns="92525" wrap="square" tIns="925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66" name="Google Shape;166;p11:notes"/>
          <p:cNvSpPr/>
          <p:nvPr>
            <p:ph idx="2" type="sldImg"/>
          </p:nvPr>
        </p:nvSpPr>
        <p:spPr>
          <a:xfrm>
            <a:off x="1168400" y="693738"/>
            <a:ext cx="4618038" cy="34639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2:notes"/>
          <p:cNvSpPr txBox="1"/>
          <p:nvPr>
            <p:ph idx="1" type="body"/>
          </p:nvPr>
        </p:nvSpPr>
        <p:spPr>
          <a:xfrm>
            <a:off x="695485" y="4389398"/>
            <a:ext cx="5563869" cy="4158377"/>
          </a:xfrm>
          <a:prstGeom prst="rect">
            <a:avLst/>
          </a:prstGeom>
          <a:noFill/>
          <a:ln>
            <a:noFill/>
          </a:ln>
        </p:spPr>
        <p:txBody>
          <a:bodyPr anchorCtr="0" anchor="t" bIns="92525" lIns="92525" spcFirstLastPara="1" rIns="92525" wrap="square" tIns="925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73" name="Google Shape;173;p12:notes"/>
          <p:cNvSpPr/>
          <p:nvPr>
            <p:ph idx="2" type="sldImg"/>
          </p:nvPr>
        </p:nvSpPr>
        <p:spPr>
          <a:xfrm>
            <a:off x="1168400" y="693738"/>
            <a:ext cx="4618038" cy="34639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3:notes"/>
          <p:cNvSpPr txBox="1"/>
          <p:nvPr>
            <p:ph idx="1" type="body"/>
          </p:nvPr>
        </p:nvSpPr>
        <p:spPr>
          <a:xfrm>
            <a:off x="695485" y="4389398"/>
            <a:ext cx="5563869" cy="4158377"/>
          </a:xfrm>
          <a:prstGeom prst="rect">
            <a:avLst/>
          </a:prstGeom>
          <a:noFill/>
          <a:ln>
            <a:noFill/>
          </a:ln>
        </p:spPr>
        <p:txBody>
          <a:bodyPr anchorCtr="0" anchor="t" bIns="92525" lIns="92525" spcFirstLastPara="1" rIns="92525" wrap="square" tIns="925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81" name="Google Shape;181;p13:notes"/>
          <p:cNvSpPr/>
          <p:nvPr>
            <p:ph idx="2" type="sldImg"/>
          </p:nvPr>
        </p:nvSpPr>
        <p:spPr>
          <a:xfrm>
            <a:off x="1168400" y="693738"/>
            <a:ext cx="4618038" cy="34639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4:notes"/>
          <p:cNvSpPr txBox="1"/>
          <p:nvPr>
            <p:ph idx="1" type="body"/>
          </p:nvPr>
        </p:nvSpPr>
        <p:spPr>
          <a:xfrm>
            <a:off x="695485" y="4389398"/>
            <a:ext cx="5563869" cy="4158377"/>
          </a:xfrm>
          <a:prstGeom prst="rect">
            <a:avLst/>
          </a:prstGeom>
          <a:noFill/>
          <a:ln>
            <a:noFill/>
          </a:ln>
        </p:spPr>
        <p:txBody>
          <a:bodyPr anchorCtr="0" anchor="t" bIns="92525" lIns="92525" spcFirstLastPara="1" rIns="92525" wrap="square" tIns="925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87" name="Google Shape;187;p14:notes"/>
          <p:cNvSpPr/>
          <p:nvPr>
            <p:ph idx="2" type="sldImg"/>
          </p:nvPr>
        </p:nvSpPr>
        <p:spPr>
          <a:xfrm>
            <a:off x="1168400" y="693738"/>
            <a:ext cx="4618038" cy="34639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5:notes"/>
          <p:cNvSpPr txBox="1"/>
          <p:nvPr>
            <p:ph idx="1" type="body"/>
          </p:nvPr>
        </p:nvSpPr>
        <p:spPr>
          <a:xfrm>
            <a:off x="695485" y="4389398"/>
            <a:ext cx="5563869" cy="4158377"/>
          </a:xfrm>
          <a:prstGeom prst="rect">
            <a:avLst/>
          </a:prstGeom>
          <a:noFill/>
          <a:ln>
            <a:noFill/>
          </a:ln>
        </p:spPr>
        <p:txBody>
          <a:bodyPr anchorCtr="0" anchor="t" bIns="92525" lIns="92525" spcFirstLastPara="1" rIns="92525" wrap="square" tIns="925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94" name="Google Shape;194;p15:notes"/>
          <p:cNvSpPr/>
          <p:nvPr>
            <p:ph idx="2" type="sldImg"/>
          </p:nvPr>
        </p:nvSpPr>
        <p:spPr>
          <a:xfrm>
            <a:off x="1168400" y="693738"/>
            <a:ext cx="4618038" cy="34639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6:notes"/>
          <p:cNvSpPr txBox="1"/>
          <p:nvPr>
            <p:ph idx="1" type="body"/>
          </p:nvPr>
        </p:nvSpPr>
        <p:spPr>
          <a:xfrm>
            <a:off x="695485" y="4389398"/>
            <a:ext cx="5563869" cy="4158377"/>
          </a:xfrm>
          <a:prstGeom prst="rect">
            <a:avLst/>
          </a:prstGeom>
          <a:noFill/>
          <a:ln>
            <a:noFill/>
          </a:ln>
        </p:spPr>
        <p:txBody>
          <a:bodyPr anchorCtr="0" anchor="t" bIns="92525" lIns="92525" spcFirstLastPara="1" rIns="92525" wrap="square" tIns="925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01" name="Google Shape;201;p16:notes"/>
          <p:cNvSpPr/>
          <p:nvPr>
            <p:ph idx="2" type="sldImg"/>
          </p:nvPr>
        </p:nvSpPr>
        <p:spPr>
          <a:xfrm>
            <a:off x="1168400" y="693738"/>
            <a:ext cx="4618038" cy="34639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7:notes"/>
          <p:cNvSpPr txBox="1"/>
          <p:nvPr>
            <p:ph idx="1" type="body"/>
          </p:nvPr>
        </p:nvSpPr>
        <p:spPr>
          <a:xfrm>
            <a:off x="695485" y="4389398"/>
            <a:ext cx="5563869" cy="4158377"/>
          </a:xfrm>
          <a:prstGeom prst="rect">
            <a:avLst/>
          </a:prstGeom>
          <a:noFill/>
          <a:ln>
            <a:noFill/>
          </a:ln>
        </p:spPr>
        <p:txBody>
          <a:bodyPr anchorCtr="0" anchor="t" bIns="92525" lIns="92525" spcFirstLastPara="1" rIns="92525" wrap="square" tIns="925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08" name="Google Shape;208;p17:notes"/>
          <p:cNvSpPr/>
          <p:nvPr>
            <p:ph idx="2" type="sldImg"/>
          </p:nvPr>
        </p:nvSpPr>
        <p:spPr>
          <a:xfrm>
            <a:off x="1168400" y="693738"/>
            <a:ext cx="4618038" cy="34639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8:notes"/>
          <p:cNvSpPr txBox="1"/>
          <p:nvPr>
            <p:ph idx="1" type="body"/>
          </p:nvPr>
        </p:nvSpPr>
        <p:spPr>
          <a:xfrm>
            <a:off x="695485" y="4389398"/>
            <a:ext cx="5563869" cy="4158377"/>
          </a:xfrm>
          <a:prstGeom prst="rect">
            <a:avLst/>
          </a:prstGeom>
          <a:noFill/>
          <a:ln>
            <a:noFill/>
          </a:ln>
        </p:spPr>
        <p:txBody>
          <a:bodyPr anchorCtr="0" anchor="t" bIns="92525" lIns="92525" spcFirstLastPara="1" rIns="92525" wrap="square" tIns="925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15" name="Google Shape;215;p18:notes"/>
          <p:cNvSpPr/>
          <p:nvPr>
            <p:ph idx="2" type="sldImg"/>
          </p:nvPr>
        </p:nvSpPr>
        <p:spPr>
          <a:xfrm>
            <a:off x="1168400" y="693738"/>
            <a:ext cx="4618038" cy="34639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9:notes"/>
          <p:cNvSpPr txBox="1"/>
          <p:nvPr>
            <p:ph idx="1" type="body"/>
          </p:nvPr>
        </p:nvSpPr>
        <p:spPr>
          <a:xfrm>
            <a:off x="695485" y="4389398"/>
            <a:ext cx="5563869" cy="4158377"/>
          </a:xfrm>
          <a:prstGeom prst="rect">
            <a:avLst/>
          </a:prstGeom>
          <a:noFill/>
          <a:ln>
            <a:noFill/>
          </a:ln>
        </p:spPr>
        <p:txBody>
          <a:bodyPr anchorCtr="0" anchor="t" bIns="92525" lIns="92525" spcFirstLastPara="1" rIns="92525" wrap="square" tIns="925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22" name="Google Shape;222;p19:notes"/>
          <p:cNvSpPr/>
          <p:nvPr>
            <p:ph idx="2" type="sldImg"/>
          </p:nvPr>
        </p:nvSpPr>
        <p:spPr>
          <a:xfrm>
            <a:off x="1168400" y="693738"/>
            <a:ext cx="4618038" cy="34639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0:notes"/>
          <p:cNvSpPr txBox="1"/>
          <p:nvPr>
            <p:ph idx="1" type="body"/>
          </p:nvPr>
        </p:nvSpPr>
        <p:spPr>
          <a:xfrm>
            <a:off x="695485" y="4389398"/>
            <a:ext cx="5563869" cy="4158377"/>
          </a:xfrm>
          <a:prstGeom prst="rect">
            <a:avLst/>
          </a:prstGeom>
          <a:noFill/>
          <a:ln>
            <a:noFill/>
          </a:ln>
        </p:spPr>
        <p:txBody>
          <a:bodyPr anchorCtr="0" anchor="t" bIns="92525" lIns="92525" spcFirstLastPara="1" rIns="92525" wrap="square" tIns="925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29" name="Google Shape;229;p20:notes"/>
          <p:cNvSpPr/>
          <p:nvPr>
            <p:ph idx="2" type="sldImg"/>
          </p:nvPr>
        </p:nvSpPr>
        <p:spPr>
          <a:xfrm>
            <a:off x="1168400" y="693738"/>
            <a:ext cx="4618038" cy="34639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1:notes"/>
          <p:cNvSpPr txBox="1"/>
          <p:nvPr>
            <p:ph idx="1" type="body"/>
          </p:nvPr>
        </p:nvSpPr>
        <p:spPr>
          <a:xfrm>
            <a:off x="695485" y="4389398"/>
            <a:ext cx="5563869" cy="4158377"/>
          </a:xfrm>
          <a:prstGeom prst="rect">
            <a:avLst/>
          </a:prstGeom>
          <a:noFill/>
          <a:ln>
            <a:noFill/>
          </a:ln>
        </p:spPr>
        <p:txBody>
          <a:bodyPr anchorCtr="0" anchor="t" bIns="92525" lIns="92525" spcFirstLastPara="1" rIns="92525" wrap="square" tIns="925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37" name="Google Shape;237;p21:notes"/>
          <p:cNvSpPr/>
          <p:nvPr>
            <p:ph idx="2" type="sldImg"/>
          </p:nvPr>
        </p:nvSpPr>
        <p:spPr>
          <a:xfrm>
            <a:off x="1168400" y="693738"/>
            <a:ext cx="4618038" cy="34639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2:notes"/>
          <p:cNvSpPr txBox="1"/>
          <p:nvPr>
            <p:ph idx="1" type="body"/>
          </p:nvPr>
        </p:nvSpPr>
        <p:spPr>
          <a:xfrm>
            <a:off x="695485" y="4389398"/>
            <a:ext cx="5563869" cy="4158377"/>
          </a:xfrm>
          <a:prstGeom prst="rect">
            <a:avLst/>
          </a:prstGeom>
          <a:noFill/>
          <a:ln>
            <a:noFill/>
          </a:ln>
        </p:spPr>
        <p:txBody>
          <a:bodyPr anchorCtr="0" anchor="t" bIns="92525" lIns="92525" spcFirstLastPara="1" rIns="92525" wrap="square" tIns="925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44" name="Google Shape;244;p22:notes"/>
          <p:cNvSpPr/>
          <p:nvPr>
            <p:ph idx="2" type="sldImg"/>
          </p:nvPr>
        </p:nvSpPr>
        <p:spPr>
          <a:xfrm>
            <a:off x="1168400" y="693738"/>
            <a:ext cx="4618038" cy="34639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3:notes"/>
          <p:cNvSpPr txBox="1"/>
          <p:nvPr>
            <p:ph idx="1" type="body"/>
          </p:nvPr>
        </p:nvSpPr>
        <p:spPr>
          <a:xfrm>
            <a:off x="695485" y="4389398"/>
            <a:ext cx="5563869" cy="4158377"/>
          </a:xfrm>
          <a:prstGeom prst="rect">
            <a:avLst/>
          </a:prstGeom>
          <a:noFill/>
          <a:ln>
            <a:noFill/>
          </a:ln>
        </p:spPr>
        <p:txBody>
          <a:bodyPr anchorCtr="0" anchor="t" bIns="92525" lIns="92525" spcFirstLastPara="1" rIns="92525" wrap="square" tIns="925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51" name="Google Shape;251;p23:notes"/>
          <p:cNvSpPr/>
          <p:nvPr>
            <p:ph idx="2" type="sldImg"/>
          </p:nvPr>
        </p:nvSpPr>
        <p:spPr>
          <a:xfrm>
            <a:off x="1168400" y="693738"/>
            <a:ext cx="4618038" cy="34639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4:notes"/>
          <p:cNvSpPr txBox="1"/>
          <p:nvPr>
            <p:ph idx="1" type="body"/>
          </p:nvPr>
        </p:nvSpPr>
        <p:spPr>
          <a:xfrm>
            <a:off x="695485" y="4389398"/>
            <a:ext cx="5563869" cy="4158377"/>
          </a:xfrm>
          <a:prstGeom prst="rect">
            <a:avLst/>
          </a:prstGeom>
          <a:noFill/>
          <a:ln>
            <a:noFill/>
          </a:ln>
        </p:spPr>
        <p:txBody>
          <a:bodyPr anchorCtr="0" anchor="t" bIns="92525" lIns="92525" spcFirstLastPara="1" rIns="92525" wrap="square" tIns="925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58" name="Google Shape;258;p24:notes"/>
          <p:cNvSpPr/>
          <p:nvPr>
            <p:ph idx="2" type="sldImg"/>
          </p:nvPr>
        </p:nvSpPr>
        <p:spPr>
          <a:xfrm>
            <a:off x="1168400" y="693738"/>
            <a:ext cx="4618038" cy="34639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5:notes"/>
          <p:cNvSpPr txBox="1"/>
          <p:nvPr>
            <p:ph idx="1" type="body"/>
          </p:nvPr>
        </p:nvSpPr>
        <p:spPr>
          <a:xfrm>
            <a:off x="695485" y="4389398"/>
            <a:ext cx="5563869" cy="4158377"/>
          </a:xfrm>
          <a:prstGeom prst="rect">
            <a:avLst/>
          </a:prstGeom>
          <a:noFill/>
          <a:ln>
            <a:noFill/>
          </a:ln>
        </p:spPr>
        <p:txBody>
          <a:bodyPr anchorCtr="0" anchor="t" bIns="92525" lIns="92525" spcFirstLastPara="1" rIns="92525" wrap="square" tIns="925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65" name="Google Shape;265;p25:notes"/>
          <p:cNvSpPr/>
          <p:nvPr>
            <p:ph idx="2" type="sldImg"/>
          </p:nvPr>
        </p:nvSpPr>
        <p:spPr>
          <a:xfrm>
            <a:off x="1168400" y="693738"/>
            <a:ext cx="4618038" cy="34639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26:notes"/>
          <p:cNvSpPr txBox="1"/>
          <p:nvPr>
            <p:ph idx="1" type="body"/>
          </p:nvPr>
        </p:nvSpPr>
        <p:spPr>
          <a:xfrm>
            <a:off x="695485" y="4389398"/>
            <a:ext cx="5563869" cy="4158377"/>
          </a:xfrm>
          <a:prstGeom prst="rect">
            <a:avLst/>
          </a:prstGeom>
          <a:noFill/>
          <a:ln>
            <a:noFill/>
          </a:ln>
        </p:spPr>
        <p:txBody>
          <a:bodyPr anchorCtr="0" anchor="t" bIns="92525" lIns="92525" spcFirstLastPara="1" rIns="92525" wrap="square" tIns="925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72" name="Google Shape;272;p26:notes"/>
          <p:cNvSpPr/>
          <p:nvPr>
            <p:ph idx="2" type="sldImg"/>
          </p:nvPr>
        </p:nvSpPr>
        <p:spPr>
          <a:xfrm>
            <a:off x="1168400" y="693738"/>
            <a:ext cx="4618038" cy="34639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27:notes"/>
          <p:cNvSpPr txBox="1"/>
          <p:nvPr>
            <p:ph idx="1" type="body"/>
          </p:nvPr>
        </p:nvSpPr>
        <p:spPr>
          <a:xfrm>
            <a:off x="695485" y="4389398"/>
            <a:ext cx="5563869" cy="4158377"/>
          </a:xfrm>
          <a:prstGeom prst="rect">
            <a:avLst/>
          </a:prstGeom>
          <a:noFill/>
          <a:ln>
            <a:noFill/>
          </a:ln>
        </p:spPr>
        <p:txBody>
          <a:bodyPr anchorCtr="0" anchor="t" bIns="92525" lIns="92525" spcFirstLastPara="1" rIns="92525" wrap="square" tIns="925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80" name="Google Shape;280;p27:notes"/>
          <p:cNvSpPr/>
          <p:nvPr>
            <p:ph idx="2" type="sldImg"/>
          </p:nvPr>
        </p:nvSpPr>
        <p:spPr>
          <a:xfrm>
            <a:off x="1168400" y="693738"/>
            <a:ext cx="4618038" cy="34639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"/>
          <p:cNvSpPr txBox="1"/>
          <p:nvPr>
            <p:ph type="ctrTitle"/>
          </p:nvPr>
        </p:nvSpPr>
        <p:spPr>
          <a:xfrm>
            <a:off x="685800" y="1371600"/>
            <a:ext cx="7848599" cy="1927224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" name="Google Shape;20;p2"/>
          <p:cNvSpPr txBox="1"/>
          <p:nvPr>
            <p:ph idx="1" type="subTitle"/>
          </p:nvPr>
        </p:nvSpPr>
        <p:spPr>
          <a:xfrm>
            <a:off x="685800" y="3505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None/>
              <a:defRPr b="0" i="0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62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ct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ctr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ctr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ctr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ctr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" name="Google Shape;21;p2"/>
          <p:cNvSpPr txBox="1"/>
          <p:nvPr>
            <p:ph idx="10" type="dt"/>
          </p:nvPr>
        </p:nvSpPr>
        <p:spPr>
          <a:xfrm>
            <a:off x="457200" y="19050"/>
            <a:ext cx="2895600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" name="Google Shape;22;p2"/>
          <p:cNvSpPr txBox="1"/>
          <p:nvPr>
            <p:ph idx="11" type="ftr"/>
          </p:nvPr>
        </p:nvSpPr>
        <p:spPr>
          <a:xfrm>
            <a:off x="3429000" y="19050"/>
            <a:ext cx="4114800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" name="Google Shape;23;p2"/>
          <p:cNvSpPr txBox="1"/>
          <p:nvPr>
            <p:ph idx="12" type="sldNum"/>
          </p:nvPr>
        </p:nvSpPr>
        <p:spPr>
          <a:xfrm>
            <a:off x="7620000" y="19050"/>
            <a:ext cx="1066799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4"/>
          <p:cNvSpPr txBox="1"/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" name="Google Shape;34;p4"/>
          <p:cNvSpPr txBox="1"/>
          <p:nvPr>
            <p:ph idx="1" type="body"/>
          </p:nvPr>
        </p:nvSpPr>
        <p:spPr>
          <a:xfrm>
            <a:off x="457200" y="1600200"/>
            <a:ext cx="8229600" cy="48767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8140" lvl="0" marL="4572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6550" lvl="1" marL="914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1469" lvl="2" marL="1371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62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1150" lvl="5" marL="2743200" marR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1150" lvl="6" marL="3200400" marR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1150" lvl="7" marL="3657600" marR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1150" lvl="8" marL="4114800" marR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5" name="Google Shape;35;p4"/>
          <p:cNvSpPr txBox="1"/>
          <p:nvPr>
            <p:ph idx="10" type="dt"/>
          </p:nvPr>
        </p:nvSpPr>
        <p:spPr>
          <a:xfrm>
            <a:off x="457200" y="19050"/>
            <a:ext cx="2895600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6" name="Google Shape;36;p4"/>
          <p:cNvSpPr txBox="1"/>
          <p:nvPr>
            <p:ph idx="11" type="ftr"/>
          </p:nvPr>
        </p:nvSpPr>
        <p:spPr>
          <a:xfrm>
            <a:off x="3429000" y="19050"/>
            <a:ext cx="4114800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7620000" y="19050"/>
            <a:ext cx="1066799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 rot="5400000">
            <a:off x="4724399" y="2514600"/>
            <a:ext cx="58674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 rot="5400000">
            <a:off x="533400" y="533400"/>
            <a:ext cx="5867400" cy="60197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8140" lvl="0" marL="4572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6550" lvl="1" marL="914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1469" lvl="2" marL="1371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62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1150" lvl="5" marL="2743200" marR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1150" lvl="6" marL="3200400" marR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1150" lvl="7" marL="3657600" marR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1150" lvl="8" marL="4114800" marR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1" name="Google Shape;41;p5"/>
          <p:cNvSpPr txBox="1"/>
          <p:nvPr>
            <p:ph idx="10" type="dt"/>
          </p:nvPr>
        </p:nvSpPr>
        <p:spPr>
          <a:xfrm>
            <a:off x="457200" y="19050"/>
            <a:ext cx="2895600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2" name="Google Shape;42;p5"/>
          <p:cNvSpPr txBox="1"/>
          <p:nvPr>
            <p:ph idx="11" type="ftr"/>
          </p:nvPr>
        </p:nvSpPr>
        <p:spPr>
          <a:xfrm>
            <a:off x="3429000" y="19050"/>
            <a:ext cx="4114800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3" name="Google Shape;43;p5"/>
          <p:cNvSpPr txBox="1"/>
          <p:nvPr>
            <p:ph idx="12" type="sldNum"/>
          </p:nvPr>
        </p:nvSpPr>
        <p:spPr>
          <a:xfrm>
            <a:off x="7620000" y="19050"/>
            <a:ext cx="1066799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6"/>
          <p:cNvSpPr txBox="1"/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6" name="Google Shape;46;p6"/>
          <p:cNvSpPr txBox="1"/>
          <p:nvPr>
            <p:ph idx="1" type="body"/>
          </p:nvPr>
        </p:nvSpPr>
        <p:spPr>
          <a:xfrm rot="5400000">
            <a:off x="2133599" y="-76200"/>
            <a:ext cx="4876799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8140" lvl="0" marL="4572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6550" lvl="1" marL="914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1469" lvl="2" marL="1371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62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1150" lvl="5" marL="2743200" marR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1150" lvl="6" marL="3200400" marR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1150" lvl="7" marL="3657600" marR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1150" lvl="8" marL="4114800" marR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7" name="Google Shape;47;p6"/>
          <p:cNvSpPr txBox="1"/>
          <p:nvPr>
            <p:ph idx="10" type="dt"/>
          </p:nvPr>
        </p:nvSpPr>
        <p:spPr>
          <a:xfrm>
            <a:off x="457200" y="19050"/>
            <a:ext cx="2895600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8" name="Google Shape;48;p6"/>
          <p:cNvSpPr txBox="1"/>
          <p:nvPr>
            <p:ph idx="11" type="ftr"/>
          </p:nvPr>
        </p:nvSpPr>
        <p:spPr>
          <a:xfrm>
            <a:off x="3429000" y="19050"/>
            <a:ext cx="4114800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9" name="Google Shape;49;p6"/>
          <p:cNvSpPr txBox="1"/>
          <p:nvPr>
            <p:ph idx="12" type="sldNum"/>
          </p:nvPr>
        </p:nvSpPr>
        <p:spPr>
          <a:xfrm>
            <a:off x="7620000" y="19050"/>
            <a:ext cx="1066799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type="picTx">
  <p:cSld name="PICTURE_WITH_CAPTION_TEX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7"/>
          <p:cNvSpPr txBox="1"/>
          <p:nvPr>
            <p:ph type="title"/>
          </p:nvPr>
        </p:nvSpPr>
        <p:spPr>
          <a:xfrm>
            <a:off x="457200" y="792479"/>
            <a:ext cx="2142679" cy="126492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Google Shape;52;p7"/>
          <p:cNvSpPr/>
          <p:nvPr>
            <p:ph idx="2" type="pic"/>
          </p:nvPr>
        </p:nvSpPr>
        <p:spPr>
          <a:xfrm>
            <a:off x="2858609" y="838200"/>
            <a:ext cx="5904389" cy="5500456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50799" rotWithShape="0" algn="t" dir="5400000" dist="12700">
              <a:srgbClr val="000000">
                <a:alpha val="58431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272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38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16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" name="Google Shape;53;p7"/>
          <p:cNvSpPr txBox="1"/>
          <p:nvPr>
            <p:ph idx="1" type="body"/>
          </p:nvPr>
        </p:nvSpPr>
        <p:spPr>
          <a:xfrm>
            <a:off x="457200" y="2133600"/>
            <a:ext cx="2139695" cy="42428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190"/>
              <a:buFont typeface="Arial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accent1"/>
              </a:buClr>
              <a:buSzPts val="102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7"/>
          <p:cNvSpPr txBox="1"/>
          <p:nvPr>
            <p:ph idx="10" type="dt"/>
          </p:nvPr>
        </p:nvSpPr>
        <p:spPr>
          <a:xfrm>
            <a:off x="457200" y="19050"/>
            <a:ext cx="2895600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7"/>
          <p:cNvSpPr txBox="1"/>
          <p:nvPr>
            <p:ph idx="11" type="ftr"/>
          </p:nvPr>
        </p:nvSpPr>
        <p:spPr>
          <a:xfrm>
            <a:off x="3429000" y="19050"/>
            <a:ext cx="4114800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6" name="Google Shape;56;p7"/>
          <p:cNvSpPr txBox="1"/>
          <p:nvPr>
            <p:ph idx="12" type="sldNum"/>
          </p:nvPr>
        </p:nvSpPr>
        <p:spPr>
          <a:xfrm>
            <a:off x="7620000" y="19050"/>
            <a:ext cx="1066799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8"/>
          <p:cNvSpPr txBox="1"/>
          <p:nvPr>
            <p:ph idx="10" type="dt"/>
          </p:nvPr>
        </p:nvSpPr>
        <p:spPr>
          <a:xfrm>
            <a:off x="457200" y="19050"/>
            <a:ext cx="2895600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9" name="Google Shape;59;p8"/>
          <p:cNvSpPr txBox="1"/>
          <p:nvPr>
            <p:ph idx="11" type="ftr"/>
          </p:nvPr>
        </p:nvSpPr>
        <p:spPr>
          <a:xfrm>
            <a:off x="3429000" y="19050"/>
            <a:ext cx="4114800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0" name="Google Shape;60;p8"/>
          <p:cNvSpPr txBox="1"/>
          <p:nvPr>
            <p:ph idx="12" type="sldNum"/>
          </p:nvPr>
        </p:nvSpPr>
        <p:spPr>
          <a:xfrm>
            <a:off x="7620000" y="19050"/>
            <a:ext cx="1066799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 txBox="1"/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3" name="Google Shape;63;p9"/>
          <p:cNvSpPr txBox="1"/>
          <p:nvPr>
            <p:ph idx="10" type="dt"/>
          </p:nvPr>
        </p:nvSpPr>
        <p:spPr>
          <a:xfrm>
            <a:off x="457200" y="19050"/>
            <a:ext cx="2895600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4" name="Google Shape;64;p9"/>
          <p:cNvSpPr txBox="1"/>
          <p:nvPr>
            <p:ph idx="11" type="ftr"/>
          </p:nvPr>
        </p:nvSpPr>
        <p:spPr>
          <a:xfrm>
            <a:off x="3429000" y="19050"/>
            <a:ext cx="4114800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7620000" y="19050"/>
            <a:ext cx="1066799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457200" y="1673351"/>
            <a:ext cx="4038599" cy="471830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79730" lvl="0" marL="457200" marR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380"/>
              <a:buFont typeface="Arial"/>
              <a:buChar char="•"/>
              <a:defRPr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8140" lvl="1" marL="9144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9" name="Google Shape;69;p10"/>
          <p:cNvSpPr txBox="1"/>
          <p:nvPr>
            <p:ph idx="2" type="body"/>
          </p:nvPr>
        </p:nvSpPr>
        <p:spPr>
          <a:xfrm>
            <a:off x="4648200" y="1673351"/>
            <a:ext cx="4038599" cy="471830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79730" lvl="0" marL="457200" marR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380"/>
              <a:buFont typeface="Arial"/>
              <a:buChar char="•"/>
              <a:defRPr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8140" lvl="1" marL="9144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0" name="Google Shape;70;p10"/>
          <p:cNvSpPr txBox="1"/>
          <p:nvPr>
            <p:ph idx="10" type="dt"/>
          </p:nvPr>
        </p:nvSpPr>
        <p:spPr>
          <a:xfrm>
            <a:off x="457200" y="19050"/>
            <a:ext cx="2895600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1" name="Google Shape;71;p10"/>
          <p:cNvSpPr txBox="1"/>
          <p:nvPr>
            <p:ph idx="11" type="ftr"/>
          </p:nvPr>
        </p:nvSpPr>
        <p:spPr>
          <a:xfrm>
            <a:off x="3429000" y="19050"/>
            <a:ext cx="4114800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2" name="Google Shape;72;p10"/>
          <p:cNvSpPr txBox="1"/>
          <p:nvPr>
            <p:ph idx="12" type="sldNum"/>
          </p:nvPr>
        </p:nvSpPr>
        <p:spPr>
          <a:xfrm>
            <a:off x="7620000" y="19050"/>
            <a:ext cx="1066799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2"/>
          <p:cNvSpPr txBox="1"/>
          <p:nvPr>
            <p:ph type="title"/>
          </p:nvPr>
        </p:nvSpPr>
        <p:spPr>
          <a:xfrm>
            <a:off x="722312" y="2362200"/>
            <a:ext cx="7772400" cy="220027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Font typeface="Arial"/>
              <a:buNone/>
              <a:defRPr b="0" i="0" sz="48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4" name="Google Shape;84;p12"/>
          <p:cNvSpPr txBox="1"/>
          <p:nvPr>
            <p:ph idx="1" type="body"/>
          </p:nvPr>
        </p:nvSpPr>
        <p:spPr>
          <a:xfrm>
            <a:off x="722312" y="4626864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None/>
              <a:defRPr b="0" i="0" sz="2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53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5" name="Google Shape;85;p12"/>
          <p:cNvSpPr txBox="1"/>
          <p:nvPr>
            <p:ph idx="10" type="dt"/>
          </p:nvPr>
        </p:nvSpPr>
        <p:spPr>
          <a:xfrm>
            <a:off x="457200" y="19050"/>
            <a:ext cx="2895600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p12"/>
          <p:cNvSpPr txBox="1"/>
          <p:nvPr>
            <p:ph idx="11" type="ftr"/>
          </p:nvPr>
        </p:nvSpPr>
        <p:spPr>
          <a:xfrm>
            <a:off x="3429000" y="19050"/>
            <a:ext cx="4114800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7" name="Google Shape;87;p12"/>
          <p:cNvSpPr txBox="1"/>
          <p:nvPr>
            <p:ph idx="12" type="sldNum"/>
          </p:nvPr>
        </p:nvSpPr>
        <p:spPr>
          <a:xfrm>
            <a:off x="7620000" y="19050"/>
            <a:ext cx="1066799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3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Layout" Target="../slideLayouts/slideLayout3.xml"/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5.xml"/><Relationship Id="rId5" Type="http://schemas.openxmlformats.org/officeDocument/2006/relationships/slideLayout" Target="../slideLayouts/slideLayout6.xml"/><Relationship Id="rId6" Type="http://schemas.openxmlformats.org/officeDocument/2006/relationships/slideLayout" Target="../slideLayouts/slideLayout7.xml"/><Relationship Id="rId7" Type="http://schemas.openxmlformats.org/officeDocument/2006/relationships/slideLayout" Target="../slideLayouts/slideLayout8.xml"/><Relationship Id="rId8" Type="http://schemas.openxmlformats.org/officeDocument/2006/relationships/theme" Target="../theme/theme1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/>
        </p:nvSpPr>
        <p:spPr>
          <a:xfrm>
            <a:off x="0" y="220662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1"/>
          <p:cNvSpPr txBox="1"/>
          <p:nvPr/>
        </p:nvSpPr>
        <p:spPr>
          <a:xfrm>
            <a:off x="0" y="0"/>
            <a:ext cx="9144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" name="Google Shape;12;p1"/>
          <p:cNvCxnSpPr/>
          <p:nvPr/>
        </p:nvCxnSpPr>
        <p:spPr>
          <a:xfrm>
            <a:off x="685800" y="3398837"/>
            <a:ext cx="7848599" cy="1587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3" name="Google Shape;13;p1"/>
          <p:cNvSpPr txBox="1"/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" type="body"/>
          </p:nvPr>
        </p:nvSpPr>
        <p:spPr>
          <a:xfrm>
            <a:off x="457200" y="1600200"/>
            <a:ext cx="8229600" cy="48767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8140" lvl="0" marL="4572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6550" lvl="1" marL="914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1469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62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1150" lvl="5" marL="2743200" marR="0" rtl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1150" lvl="6" marL="3200400" marR="0" rtl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1150" lvl="7" marL="3657600" marR="0" rtl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1150" lvl="8" marL="4114800" marR="0" rtl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" name="Google Shape;15;p1"/>
          <p:cNvSpPr txBox="1"/>
          <p:nvPr>
            <p:ph idx="10" type="dt"/>
          </p:nvPr>
        </p:nvSpPr>
        <p:spPr>
          <a:xfrm>
            <a:off x="457200" y="19050"/>
            <a:ext cx="2895600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" name="Google Shape;16;p1"/>
          <p:cNvSpPr txBox="1"/>
          <p:nvPr>
            <p:ph idx="11" type="ftr"/>
          </p:nvPr>
        </p:nvSpPr>
        <p:spPr>
          <a:xfrm>
            <a:off x="3429000" y="19050"/>
            <a:ext cx="4114800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" name="Google Shape;17;p1"/>
          <p:cNvSpPr txBox="1"/>
          <p:nvPr>
            <p:ph idx="12" type="sldNum"/>
          </p:nvPr>
        </p:nvSpPr>
        <p:spPr>
          <a:xfrm>
            <a:off x="7620000" y="19050"/>
            <a:ext cx="1066799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"/>
          <p:cNvSpPr txBox="1"/>
          <p:nvPr/>
        </p:nvSpPr>
        <p:spPr>
          <a:xfrm>
            <a:off x="0" y="220662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3"/>
          <p:cNvSpPr txBox="1"/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" type="body"/>
          </p:nvPr>
        </p:nvSpPr>
        <p:spPr>
          <a:xfrm>
            <a:off x="457200" y="1600200"/>
            <a:ext cx="8229600" cy="48767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8140" lvl="0" marL="4572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6550" lvl="1" marL="914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1469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62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1150" lvl="5" marL="2743200" marR="0" rtl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1150" lvl="6" marL="3200400" marR="0" rtl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1150" lvl="7" marL="3657600" marR="0" rtl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1150" lvl="8" marL="4114800" marR="0" rtl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8" name="Google Shape;28;p3"/>
          <p:cNvSpPr txBox="1"/>
          <p:nvPr/>
        </p:nvSpPr>
        <p:spPr>
          <a:xfrm>
            <a:off x="0" y="0"/>
            <a:ext cx="9144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p3"/>
          <p:cNvSpPr txBox="1"/>
          <p:nvPr>
            <p:ph idx="10" type="dt"/>
          </p:nvPr>
        </p:nvSpPr>
        <p:spPr>
          <a:xfrm>
            <a:off x="457200" y="19050"/>
            <a:ext cx="2895600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0" name="Google Shape;30;p3"/>
          <p:cNvSpPr txBox="1"/>
          <p:nvPr>
            <p:ph idx="11" type="ftr"/>
          </p:nvPr>
        </p:nvSpPr>
        <p:spPr>
          <a:xfrm>
            <a:off x="3429000" y="19050"/>
            <a:ext cx="4114800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1" name="Google Shape;31;p3"/>
          <p:cNvSpPr txBox="1"/>
          <p:nvPr>
            <p:ph idx="12" type="sldNum"/>
          </p:nvPr>
        </p:nvSpPr>
        <p:spPr>
          <a:xfrm>
            <a:off x="7620000" y="19050"/>
            <a:ext cx="1066799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dk2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1"/>
          <p:cNvSpPr txBox="1"/>
          <p:nvPr/>
        </p:nvSpPr>
        <p:spPr>
          <a:xfrm>
            <a:off x="0" y="220662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11"/>
          <p:cNvSpPr txBox="1"/>
          <p:nvPr/>
        </p:nvSpPr>
        <p:spPr>
          <a:xfrm>
            <a:off x="0" y="0"/>
            <a:ext cx="9144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6" name="Google Shape;76;p11"/>
          <p:cNvCxnSpPr/>
          <p:nvPr/>
        </p:nvCxnSpPr>
        <p:spPr>
          <a:xfrm>
            <a:off x="731837" y="4598987"/>
            <a:ext cx="7848599" cy="1587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77" name="Google Shape;77;p11"/>
          <p:cNvSpPr txBox="1"/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" type="body"/>
          </p:nvPr>
        </p:nvSpPr>
        <p:spPr>
          <a:xfrm>
            <a:off x="457200" y="1600200"/>
            <a:ext cx="8229600" cy="48767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8140" lvl="0" marL="4572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6550" lvl="1" marL="914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1469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62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1150" lvl="5" marL="2743200" marR="0" rtl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1150" lvl="6" marL="3200400" marR="0" rtl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1150" lvl="7" marL="3657600" marR="0" rtl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1150" lvl="8" marL="4114800" marR="0" rtl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9" name="Google Shape;79;p11"/>
          <p:cNvSpPr txBox="1"/>
          <p:nvPr>
            <p:ph idx="10" type="dt"/>
          </p:nvPr>
        </p:nvSpPr>
        <p:spPr>
          <a:xfrm>
            <a:off x="457200" y="19050"/>
            <a:ext cx="2895600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0" name="Google Shape;80;p11"/>
          <p:cNvSpPr txBox="1"/>
          <p:nvPr>
            <p:ph idx="11" type="ftr"/>
          </p:nvPr>
        </p:nvSpPr>
        <p:spPr>
          <a:xfrm>
            <a:off x="3429000" y="19050"/>
            <a:ext cx="4114800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1" name="Google Shape;81;p11"/>
          <p:cNvSpPr txBox="1"/>
          <p:nvPr>
            <p:ph idx="12" type="sldNum"/>
          </p:nvPr>
        </p:nvSpPr>
        <p:spPr>
          <a:xfrm>
            <a:off x="7620000" y="19050"/>
            <a:ext cx="1066799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6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jpg"/><Relationship Id="rId4" Type="http://schemas.openxmlformats.org/officeDocument/2006/relationships/image" Target="../media/image1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jpg"/><Relationship Id="rId4" Type="http://schemas.openxmlformats.org/officeDocument/2006/relationships/image" Target="../media/image4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8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6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4.jpg"/><Relationship Id="rId4" Type="http://schemas.openxmlformats.org/officeDocument/2006/relationships/image" Target="../media/image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3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3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s://www.youtube.com/watch?v=Bs2w4lwQRtc" TargetMode="External"/><Relationship Id="rId4" Type="http://schemas.openxmlformats.org/officeDocument/2006/relationships/image" Target="../media/image13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8.png"/><Relationship Id="rId4" Type="http://schemas.openxmlformats.org/officeDocument/2006/relationships/image" Target="../media/image20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9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3"/>
          <p:cNvSpPr txBox="1"/>
          <p:nvPr>
            <p:ph type="ctrTitle"/>
          </p:nvPr>
        </p:nvSpPr>
        <p:spPr>
          <a:xfrm>
            <a:off x="685800" y="1371600"/>
            <a:ext cx="7848599" cy="192722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50"/>
              <a:buFont typeface="Arial"/>
              <a:buNone/>
            </a:pPr>
            <a:r>
              <a:rPr b="0" i="0" lang="en-US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MANIFEST DESTINY &amp; EXPANSION</a:t>
            </a:r>
            <a:endParaRPr/>
          </a:p>
        </p:txBody>
      </p:sp>
      <p:sp>
        <p:nvSpPr>
          <p:cNvPr id="93" name="Google Shape;93;p13"/>
          <p:cNvSpPr txBox="1"/>
          <p:nvPr>
            <p:ph idx="1" type="subTitle"/>
          </p:nvPr>
        </p:nvSpPr>
        <p:spPr>
          <a:xfrm>
            <a:off x="685800" y="3505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</a:pPr>
            <a:r>
              <a:rPr b="0" i="0" lang="en-US" sz="24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American History I  - Unit 7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</a:pPr>
            <a:r>
              <a:rPr b="0" i="0" lang="en-US" sz="24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Ms. Brown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4"/>
          <p:cNvSpPr txBox="1"/>
          <p:nvPr>
            <p:ph idx="1" type="subTitle"/>
          </p:nvPr>
        </p:nvSpPr>
        <p:spPr>
          <a:xfrm>
            <a:off x="0" y="325270"/>
            <a:ext cx="91440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82562" lvl="0" marL="182562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338"/>
              <a:buFont typeface="Arial"/>
              <a:buChar char="•"/>
            </a:pPr>
            <a:r>
              <a:rPr lang="en-US" sz="2750">
                <a:solidFill>
                  <a:schemeClr val="dk1"/>
                </a:solidFill>
              </a:rPr>
              <a:t>What was the Market Revolution? What factors made it possible?</a:t>
            </a:r>
            <a:endParaRPr/>
          </a:p>
          <a:p>
            <a:pPr indent="-34130" lvl="0" marL="182562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338"/>
              <a:buFont typeface="Arial"/>
              <a:buNone/>
            </a:pPr>
            <a:r>
              <a:t/>
            </a:r>
            <a:endParaRPr sz="2750">
              <a:solidFill>
                <a:schemeClr val="dk1"/>
              </a:solidFill>
            </a:endParaRPr>
          </a:p>
          <a:p>
            <a:pPr indent="-182562" lvl="0" marL="182562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338"/>
              <a:buFont typeface="Arial"/>
              <a:buChar char="•"/>
            </a:pPr>
            <a:r>
              <a:rPr lang="en-US" sz="2750">
                <a:solidFill>
                  <a:schemeClr val="dk1"/>
                </a:solidFill>
              </a:rPr>
              <a:t>Elias Howe invented the __________ which was later used in factories to mass produce clothes and shoes quickly and cheaply.</a:t>
            </a:r>
            <a:endParaRPr/>
          </a:p>
          <a:p>
            <a:pPr indent="0" lvl="1" marL="266700" rtl="0" algn="l">
              <a:lnSpc>
                <a:spcPct val="90000"/>
              </a:lnSpc>
              <a:spcBef>
                <a:spcPts val="340"/>
              </a:spcBef>
              <a:spcAft>
                <a:spcPts val="0"/>
              </a:spcAft>
              <a:buSzPts val="2338"/>
              <a:buNone/>
            </a:pPr>
            <a:r>
              <a:t/>
            </a:r>
            <a:endParaRPr sz="2750">
              <a:solidFill>
                <a:schemeClr val="dk1"/>
              </a:solidFill>
            </a:endParaRPr>
          </a:p>
          <a:p>
            <a:pPr indent="-34130" lvl="0" marL="182562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338"/>
              <a:buFont typeface="Arial"/>
              <a:buNone/>
            </a:pPr>
            <a:r>
              <a:t/>
            </a:r>
            <a:endParaRPr sz="2750">
              <a:solidFill>
                <a:schemeClr val="dk1"/>
              </a:solidFill>
            </a:endParaRPr>
          </a:p>
          <a:p>
            <a:pPr indent="-182562" lvl="0" marL="182562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338"/>
              <a:buFont typeface="Arial"/>
              <a:buChar char="•"/>
            </a:pPr>
            <a:r>
              <a:rPr lang="en-US" sz="2750">
                <a:solidFill>
                  <a:schemeClr val="dk1"/>
                </a:solidFill>
              </a:rPr>
              <a:t>What is the significance of the telegraph’s impact on communication?</a:t>
            </a:r>
            <a:endParaRPr/>
          </a:p>
          <a:p>
            <a:pPr indent="-34130" lvl="0" marL="182562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338"/>
              <a:buFont typeface="Arial"/>
              <a:buNone/>
            </a:pPr>
            <a:r>
              <a:t/>
            </a:r>
            <a:endParaRPr sz="2750">
              <a:solidFill>
                <a:schemeClr val="dk1"/>
              </a:solidFill>
            </a:endParaRPr>
          </a:p>
          <a:p>
            <a:pPr indent="-182562" lvl="0" marL="182562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338"/>
              <a:buFont typeface="Arial"/>
              <a:buChar char="•"/>
            </a:pPr>
            <a:r>
              <a:rPr lang="en-US" sz="2750">
                <a:solidFill>
                  <a:schemeClr val="dk1"/>
                </a:solidFill>
              </a:rPr>
              <a:t>What were the benefits of using railroads to ship goods?</a:t>
            </a:r>
            <a:endParaRPr/>
          </a:p>
          <a:p>
            <a:pPr indent="-34130" lvl="0" marL="182562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338"/>
              <a:buFont typeface="Arial"/>
              <a:buNone/>
            </a:pPr>
            <a:r>
              <a:t/>
            </a:r>
            <a:endParaRPr sz="2750">
              <a:solidFill>
                <a:schemeClr val="dk1"/>
              </a:solidFill>
            </a:endParaRPr>
          </a:p>
          <a:p>
            <a:pPr indent="-182562" lvl="0" marL="182562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338"/>
              <a:buFont typeface="Arial"/>
              <a:buChar char="•"/>
            </a:pPr>
            <a:r>
              <a:rPr lang="en-US" sz="2750">
                <a:solidFill>
                  <a:schemeClr val="dk1"/>
                </a:solidFill>
              </a:rPr>
              <a:t>Which two inventions made farming possible and profitable in the Mid-West?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338"/>
              <a:buFont typeface="Arial"/>
              <a:buNone/>
            </a:pPr>
            <a:r>
              <a:t/>
            </a:r>
            <a:endParaRPr sz="275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5"/>
          <p:cNvSpPr txBox="1"/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</a:pPr>
            <a:r>
              <a:rPr b="0" i="0" lang="en-US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Review</a:t>
            </a:r>
            <a:endParaRPr/>
          </a:p>
        </p:txBody>
      </p:sp>
      <p:sp>
        <p:nvSpPr>
          <p:cNvPr id="104" name="Google Shape;104;p15"/>
          <p:cNvSpPr txBox="1"/>
          <p:nvPr>
            <p:ph idx="1" type="body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2562" lvl="0" marL="18256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Char char="•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was the Market Revolution? What factors made it possible?</a:t>
            </a:r>
            <a:endParaRPr/>
          </a:p>
          <a:p>
            <a:pPr indent="-190500" lvl="1" marL="457200" marR="0" rtl="0" algn="l">
              <a:lnSpc>
                <a:spcPct val="90000"/>
              </a:lnSpc>
              <a:spcBef>
                <a:spcPts val="340"/>
              </a:spcBef>
              <a:spcAft>
                <a:spcPts val="0"/>
              </a:spcAft>
              <a:buClr>
                <a:schemeClr val="accent1"/>
              </a:buClr>
              <a:buSzPts val="1445"/>
              <a:buFont typeface="Arial"/>
              <a:buChar char="•"/>
            </a:pPr>
            <a:r>
              <a:rPr b="0" i="0" lang="en-US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Shift to buying and selling goods (consumerism) – Industrial Revolution, specialization, capitalism, inventions, communication, transportation</a:t>
            </a:r>
            <a:endParaRPr/>
          </a:p>
          <a:p>
            <a:pPr indent="-182562" lvl="0" marL="182562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Char char="•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Elias Howe invented the __________ which was later used in factories to mass produce clothes and shoes quickly and cheaply.</a:t>
            </a:r>
            <a:endParaRPr/>
          </a:p>
          <a:p>
            <a:pPr indent="-190500" lvl="1" marL="457200" marR="0" rtl="0" algn="l">
              <a:lnSpc>
                <a:spcPct val="90000"/>
              </a:lnSpc>
              <a:spcBef>
                <a:spcPts val="340"/>
              </a:spcBef>
              <a:spcAft>
                <a:spcPts val="0"/>
              </a:spcAft>
              <a:buClr>
                <a:schemeClr val="accent1"/>
              </a:buClr>
              <a:buSzPts val="1445"/>
              <a:buFont typeface="Arial"/>
              <a:buChar char="•"/>
            </a:pPr>
            <a:r>
              <a:rPr b="0" i="0" lang="en-US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Sewing machine</a:t>
            </a:r>
            <a:endParaRPr/>
          </a:p>
          <a:p>
            <a:pPr indent="-182562" lvl="0" marL="182562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Char char="•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is the significance of the telegraph’s impact on communication?</a:t>
            </a:r>
            <a:endParaRPr/>
          </a:p>
          <a:p>
            <a:pPr indent="-190500" lvl="1" marL="457200" marR="0" rtl="0" algn="l">
              <a:lnSpc>
                <a:spcPct val="90000"/>
              </a:lnSpc>
              <a:spcBef>
                <a:spcPts val="340"/>
              </a:spcBef>
              <a:spcAft>
                <a:spcPts val="0"/>
              </a:spcAft>
              <a:buClr>
                <a:schemeClr val="accent1"/>
              </a:buClr>
              <a:buSzPts val="1445"/>
              <a:buFont typeface="Arial"/>
              <a:buChar char="•"/>
            </a:pPr>
            <a:r>
              <a:rPr b="0" i="0" lang="en-US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Allowed people to communicate instantly</a:t>
            </a:r>
            <a:endParaRPr/>
          </a:p>
          <a:p>
            <a:pPr indent="-182562" lvl="0" marL="182562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Char char="•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were the benefits of using railroads to ship goods?</a:t>
            </a:r>
            <a:endParaRPr/>
          </a:p>
          <a:p>
            <a:pPr indent="-190500" lvl="1" marL="457200" marR="0" rtl="0" algn="l">
              <a:lnSpc>
                <a:spcPct val="90000"/>
              </a:lnSpc>
              <a:spcBef>
                <a:spcPts val="340"/>
              </a:spcBef>
              <a:spcAft>
                <a:spcPts val="0"/>
              </a:spcAft>
              <a:buClr>
                <a:schemeClr val="accent1"/>
              </a:buClr>
              <a:buSzPts val="1445"/>
              <a:buFont typeface="Arial"/>
              <a:buChar char="•"/>
            </a:pPr>
            <a:r>
              <a:rPr b="0" i="0" lang="en-US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Could operate in the winter</a:t>
            </a:r>
            <a:endParaRPr/>
          </a:p>
          <a:p>
            <a:pPr indent="-190500" lvl="1" marL="457200" marR="0" rtl="0" algn="l">
              <a:lnSpc>
                <a:spcPct val="90000"/>
              </a:lnSpc>
              <a:spcBef>
                <a:spcPts val="340"/>
              </a:spcBef>
              <a:spcAft>
                <a:spcPts val="0"/>
              </a:spcAft>
              <a:buClr>
                <a:schemeClr val="accent1"/>
              </a:buClr>
              <a:buSzPts val="1445"/>
              <a:buFont typeface="Arial"/>
              <a:buChar char="•"/>
            </a:pPr>
            <a:r>
              <a:rPr b="0" i="0" lang="en-US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Faster than canal shipping</a:t>
            </a:r>
            <a:endParaRPr/>
          </a:p>
          <a:p>
            <a:pPr indent="-190500" lvl="1" marL="457200" marR="0" rtl="0" algn="l">
              <a:lnSpc>
                <a:spcPct val="90000"/>
              </a:lnSpc>
              <a:spcBef>
                <a:spcPts val="340"/>
              </a:spcBef>
              <a:spcAft>
                <a:spcPts val="0"/>
              </a:spcAft>
              <a:buClr>
                <a:schemeClr val="accent1"/>
              </a:buClr>
              <a:buSzPts val="1445"/>
              <a:buFont typeface="Arial"/>
              <a:buChar char="•"/>
            </a:pPr>
            <a:r>
              <a:rPr b="0" i="0" lang="en-US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Reliable when on schedule</a:t>
            </a:r>
            <a:endParaRPr/>
          </a:p>
          <a:p>
            <a:pPr indent="-190500" lvl="1" marL="457200" marR="0" rtl="0" algn="l">
              <a:lnSpc>
                <a:spcPct val="90000"/>
              </a:lnSpc>
              <a:spcBef>
                <a:spcPts val="340"/>
              </a:spcBef>
              <a:spcAft>
                <a:spcPts val="0"/>
              </a:spcAft>
              <a:buClr>
                <a:schemeClr val="accent1"/>
              </a:buClr>
              <a:buSzPts val="1445"/>
              <a:buFont typeface="Arial"/>
              <a:buChar char="•"/>
            </a:pPr>
            <a:r>
              <a:rPr b="0" i="0" lang="en-US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Shipped goods to people who didn’t live near water</a:t>
            </a:r>
            <a:endParaRPr/>
          </a:p>
          <a:p>
            <a:pPr indent="-182562" lvl="0" marL="182562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Char char="•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Which two inventions made farming possible and profitable in the Mid-West?</a:t>
            </a:r>
            <a:endParaRPr/>
          </a:p>
          <a:p>
            <a:pPr indent="-190500" lvl="1" marL="457200" marR="0" rtl="0" algn="l">
              <a:lnSpc>
                <a:spcPct val="90000"/>
              </a:lnSpc>
              <a:spcBef>
                <a:spcPts val="340"/>
              </a:spcBef>
              <a:spcAft>
                <a:spcPts val="0"/>
              </a:spcAft>
              <a:buClr>
                <a:schemeClr val="accent1"/>
              </a:buClr>
              <a:buSzPts val="1445"/>
              <a:buFont typeface="Arial"/>
              <a:buChar char="•"/>
            </a:pPr>
            <a:r>
              <a:rPr b="0" i="0" lang="en-US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steel plow and the mechanical reaper</a:t>
            </a:r>
            <a:endParaRPr/>
          </a:p>
          <a:p>
            <a:pPr indent="-182562" lvl="0" marL="182562" marR="0" rtl="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accent1"/>
              </a:buClr>
              <a:buSzPts val="1445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4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4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4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4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end="13" st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4">
                                            <p:txEl>
                                              <p:pRg end="13" st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6"/>
          <p:cNvSpPr txBox="1"/>
          <p:nvPr>
            <p:ph type="title"/>
          </p:nvPr>
        </p:nvSpPr>
        <p:spPr>
          <a:xfrm>
            <a:off x="722312" y="2362200"/>
            <a:ext cx="7772400" cy="22002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</a:pPr>
            <a:r>
              <a:rPr b="0" i="0" lang="en-US" sz="48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7.2 – MANIFEST DESTINY</a:t>
            </a:r>
            <a:endParaRPr/>
          </a:p>
        </p:txBody>
      </p:sp>
      <p:sp>
        <p:nvSpPr>
          <p:cNvPr id="110" name="Google Shape;110;p16"/>
          <p:cNvSpPr txBox="1"/>
          <p:nvPr>
            <p:ph idx="1" type="body"/>
          </p:nvPr>
        </p:nvSpPr>
        <p:spPr>
          <a:xfrm>
            <a:off x="722312" y="4627562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5"/>
              <a:buFont typeface="Arial"/>
              <a:buNone/>
            </a:pPr>
            <a:r>
              <a:rPr b="0" i="0" lang="en-US" sz="17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AH1.H.3.2	Explain how environmental, cultural, and economic factors influenced the patterns of migration and settlement within the US before the Civil War.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340"/>
              </a:spcBef>
              <a:spcAft>
                <a:spcPts val="0"/>
              </a:spcAft>
              <a:buClr>
                <a:schemeClr val="accent1"/>
              </a:buClr>
              <a:buSzPts val="425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340"/>
              </a:spcBef>
              <a:spcAft>
                <a:spcPts val="0"/>
              </a:spcAft>
              <a:buClr>
                <a:schemeClr val="accent1"/>
              </a:buClr>
              <a:buSzPts val="425"/>
              <a:buFont typeface="Arial"/>
              <a:buNone/>
            </a:pPr>
            <a:r>
              <a:rPr b="0" i="0" lang="en-US" sz="17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AH1.H.8.1	Analyze the relationship between innovation, economic development, progress and various concepts of the American Dream.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accent1"/>
              </a:buClr>
              <a:buSzPts val="425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7"/>
          <p:cNvSpPr txBox="1"/>
          <p:nvPr>
            <p:ph type="title"/>
          </p:nvPr>
        </p:nvSpPr>
        <p:spPr>
          <a:xfrm>
            <a:off x="0" y="228601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</a:pPr>
            <a:r>
              <a:rPr b="0" i="0" lang="en-US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Interest in the West</a:t>
            </a:r>
            <a:endParaRPr/>
          </a:p>
        </p:txBody>
      </p:sp>
      <p:sp>
        <p:nvSpPr>
          <p:cNvPr id="116" name="Google Shape;116;p17"/>
          <p:cNvSpPr txBox="1"/>
          <p:nvPr>
            <p:ph idx="1" type="body"/>
          </p:nvPr>
        </p:nvSpPr>
        <p:spPr>
          <a:xfrm>
            <a:off x="0" y="1064526"/>
            <a:ext cx="9144000" cy="54124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2562" lvl="0" marL="18256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Arial"/>
              <a:buChar char="•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1803 – TJ bought the Louisiana Territory → Doubled the size of the US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Arial"/>
              <a:buChar char="•"/>
            </a:pP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Dreamed the US would become </a:t>
            </a:r>
            <a:r>
              <a:rPr b="0" i="1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“an empire for liberty with enough room for our descendants to the thousandth and thousandth generation.”</a:t>
            </a:r>
            <a:endParaRPr/>
          </a:p>
          <a:p>
            <a:pPr indent="-182562" lvl="0" marL="18256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Arial"/>
              <a:buChar char="•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Many Americans began to believe that westward expansion was necessary and even ordained by God.</a:t>
            </a:r>
            <a:endParaRPr/>
          </a:p>
        </p:txBody>
      </p:sp>
      <p:pic>
        <p:nvPicPr>
          <p:cNvPr descr="http://upload.wikimedia.org/wikipedia/commons/8/85/US_Slave_Free_1789-1861.gif" id="117" name="Google Shape;117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62200" y="4197350"/>
            <a:ext cx="4400550" cy="26606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8"/>
          <p:cNvSpPr txBox="1"/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</a:pPr>
            <a:r>
              <a:rPr b="0" i="0" lang="en-US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Manifest Destiny</a:t>
            </a:r>
            <a:endParaRPr/>
          </a:p>
        </p:txBody>
      </p:sp>
      <p:sp>
        <p:nvSpPr>
          <p:cNvPr id="123" name="Google Shape;123;p18"/>
          <p:cNvSpPr txBox="1"/>
          <p:nvPr>
            <p:ph idx="1" type="body"/>
          </p:nvPr>
        </p:nvSpPr>
        <p:spPr>
          <a:xfrm>
            <a:off x="0" y="1378424"/>
            <a:ext cx="9144000" cy="5098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2562" lvl="0" marL="18256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95"/>
              <a:buFont typeface="Arial"/>
              <a:buChar char="•"/>
            </a:pPr>
            <a:r>
              <a:rPr b="0" i="1" lang="en-US" sz="27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belief that it was America’s destiny (ordained by God) to expand westward to the Pacific Ocean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295"/>
              <a:buFont typeface="Arial"/>
              <a:buChar char="•"/>
            </a:pPr>
            <a:r>
              <a:rPr b="0" i="0" lang="en-US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Manifest = obvious or inevitable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295"/>
              <a:buFont typeface="Arial"/>
              <a:buChar char="•"/>
            </a:pPr>
            <a:r>
              <a:rPr b="0" i="0" lang="en-US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Destiny = fate or calling</a:t>
            </a:r>
            <a:endParaRPr/>
          </a:p>
        </p:txBody>
      </p:sp>
      <p:pic>
        <p:nvPicPr>
          <p:cNvPr descr="http://i.ytimg.com/vi/9RphZP6Qmdo/hqdefault.jpg" id="124" name="Google Shape;124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33800" y="3200400"/>
            <a:ext cx="4572000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9"/>
          <p:cNvSpPr txBox="1"/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</a:pPr>
            <a:r>
              <a:t/>
            </a:r>
            <a:endParaRPr b="0" i="0" sz="40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19"/>
          <p:cNvSpPr txBox="1"/>
          <p:nvPr>
            <p:ph idx="1" type="body"/>
          </p:nvPr>
        </p:nvSpPr>
        <p:spPr>
          <a:xfrm>
            <a:off x="457200" y="1600200"/>
            <a:ext cx="8229600" cy="4876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2563" lvl="0" marL="18256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manifest-destiny-3" id="131" name="Google Shape;131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0161" y="152400"/>
            <a:ext cx="8964612" cy="6705599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9"/>
          <p:cNvSpPr/>
          <p:nvPr/>
        </p:nvSpPr>
        <p:spPr>
          <a:xfrm>
            <a:off x="3429000" y="685800"/>
            <a:ext cx="1524000" cy="1600199"/>
          </a:xfrm>
          <a:custGeom>
            <a:rect b="b" l="l" r="r" t="t"/>
            <a:pathLst>
              <a:path extrusionOk="0" h="120000" w="120000">
                <a:moveTo>
                  <a:pt x="0" y="60000"/>
                </a:moveTo>
                <a:cubicBezTo>
                  <a:pt x="0" y="26862"/>
                  <a:pt x="26862" y="0"/>
                  <a:pt x="60000" y="0"/>
                </a:cubicBezTo>
                <a:cubicBezTo>
                  <a:pt x="93137" y="0"/>
                  <a:pt x="120000" y="26862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2" y="120000"/>
                  <a:pt x="0" y="93137"/>
                  <a:pt x="0" y="60000"/>
                </a:cubicBezTo>
                <a:close/>
                <a:moveTo>
                  <a:pt x="5295" y="60000"/>
                </a:moveTo>
                <a:cubicBezTo>
                  <a:pt x="5295" y="90351"/>
                  <a:pt x="29787" y="114956"/>
                  <a:pt x="60000" y="114956"/>
                </a:cubicBezTo>
                <a:cubicBezTo>
                  <a:pt x="90212" y="114956"/>
                  <a:pt x="114704" y="90351"/>
                  <a:pt x="114704" y="60000"/>
                </a:cubicBezTo>
                <a:cubicBezTo>
                  <a:pt x="114704" y="29648"/>
                  <a:pt x="90212" y="5043"/>
                  <a:pt x="60000" y="5043"/>
                </a:cubicBezTo>
                <a:cubicBezTo>
                  <a:pt x="29787" y="5043"/>
                  <a:pt x="5295" y="29648"/>
                  <a:pt x="5295" y="60000"/>
                </a:cubicBezTo>
                <a:close/>
              </a:path>
            </a:pathLst>
          </a:custGeom>
          <a:solidFill>
            <a:srgbClr val="FF0000"/>
          </a:solidFill>
          <a:ln cap="flat" cmpd="sng" w="26425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19"/>
          <p:cNvSpPr/>
          <p:nvPr/>
        </p:nvSpPr>
        <p:spPr>
          <a:xfrm>
            <a:off x="5791200" y="3886200"/>
            <a:ext cx="1066799" cy="990599"/>
          </a:xfrm>
          <a:custGeom>
            <a:rect b="b" l="l" r="r" t="t"/>
            <a:pathLst>
              <a:path extrusionOk="0" h="120000" w="120000">
                <a:moveTo>
                  <a:pt x="0" y="60000"/>
                </a:moveTo>
                <a:cubicBezTo>
                  <a:pt x="0" y="26862"/>
                  <a:pt x="26862" y="0"/>
                  <a:pt x="60000" y="0"/>
                </a:cubicBezTo>
                <a:cubicBezTo>
                  <a:pt x="93137" y="0"/>
                  <a:pt x="120000" y="26862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2" y="120000"/>
                  <a:pt x="0" y="93137"/>
                  <a:pt x="0" y="60000"/>
                </a:cubicBezTo>
                <a:close/>
                <a:moveTo>
                  <a:pt x="4917" y="60000"/>
                </a:moveTo>
                <a:cubicBezTo>
                  <a:pt x="4917" y="90212"/>
                  <a:pt x="29578" y="114704"/>
                  <a:pt x="60000" y="114704"/>
                </a:cubicBezTo>
                <a:cubicBezTo>
                  <a:pt x="90421" y="114704"/>
                  <a:pt x="115082" y="90212"/>
                  <a:pt x="115082" y="60000"/>
                </a:cubicBezTo>
                <a:cubicBezTo>
                  <a:pt x="115082" y="29787"/>
                  <a:pt x="90421" y="5295"/>
                  <a:pt x="60000" y="5295"/>
                </a:cubicBezTo>
                <a:cubicBezTo>
                  <a:pt x="29578" y="5295"/>
                  <a:pt x="4917" y="29787"/>
                  <a:pt x="4917" y="60000"/>
                </a:cubicBezTo>
                <a:close/>
              </a:path>
            </a:pathLst>
          </a:custGeom>
          <a:solidFill>
            <a:srgbClr val="FF0000"/>
          </a:solidFill>
          <a:ln cap="flat" cmpd="sng" w="26425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19"/>
          <p:cNvSpPr/>
          <p:nvPr/>
        </p:nvSpPr>
        <p:spPr>
          <a:xfrm>
            <a:off x="6884986" y="3414712"/>
            <a:ext cx="1066799" cy="990599"/>
          </a:xfrm>
          <a:custGeom>
            <a:rect b="b" l="l" r="r" t="t"/>
            <a:pathLst>
              <a:path extrusionOk="0" h="120000" w="120000">
                <a:moveTo>
                  <a:pt x="0" y="60000"/>
                </a:moveTo>
                <a:cubicBezTo>
                  <a:pt x="0" y="26862"/>
                  <a:pt x="26862" y="0"/>
                  <a:pt x="60000" y="0"/>
                </a:cubicBezTo>
                <a:cubicBezTo>
                  <a:pt x="93137" y="0"/>
                  <a:pt x="120000" y="26862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2" y="120000"/>
                  <a:pt x="0" y="93137"/>
                  <a:pt x="0" y="60000"/>
                </a:cubicBezTo>
                <a:close/>
                <a:moveTo>
                  <a:pt x="4917" y="60000"/>
                </a:moveTo>
                <a:cubicBezTo>
                  <a:pt x="4917" y="90212"/>
                  <a:pt x="29578" y="114704"/>
                  <a:pt x="60000" y="114704"/>
                </a:cubicBezTo>
                <a:cubicBezTo>
                  <a:pt x="90421" y="114704"/>
                  <a:pt x="115082" y="90212"/>
                  <a:pt x="115082" y="60000"/>
                </a:cubicBezTo>
                <a:cubicBezTo>
                  <a:pt x="115082" y="29787"/>
                  <a:pt x="90421" y="5295"/>
                  <a:pt x="60000" y="5295"/>
                </a:cubicBezTo>
                <a:cubicBezTo>
                  <a:pt x="29578" y="5295"/>
                  <a:pt x="4917" y="29787"/>
                  <a:pt x="4917" y="60000"/>
                </a:cubicBezTo>
                <a:close/>
              </a:path>
            </a:pathLst>
          </a:custGeom>
          <a:solidFill>
            <a:srgbClr val="FF0000"/>
          </a:solidFill>
          <a:ln cap="flat" cmpd="sng" w="26425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19"/>
          <p:cNvSpPr/>
          <p:nvPr/>
        </p:nvSpPr>
        <p:spPr>
          <a:xfrm>
            <a:off x="7418386" y="4648200"/>
            <a:ext cx="1268411" cy="1219199"/>
          </a:xfrm>
          <a:custGeom>
            <a:rect b="b" l="l" r="r" t="t"/>
            <a:pathLst>
              <a:path extrusionOk="0" h="120000" w="120000">
                <a:moveTo>
                  <a:pt x="0" y="60000"/>
                </a:moveTo>
                <a:cubicBezTo>
                  <a:pt x="0" y="26862"/>
                  <a:pt x="26862" y="0"/>
                  <a:pt x="60000" y="0"/>
                </a:cubicBezTo>
                <a:cubicBezTo>
                  <a:pt x="93137" y="0"/>
                  <a:pt x="120000" y="26862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2" y="120000"/>
                  <a:pt x="0" y="93137"/>
                  <a:pt x="0" y="60000"/>
                </a:cubicBezTo>
                <a:close/>
                <a:moveTo>
                  <a:pt x="5090" y="60000"/>
                </a:moveTo>
                <a:cubicBezTo>
                  <a:pt x="5090" y="90212"/>
                  <a:pt x="29674" y="114704"/>
                  <a:pt x="60000" y="114704"/>
                </a:cubicBezTo>
                <a:cubicBezTo>
                  <a:pt x="90325" y="114704"/>
                  <a:pt x="114909" y="90212"/>
                  <a:pt x="114909" y="60000"/>
                </a:cubicBezTo>
                <a:cubicBezTo>
                  <a:pt x="114909" y="29787"/>
                  <a:pt x="90325" y="5295"/>
                  <a:pt x="60000" y="5295"/>
                </a:cubicBezTo>
                <a:cubicBezTo>
                  <a:pt x="29674" y="5295"/>
                  <a:pt x="5090" y="29787"/>
                  <a:pt x="5090" y="60000"/>
                </a:cubicBezTo>
                <a:close/>
              </a:path>
            </a:pathLst>
          </a:custGeom>
          <a:solidFill>
            <a:srgbClr val="FF0000"/>
          </a:solidFill>
          <a:ln cap="flat" cmpd="sng" w="26425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19"/>
          <p:cNvSpPr/>
          <p:nvPr/>
        </p:nvSpPr>
        <p:spPr>
          <a:xfrm>
            <a:off x="533400" y="5334000"/>
            <a:ext cx="1295400" cy="1143000"/>
          </a:xfrm>
          <a:custGeom>
            <a:rect b="b" l="l" r="r" t="t"/>
            <a:pathLst>
              <a:path extrusionOk="0" h="120000" w="120000">
                <a:moveTo>
                  <a:pt x="0" y="60000"/>
                </a:moveTo>
                <a:cubicBezTo>
                  <a:pt x="0" y="26862"/>
                  <a:pt x="26862" y="0"/>
                  <a:pt x="60000" y="0"/>
                </a:cubicBezTo>
                <a:cubicBezTo>
                  <a:pt x="93137" y="0"/>
                  <a:pt x="120000" y="26862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2" y="120000"/>
                  <a:pt x="0" y="93137"/>
                  <a:pt x="0" y="60000"/>
                </a:cubicBezTo>
                <a:close/>
                <a:moveTo>
                  <a:pt x="4672" y="60000"/>
                </a:moveTo>
                <a:cubicBezTo>
                  <a:pt x="4672" y="90212"/>
                  <a:pt x="29443" y="114704"/>
                  <a:pt x="60000" y="114704"/>
                </a:cubicBezTo>
                <a:cubicBezTo>
                  <a:pt x="90556" y="114704"/>
                  <a:pt x="115327" y="90212"/>
                  <a:pt x="115327" y="60000"/>
                </a:cubicBezTo>
                <a:cubicBezTo>
                  <a:pt x="115327" y="29787"/>
                  <a:pt x="90556" y="5295"/>
                  <a:pt x="60000" y="5295"/>
                </a:cubicBezTo>
                <a:cubicBezTo>
                  <a:pt x="29443" y="5295"/>
                  <a:pt x="4672" y="29787"/>
                  <a:pt x="4672" y="60000"/>
                </a:cubicBezTo>
                <a:close/>
              </a:path>
            </a:pathLst>
          </a:custGeom>
          <a:solidFill>
            <a:srgbClr val="FF0000"/>
          </a:solidFill>
          <a:ln cap="flat" cmpd="sng" w="26425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19"/>
          <p:cNvSpPr/>
          <p:nvPr/>
        </p:nvSpPr>
        <p:spPr>
          <a:xfrm>
            <a:off x="304800" y="3532187"/>
            <a:ext cx="1904999" cy="1725612"/>
          </a:xfrm>
          <a:custGeom>
            <a:rect b="b" l="l" r="r" t="t"/>
            <a:pathLst>
              <a:path extrusionOk="0" h="120000" w="120000">
                <a:moveTo>
                  <a:pt x="0" y="60000"/>
                </a:moveTo>
                <a:cubicBezTo>
                  <a:pt x="0" y="26862"/>
                  <a:pt x="26862" y="0"/>
                  <a:pt x="60000" y="0"/>
                </a:cubicBezTo>
                <a:cubicBezTo>
                  <a:pt x="93137" y="0"/>
                  <a:pt x="120000" y="26862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2" y="120000"/>
                  <a:pt x="0" y="93137"/>
                  <a:pt x="0" y="60000"/>
                </a:cubicBezTo>
                <a:close/>
                <a:moveTo>
                  <a:pt x="4796" y="60000"/>
                </a:moveTo>
                <a:cubicBezTo>
                  <a:pt x="4796" y="90212"/>
                  <a:pt x="29512" y="114704"/>
                  <a:pt x="60000" y="114704"/>
                </a:cubicBezTo>
                <a:cubicBezTo>
                  <a:pt x="90487" y="114704"/>
                  <a:pt x="115203" y="90212"/>
                  <a:pt x="115203" y="60000"/>
                </a:cubicBezTo>
                <a:cubicBezTo>
                  <a:pt x="115203" y="29787"/>
                  <a:pt x="90487" y="5295"/>
                  <a:pt x="60000" y="5295"/>
                </a:cubicBezTo>
                <a:cubicBezTo>
                  <a:pt x="29512" y="5295"/>
                  <a:pt x="4796" y="29787"/>
                  <a:pt x="4796" y="60000"/>
                </a:cubicBezTo>
                <a:close/>
              </a:path>
            </a:pathLst>
          </a:custGeom>
          <a:solidFill>
            <a:srgbClr val="FF0000"/>
          </a:solidFill>
          <a:ln cap="flat" cmpd="sng" w="26425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19"/>
          <p:cNvSpPr/>
          <p:nvPr/>
        </p:nvSpPr>
        <p:spPr>
          <a:xfrm>
            <a:off x="2971800" y="3276600"/>
            <a:ext cx="1219199" cy="1128711"/>
          </a:xfrm>
          <a:custGeom>
            <a:rect b="b" l="l" r="r" t="t"/>
            <a:pathLst>
              <a:path extrusionOk="0" h="120000" w="120000">
                <a:moveTo>
                  <a:pt x="0" y="60000"/>
                </a:moveTo>
                <a:cubicBezTo>
                  <a:pt x="0" y="26862"/>
                  <a:pt x="26862" y="0"/>
                  <a:pt x="60000" y="0"/>
                </a:cubicBezTo>
                <a:cubicBezTo>
                  <a:pt x="93137" y="0"/>
                  <a:pt x="120000" y="26862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2" y="120000"/>
                  <a:pt x="0" y="93137"/>
                  <a:pt x="0" y="60000"/>
                </a:cubicBezTo>
                <a:close/>
                <a:moveTo>
                  <a:pt x="4902" y="60000"/>
                </a:moveTo>
                <a:cubicBezTo>
                  <a:pt x="4902" y="90212"/>
                  <a:pt x="29570" y="114704"/>
                  <a:pt x="60000" y="114704"/>
                </a:cubicBezTo>
                <a:cubicBezTo>
                  <a:pt x="90429" y="114704"/>
                  <a:pt x="115097" y="90212"/>
                  <a:pt x="115097" y="60000"/>
                </a:cubicBezTo>
                <a:cubicBezTo>
                  <a:pt x="115097" y="29787"/>
                  <a:pt x="90429" y="5295"/>
                  <a:pt x="60000" y="5295"/>
                </a:cubicBezTo>
                <a:cubicBezTo>
                  <a:pt x="29570" y="5295"/>
                  <a:pt x="4902" y="29787"/>
                  <a:pt x="4902" y="60000"/>
                </a:cubicBezTo>
                <a:close/>
              </a:path>
            </a:pathLst>
          </a:custGeom>
          <a:solidFill>
            <a:srgbClr val="FF0000"/>
          </a:solidFill>
          <a:ln cap="flat" cmpd="sng" w="26425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19"/>
          <p:cNvSpPr/>
          <p:nvPr/>
        </p:nvSpPr>
        <p:spPr>
          <a:xfrm>
            <a:off x="1196975" y="1284287"/>
            <a:ext cx="2209799" cy="1904999"/>
          </a:xfrm>
          <a:custGeom>
            <a:rect b="b" l="l" r="r" t="t"/>
            <a:pathLst>
              <a:path extrusionOk="0" h="120000" w="120000">
                <a:moveTo>
                  <a:pt x="0" y="60000"/>
                </a:moveTo>
                <a:cubicBezTo>
                  <a:pt x="0" y="26862"/>
                  <a:pt x="26862" y="0"/>
                  <a:pt x="60000" y="0"/>
                </a:cubicBezTo>
                <a:cubicBezTo>
                  <a:pt x="93137" y="0"/>
                  <a:pt x="120000" y="26862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2" y="120000"/>
                  <a:pt x="0" y="93137"/>
                  <a:pt x="0" y="60000"/>
                </a:cubicBezTo>
                <a:close/>
                <a:moveTo>
                  <a:pt x="4565" y="60000"/>
                </a:moveTo>
                <a:cubicBezTo>
                  <a:pt x="4565" y="90212"/>
                  <a:pt x="29384" y="114704"/>
                  <a:pt x="60000" y="114704"/>
                </a:cubicBezTo>
                <a:cubicBezTo>
                  <a:pt x="90615" y="114704"/>
                  <a:pt x="115434" y="90212"/>
                  <a:pt x="115434" y="60000"/>
                </a:cubicBezTo>
                <a:cubicBezTo>
                  <a:pt x="115434" y="29787"/>
                  <a:pt x="90615" y="5295"/>
                  <a:pt x="60000" y="5295"/>
                </a:cubicBezTo>
                <a:cubicBezTo>
                  <a:pt x="29384" y="5295"/>
                  <a:pt x="4565" y="29787"/>
                  <a:pt x="4565" y="60000"/>
                </a:cubicBezTo>
                <a:close/>
              </a:path>
            </a:pathLst>
          </a:custGeom>
          <a:solidFill>
            <a:srgbClr val="FF0000"/>
          </a:solidFill>
          <a:ln cap="flat" cmpd="sng" w="26425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19"/>
          <p:cNvSpPr/>
          <p:nvPr/>
        </p:nvSpPr>
        <p:spPr>
          <a:xfrm>
            <a:off x="3124200" y="4533900"/>
            <a:ext cx="1904999" cy="1714500"/>
          </a:xfrm>
          <a:custGeom>
            <a:rect b="b" l="l" r="r" t="t"/>
            <a:pathLst>
              <a:path extrusionOk="0" h="120000" w="120000">
                <a:moveTo>
                  <a:pt x="0" y="60000"/>
                </a:moveTo>
                <a:cubicBezTo>
                  <a:pt x="0" y="26862"/>
                  <a:pt x="26862" y="0"/>
                  <a:pt x="60000" y="0"/>
                </a:cubicBezTo>
                <a:cubicBezTo>
                  <a:pt x="93137" y="0"/>
                  <a:pt x="120000" y="26862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2" y="120000"/>
                  <a:pt x="0" y="93137"/>
                  <a:pt x="0" y="60000"/>
                </a:cubicBezTo>
                <a:close/>
                <a:moveTo>
                  <a:pt x="4766" y="60000"/>
                </a:moveTo>
                <a:cubicBezTo>
                  <a:pt x="4766" y="90212"/>
                  <a:pt x="29495" y="114704"/>
                  <a:pt x="60000" y="114704"/>
                </a:cubicBezTo>
                <a:cubicBezTo>
                  <a:pt x="90504" y="114704"/>
                  <a:pt x="115233" y="90212"/>
                  <a:pt x="115233" y="60000"/>
                </a:cubicBezTo>
                <a:cubicBezTo>
                  <a:pt x="115233" y="29787"/>
                  <a:pt x="90504" y="5295"/>
                  <a:pt x="60000" y="5295"/>
                </a:cubicBezTo>
                <a:cubicBezTo>
                  <a:pt x="29495" y="5295"/>
                  <a:pt x="4766" y="29787"/>
                  <a:pt x="4766" y="60000"/>
                </a:cubicBezTo>
                <a:close/>
              </a:path>
            </a:pathLst>
          </a:custGeom>
          <a:solidFill>
            <a:srgbClr val="FF0000"/>
          </a:solidFill>
          <a:ln cap="flat" cmpd="sng" w="26425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19"/>
          <p:cNvSpPr/>
          <p:nvPr/>
        </p:nvSpPr>
        <p:spPr>
          <a:xfrm>
            <a:off x="577850" y="76200"/>
            <a:ext cx="7746999" cy="577850"/>
          </a:xfrm>
          <a:prstGeom prst="leftArrow">
            <a:avLst>
              <a:gd fmla="val 806" name="adj1"/>
              <a:gd fmla="val 50000" name="adj2"/>
            </a:avLst>
          </a:prstGeom>
          <a:solidFill>
            <a:srgbClr val="FF0000"/>
          </a:solidFill>
          <a:ln cap="flat" cmpd="sng" w="26425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50"/>
              <a:buFont typeface="Arial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WEST</a:t>
            </a:r>
            <a:endParaRPr/>
          </a:p>
        </p:txBody>
      </p:sp>
      <p:sp>
        <p:nvSpPr>
          <p:cNvPr id="142" name="Google Shape;142;p19"/>
          <p:cNvSpPr/>
          <p:nvPr/>
        </p:nvSpPr>
        <p:spPr>
          <a:xfrm>
            <a:off x="190500" y="2541586"/>
            <a:ext cx="1333499" cy="1192211"/>
          </a:xfrm>
          <a:custGeom>
            <a:rect b="b" l="l" r="r" t="t"/>
            <a:pathLst>
              <a:path extrusionOk="0" h="120000" w="120000">
                <a:moveTo>
                  <a:pt x="0" y="60000"/>
                </a:moveTo>
                <a:cubicBezTo>
                  <a:pt x="0" y="26862"/>
                  <a:pt x="26862" y="0"/>
                  <a:pt x="60000" y="0"/>
                </a:cubicBezTo>
                <a:cubicBezTo>
                  <a:pt x="93137" y="0"/>
                  <a:pt x="120000" y="26862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2" y="120000"/>
                  <a:pt x="0" y="93137"/>
                  <a:pt x="0" y="60000"/>
                </a:cubicBezTo>
                <a:close/>
                <a:moveTo>
                  <a:pt x="4734" y="60000"/>
                </a:moveTo>
                <a:cubicBezTo>
                  <a:pt x="4734" y="90212"/>
                  <a:pt x="29477" y="114704"/>
                  <a:pt x="60000" y="114704"/>
                </a:cubicBezTo>
                <a:cubicBezTo>
                  <a:pt x="90522" y="114704"/>
                  <a:pt x="115265" y="90212"/>
                  <a:pt x="115265" y="60000"/>
                </a:cubicBezTo>
                <a:cubicBezTo>
                  <a:pt x="115265" y="29787"/>
                  <a:pt x="90522" y="5295"/>
                  <a:pt x="60000" y="5295"/>
                </a:cubicBezTo>
                <a:cubicBezTo>
                  <a:pt x="29477" y="5295"/>
                  <a:pt x="4734" y="29787"/>
                  <a:pt x="4734" y="60000"/>
                </a:cubicBezTo>
                <a:close/>
              </a:path>
            </a:pathLst>
          </a:custGeom>
          <a:solidFill>
            <a:srgbClr val="FF0000"/>
          </a:solidFill>
          <a:ln cap="flat" cmpd="sng" w="26425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19"/>
          <p:cNvSpPr/>
          <p:nvPr/>
        </p:nvSpPr>
        <p:spPr>
          <a:xfrm>
            <a:off x="5840412" y="5562600"/>
            <a:ext cx="1246187" cy="1066799"/>
          </a:xfrm>
          <a:custGeom>
            <a:rect b="b" l="l" r="r" t="t"/>
            <a:pathLst>
              <a:path extrusionOk="0" h="120000" w="120000">
                <a:moveTo>
                  <a:pt x="0" y="60000"/>
                </a:moveTo>
                <a:cubicBezTo>
                  <a:pt x="0" y="26862"/>
                  <a:pt x="26862" y="0"/>
                  <a:pt x="60000" y="0"/>
                </a:cubicBezTo>
                <a:cubicBezTo>
                  <a:pt x="93137" y="0"/>
                  <a:pt x="120000" y="26862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2" y="120000"/>
                  <a:pt x="0" y="93137"/>
                  <a:pt x="0" y="60000"/>
                </a:cubicBezTo>
                <a:close/>
                <a:moveTo>
                  <a:pt x="4533" y="60000"/>
                </a:moveTo>
                <a:cubicBezTo>
                  <a:pt x="4533" y="90212"/>
                  <a:pt x="29366" y="114704"/>
                  <a:pt x="60000" y="114704"/>
                </a:cubicBezTo>
                <a:cubicBezTo>
                  <a:pt x="90633" y="114704"/>
                  <a:pt x="115466" y="90212"/>
                  <a:pt x="115466" y="60000"/>
                </a:cubicBezTo>
                <a:cubicBezTo>
                  <a:pt x="115466" y="29787"/>
                  <a:pt x="90633" y="5295"/>
                  <a:pt x="60000" y="5295"/>
                </a:cubicBezTo>
                <a:cubicBezTo>
                  <a:pt x="29366" y="5295"/>
                  <a:pt x="4533" y="29787"/>
                  <a:pt x="4533" y="60000"/>
                </a:cubicBezTo>
                <a:close/>
              </a:path>
            </a:pathLst>
          </a:custGeom>
          <a:solidFill>
            <a:srgbClr val="FF0000"/>
          </a:solidFill>
          <a:ln cap="flat" cmpd="sng" w="26425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0"/>
          <p:cNvSpPr txBox="1"/>
          <p:nvPr>
            <p:ph type="title"/>
          </p:nvPr>
        </p:nvSpPr>
        <p:spPr>
          <a:xfrm>
            <a:off x="0" y="16491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</a:pPr>
            <a:r>
              <a:rPr b="0" i="0" lang="en-US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Reasons to Move West</a:t>
            </a:r>
            <a:endParaRPr/>
          </a:p>
        </p:txBody>
      </p:sp>
      <p:sp>
        <p:nvSpPr>
          <p:cNvPr id="149" name="Google Shape;149;p20"/>
          <p:cNvSpPr txBox="1"/>
          <p:nvPr>
            <p:ph idx="1" type="body"/>
          </p:nvPr>
        </p:nvSpPr>
        <p:spPr>
          <a:xfrm>
            <a:off x="0" y="787021"/>
            <a:ext cx="9144000" cy="3809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2562" lvl="0" marL="18256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50"/>
              <a:buFont typeface="Arial"/>
              <a:buChar char="•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MAJOR reason to move west – NEW ECONOMIC OPPORTUNITIES</a:t>
            </a:r>
            <a:endParaRPr/>
          </a:p>
          <a:p>
            <a:pPr indent="-182562" lvl="0" marL="18256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750"/>
              <a:buFont typeface="Arial"/>
              <a:buNone/>
            </a:pPr>
            <a:r>
              <a:t/>
            </a:r>
            <a:endParaRPr b="0" i="0" sz="3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82562" lvl="0" marL="18256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550"/>
              <a:buFont typeface="Arial"/>
              <a:buChar char="•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Escape debt and start fresh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550"/>
              <a:buFont typeface="Arial"/>
              <a:buChar char="•"/>
            </a:pPr>
            <a:r>
              <a:rPr b="0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Panic of 1837 left many people looking for a new beginning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550"/>
              <a:buFont typeface="Arial"/>
              <a:buChar char="•"/>
            </a:pPr>
            <a:r>
              <a:rPr b="0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Escape criminal past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550"/>
              <a:buFont typeface="Arial"/>
              <a:buNone/>
            </a:pPr>
            <a:r>
              <a:t/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82562" lvl="0" marL="18256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550"/>
              <a:buFont typeface="Arial"/>
              <a:buChar char="•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Open land up for claiming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550"/>
              <a:buFont typeface="Arial"/>
              <a:buChar char="•"/>
            </a:pPr>
            <a:r>
              <a:rPr b="0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Land ownership = investment in the future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550"/>
              <a:buFont typeface="Arial"/>
              <a:buNone/>
            </a:pPr>
            <a:r>
              <a:t/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82562" lvl="0" marL="18256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550"/>
              <a:buFont typeface="Arial"/>
              <a:buChar char="•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More space for growing population</a:t>
            </a:r>
            <a:endParaRPr/>
          </a:p>
          <a:p>
            <a:pPr indent="-182563" lvl="0" marL="182563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550"/>
              <a:buFont typeface="Arial"/>
              <a:buNone/>
            </a:pPr>
            <a:r>
              <a:t/>
            </a:r>
            <a:endParaRPr b="0" i="0" sz="3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1"/>
          <p:cNvSpPr txBox="1"/>
          <p:nvPr>
            <p:ph type="title"/>
          </p:nvPr>
        </p:nvSpPr>
        <p:spPr>
          <a:xfrm>
            <a:off x="0" y="260445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</a:pPr>
            <a:r>
              <a:rPr b="0" i="0" lang="en-US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Reasons to Move West</a:t>
            </a:r>
            <a:endParaRPr/>
          </a:p>
        </p:txBody>
      </p:sp>
      <p:sp>
        <p:nvSpPr>
          <p:cNvPr id="155" name="Google Shape;155;p21"/>
          <p:cNvSpPr txBox="1"/>
          <p:nvPr>
            <p:ph idx="1" type="body"/>
          </p:nvPr>
        </p:nvSpPr>
        <p:spPr>
          <a:xfrm>
            <a:off x="0" y="1091822"/>
            <a:ext cx="9144000" cy="53851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2562" lvl="0" marL="18256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95"/>
              <a:buFont typeface="Arial"/>
              <a:buChar char="•"/>
            </a:pPr>
            <a:r>
              <a:rPr b="0" i="0" lang="en-US" sz="27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New markets to make money</a:t>
            </a:r>
            <a:endParaRPr/>
          </a:p>
          <a:p>
            <a:pPr indent="-190500" lvl="1" marL="457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295"/>
              <a:buFont typeface="Arial"/>
              <a:buChar char="•"/>
            </a:pPr>
            <a:r>
              <a:rPr b="0" i="0" lang="en-US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New ports and harbors on the west coast (Pacific Ocean) to trade with Asia</a:t>
            </a:r>
            <a:endParaRPr/>
          </a:p>
          <a:p>
            <a:pPr indent="-190500" lvl="1" marL="457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295"/>
              <a:buFont typeface="Arial"/>
              <a:buChar char="•"/>
            </a:pPr>
            <a:r>
              <a:rPr b="0" i="0" lang="en-US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Mining and farming in new lands</a:t>
            </a:r>
            <a:endParaRPr/>
          </a:p>
          <a:p>
            <a:pPr indent="-190500" lvl="1" marL="457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295"/>
              <a:buFont typeface="Arial"/>
              <a:buChar char="•"/>
            </a:pPr>
            <a:r>
              <a:rPr b="0" i="0" lang="en-US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Maybe find gold</a:t>
            </a:r>
            <a:endParaRPr/>
          </a:p>
          <a:p>
            <a:pPr indent="-182562" lvl="0" marL="182562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295"/>
              <a:buFont typeface="Arial"/>
              <a:buNone/>
            </a:pPr>
            <a:r>
              <a:t/>
            </a:r>
            <a:endParaRPr b="0" i="0" sz="27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82562" lvl="0" marL="182562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295"/>
              <a:buFont typeface="Arial"/>
              <a:buChar char="•"/>
            </a:pPr>
            <a:r>
              <a:rPr b="0" i="0" lang="en-US" sz="27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Spread Christianity and education to Natives</a:t>
            </a:r>
            <a:endParaRPr/>
          </a:p>
          <a:p>
            <a:pPr indent="-182562" lvl="0" marL="182562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295"/>
              <a:buFont typeface="Arial"/>
              <a:buNone/>
            </a:pPr>
            <a:r>
              <a:t/>
            </a:r>
            <a:endParaRPr b="0" i="0" sz="27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82562" lvl="0" marL="182562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295"/>
              <a:buFont typeface="Arial"/>
              <a:buChar char="•"/>
            </a:pPr>
            <a:r>
              <a:rPr b="0" i="0" lang="en-US" sz="27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Escape religious persecution</a:t>
            </a:r>
            <a:endParaRPr/>
          </a:p>
          <a:p>
            <a:pPr indent="-190500" lvl="1" marL="457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295"/>
              <a:buFont typeface="Arial"/>
              <a:buChar char="•"/>
            </a:pPr>
            <a:r>
              <a:rPr b="0" i="0" lang="en-US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Mormons moved westward and settled in Utah to escape religious discrimination in the east.</a:t>
            </a:r>
            <a:endParaRPr/>
          </a:p>
          <a:p>
            <a:pPr indent="-182562" lvl="0" marL="182562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675"/>
              <a:buFont typeface="Arial"/>
              <a:buNone/>
            </a:pPr>
            <a:r>
              <a:t/>
            </a:r>
            <a:endParaRPr b="0" i="0" sz="27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82562" lvl="0" marL="182562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295"/>
              <a:buFont typeface="Arial"/>
              <a:buChar char="•"/>
            </a:pPr>
            <a:r>
              <a:rPr b="0" i="0" lang="en-US" sz="27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Spread democracy across the nation!</a:t>
            </a:r>
            <a:endParaRPr/>
          </a:p>
          <a:p>
            <a:pPr indent="-182563" lvl="0" marL="182563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295"/>
              <a:buFont typeface="Arial"/>
              <a:buNone/>
            </a:pPr>
            <a:r>
              <a:t/>
            </a:r>
            <a:endParaRPr b="0" i="0" sz="27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2"/>
          <p:cNvSpPr txBox="1"/>
          <p:nvPr>
            <p:ph type="title"/>
          </p:nvPr>
        </p:nvSpPr>
        <p:spPr>
          <a:xfrm>
            <a:off x="0" y="161923"/>
            <a:ext cx="8686800" cy="990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</a:pPr>
            <a:r>
              <a:rPr b="0" i="0" lang="en-US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Case Study: Mormon Migration West</a:t>
            </a:r>
            <a:endParaRPr/>
          </a:p>
        </p:txBody>
      </p:sp>
      <p:sp>
        <p:nvSpPr>
          <p:cNvPr id="161" name="Google Shape;161;p22"/>
          <p:cNvSpPr txBox="1"/>
          <p:nvPr>
            <p:ph idx="1" type="body"/>
          </p:nvPr>
        </p:nvSpPr>
        <p:spPr>
          <a:xfrm>
            <a:off x="0" y="1023582"/>
            <a:ext cx="5022376" cy="53010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2562" lvl="0" marL="18256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</a:pPr>
            <a:r>
              <a:rPr b="1" i="0" lang="en-US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Mormons</a:t>
            </a:r>
            <a:r>
              <a:rPr b="0" i="0" lang="en-US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- members of the Church of Jesus Christ Latter-Day Saints, founded by </a:t>
            </a:r>
            <a:r>
              <a:rPr b="1" i="0" lang="en-US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Joseph Smith </a:t>
            </a:r>
            <a:r>
              <a:rPr b="0" i="0" lang="en-US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 his associates in 1830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Reflective of the 2</a:t>
            </a:r>
            <a:r>
              <a:rPr b="0" baseline="3000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nd</a:t>
            </a: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Great Awakening religious movement</a:t>
            </a:r>
            <a:endParaRPr/>
          </a:p>
          <a:p>
            <a:pPr indent="-182562" lvl="0" marL="18256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</a:pPr>
            <a:r>
              <a:rPr b="0" i="0" lang="en-US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Mormons established largely self-sufficient communities in NY, OH, and IL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Essentially utopian, but successful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Constant movement due to discrimination – fear of growing Church and economic prosperity</a:t>
            </a:r>
            <a:endParaRPr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://law2.umkc.edu/faculty/projects/ftrials/carthage/JSmith.JPG" id="162" name="Google Shape;162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83375" y="1523999"/>
            <a:ext cx="2003425" cy="2666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18101" y="4562475"/>
            <a:ext cx="4025899" cy="1762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3"/>
          <p:cNvSpPr txBox="1"/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</a:pPr>
            <a:r>
              <a:rPr b="0" i="0" lang="en-US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Case Study: Mormon Migration West</a:t>
            </a:r>
            <a:endParaRPr/>
          </a:p>
        </p:txBody>
      </p:sp>
      <p:sp>
        <p:nvSpPr>
          <p:cNvPr id="169" name="Google Shape;169;p23"/>
          <p:cNvSpPr txBox="1"/>
          <p:nvPr>
            <p:ph idx="1" type="body"/>
          </p:nvPr>
        </p:nvSpPr>
        <p:spPr>
          <a:xfrm>
            <a:off x="0" y="1600200"/>
            <a:ext cx="4800600" cy="4876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2562" lvl="0" marL="18256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25"/>
              <a:buFont typeface="Arial"/>
              <a:buChar char="•"/>
            </a:pPr>
            <a:r>
              <a:rPr b="0" i="0" lang="en-US" sz="25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1844 - Navuoo, IL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125"/>
              <a:buFont typeface="Arial"/>
              <a:buChar char="•"/>
            </a:pPr>
            <a:r>
              <a:rPr b="0" i="0" lang="en-US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Disagreements within the church and surrounding community resulted in Smith’s arrest and jailing.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125"/>
              <a:buFont typeface="Arial"/>
              <a:buChar char="•"/>
            </a:pPr>
            <a:r>
              <a:rPr b="0" i="0" lang="en-US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Charges of polygamy, perjury, and inciting riots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125"/>
              <a:buFont typeface="Arial"/>
              <a:buNone/>
            </a:pPr>
            <a:r>
              <a:t/>
            </a:r>
            <a:endParaRPr b="0" i="0" sz="2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82562" lvl="0" marL="18256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125"/>
              <a:buFont typeface="Arial"/>
              <a:buChar char="•"/>
            </a:pPr>
            <a:r>
              <a:rPr b="0" i="0" lang="en-US" sz="25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 anti-Mormon mob broke into the jail and murdered Smith and his brother, Hyrum.</a:t>
            </a:r>
            <a:endParaRPr/>
          </a:p>
          <a:p>
            <a:pPr indent="-182563" lvl="0" marL="182563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125"/>
              <a:buFont typeface="Arial"/>
              <a:buNone/>
            </a:pPr>
            <a:r>
              <a:t/>
            </a:r>
            <a:endParaRPr b="0" i="0" sz="25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://4.bp.blogspot.com/-C9D57wwXo7Y/Tv_4XMFFfAI/AAAAAAAAAco/HyRh64GY9bo/s1600/Joseph+Smith+shot.jpg" id="170" name="Google Shape;170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29200" y="1447800"/>
            <a:ext cx="3516312" cy="541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4"/>
          <p:cNvSpPr txBox="1"/>
          <p:nvPr>
            <p:ph type="title"/>
          </p:nvPr>
        </p:nvSpPr>
        <p:spPr>
          <a:xfrm>
            <a:off x="0" y="533400"/>
            <a:ext cx="8686800" cy="990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</a:pPr>
            <a:r>
              <a:rPr b="0" i="0" lang="en-US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Case Study: Mormon Migration West</a:t>
            </a:r>
            <a:endParaRPr/>
          </a:p>
        </p:txBody>
      </p:sp>
      <p:sp>
        <p:nvSpPr>
          <p:cNvPr id="176" name="Google Shape;176;p24"/>
          <p:cNvSpPr txBox="1"/>
          <p:nvPr>
            <p:ph idx="1" type="body"/>
          </p:nvPr>
        </p:nvSpPr>
        <p:spPr>
          <a:xfrm>
            <a:off x="0" y="1405720"/>
            <a:ext cx="9144000" cy="24042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2562" lvl="0" marL="182562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25"/>
              <a:buFont typeface="Arial"/>
              <a:buChar char="•"/>
            </a:pPr>
            <a:r>
              <a:rPr b="1" i="0" lang="en-US" sz="25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Brigham Young</a:t>
            </a:r>
            <a:r>
              <a:rPr b="0" i="0" lang="en-US" sz="25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– Smith’s successor  as leader of the LDS church, decided to move further west to escape religious persecution.</a:t>
            </a:r>
            <a:endParaRPr/>
          </a:p>
          <a:p>
            <a:pPr indent="-190500" lvl="1" marL="457200" marR="0" rtl="0" algn="l">
              <a:lnSpc>
                <a:spcPct val="80000"/>
              </a:lnSpc>
              <a:spcBef>
                <a:spcPts val="380"/>
              </a:spcBef>
              <a:spcAft>
                <a:spcPts val="0"/>
              </a:spcAft>
              <a:buClr>
                <a:schemeClr val="accent1"/>
              </a:buClr>
              <a:buSzPts val="2125"/>
              <a:buFont typeface="Arial"/>
              <a:buChar char="•"/>
            </a:pPr>
            <a:r>
              <a:rPr b="0" i="0" lang="en-US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Created the “Mormon Trail”</a:t>
            </a:r>
            <a:endParaRPr/>
          </a:p>
          <a:p>
            <a:pPr indent="-182562" lvl="0" marL="182562" marR="0" rtl="0" algn="l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125"/>
              <a:buFont typeface="Arial"/>
              <a:buChar char="•"/>
            </a:pPr>
            <a:r>
              <a:rPr b="0" i="0" lang="en-US" sz="25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1847 – Young and the Mormons settled near the Great Salt Lake in (modern day) Utah.</a:t>
            </a:r>
            <a:endParaRPr/>
          </a:p>
          <a:p>
            <a:pPr indent="-190500" lvl="1" marL="457200" marR="0" rtl="0" algn="l">
              <a:lnSpc>
                <a:spcPct val="80000"/>
              </a:lnSpc>
              <a:spcBef>
                <a:spcPts val="380"/>
              </a:spcBef>
              <a:spcAft>
                <a:spcPts val="0"/>
              </a:spcAft>
              <a:buClr>
                <a:schemeClr val="accent1"/>
              </a:buClr>
              <a:buSzPts val="2125"/>
              <a:buFont typeface="Arial"/>
              <a:buChar char="•"/>
            </a:pPr>
            <a:r>
              <a:rPr b="0" i="0" lang="en-US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Led to the development of Salt Lake City</a:t>
            </a:r>
            <a:endParaRPr/>
          </a:p>
        </p:txBody>
      </p:sp>
      <p:pic>
        <p:nvPicPr>
          <p:cNvPr descr="http://www.historictrailmedals.com/img/MorTrail/morTrailMap.jpg" id="177" name="Google Shape;177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2450" y="4084625"/>
            <a:ext cx="3845100" cy="2600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macsheep.tripod.com/sitebuildercontent/sitebuilderpictures/wagontrainplains1.jpg" id="178" name="Google Shape;178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08260" y="3886201"/>
            <a:ext cx="3086100" cy="2971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5"/>
          <p:cNvSpPr txBox="1"/>
          <p:nvPr>
            <p:ph type="title"/>
          </p:nvPr>
        </p:nvSpPr>
        <p:spPr>
          <a:xfrm>
            <a:off x="0" y="151262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</a:pPr>
            <a:r>
              <a:rPr b="0" i="0" lang="en-US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Dangers of Moving West</a:t>
            </a:r>
            <a:endParaRPr/>
          </a:p>
        </p:txBody>
      </p:sp>
      <p:sp>
        <p:nvSpPr>
          <p:cNvPr id="184" name="Google Shape;184;p25"/>
          <p:cNvSpPr txBox="1"/>
          <p:nvPr>
            <p:ph idx="1" type="body"/>
          </p:nvPr>
        </p:nvSpPr>
        <p:spPr>
          <a:xfrm>
            <a:off x="0" y="978089"/>
            <a:ext cx="9144000" cy="53351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2562" lvl="0" marL="182562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Arial"/>
              <a:buChar char="•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MAJOR danger when moving west - Native American attacks</a:t>
            </a:r>
            <a:endParaRPr/>
          </a:p>
          <a:p>
            <a:pPr indent="-182562" lvl="0" marL="182562" marR="0" rtl="0" algn="l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650"/>
              <a:buFont typeface="Arial"/>
              <a:buNone/>
            </a:pPr>
            <a:r>
              <a:t/>
            </a:r>
            <a:endParaRPr b="0" i="0" sz="26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82562" lvl="0" marL="182562" marR="0" rtl="0" algn="l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Arial"/>
              <a:buChar char="•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Unfamiliar seasons</a:t>
            </a:r>
            <a:endParaRPr/>
          </a:p>
          <a:p>
            <a:pPr indent="-190500" lvl="1" marL="457200" marR="0" rtl="0" algn="l">
              <a:lnSpc>
                <a:spcPct val="80000"/>
              </a:lnSpc>
              <a:spcBef>
                <a:spcPts val="38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Arial"/>
              <a:buChar char="•"/>
            </a:pP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One group called the “Donner Party” tried to take a shortcut and ended up stranded in the winter → resorted to cannibalism </a:t>
            </a:r>
            <a:endParaRPr/>
          </a:p>
          <a:p>
            <a:pPr indent="-182562" lvl="0" marL="182562" marR="0" rtl="0" algn="l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650"/>
              <a:buFont typeface="Arial"/>
              <a:buNone/>
            </a:pPr>
            <a:r>
              <a:t/>
            </a:r>
            <a:endParaRPr b="0" i="0" sz="26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82562" lvl="0" marL="182562" marR="0" rtl="0" algn="l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Arial"/>
              <a:buChar char="•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Mountains and dangerous terrain</a:t>
            </a:r>
            <a:endParaRPr/>
          </a:p>
          <a:p>
            <a:pPr indent="-190500" lvl="1" marL="457200" marR="0" rtl="0" algn="l">
              <a:lnSpc>
                <a:spcPct val="80000"/>
              </a:lnSpc>
              <a:spcBef>
                <a:spcPts val="38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Arial"/>
              <a:buChar char="•"/>
            </a:pP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Difficult for wagons to cross mountains and streams</a:t>
            </a:r>
            <a:endParaRPr/>
          </a:p>
          <a:p>
            <a:pPr indent="-182562" lvl="0" marL="182562" marR="0" rtl="0" algn="l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650"/>
              <a:buFont typeface="Arial"/>
              <a:buNone/>
            </a:pPr>
            <a:r>
              <a:t/>
            </a:r>
            <a:endParaRPr b="0" i="0" sz="26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82562" lvl="0" marL="182562" marR="0" rtl="0" algn="l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Arial"/>
              <a:buChar char="•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Disease and illness</a:t>
            </a:r>
            <a:endParaRPr/>
          </a:p>
          <a:p>
            <a:pPr indent="-190500" lvl="1" marL="457200" marR="0" rtl="0" algn="l">
              <a:lnSpc>
                <a:spcPct val="80000"/>
              </a:lnSpc>
              <a:spcBef>
                <a:spcPts val="38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Arial"/>
              <a:buChar char="•"/>
            </a:pP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Drinking bad water (cholera), eating spoiled food</a:t>
            </a:r>
            <a:endParaRPr/>
          </a:p>
          <a:p>
            <a:pPr indent="-190500" lvl="1" marL="457200" marR="0" rtl="0" algn="l">
              <a:lnSpc>
                <a:spcPct val="80000"/>
              </a:lnSpc>
              <a:spcBef>
                <a:spcPts val="38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Arial"/>
              <a:buChar char="•"/>
            </a:pP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Measles</a:t>
            </a:r>
            <a:endParaRPr/>
          </a:p>
          <a:p>
            <a:pPr indent="-182562" lvl="0" marL="182562" marR="0" rtl="0" algn="l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650"/>
              <a:buFont typeface="Arial"/>
              <a:buNone/>
            </a:pPr>
            <a:r>
              <a:t/>
            </a:r>
            <a:endParaRPr b="0" i="0" sz="26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82562" lvl="0" marL="182562" marR="0" rtl="0" algn="l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Arial"/>
              <a:buChar char="•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Running out of supplies or wagon breaking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6"/>
          <p:cNvSpPr txBox="1"/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</a:pPr>
            <a:r>
              <a:rPr b="0" i="0" lang="en-US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Conflicts with Native Americans</a:t>
            </a:r>
            <a:endParaRPr/>
          </a:p>
        </p:txBody>
      </p:sp>
      <p:sp>
        <p:nvSpPr>
          <p:cNvPr id="190" name="Google Shape;190;p26"/>
          <p:cNvSpPr txBox="1"/>
          <p:nvPr>
            <p:ph idx="1" type="body"/>
          </p:nvPr>
        </p:nvSpPr>
        <p:spPr>
          <a:xfrm>
            <a:off x="0" y="1255594"/>
            <a:ext cx="9144000" cy="52214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2562" lvl="0" marL="18256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95"/>
              <a:buFont typeface="Arial"/>
              <a:buChar char="•"/>
            </a:pPr>
            <a:r>
              <a:rPr b="0" i="0" lang="en-US" sz="27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 Americans moved westward, Native Americans viewed them as unwelcome invaders of their lands.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295"/>
              <a:buFont typeface="Arial"/>
              <a:buChar char="•"/>
            </a:pPr>
            <a:r>
              <a:rPr b="0" i="0" lang="en-US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Some tribes assimilated into American culture.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295"/>
              <a:buFont typeface="Arial"/>
              <a:buChar char="•"/>
            </a:pPr>
            <a:r>
              <a:rPr b="0" i="0" lang="en-US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Other tribes tried to fight to keep their land and culture.</a:t>
            </a:r>
            <a:endParaRPr/>
          </a:p>
        </p:txBody>
      </p:sp>
      <p:pic>
        <p:nvPicPr>
          <p:cNvPr descr="http://upload.wikimedia.org/wikipedia/commons/d/dc/Cavalry_and_Indians.JPG" id="191" name="Google Shape;191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13296" y="3429000"/>
            <a:ext cx="5029199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7"/>
          <p:cNvSpPr txBox="1"/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</a:pPr>
            <a:r>
              <a:rPr b="0" i="0" lang="en-US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Conflicts with Native Americans</a:t>
            </a:r>
            <a:endParaRPr/>
          </a:p>
        </p:txBody>
      </p:sp>
      <p:sp>
        <p:nvSpPr>
          <p:cNvPr id="197" name="Google Shape;197;p27"/>
          <p:cNvSpPr txBox="1"/>
          <p:nvPr>
            <p:ph idx="1" type="body"/>
          </p:nvPr>
        </p:nvSpPr>
        <p:spPr>
          <a:xfrm>
            <a:off x="-1" y="1351128"/>
            <a:ext cx="4995081" cy="51258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2562" lvl="0" marL="18256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50"/>
              <a:buFont typeface="Arial"/>
              <a:buChar char="•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Early 1830s – white settlers in Illinois and Iowa pressured Native Americans to move west of the Mississippi River.</a:t>
            </a:r>
            <a:endParaRPr/>
          </a:p>
          <a:p>
            <a:pPr indent="-182562" lvl="0" marL="18256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550"/>
              <a:buFont typeface="Arial"/>
              <a:buNone/>
            </a:pPr>
            <a:r>
              <a:t/>
            </a:r>
            <a:endParaRPr b="0" i="0" sz="3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82562" lvl="0" marL="18256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550"/>
              <a:buFont typeface="Arial"/>
              <a:buChar char="•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Representatives of the tribe convinced </a:t>
            </a:r>
            <a:r>
              <a:rPr b="1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Chief Black Hawk </a:t>
            </a: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of the Sauk Tribe to lead a rebellion against the US.</a:t>
            </a:r>
            <a:endParaRPr/>
          </a:p>
          <a:p>
            <a:pPr indent="-182563" lvl="0" marL="182563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550"/>
              <a:buFont typeface="Arial"/>
              <a:buNone/>
            </a:pPr>
            <a:r>
              <a:t/>
            </a:r>
            <a:endParaRPr b="0" i="0" sz="3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://lincoln.lib.niu.edu/blackhawk/images/blackhawk-m.jpg" id="198" name="Google Shape;198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73662" y="1585912"/>
            <a:ext cx="3551236" cy="48148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8"/>
          <p:cNvSpPr txBox="1"/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</a:pPr>
            <a:r>
              <a:rPr b="0" i="0" lang="en-US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Conflicts with Native Americans</a:t>
            </a:r>
            <a:endParaRPr/>
          </a:p>
        </p:txBody>
      </p:sp>
      <p:sp>
        <p:nvSpPr>
          <p:cNvPr id="204" name="Google Shape;204;p28"/>
          <p:cNvSpPr txBox="1"/>
          <p:nvPr>
            <p:ph idx="1" type="body"/>
          </p:nvPr>
        </p:nvSpPr>
        <p:spPr>
          <a:xfrm>
            <a:off x="0" y="1364776"/>
            <a:ext cx="9144000" cy="51122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2562" lvl="0" marL="18256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Arial"/>
              <a:buChar char="•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1831-32 – Black Hawk War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Arial"/>
              <a:buChar char="•"/>
            </a:pP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Natives attacked Illinois militia members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Arial"/>
              <a:buChar char="•"/>
            </a:pP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Over 200 Native Americans were killed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Arial"/>
              <a:buChar char="•"/>
            </a:pP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Sauk and Fox tribes were forcibly moved west of the Mississippi River</a:t>
            </a:r>
            <a:endParaRPr/>
          </a:p>
        </p:txBody>
      </p:sp>
      <p:pic>
        <p:nvPicPr>
          <p:cNvPr descr="http://shs.umsystem.edu/historicmissourians/name/j/jackson/images/large/14_jackson.jpg" id="205" name="Google Shape;20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23012" y="3356212"/>
            <a:ext cx="4419599" cy="33734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9"/>
          <p:cNvSpPr txBox="1"/>
          <p:nvPr>
            <p:ph type="title"/>
          </p:nvPr>
        </p:nvSpPr>
        <p:spPr>
          <a:xfrm>
            <a:off x="0" y="164307"/>
            <a:ext cx="8686800" cy="990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</a:pPr>
            <a:r>
              <a:rPr b="0" i="0" lang="en-US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Compromises with Native Americans</a:t>
            </a:r>
            <a:endParaRPr/>
          </a:p>
        </p:txBody>
      </p:sp>
      <p:sp>
        <p:nvSpPr>
          <p:cNvPr id="211" name="Google Shape;211;p29"/>
          <p:cNvSpPr txBox="1"/>
          <p:nvPr>
            <p:ph idx="1" type="body"/>
          </p:nvPr>
        </p:nvSpPr>
        <p:spPr>
          <a:xfrm>
            <a:off x="0" y="996287"/>
            <a:ext cx="9144000" cy="5480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2562" lvl="0" marL="18256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Arial"/>
              <a:buChar char="•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1851 - The US government responded to settlers’ complaints about Native American attacks by calling a conference in Fort Laramie, Wyoming.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Arial"/>
              <a:buChar char="•"/>
            </a:pP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 representatives met with members of the Cheyenne, Arapaho, Sioux, and Crow tribes</a:t>
            </a:r>
            <a:endParaRPr/>
          </a:p>
          <a:p>
            <a:pPr indent="-182562" lvl="0" marL="18256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Arial"/>
              <a:buNone/>
            </a:pPr>
            <a:r>
              <a:t/>
            </a:r>
            <a:endParaRPr b="0" i="0" sz="26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82562" lvl="0" marL="18256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Arial"/>
              <a:buNone/>
            </a:pPr>
            <a:r>
              <a:t/>
            </a:r>
            <a:endParaRPr b="0" i="0" sz="26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82563" lvl="0" marL="182563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Arial"/>
              <a:buNone/>
            </a:pPr>
            <a:r>
              <a:t/>
            </a:r>
            <a:endParaRPr b="0" i="0" sz="26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://upload.wikimedia.org/wikipedia/commons/0/08/Alfred_Jacob_Miller_-_Fort_Laramie_-_Walters_37194049.jpg" id="212" name="Google Shape;212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81200" y="3481387"/>
            <a:ext cx="4495800" cy="32686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0"/>
          <p:cNvSpPr txBox="1"/>
          <p:nvPr>
            <p:ph type="title"/>
          </p:nvPr>
        </p:nvSpPr>
        <p:spPr>
          <a:xfrm>
            <a:off x="0" y="533400"/>
            <a:ext cx="8686800" cy="990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</a:pPr>
            <a:r>
              <a:rPr b="0" i="0" lang="en-US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Compromises with Native Americans</a:t>
            </a:r>
            <a:endParaRPr/>
          </a:p>
        </p:txBody>
      </p:sp>
      <p:sp>
        <p:nvSpPr>
          <p:cNvPr id="218" name="Google Shape;218;p30"/>
          <p:cNvSpPr txBox="1"/>
          <p:nvPr>
            <p:ph idx="1" type="body"/>
          </p:nvPr>
        </p:nvSpPr>
        <p:spPr>
          <a:xfrm>
            <a:off x="0" y="1310186"/>
            <a:ext cx="8686800" cy="51668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2562" lvl="0" marL="18256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Arial"/>
              <a:buChar char="•"/>
            </a:pPr>
            <a:r>
              <a:rPr b="1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Treaty of Fort Laramie (1851)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Arial"/>
              <a:buChar char="•"/>
            </a:pPr>
            <a:r>
              <a:rPr b="0" i="1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Native American tribes given control of parts of the Central Plains and promised annual payments 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Arial"/>
              <a:buChar char="•"/>
            </a:pPr>
            <a:r>
              <a:rPr b="0" i="1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Native Americans promised to stay away from white settlers moving west and government railroad projects </a:t>
            </a:r>
            <a:endParaRPr/>
          </a:p>
          <a:p>
            <a:pPr indent="-182563" lvl="0" marL="182563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://www.drive4marten.com/images/centralplains.png" id="219" name="Google Shape;219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52600" y="3460750"/>
            <a:ext cx="5429249" cy="3359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://arcweb.sos.state.or.us/pages/exhibits/1857/images/before/wagon.jpg" id="224" name="Google Shape;224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88200" y="0"/>
            <a:ext cx="5455800" cy="3055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31"/>
          <p:cNvSpPr txBox="1"/>
          <p:nvPr>
            <p:ph type="title"/>
          </p:nvPr>
        </p:nvSpPr>
        <p:spPr>
          <a:xfrm>
            <a:off x="0" y="96672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</a:pPr>
            <a:r>
              <a:rPr b="0" i="0" lang="en-US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How to Move West</a:t>
            </a:r>
            <a:endParaRPr/>
          </a:p>
        </p:txBody>
      </p:sp>
      <p:sp>
        <p:nvSpPr>
          <p:cNvPr id="226" name="Google Shape;226;p31"/>
          <p:cNvSpPr txBox="1"/>
          <p:nvPr>
            <p:ph idx="1" type="body"/>
          </p:nvPr>
        </p:nvSpPr>
        <p:spPr>
          <a:xfrm>
            <a:off x="0" y="1313597"/>
            <a:ext cx="4599296" cy="4876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2562" lvl="0" marL="18256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25"/>
              <a:buFont typeface="Arial"/>
              <a:buChar char="•"/>
            </a:pPr>
            <a:r>
              <a:rPr b="0" i="0" lang="en-US" sz="25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Covered wagon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125"/>
              <a:buFont typeface="Arial"/>
              <a:buChar char="•"/>
            </a:pPr>
            <a:r>
              <a:rPr b="0" i="0" lang="en-US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Furs/cloth (for cold seasons)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125"/>
              <a:buFont typeface="Arial"/>
              <a:buChar char="•"/>
            </a:pPr>
            <a:r>
              <a:rPr b="0" i="0" lang="en-US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Food (as much as you could carry)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125"/>
              <a:buFont typeface="Arial"/>
              <a:buChar char="•"/>
            </a:pPr>
            <a:r>
              <a:rPr b="0" i="0" lang="en-US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Weapons, knives, guns (kill food and protection)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125"/>
              <a:buFont typeface="Arial"/>
              <a:buChar char="•"/>
            </a:pPr>
            <a:r>
              <a:rPr b="0" i="0" lang="en-US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Basic medicine and first aid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125"/>
              <a:buFont typeface="Arial"/>
              <a:buChar char="•"/>
            </a:pPr>
            <a:r>
              <a:rPr b="0" i="0" lang="en-US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Maps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125"/>
              <a:buFont typeface="Arial"/>
              <a:buChar char="•"/>
            </a:pPr>
            <a:r>
              <a:rPr b="0" i="0" lang="en-US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Toolbox and grease bucket (for repairs)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125"/>
              <a:buFont typeface="Arial"/>
              <a:buChar char="•"/>
            </a:pPr>
            <a:r>
              <a:rPr b="0" i="0" lang="en-US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Horse or mule to pull the wagon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2"/>
          <p:cNvSpPr txBox="1"/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</a:pPr>
            <a:r>
              <a:t/>
            </a:r>
            <a:endParaRPr b="0" i="0" sz="40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32"/>
          <p:cNvSpPr txBox="1"/>
          <p:nvPr>
            <p:ph idx="1" type="body"/>
          </p:nvPr>
        </p:nvSpPr>
        <p:spPr>
          <a:xfrm>
            <a:off x="457200" y="1600200"/>
            <a:ext cx="8229600" cy="4876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2563" lvl="0" marL="18256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://cdn6.bigcommerce.com/s-f1dbhex/product_images/uploaded_images/1-wagon-train-granger.jpg?t=1413685334" id="233" name="Google Shape;233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14700" y="19050"/>
            <a:ext cx="5829299" cy="46640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filmfanatic.org/reviews/wp-content/uploads/2012/02/Covered-Wagon-Water.png" id="234" name="Google Shape;234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" y="3543300"/>
            <a:ext cx="4216400" cy="3162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3"/>
          <p:cNvSpPr txBox="1"/>
          <p:nvPr>
            <p:ph type="title"/>
          </p:nvPr>
        </p:nvSpPr>
        <p:spPr>
          <a:xfrm>
            <a:off x="0" y="164911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</a:pPr>
            <a:r>
              <a:rPr b="0" i="0" lang="en-US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How to Move West</a:t>
            </a:r>
            <a:endParaRPr/>
          </a:p>
        </p:txBody>
      </p:sp>
      <p:sp>
        <p:nvSpPr>
          <p:cNvPr id="240" name="Google Shape;240;p33"/>
          <p:cNvSpPr txBox="1"/>
          <p:nvPr>
            <p:ph idx="1" type="body"/>
          </p:nvPr>
        </p:nvSpPr>
        <p:spPr>
          <a:xfrm>
            <a:off x="0" y="1124514"/>
            <a:ext cx="9144000" cy="2209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2562" lvl="0" marL="182562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25"/>
              <a:buFont typeface="Arial"/>
              <a:buChar char="•"/>
            </a:pPr>
            <a:r>
              <a:rPr b="1" i="0" lang="en-US" sz="25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Santa Fe Trail</a:t>
            </a:r>
            <a:endParaRPr/>
          </a:p>
          <a:p>
            <a:pPr indent="-190500" lvl="1" marL="457200" marR="0" rtl="0" algn="l">
              <a:lnSpc>
                <a:spcPct val="80000"/>
              </a:lnSpc>
              <a:spcBef>
                <a:spcPts val="380"/>
              </a:spcBef>
              <a:spcAft>
                <a:spcPts val="0"/>
              </a:spcAft>
              <a:buClr>
                <a:schemeClr val="accent1"/>
              </a:buClr>
              <a:buSzPts val="2125"/>
              <a:buFont typeface="Arial"/>
              <a:buChar char="•"/>
            </a:pPr>
            <a:r>
              <a:rPr b="0" i="1" lang="en-US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Missouri to Santa Fe, New Mexico, used by many Americans to travel west</a:t>
            </a:r>
            <a:endParaRPr/>
          </a:p>
          <a:p>
            <a:pPr indent="-190500" lvl="1" marL="457200" marR="0" rtl="0" algn="l">
              <a:lnSpc>
                <a:spcPct val="80000"/>
              </a:lnSpc>
              <a:spcBef>
                <a:spcPts val="380"/>
              </a:spcBef>
              <a:spcAft>
                <a:spcPts val="0"/>
              </a:spcAft>
              <a:buClr>
                <a:schemeClr val="accent1"/>
              </a:buClr>
              <a:buSzPts val="2125"/>
              <a:buFont typeface="Arial"/>
              <a:buChar char="•"/>
            </a:pPr>
            <a:r>
              <a:rPr b="0" i="0" lang="en-US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780 miles</a:t>
            </a:r>
            <a:endParaRPr/>
          </a:p>
          <a:p>
            <a:pPr indent="-182562" lvl="0" marL="182562" marR="0" rtl="0" algn="l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125"/>
              <a:buFont typeface="Arial"/>
              <a:buChar char="•"/>
            </a:pPr>
            <a:r>
              <a:rPr b="0" i="0" lang="en-US" sz="25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Wagons usually traveled in groups to avoid Native American attacks.</a:t>
            </a:r>
            <a:endParaRPr/>
          </a:p>
          <a:p>
            <a:pPr indent="-190500" lvl="1" marL="457200" marR="0" rtl="0" algn="l">
              <a:lnSpc>
                <a:spcPct val="80000"/>
              </a:lnSpc>
              <a:spcBef>
                <a:spcPts val="380"/>
              </a:spcBef>
              <a:spcAft>
                <a:spcPts val="0"/>
              </a:spcAft>
              <a:buClr>
                <a:schemeClr val="accent1"/>
              </a:buClr>
              <a:buSzPts val="2125"/>
              <a:buFont typeface="Arial"/>
              <a:buChar char="•"/>
            </a:pPr>
            <a:r>
              <a:rPr b="0" i="0" lang="en-US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 night, wagons would circle-up to form a camp for security.</a:t>
            </a:r>
            <a:endParaRPr/>
          </a:p>
        </p:txBody>
      </p:sp>
      <p:pic>
        <p:nvPicPr>
          <p:cNvPr descr="http://www.vp.k12.mo.us/es/teacher/agrittini/goingwest/westwardmap.jpg" id="241" name="Google Shape;241;p33"/>
          <p:cNvPicPr preferRelativeResize="0"/>
          <p:nvPr/>
        </p:nvPicPr>
        <p:blipFill rotWithShape="1">
          <a:blip r:embed="rId3">
            <a:alphaModFix/>
          </a:blip>
          <a:srcRect b="0" l="0" r="0" t="9823"/>
          <a:stretch/>
        </p:blipFill>
        <p:spPr>
          <a:xfrm>
            <a:off x="2153099" y="4022100"/>
            <a:ext cx="4954200" cy="283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4"/>
          <p:cNvSpPr txBox="1"/>
          <p:nvPr>
            <p:ph type="title"/>
          </p:nvPr>
        </p:nvSpPr>
        <p:spPr>
          <a:xfrm>
            <a:off x="0" y="142995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</a:pPr>
            <a:r>
              <a:rPr b="0" i="0" lang="en-US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How to Move West</a:t>
            </a:r>
            <a:endParaRPr/>
          </a:p>
        </p:txBody>
      </p:sp>
      <p:sp>
        <p:nvSpPr>
          <p:cNvPr id="247" name="Google Shape;247;p34"/>
          <p:cNvSpPr txBox="1"/>
          <p:nvPr>
            <p:ph idx="1" type="body"/>
          </p:nvPr>
        </p:nvSpPr>
        <p:spPr>
          <a:xfrm>
            <a:off x="0" y="928049"/>
            <a:ext cx="8686800" cy="51804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2562" lvl="0" marL="18256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80"/>
              <a:buFont typeface="Arial"/>
              <a:buChar char="•"/>
            </a:pPr>
            <a:r>
              <a:rPr b="1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Oregon Trail</a:t>
            </a:r>
            <a:endParaRPr/>
          </a:p>
          <a:p>
            <a:pPr indent="-190499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380"/>
              <a:buFont typeface="Arial"/>
              <a:buChar char="•"/>
            </a:pPr>
            <a:r>
              <a:rPr b="0" i="1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Missouri to Portland, Oregon, used by many settlers to move westward</a:t>
            </a:r>
            <a:endParaRPr/>
          </a:p>
          <a:p>
            <a:pPr indent="-182563" lvl="0" marL="182563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380"/>
              <a:buFont typeface="Arial"/>
              <a:buNone/>
            </a:pPr>
            <a:r>
              <a:t/>
            </a:r>
            <a:endParaRPr b="0" i="1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://www.vp.k12.mo.us/es/teacher/agrittini/goingwest/westwardmap.jpg" id="248" name="Google Shape;248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52600" y="2613025"/>
            <a:ext cx="6686549" cy="4244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5"/>
          <p:cNvSpPr txBox="1"/>
          <p:nvPr>
            <p:ph type="title"/>
          </p:nvPr>
        </p:nvSpPr>
        <p:spPr>
          <a:xfrm>
            <a:off x="0" y="228601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</a:pPr>
            <a:r>
              <a:rPr b="0" i="0" lang="en-US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How to Move West</a:t>
            </a:r>
            <a:endParaRPr/>
          </a:p>
        </p:txBody>
      </p:sp>
      <p:sp>
        <p:nvSpPr>
          <p:cNvPr id="254" name="Google Shape;254;p35"/>
          <p:cNvSpPr txBox="1"/>
          <p:nvPr>
            <p:ph idx="1" type="body"/>
          </p:nvPr>
        </p:nvSpPr>
        <p:spPr>
          <a:xfrm>
            <a:off x="0" y="1095233"/>
            <a:ext cx="8229600" cy="4876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2562" lvl="0" marL="18256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50"/>
              <a:buFont typeface="Arial"/>
              <a:buChar char="•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Steamboats on rivers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550"/>
              <a:buFont typeface="Arial"/>
              <a:buChar char="•"/>
            </a:pPr>
            <a:r>
              <a:rPr b="0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Mississippi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550"/>
              <a:buFont typeface="Arial"/>
              <a:buChar char="•"/>
            </a:pPr>
            <a:r>
              <a:rPr b="0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Missouri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550"/>
              <a:buFont typeface="Arial"/>
              <a:buChar char="•"/>
            </a:pPr>
            <a:r>
              <a:rPr b="0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Arkansas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550"/>
              <a:buFont typeface="Arial"/>
              <a:buChar char="•"/>
            </a:pPr>
            <a:r>
              <a:rPr b="0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Colorado</a:t>
            </a:r>
            <a:endParaRPr/>
          </a:p>
        </p:txBody>
      </p:sp>
      <p:pic>
        <p:nvPicPr>
          <p:cNvPr descr="http://upload.wikimedia.org/wikipedia/commons/0/09/Map_of_Major_Rivers_in_US.png" id="255" name="Google Shape;255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38400" y="2362200"/>
            <a:ext cx="6705599" cy="4146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6"/>
          <p:cNvSpPr txBox="1"/>
          <p:nvPr>
            <p:ph type="title"/>
          </p:nvPr>
        </p:nvSpPr>
        <p:spPr>
          <a:xfrm>
            <a:off x="0" y="137615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</a:pPr>
            <a:r>
              <a:rPr b="0" i="0" lang="en-US" sz="40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How to Move West</a:t>
            </a:r>
            <a:endParaRPr/>
          </a:p>
        </p:txBody>
      </p:sp>
      <p:sp>
        <p:nvSpPr>
          <p:cNvPr id="261" name="Google Shape;261;p36"/>
          <p:cNvSpPr txBox="1"/>
          <p:nvPr>
            <p:ph idx="1" type="body"/>
          </p:nvPr>
        </p:nvSpPr>
        <p:spPr>
          <a:xfrm>
            <a:off x="0" y="999699"/>
            <a:ext cx="9144000" cy="4876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2562" lvl="0" marL="18256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Arial"/>
              <a:buChar char="•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Railroads (constantly being built and expanding west)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Arial"/>
              <a:buChar char="•"/>
            </a:pP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1869 – Transcontinental Railroad finished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Arial"/>
              <a:buChar char="•"/>
            </a:pP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Dropped the price of traveling west from $1,000 to $150.</a:t>
            </a:r>
            <a:endParaRPr/>
          </a:p>
        </p:txBody>
      </p:sp>
      <p:pic>
        <p:nvPicPr>
          <p:cNvPr descr="http://amhist.ist.unomaha.edu/module_files/Best%20Westward%20Expansion%20Map.jpg" id="262" name="Google Shape;262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71600" y="2803525"/>
            <a:ext cx="6315075" cy="4016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7"/>
          <p:cNvSpPr txBox="1"/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</a:pPr>
            <a:r>
              <a:rPr b="0" i="0" lang="en-US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Disputes in the Oregon Territory</a:t>
            </a:r>
            <a:endParaRPr/>
          </a:p>
        </p:txBody>
      </p:sp>
      <p:sp>
        <p:nvSpPr>
          <p:cNvPr id="268" name="Google Shape;268;p37"/>
          <p:cNvSpPr txBox="1"/>
          <p:nvPr>
            <p:ph idx="1" type="body"/>
          </p:nvPr>
        </p:nvSpPr>
        <p:spPr>
          <a:xfrm>
            <a:off x="0" y="1600200"/>
            <a:ext cx="9144000" cy="4876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2562" lvl="0" marL="18256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Arial"/>
              <a:buChar char="•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Election of 1844 – </a:t>
            </a:r>
            <a:r>
              <a:rPr b="1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James K. Polk </a:t>
            </a: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(Democratic, Expansionist) vs Henry Clay (Whig)</a:t>
            </a:r>
            <a:endParaRPr/>
          </a:p>
          <a:p>
            <a:pPr indent="-182562" lvl="0" marL="18256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Arial"/>
              <a:buChar char="•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Polk = 11</a:t>
            </a:r>
            <a:r>
              <a:rPr b="0" baseline="3000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POTUS!</a:t>
            </a:r>
            <a:endParaRPr/>
          </a:p>
        </p:txBody>
      </p:sp>
      <p:pic>
        <p:nvPicPr>
          <p:cNvPr descr="http://3.bp.blogspot.com/-cCZF4uTNCQM/Tb2fECDm4xI/AAAAAAAACBc/TzYfFwRlj80/s1600/election1844.gif" id="269" name="Google Shape;269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03425" y="3089275"/>
            <a:ext cx="5137150" cy="3762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8"/>
          <p:cNvSpPr txBox="1"/>
          <p:nvPr>
            <p:ph type="title"/>
          </p:nvPr>
        </p:nvSpPr>
        <p:spPr>
          <a:xfrm>
            <a:off x="0" y="137615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</a:pPr>
            <a:r>
              <a:rPr b="0" i="0" lang="en-US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Disputes in the Oregon Territory</a:t>
            </a:r>
            <a:endParaRPr/>
          </a:p>
        </p:txBody>
      </p:sp>
      <p:sp>
        <p:nvSpPr>
          <p:cNvPr id="275" name="Google Shape;275;p38"/>
          <p:cNvSpPr txBox="1"/>
          <p:nvPr>
            <p:ph idx="1" type="body"/>
          </p:nvPr>
        </p:nvSpPr>
        <p:spPr>
          <a:xfrm>
            <a:off x="0" y="1009935"/>
            <a:ext cx="4724399" cy="55099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2562" lvl="0" marL="18256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95"/>
              <a:buFont typeface="Arial"/>
              <a:buChar char="•"/>
            </a:pPr>
            <a:r>
              <a:rPr b="0" i="0" lang="en-US" sz="27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 and Great Britain jointly occupied the Oregon Territory.</a:t>
            </a:r>
            <a:endParaRPr/>
          </a:p>
          <a:p>
            <a:pPr indent="-182562" lvl="0" marL="18256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295"/>
              <a:buFont typeface="Arial"/>
              <a:buNone/>
            </a:pPr>
            <a:r>
              <a:t/>
            </a:r>
            <a:endParaRPr b="0" i="0" sz="27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82562" lvl="0" marL="18256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295"/>
              <a:buFont typeface="Arial"/>
              <a:buChar char="•"/>
            </a:pPr>
            <a:r>
              <a:rPr b="0" i="0" lang="en-US" sz="27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Polk’s campaign focused on gaining the land from GB. 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295"/>
              <a:buFont typeface="Arial"/>
              <a:buChar char="•"/>
            </a:pPr>
            <a:r>
              <a:rPr b="1" i="0" lang="en-US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54º40’ or Fight!</a:t>
            </a:r>
            <a:r>
              <a:rPr b="0" i="0" lang="en-US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– slogan adopted by the Polk campaign, referred to the latitude line 54º40’ which created the northern border of the Oregon Territory </a:t>
            </a:r>
            <a:endParaRPr/>
          </a:p>
        </p:txBody>
      </p:sp>
      <p:pic>
        <p:nvPicPr>
          <p:cNvPr descr="http://www.everseradio.com/wp-content/uploads/2010/09/54-40-or-fight4.png" id="276" name="Google Shape;276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34000" y="1346200"/>
            <a:ext cx="2309812" cy="230981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cdn.dipity.com/uploads/events/2b76f6535621cc8dd43c71d3ffce59e1_1M.png" id="277" name="Google Shape;277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34000" y="3656012"/>
            <a:ext cx="2697161" cy="3152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9"/>
          <p:cNvSpPr txBox="1"/>
          <p:nvPr>
            <p:ph type="title"/>
          </p:nvPr>
        </p:nvSpPr>
        <p:spPr>
          <a:xfrm>
            <a:off x="0" y="161926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</a:pPr>
            <a:r>
              <a:rPr b="0" i="0" lang="en-US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Disputes in the Oregon Territory</a:t>
            </a:r>
            <a:endParaRPr/>
          </a:p>
        </p:txBody>
      </p:sp>
      <p:sp>
        <p:nvSpPr>
          <p:cNvPr id="283" name="Google Shape;283;p39"/>
          <p:cNvSpPr txBox="1"/>
          <p:nvPr>
            <p:ph idx="1" type="body"/>
          </p:nvPr>
        </p:nvSpPr>
        <p:spPr>
          <a:xfrm>
            <a:off x="0" y="954206"/>
            <a:ext cx="4800600" cy="51815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2562" lvl="0" marL="18256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Arial"/>
              <a:buChar char="•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Mid-1840s – GB lost interest in keeping the land 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Arial"/>
              <a:buChar char="•"/>
            </a:pP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Fur trade declining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Arial"/>
              <a:buChar char="•"/>
            </a:pP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Didn’t want to spend money protecting the land </a:t>
            </a:r>
            <a:endParaRPr/>
          </a:p>
          <a:p>
            <a:pPr indent="-182562" lvl="0" marL="182562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Arial"/>
              <a:buNone/>
            </a:pPr>
            <a:r>
              <a:t/>
            </a:r>
            <a:endParaRPr b="0" i="0" sz="26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82562" lvl="0" marL="182562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Arial"/>
              <a:buChar char="•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Polk decided land above the 49</a:t>
            </a:r>
            <a:r>
              <a:rPr b="0" baseline="3000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latitude line was not good for farming.</a:t>
            </a:r>
            <a:endParaRPr/>
          </a:p>
          <a:p>
            <a:pPr indent="-182562" lvl="0" marL="182562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Arial"/>
              <a:buNone/>
            </a:pPr>
            <a:r>
              <a:t/>
            </a:r>
            <a:endParaRPr b="0" i="0" sz="26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82562" lvl="0" marL="182562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Arial"/>
              <a:buChar char="•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1846 – US and GB agreed that the 49</a:t>
            </a:r>
            <a:r>
              <a:rPr b="0" baseline="3000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latitude line would be the US-Canada border.</a:t>
            </a:r>
            <a:endParaRPr/>
          </a:p>
        </p:txBody>
      </p:sp>
      <p:pic>
        <p:nvPicPr>
          <p:cNvPr descr="http://teachers.henrico.k12.va.us/highlandsprings/fravel_d/fravel_site/us11/expanquest.oregon.jpg" id="284" name="Google Shape;284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00600" y="1295400"/>
            <a:ext cx="4221161" cy="5324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larity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_Clarity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2_Clarity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