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  <p:sldMasterId id="2147483658" r:id="rId2"/>
    <p:sldMasterId id="2147483659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29091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5219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3226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2774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2926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1969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8075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9927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8256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10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8933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3726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7129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60294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7079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57015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94137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1198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9" name="Shape 219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295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60489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81930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0966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4190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260"/>
              </a:spcBef>
              <a:buClr>
                <a:schemeClr val="accent1"/>
              </a:buClr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 rot="5400000">
            <a:off x="4724399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 rot="5400000">
            <a:off x="533400" y="533400"/>
            <a:ext cx="58674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 rot="5400000">
            <a:off x="2133599" y="-76200"/>
            <a:ext cx="4876799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792479"/>
            <a:ext cx="2142679" cy="12649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Shape 52"/>
          <p:cNvSpPr>
            <a:spLocks noGrp="1"/>
          </p:cNvSpPr>
          <p:nvPr>
            <p:ph type="pic" idx="2"/>
          </p:nvPr>
        </p:nvSpPr>
        <p:spPr>
          <a:xfrm>
            <a:off x="2858609" y="838200"/>
            <a:ext cx="5904389" cy="5500456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  <a:effectLst>
            <a:outerShdw blurRad="50799" dist="12700" dir="5400000" algn="t" rotWithShape="0">
              <a:srgbClr val="000000">
                <a:alpha val="58823"/>
              </a:srgbClr>
            </a:outerShdw>
          </a:effectLst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2139695" cy="42428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57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31433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60959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69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7778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3175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6858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736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78739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2"/>
          </p:nvPr>
        </p:nvSpPr>
        <p:spPr>
          <a:xfrm>
            <a:off x="4648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31433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60959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698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77787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3175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7620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6858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73660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78739" algn="l" rtl="0">
              <a:spcBef>
                <a:spcPts val="36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722312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" name="Shape 12"/>
          <p:cNvCxnSpPr/>
          <p:nvPr/>
        </p:nvCxnSpPr>
        <p:spPr>
          <a:xfrm>
            <a:off x="685800" y="3398837"/>
            <a:ext cx="7848599" cy="1587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Shape 75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Shape 76"/>
          <p:cNvCxnSpPr/>
          <p:nvPr/>
        </p:nvCxnSpPr>
        <p:spPr>
          <a:xfrm>
            <a:off x="731837" y="4598987"/>
            <a:ext cx="7848599" cy="1587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82563" marR="0" lvl="0" indent="-5302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255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730250" marR="0" lvl="2" indent="-8128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004888" marR="0" lvl="3" indent="-90487" algn="l" rtl="0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87450" marR="0" lvl="4" indent="-5715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10795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54480" marR="0" lvl="6" indent="-10033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737360" marR="0" lvl="7" indent="-105410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920240" marR="0" lvl="8" indent="-110489" algn="l" rtl="0">
              <a:spcBef>
                <a:spcPts val="260"/>
              </a:spcBef>
              <a:buClr>
                <a:schemeClr val="accent1"/>
              </a:buClr>
              <a:buSzPct val="100000"/>
              <a:buFont typeface="Arial"/>
              <a:buChar char="•"/>
              <a:defRPr sz="1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400" b="1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us-presidents/andrew-jackson/videos/jackson-censured-in-bank-wa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errebeekeeper.files.wordpress.com/2010/07/the_times_panic_1837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us-presidents/andrew-jackson/videos/jackson-and-the-20-bill?m=528e394da93ae&amp;s=undefined&amp;f=1&amp;free=fals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us-presidents/william-henry-harrison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848600" cy="192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NATIONALISM</a:t>
            </a:r>
            <a:r>
              <a:rPr lang="en-US"/>
              <a:t>,  S</a:t>
            </a:r>
            <a:r>
              <a:rPr lang="en-US"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ECTIONALISM, &amp; </a:t>
            </a:r>
            <a:r>
              <a:rPr lang="en-US"/>
              <a:t>THE AGE OF JACKSON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American History I  - Unit 5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lang="en-US" sz="2400" b="0" i="0" u="none" strike="noStrike" cap="none" dirty="0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Calhoun nickname the Tariff of 1828? Why?</a:t>
            </a:r>
          </a:p>
          <a:p>
            <a:pPr marL="182562" marR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82562" marR="0" lvl="0" indent="-18256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theory did Calhoun’s South Carolina Exposition propose? What did it state?</a:t>
            </a:r>
          </a:p>
          <a:p>
            <a:pPr marR="0" lvl="0" indent="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82562" marR="0" lvl="0" indent="-18256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the Force Bill give Jackson the permission to do?</a:t>
            </a:r>
          </a:p>
          <a:p>
            <a:pPr marR="0" lvl="0" indent="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/>
          </a:p>
          <a:p>
            <a:pPr marL="182562" marR="0" lvl="0" indent="-18256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SC threaten to do if</a:t>
            </a:r>
            <a:r>
              <a:rPr lang="en-US"/>
              <a:t> </a:t>
            </a: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forced to pay the tariff taxes?</a:t>
            </a:r>
          </a:p>
          <a:p>
            <a:pPr marL="0" marR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/>
          </a:p>
          <a:p>
            <a:pPr marL="182562" marR="0" lvl="0" indent="-18256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How was the SC Nullification Crisis calmed?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181600" y="1295400"/>
            <a:ext cx="8773200" cy="4876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Calhoun nickname the Tariff of 1828? Why?</a:t>
            </a:r>
          </a:p>
          <a:p>
            <a:pPr marL="457200" marR="0" lvl="1" indent="-190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Tariff of Abominations because it hurt the economies of Southern states</a:t>
            </a:r>
          </a:p>
          <a:p>
            <a:pPr marL="182562" marR="0" lvl="0" indent="-18256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theory did Calhoun’s South Carolina Exposition propose? What did it state?</a:t>
            </a:r>
          </a:p>
          <a:p>
            <a:pPr marL="457200" marR="0" lvl="1" indent="-190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Nullification theory – states could nullify (ignore) a federal law that they believed was unconstitutional</a:t>
            </a:r>
          </a:p>
          <a:p>
            <a:pPr marL="182562" marR="0" lvl="0" indent="-18256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the Force Bill give Jackson the permission to do?</a:t>
            </a:r>
          </a:p>
          <a:p>
            <a:pPr marL="457200" marR="0" lvl="1" indent="-190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 the military and navy to SC to enforce the tariff if SC refused to pay taxes.</a:t>
            </a:r>
          </a:p>
          <a:p>
            <a:pPr marL="182562" marR="0" lvl="0" indent="-182562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did SC threaten to do if forced to pay the tariff taxes?</a:t>
            </a:r>
          </a:p>
          <a:p>
            <a:pPr marL="457200" marR="0" lvl="1" indent="-190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Secede from (leave) the Union</a:t>
            </a:r>
          </a:p>
          <a:p>
            <a:pPr lvl="0" rtl="0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How was the SC Nullification Crisis calmed?</a:t>
            </a:r>
          </a:p>
          <a:p>
            <a: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Henry Clay helped Congress devise a plan to lower tariffs over 10 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lang="en-US" sz="48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5.5 – JACKSON VS THE BUS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722312" y="462756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AH1.H.4.1	Analyze the political issues and conflicts that impacted the US through Reconstruction and the compromises that resulted.</a:t>
            </a:r>
          </a:p>
          <a:p>
            <a:pPr marL="0" marR="0" lvl="0" indent="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AH1.H.4.2	Analyze the economic issues and conflicts that impacted the US through Reconstruction and the compromises that resulted.</a:t>
            </a:r>
          </a:p>
          <a:p>
            <a:pPr marL="0" marR="0" lvl="0" indent="0" algn="l" rtl="0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7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AH1.H.5.2	Explain how judicial, legislative, and executive actions have affected the distribution of power between levels of government.</a:t>
            </a:r>
          </a:p>
          <a:p>
            <a:pPr marL="0" marR="0" lvl="0" indent="0" algn="l" rtl="0"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1700" b="0" i="0" u="none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Vetoing the BUS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1832 – Jackson vetoed (cancelled) the bill to re-charter (extend) of the Bank of the United States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BUS was originally chartered for 20 years in 1816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 not due to expire until 1836, but Clay and Daniel Webster wanted to re-introduce it early.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knew Jackson would oppose the extension of the BUS, thus hoping to make him lose support in the Election of 1832.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Jackson’s View of the BUS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Believed the BUS benefited only the rich in North at the expense of the “common man” in the South and West.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Received all federal tax revenue from tariffs which was used to pay interest to private investors (rich people) instead of dividing it evenly among the American taxpayers.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BUS’s President = </a:t>
            </a: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Nicholas Biddle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Biddle gave loans to US Congressmen at much lower interest rates than loans given to average citizens.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 argued that the bank was a “privileged institution” for wealthy Americans, not average citizens.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hape 128" descr="http://thepapersofandrewjackson.utk.edu/wp-content/uploads/2014/04/Jackson-Portrai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0975" y="1447800"/>
            <a:ext cx="6311900" cy="473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/>
          <p:nvPr/>
        </p:nvSpPr>
        <p:spPr>
          <a:xfrm>
            <a:off x="152400" y="4343400"/>
            <a:ext cx="2403474" cy="2286000"/>
          </a:xfrm>
          <a:prstGeom prst="wedgeRectCallout">
            <a:avLst>
              <a:gd name="adj1" fmla="val 118198"/>
              <a:gd name="adj2" fmla="val 6004"/>
            </a:avLst>
          </a:prstGeom>
          <a:solidFill>
            <a:srgbClr val="7D3C4A"/>
          </a:solidFill>
          <a:ln w="26425" cap="flat" cmpd="sng">
            <a:solidFill>
              <a:srgbClr val="5A293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0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BUS is a “monster” that corrupts our “statesmen” and wants to “destroy our republican institution.”</a:t>
            </a:r>
          </a:p>
        </p:txBody>
      </p:sp>
      <p:sp>
        <p:nvSpPr>
          <p:cNvPr id="130" name="Shape 130"/>
          <p:cNvSpPr/>
          <p:nvPr/>
        </p:nvSpPr>
        <p:spPr>
          <a:xfrm>
            <a:off x="6858000" y="762000"/>
            <a:ext cx="2209799" cy="1752600"/>
          </a:xfrm>
          <a:prstGeom prst="wedgeRectCallout">
            <a:avLst>
              <a:gd name="adj1" fmla="val -73008"/>
              <a:gd name="adj2" fmla="val 106873"/>
            </a:avLst>
          </a:prstGeom>
          <a:solidFill>
            <a:srgbClr val="EB641B"/>
          </a:solidFill>
          <a:ln w="26425" cap="flat" cmpd="sng">
            <a:solidFill>
              <a:srgbClr val="AD471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r>
              <a:rPr lang="en-US" sz="2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“The bank is trying to kill me… but I will kill it!”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Pet Banks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228600" y="1600200"/>
            <a:ext cx="44958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Election of 1832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POTUS – Jackson (2</a:t>
            </a:r>
            <a:r>
              <a:rPr lang="en-US" sz="18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term)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VP – 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Martin Van Buren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 vetoed the bill to re-charter the BUS, but it still had 4 years until its first charter ran out… wanted to cause the BUS to FAIL and CRUMBLE!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Appointed a Secretary of the Treasury who put all the federal money from the BUS into state owned banks called “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 banks.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“Pet” because they were loyal to Jackson (think of a “teacher’s pet”)</a:t>
            </a:r>
          </a:p>
        </p:txBody>
      </p:sp>
      <p:pic>
        <p:nvPicPr>
          <p:cNvPr id="137" name="Shape 137" descr="http://www.raisingourkids.com/coloring-pages/patriotic/presidents/08-Martin-Van-Buren/free/002-martin-van-buren-facts.gif"/>
          <p:cNvPicPr preferRelativeResize="0"/>
          <p:nvPr/>
        </p:nvPicPr>
        <p:blipFill rotWithShape="1">
          <a:blip r:embed="rId3">
            <a:alphaModFix/>
          </a:blip>
          <a:srcRect l="-25" t="615" r="24" b="12173"/>
          <a:stretch/>
        </p:blipFill>
        <p:spPr>
          <a:xfrm>
            <a:off x="5486400" y="3532187"/>
            <a:ext cx="2759075" cy="2944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Shape 1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8200" y="-17461"/>
            <a:ext cx="4495800" cy="328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Biddle Tried to Save the BUS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Biddle tried to save the bank!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Demanded that all loans owed to the  BUS be paid immediately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Refused to issue new loans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Hoped that this would frustrate the public enough to basically force Jackson to renew the BUS’s charter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Businessmen and citizens rushed to DC to express anger about the BUS’s actions.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 – “Go to Nicholas Biddle”</a:t>
            </a:r>
          </a:p>
          <a:p>
            <a:pPr marL="182563" marR="0" lvl="0" indent="-18256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Failure of the BUS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Biddle’s plan backfired and the BUS failed.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1836, the BUS’s charter expired.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BUS went out of business.</a:t>
            </a:r>
          </a:p>
        </p:txBody>
      </p:sp>
      <p:pic>
        <p:nvPicPr>
          <p:cNvPr id="151" name="Shape 151" descr="http://thechainbreakers.weebly.com/uploads/1/4/9/7/14974310/263102366_orig.jpg?2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28900" y="3014661"/>
            <a:ext cx="5676900" cy="36417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Shape 152"/>
          <p:cNvCxnSpPr/>
          <p:nvPr/>
        </p:nvCxnSpPr>
        <p:spPr>
          <a:xfrm rot="10800000" flipH="1">
            <a:off x="1143000" y="3505199"/>
            <a:ext cx="2133599" cy="323850"/>
          </a:xfrm>
          <a:prstGeom prst="straightConnector1">
            <a:avLst/>
          </a:prstGeom>
          <a:noFill/>
          <a:ln w="44450" cap="flat" cmpd="sng">
            <a:solidFill>
              <a:srgbClr val="EB641B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  <p:cxnSp>
        <p:nvCxnSpPr>
          <p:cNvPr id="153" name="Shape 153"/>
          <p:cNvCxnSpPr/>
          <p:nvPr/>
        </p:nvCxnSpPr>
        <p:spPr>
          <a:xfrm>
            <a:off x="6705600" y="884237"/>
            <a:ext cx="228600" cy="2620962"/>
          </a:xfrm>
          <a:prstGeom prst="straightConnector1">
            <a:avLst/>
          </a:prstGeom>
          <a:noFill/>
          <a:ln w="44450" cap="flat" cmpd="sng">
            <a:solidFill>
              <a:srgbClr val="EB641B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  <p:cxnSp>
        <p:nvCxnSpPr>
          <p:cNvPr id="154" name="Shape 154"/>
          <p:cNvCxnSpPr/>
          <p:nvPr/>
        </p:nvCxnSpPr>
        <p:spPr>
          <a:xfrm flipH="1">
            <a:off x="8001000" y="2133600"/>
            <a:ext cx="76199" cy="1533524"/>
          </a:xfrm>
          <a:prstGeom prst="straightConnector1">
            <a:avLst/>
          </a:prstGeom>
          <a:noFill/>
          <a:ln w="44450" cap="flat" cmpd="sng">
            <a:solidFill>
              <a:srgbClr val="EB641B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  <p:cxnSp>
        <p:nvCxnSpPr>
          <p:cNvPr id="155" name="Shape 155"/>
          <p:cNvCxnSpPr/>
          <p:nvPr/>
        </p:nvCxnSpPr>
        <p:spPr>
          <a:xfrm rot="10800000" flipH="1">
            <a:off x="1314450" y="5410199"/>
            <a:ext cx="3181349" cy="561975"/>
          </a:xfrm>
          <a:prstGeom prst="straightConnector1">
            <a:avLst/>
          </a:prstGeom>
          <a:noFill/>
          <a:ln w="44450" cap="flat" cmpd="sng">
            <a:solidFill>
              <a:srgbClr val="EB641B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  <p:sp>
        <p:nvSpPr>
          <p:cNvPr id="156" name="Shape 156"/>
          <p:cNvSpPr txBox="1"/>
          <p:nvPr/>
        </p:nvSpPr>
        <p:spPr>
          <a:xfrm>
            <a:off x="304800" y="3505200"/>
            <a:ext cx="1371599" cy="646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 crumbling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0" y="5949950"/>
            <a:ext cx="2628899" cy="9239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Biddle, BUS President, running around trying to collect loans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7391400" y="990600"/>
            <a:ext cx="1752600" cy="1200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“Jack Downing” – represents the common man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6019800" y="514350"/>
            <a:ext cx="13715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</a:t>
            </a:r>
          </a:p>
        </p:txBody>
      </p:sp>
      <p:sp>
        <p:nvSpPr>
          <p:cNvPr id="160" name="Shape 160"/>
          <p:cNvSpPr txBox="1"/>
          <p:nvPr/>
        </p:nvSpPr>
        <p:spPr>
          <a:xfrm>
            <a:off x="290512" y="4700587"/>
            <a:ext cx="1766886" cy="9239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Declaration to move $ to pet banks</a:t>
            </a:r>
          </a:p>
        </p:txBody>
      </p:sp>
      <p:cxnSp>
        <p:nvCxnSpPr>
          <p:cNvPr id="161" name="Shape 161"/>
          <p:cNvCxnSpPr/>
          <p:nvPr/>
        </p:nvCxnSpPr>
        <p:spPr>
          <a:xfrm rot="10800000" flipH="1">
            <a:off x="1905000" y="4151311"/>
            <a:ext cx="3886200" cy="877887"/>
          </a:xfrm>
          <a:prstGeom prst="straightConnector1">
            <a:avLst/>
          </a:prstGeom>
          <a:noFill/>
          <a:ln w="44450" cap="flat" cmpd="sng">
            <a:solidFill>
              <a:srgbClr val="EB641B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581399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 is standing on a ripped up copy of the Constitution and the BUS charter. What does this represent?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/>
              <a:t>E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xamples of Jackson ignoring the Constitution?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would Jackson’s opponents say he was like a King?</a:t>
            </a:r>
          </a:p>
        </p:txBody>
      </p:sp>
      <p:pic>
        <p:nvPicPr>
          <p:cNvPr id="168" name="Shape 168" descr="http://imgc.allpostersimages.com/images/P-473-488-90/30/3032/XYVBF00Z/posters/cartoon-showing-president-andrew-jackson-as-king-andrew-the-firs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8600" y="25400"/>
            <a:ext cx="5124450" cy="683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Whig Party</a:t>
            </a:r>
          </a:p>
        </p:txBody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Jackson’s actions during his 2 terms angered many people → formed a new political party 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Whigs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Clay, JQ Adams, Webster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 American System (unifying US)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 national bank and common currency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federal money to pay for roads and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canals to move goods between regions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 tariffs 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Democratic Republicans (aka Republicans or Jacksonians) vs. Whigs</a:t>
            </a:r>
          </a:p>
        </p:txBody>
      </p:sp>
      <p:pic>
        <p:nvPicPr>
          <p:cNvPr id="175" name="Shape 175" descr="http://www.uni.edu/schneidj/webquests/politics/WHI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0" y="2590800"/>
            <a:ext cx="2962275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Election of 1836</a:t>
            </a:r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45720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Martin Van Buren = 8</a:t>
            </a:r>
            <a:r>
              <a:rPr lang="en-US" sz="2400" b="0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POTUS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Democratic Republican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Jackson’s 2</a:t>
            </a:r>
            <a:r>
              <a:rPr lang="en-US" sz="2000" b="0" i="0" u="none" strike="noStrike" cap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term VP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Whig party was not stable enough to </a:t>
            </a:r>
            <a:r>
              <a:rPr lang="en-US"/>
              <a:t>decide on a single candidate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Van Buren inherited Jackson’s messes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Indian Removal (Trail of Tears – 1838)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Extreme sectionalism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 Crisis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Failing economy</a:t>
            </a:r>
          </a:p>
        </p:txBody>
      </p:sp>
      <p:pic>
        <p:nvPicPr>
          <p:cNvPr id="182" name="Shape 182" descr="http://www.whitehouse.gov/sites/default/files/first-family/masthead_image/8mv_header_sm.jpg?12508710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8537" y="4183062"/>
            <a:ext cx="4286399" cy="241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6800" y="685800"/>
            <a:ext cx="4186236" cy="30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Panic of 1837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419599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 banks around the country held all of the federal money.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 banks started to print their own currency but didn’t communicate to each other about how much they were printing.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Currency printed exceeded the actual amount of gold/silver the US owned → Inflation!</a:t>
            </a:r>
          </a:p>
          <a:p>
            <a:pPr marL="182563" marR="0" lvl="0" indent="-182563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Shape 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29200" y="1243012"/>
            <a:ext cx="3505200" cy="538321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 txBox="1"/>
          <p:nvPr/>
        </p:nvSpPr>
        <p:spPr>
          <a:xfrm>
            <a:off x="5665787" y="3581400"/>
            <a:ext cx="28956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32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INFLATION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Panic of 1837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4419599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were using the worthless paper money to buy western land from the federal government → federal government LOSING money in land sales.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 (still POTUS until March 1837) declared that paper money would no longer be used.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Everyone must use actual gold and silver (</a:t>
            </a: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specie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for currency.</a:t>
            </a:r>
          </a:p>
        </p:txBody>
      </p:sp>
      <p:pic>
        <p:nvPicPr>
          <p:cNvPr id="198" name="Shape 198" descr="http://www.webstore.com/thumbnail.php?pic=uplimg%2Fimg_27245790_d6645c9b3970f2a985fee31fe62e04eb.jpg&amp;w=500&amp;sq=Y&amp;b=Y"/>
          <p:cNvPicPr preferRelativeResize="0"/>
          <p:nvPr/>
        </p:nvPicPr>
        <p:blipFill rotWithShape="1">
          <a:blip r:embed="rId3">
            <a:alphaModFix/>
          </a:blip>
          <a:srcRect l="19942" t="18770" r="19843" b="19060"/>
          <a:stretch/>
        </p:blipFill>
        <p:spPr>
          <a:xfrm>
            <a:off x="5888037" y="4194175"/>
            <a:ext cx="2133599" cy="2200275"/>
          </a:xfrm>
          <a:prstGeom prst="flowChartConnector">
            <a:avLst/>
          </a:prstGeom>
          <a:noFill/>
          <a:ln>
            <a:noFill/>
          </a:ln>
        </p:spPr>
      </p:pic>
      <p:pic>
        <p:nvPicPr>
          <p:cNvPr id="199" name="Shape 199" descr="http://www.library.hbs.edu/hc/crises/images/fc-161_big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4925" y="1670050"/>
            <a:ext cx="3679824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/>
          <p:nvPr/>
        </p:nvSpPr>
        <p:spPr>
          <a:xfrm>
            <a:off x="6248400" y="1555750"/>
            <a:ext cx="1447800" cy="18081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7805" y="35883"/>
                </a:moveTo>
                <a:lnTo>
                  <a:pt x="39836" y="21758"/>
                </a:lnTo>
                <a:lnTo>
                  <a:pt x="60000" y="41921"/>
                </a:lnTo>
                <a:lnTo>
                  <a:pt x="80163" y="21758"/>
                </a:lnTo>
                <a:lnTo>
                  <a:pt x="102194" y="35883"/>
                </a:lnTo>
                <a:lnTo>
                  <a:pt x="78078" y="60000"/>
                </a:lnTo>
                <a:lnTo>
                  <a:pt x="102194" y="84116"/>
                </a:lnTo>
                <a:lnTo>
                  <a:pt x="80163" y="98241"/>
                </a:lnTo>
                <a:lnTo>
                  <a:pt x="60000" y="78078"/>
                </a:lnTo>
                <a:lnTo>
                  <a:pt x="39836" y="98241"/>
                </a:lnTo>
                <a:lnTo>
                  <a:pt x="17805" y="84116"/>
                </a:lnTo>
                <a:lnTo>
                  <a:pt x="41921" y="60000"/>
                </a:lnTo>
                <a:lnTo>
                  <a:pt x="17805" y="35883"/>
                </a:lnTo>
                <a:close/>
              </a:path>
            </a:pathLst>
          </a:custGeom>
          <a:solidFill>
            <a:schemeClr val="accent2"/>
          </a:solidFill>
          <a:ln w="26425" cap="flat" cmpd="sng">
            <a:solidFill>
              <a:srgbClr val="A0141A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" name="Shape 201"/>
          <p:cNvCxnSpPr/>
          <p:nvPr/>
        </p:nvCxnSpPr>
        <p:spPr>
          <a:xfrm rot="10800000" flipH="1">
            <a:off x="3962400" y="5292725"/>
            <a:ext cx="2209799" cy="650874"/>
          </a:xfrm>
          <a:prstGeom prst="straightConnector1">
            <a:avLst/>
          </a:prstGeom>
          <a:noFill/>
          <a:ln w="44450" cap="flat" cmpd="sng">
            <a:solidFill>
              <a:schemeClr val="accent2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Panic of 1837</a:t>
            </a:r>
          </a:p>
        </p:txBody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People rushed to the banks to exchange their cash for gold/silver coins → the banks ran out of coins!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Banks closed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Savings became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worthless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Businesses went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bankrupt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Unemployment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rose (1/3 out of work)</a:t>
            </a:r>
          </a:p>
        </p:txBody>
      </p:sp>
      <p:pic>
        <p:nvPicPr>
          <p:cNvPr id="208" name="Shape 208" descr="http://upload.wikimedia.org/wikipedia/commons/9/9c/The_times_panic_1837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3800" y="2819400"/>
            <a:ext cx="5281612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Why is Jackson on the $20?</a:t>
            </a:r>
          </a:p>
        </p:txBody>
      </p:sp>
      <p:sp>
        <p:nvSpPr>
          <p:cNvPr id="214" name="Shape 2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Jackson HATED paper currency. He preferred specie.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 committed terrible acts against Natives.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 caused the failure of the BUS.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 was uncompromising with SC on tariffs.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5" name="Shape 215" descr="http://twentydollarbill.info/US_$20_twenty_dollar_bi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800" y="3657600"/>
            <a:ext cx="6858000" cy="292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The New $20, $10, and $5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23" name="Shape 2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905" y="1566737"/>
            <a:ext cx="1919899" cy="320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Shape 224"/>
          <p:cNvPicPr preferRelativeResize="0"/>
          <p:nvPr/>
        </p:nvPicPr>
        <p:blipFill rotWithShape="1">
          <a:blip r:embed="rId4">
            <a:alphaModFix/>
          </a:blip>
          <a:srcRect t="30138" b="30122"/>
          <a:stretch/>
        </p:blipFill>
        <p:spPr>
          <a:xfrm>
            <a:off x="857250" y="5120098"/>
            <a:ext cx="7429500" cy="16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Shape 2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7950" y="3345150"/>
            <a:ext cx="2604150" cy="173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Shape 226"/>
          <p:cNvPicPr preferRelativeResize="0"/>
          <p:nvPr/>
        </p:nvPicPr>
        <p:blipFill rotWithShape="1">
          <a:blip r:embed="rId6">
            <a:alphaModFix/>
          </a:blip>
          <a:srcRect l="5329" r="4499"/>
          <a:stretch/>
        </p:blipFill>
        <p:spPr>
          <a:xfrm>
            <a:off x="5828525" y="2316325"/>
            <a:ext cx="2943174" cy="245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Shape 2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91475" y="1342525"/>
            <a:ext cx="2680200" cy="195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Election of 1840</a:t>
            </a:r>
          </a:p>
        </p:txBody>
      </p:sp>
      <p:sp>
        <p:nvSpPr>
          <p:cNvPr id="233" name="Shape 233" descr="data:image/jpeg;base64,/9j/4AAQSkZJRgABAQAAAQABAAD/2wCEAAkGBxQSEhQUExQVFBQUFRQVFBQUFRUUFBQUFBQWFxQUFBQYHCggGBolHBQUITEhJSksLi4uFx8zODMsNygtLisBCgoKBQUFDgUFDisZExkrKysrKysrKysrKysrKysrKysrKysrKysrKysrKysrKysrKysrKysrKysrKysrKysrK//AABEIAP4AxgMBIgACEQEDEQH/xAAcAAACAwEBAQEAAAAAAAAAAAABAgADBAUGBwj/xAA7EAABAwIEBAQEBQIEBwAAAAABAAIRAyEEEjFBBVFhcQYTIoEykaHBB0JSsdEj4RRikvEVU3KCwtLw/8QAFAEBAAAAAAAAAAAAAAAAAAAAAP/EABQRAQAAAAAAAAAAAAAAAAAAAAD/2gAMAwEAAhEDEQA/APlLxdQBGpqUAgEIoooAEUwCGVAIUCJSygaUAUEQgIKiKEIAUJTQlQGUVAjCBShKctQhAhRCKICCQgU0KQgVApiEIQU19FE1YKIGqG5UlNVFykAQGUwKWEQgtaVEqIQBxSpihCABEKQmY2dkATQuvw7gb6jc2QxtrBOwXf4V4Qrv+NrafI5GuDepm5KDxgoEiTYHSd+3NaafDZaTedbwBHODdfXMB4Rogf1R5pO7rRGzQ2IC6bOA4doMUacGJ9IvGmyD4YeH1BcsdHODHzQ/wZILhpyX2/HcApVLwWmIBYS36aFfPPGPBatETEsJP9RogAGPS9os3cyg8a5kbj2SIlyUoImASpoQQqKIwgVSFJRBQVVhZRNXCiAP1RUfqUEEhRRRAwRCgKKAKAIymZqgNGnJAgkmwi1yvonhHwq1pDnEP5iLZuQteO+y5HhvBnMwmi5wJ1aMrR/1ON3ew919NwjcjAcuW2nLpZBdhuHMYLNA6AQPkna2CrKdb0gne/zVTqk6aTqgvaVbC5zqsFa2PsgZyyYukHNIIBBEEG4I5EKyq9VufZB8m8TeFH0qhNFjn03S4QJy82E/svLvpka2PJfcmhr3GnUaHMeIINr7XXznxt4RqYZ5ewF9A6OmS0nZ/wDKDyICaEoTQgACaFAiEClqgCchAIKa+iiNfRRBKmpQKlQ3KAKCIoKBA4RCQJggZasBQD3gEwNyL/IblZQu54TyDE0zUMNDm6iROxcdhKD674d4UylSacsGNzMA7dFrdWaTbbftusLOJhoI1EB0i9jqqcFVbVnI6RYdQeqDrvgsI0tC5tB5aMrtRqtj6UMgR7dVnxVGRO8D6II2qPidYdSB/sEW8SZsQD+kkT7c14PjdHGVTPlVPLaD6GlhzdHS7TtK42Mw5aPXhX0KhbmY9hLhINpaLtnldB9a80O3hVlw6d5XA8O+c7C+bUDi4C4PpdlaLET89lwsD41c90CkXNk5fUxhcByDiCSg9BxPGltRkExOu3uvT1XhzACAQ4RBEgzqCvJVeJ0MSC1sioIsWlrhebjdehwFQhsGx6ix6hBwOJ+C8NUl9NsO/SCY/wC0Ex7Lw3iDg3kkjIQZi9tpsJlfWsRj6bDDolwkRvE/wvmfizizjUdTLYAJ3JkHQyd4QeSyqQroQIQIGpVYQgAgoxDbDuomr6e6iCioblBqjzcqBA6CCiBwiEEQgYFEuO3NAFNTMGUHX4TjK7vSCYFgZiOQn7L1/gbFNp1TSdIe7MdSWncR+m32XhcNijI0bJuYufsF73wZwYOqeYQHNBMl1zIMtiLRcH5IPR8T4pk+Fs3gk6R0W6jVzNBGhEhPi8JmtDY0v9kaGEyCJsgqxAFwIJI+E6FZsBw3KS9zWtOwDiR35JsXixRkkX5rGa2IaDiCxzw0ejDtID3T+YzvyHfdB3RT9LtLjbQr5zhvDmGNFpNBhfmdYuIJyktIvIi2my7tLx/hw1/mtdQeLGk8Q4HssnhvFsr06gezSoXtDxBAf6mkctUHD8MYGpTrvbBy3DDNh0BOoGi9hwrH1BNN4aHTDCSBm623XKx5qNeyNQ6wBiW9J5rr06lItaaojS5A1PVB4XxDi6wqnMX+kOEHOAQTEiwtcjlZefxGINQguuQInovdeOnAUAGNIGYQZblIvcAHXbReCagARTKZEAckhW5UIQZ8S2w7qJsVoO6iDC/UqBM7UqBBAmhQBMgLQiAi1EIJCIamRaECtavU8B8SOw7TmMtAIFhqRbW5AIBjdecaFy8VUzEnlp2QforhWI83DUqxuX02PMTHqANgVZVxEARcr4/4T/ECthGtpvHnUBYNNnsHJjuXQ/RfT+GcVw+Npk4eoC6PhNqjDtmaf9kAxhc5ucNzvHwMkBs9VRhmYxjRnFCo4kkgVHMI6CWmYWLhfiJj6ppOHl1mktc10gyNSJ1HUL0dem1wh8R9UHz7xVwUVnirVwlXOSASyrTe0gcvVMey6nB63mtD2scwUj5bw8ZTDdLdLrr4rBUnPbkdpsOmyXF45jWn1ATYiwvzj2+iDPj+DeZUDi50GPhJb7tjfoQt/wDw4NZaXzY5xnBH+YLiYPxpSNTynWpgANfEy7Q+1/outxLijKdIvDw6xyxUDSSLgAnU2j3Qea8X/wBNhaG07n4Tdwa4TmALo1Gw+S8NC38U4k+u8ue4m9gdgT3KyQgSEzQmIUCAKZEUwKDJi22HdRWYx1h3QQct2pTBB2pRagYJwEGqwBBAEYVrWqZUChqcNUMC5sFmq424DR7n7IHxtbKIGp+gWGmpVkmTqixsIGY0NcJ0Oh+xWuhhIc003ljj8BBIdPQhVtaHDKdCRfl1QqUKtMZspc1hnOAS0cpO0oPS8F45mqGlxAl0wKeJAHmUXDSXgSW95+q7uKxeMpwLYml+WrTuS3aWg6rw9cZxn3hucdxZ0bXsqaOIq0pNOq9gkWabXG402Qe1dx6sRDaTmZRd9T0NbzJK8bxDjJLzkcXT8VQ/n6NH5W/UqvE4utWIbUqvf0Jt8tFixmDdTMOHIg7EHcIOzRcHNDh/8VodVcRBJO9/kuXwupEt53H3XSCAEIhQooCQg0JgmQVoFPCUhBmxeg7opcXoO6KDnOF0WhR2pRYEFjVaGqtjUlateB7lBq0WerjRo2/U6JQ2yzvZBQBzy7UygQmaE0IA0SiGoM5JmunST2/nRBZR1C9J4d4u/DvD2dnNPwvbu1w3XApUjMkAe8rVSf7IPTu4JVqVKuKwdFj8ObvomoA+4lzMp5GY6RHTz2AFP/EvZVY+jTcDLalixzbt9XL4h8l1eA8bfhaoeJLD6ajNnMOo77hfS6/h3C42ix4uHNBa9pvHWd+iD5cK2GpE5CwuP5i4H6rjcexbanlw4OcM05dACR6Z9l9Gxf4U0S4Zazg02ILGkgxIvI5LgeMvA1PAUW1W1XPLqgZBaBqCZH+lB4hxykEW5LrYauHiRruFynCUrXFpkWKDvKErFhse02PpP09luB90ECgKKJCBUC1WEJg0QgwYoW91FbjRYd1EHKdqU7QkcblWMQM50AlY2TKuxbtB7qphQXjRK9kjqmlKSgrYiUrTdaGtCCgva0gO36adV0KcRa6yPaDYgQlpscz4TI/Sfsg3Droiwh2lxz29lSxzX6iSNnC4PZaWuhApJGunP+V778LuPZHnCvPpfLqM7Pj1NHcCe4PNeFeVSyq6m5r2GHMcHNI2LTIKD9GVAvm/4y4iKeGp83VH/wClob/5le54FxNuKw9Os387ZI/S4We32IK+Y/jBiM2Jps/5dIT3qOP/AKhB4Jl1cMPOhg/MfJLTanYSOo+R/ugy16JGo+WifB4ksPTkrsbVsBu79tysbnaHqg9HReHCQnIXN4TVgwe4XThAIUURYgy4zQd0Vbi22HdBBxHalOxKdT3TTCDPWdLj8krEGp4QPKUnY2KB9/ZQ33B6GxQLN1oYswF1dTcguTNCQFMHIGqU5g6OGh/norKdWbGzvoeyQOQqUs0QYI0KC7Olc5UU614cIcPqi50bT0H87IPoP4T8ZyuqYY3Dv6lMToRAqAe0H2K8142xfnYys7bNlHZggLl8Nx7qFVlVsZmOBA7ggj3BIRx9UlxdGpmAef7oM4CXPCheDcH+3dZ6jpMbDX+EBkuOY9gOQSYhq0CIVeIFkFuGflcCu+10heboi0rv8NdmZ2sUFrmoNCtcFWgTFaDuopi9B3UQcE6lCq6yJ1VWKOgCCpqcE90rAriECknkhmBRcUrkCgJmG6rJRCC8FO1UsKeCg0C6dsrHkKIqEINNVmYX1+vzVIJuDqPqFBiFVXqzHRBaxsuaOZC1Yh1+yz4J0nNy+6uIgFx0QZq7401On8pMPTjumYZlx1/borYAQIAhV0KIqBVVak2QKHbLq8GrQ4tO+ncLmUArQcpBGxlB6N0pHG6vaA5odzEpHsHyQZsWbDuopjjYd1EHEOqzVj6lpdusRMlBbTVjikpouKBS5KSikcgEoylTNCCymVZCRqaUFgKhqKuUfKBQFz2lVks6pjh0ppwg04EABxmBueiz4nEl5/yjQfcpXVPRlG5T0aJ1QKxhVjpi6dx2KoLjoR79EADQSme0bJDT5KFBdTT1As9JWVDNkHouB1s1KP0mD7rZVb+y5HhswXDpMdtV2ntQc3iIsO6ibiQsO/2UQefqnVZWLRiTY91mBQXZgEM87KNaigCrci5yQoC0J1WEboLWlOCFnEo3QamuTZwsvq5Jgx3JBqkKQqBTKsY5AWsutLrKim9Gs+6CPKSFJVTigclV1SEjm9UjmkIHaU+UlIwJvMjRB0eFuyVGnmYPuvT1F4plZxNgvU8Nxfmtk6ixQJjwIEib7KKcRNh3UQeXxJ/dUMCtxJv81W0oHc5LJ5JnOQmeiAGEhUIUAQWNKdUJg5Bc1WhwWdrwmaQguNUInGBI2N1aGs5BBS7F9Eja4V+ZvIfJT/FN/T9EApkHQ36qqq0g3M9k5fmNobuO6QNMy4jlZBJKV06ouVZqEWieX90BzKPMhJZQIGaVa1gVQMBDOUGp0genVdDw88tqFp/MPqFyKbnBbMPiixzXHb6jdB3uKaDugrMW4VGNIi91EHkcTqqwnrH91WgcI5uqVolWCmEFUK2kNVW6FGO1QRiaEso50DgKeWgHhPnQDIplKYOT+YgVrU0QiHhByBB8SL0BqECZlApSORzJcyCFqJNkpegggV1MBUgKwjkgskJXsJ1Psp5YT0qYQdLh9WGZTeDIUWKjWyk8iigyVFWncVWgYJ1WmzIIQEqcpCUDTCeyVLogshAAKAo5kBQugHJpQAORD07WqGkgRjTMpXuOgEIn0GQmqPzHewQUwpKLkhKA50aR9QnSUuZRuqC6vRykjbZKHQteMp+lYZQP5iIqc0mZFhQCqBtPuolqydVEH//Z"/>
          <p:cNvSpPr txBox="1"/>
          <p:nvPr/>
        </p:nvSpPr>
        <p:spPr>
          <a:xfrm>
            <a:off x="155575" y="-1444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Shape 234" descr="data:image/jpeg;base64,/9j/4AAQSkZJRgABAQAAAQABAAD/2wCEAAkGBxQSEhQUExQVFBQUFRQVFBQUFRUUFBQUFBQWFxQUFBQYHCggGBolHBQUITEhJSksLi4uFx8zODMsNygtLisBCgoKBQUFDgUFDisZExkrKysrKysrKysrKysrKysrKysrKysrKysrKysrKysrKysrKysrKysrKysrKysrKysrK//AABEIAP4AxgMBIgACEQEDEQH/xAAcAAACAwEBAQEAAAAAAAAAAAABAgADBAUGBwj/xAA7EAABAwIEBAQEBQIEBwAAAAABAAIRAyEEEjFBBVFhcQYTIoEykaHBB0JSsdEj4RRikvEVU3KCwtLw/8QAFAEBAAAAAAAAAAAAAAAAAAAAAP/EABQRAQAAAAAAAAAAAAAAAAAAAAD/2gAMAwEAAhEDEQA/APlLxdQBGpqUAgEIoooAEUwCGVAIUCJSygaUAUEQgIKiKEIAUJTQlQGUVAjCBShKctQhAhRCKICCQgU0KQgVApiEIQU19FE1YKIGqG5UlNVFykAQGUwKWEQgtaVEqIQBxSpihCABEKQmY2dkATQuvw7gb6jc2QxtrBOwXf4V4Qrv+NrafI5GuDepm5KDxgoEiTYHSd+3NaafDZaTedbwBHODdfXMB4Rogf1R5pO7rRGzQ2IC6bOA4doMUacGJ9IvGmyD4YeH1BcsdHODHzQ/wZILhpyX2/HcApVLwWmIBYS36aFfPPGPBatETEsJP9RogAGPS9os3cyg8a5kbj2SIlyUoImASpoQQqKIwgVSFJRBQVVhZRNXCiAP1RUfqUEEhRRRAwRCgKKAKAIymZqgNGnJAgkmwi1yvonhHwq1pDnEP5iLZuQteO+y5HhvBnMwmi5wJ1aMrR/1ON3ew919NwjcjAcuW2nLpZBdhuHMYLNA6AQPkna2CrKdb0gne/zVTqk6aTqgvaVbC5zqsFa2PsgZyyYukHNIIBBEEG4I5EKyq9VufZB8m8TeFH0qhNFjn03S4QJy82E/svLvpka2PJfcmhr3GnUaHMeIINr7XXznxt4RqYZ5ewF9A6OmS0nZ/wDKDyICaEoTQgACaFAiEClqgCchAIKa+iiNfRRBKmpQKlQ3KAKCIoKBA4RCQJggZasBQD3gEwNyL/IblZQu54TyDE0zUMNDm6iROxcdhKD674d4UylSacsGNzMA7dFrdWaTbbftusLOJhoI1EB0i9jqqcFVbVnI6RYdQeqDrvgsI0tC5tB5aMrtRqtj6UMgR7dVnxVGRO8D6II2qPidYdSB/sEW8SZsQD+kkT7c14PjdHGVTPlVPLaD6GlhzdHS7TtK42Mw5aPXhX0KhbmY9hLhINpaLtnldB9a80O3hVlw6d5XA8O+c7C+bUDi4C4PpdlaLET89lwsD41c90CkXNk5fUxhcByDiCSg9BxPGltRkExOu3uvT1XhzACAQ4RBEgzqCvJVeJ0MSC1sioIsWlrhebjdehwFQhsGx6ix6hBwOJ+C8NUl9NsO/SCY/wC0Ex7Lw3iDg3kkjIQZi9tpsJlfWsRj6bDDolwkRvE/wvmfizizjUdTLYAJ3JkHQyd4QeSyqQroQIQIGpVYQgAgoxDbDuomr6e6iCioblBqjzcqBA6CCiBwiEEQgYFEuO3NAFNTMGUHX4TjK7vSCYFgZiOQn7L1/gbFNp1TSdIe7MdSWncR+m32XhcNijI0bJuYufsF73wZwYOqeYQHNBMl1zIMtiLRcH5IPR8T4pk+Fs3gk6R0W6jVzNBGhEhPi8JmtDY0v9kaGEyCJsgqxAFwIJI+E6FZsBw3KS9zWtOwDiR35JsXixRkkX5rGa2IaDiCxzw0ejDtID3T+YzvyHfdB3RT9LtLjbQr5zhvDmGNFpNBhfmdYuIJyktIvIi2my7tLx/hw1/mtdQeLGk8Q4HssnhvFsr06gezSoXtDxBAf6mkctUHD8MYGpTrvbBy3DDNh0BOoGi9hwrH1BNN4aHTDCSBm623XKx5qNeyNQ6wBiW9J5rr06lItaaojS5A1PVB4XxDi6wqnMX+kOEHOAQTEiwtcjlZefxGINQguuQInovdeOnAUAGNIGYQZblIvcAHXbReCagARTKZEAckhW5UIQZ8S2w7qJsVoO6iDC/UqBM7UqBBAmhQBMgLQiAi1EIJCIamRaECtavU8B8SOw7TmMtAIFhqRbW5AIBjdecaFy8VUzEnlp2QforhWI83DUqxuX02PMTHqANgVZVxEARcr4/4T/ECthGtpvHnUBYNNnsHJjuXQ/RfT+GcVw+Npk4eoC6PhNqjDtmaf9kAxhc5ucNzvHwMkBs9VRhmYxjRnFCo4kkgVHMI6CWmYWLhfiJj6ppOHl1mktc10gyNSJ1HUL0dem1wh8R9UHz7xVwUVnirVwlXOSASyrTe0gcvVMey6nB63mtD2scwUj5bw8ZTDdLdLrr4rBUnPbkdpsOmyXF45jWn1ATYiwvzj2+iDPj+DeZUDi50GPhJb7tjfoQt/wDw4NZaXzY5xnBH+YLiYPxpSNTynWpgANfEy7Q+1/outxLijKdIvDw6xyxUDSSLgAnU2j3Qea8X/wBNhaG07n4Tdwa4TmALo1Gw+S8NC38U4k+u8ue4m9gdgT3KyQgSEzQmIUCAKZEUwKDJi22HdRWYx1h3QQct2pTBB2pRagYJwEGqwBBAEYVrWqZUChqcNUMC5sFmq424DR7n7IHxtbKIGp+gWGmpVkmTqixsIGY0NcJ0Oh+xWuhhIc003ljj8BBIdPQhVtaHDKdCRfl1QqUKtMZspc1hnOAS0cpO0oPS8F45mqGlxAl0wKeJAHmUXDSXgSW95+q7uKxeMpwLYml+WrTuS3aWg6rw9cZxn3hucdxZ0bXsqaOIq0pNOq9gkWabXG402Qe1dx6sRDaTmZRd9T0NbzJK8bxDjJLzkcXT8VQ/n6NH5W/UqvE4utWIbUqvf0Jt8tFixmDdTMOHIg7EHcIOzRcHNDh/8VodVcRBJO9/kuXwupEt53H3XSCAEIhQooCQg0JgmQVoFPCUhBmxeg7opcXoO6KDnOF0WhR2pRYEFjVaGqtjUlateB7lBq0WerjRo2/U6JQ2yzvZBQBzy7UygQmaE0IA0SiGoM5JmunST2/nRBZR1C9J4d4u/DvD2dnNPwvbu1w3XApUjMkAe8rVSf7IPTu4JVqVKuKwdFj8ObvomoA+4lzMp5GY6RHTz2AFP/EvZVY+jTcDLalixzbt9XL4h8l1eA8bfhaoeJLD6ajNnMOo77hfS6/h3C42ix4uHNBa9pvHWd+iD5cK2GpE5CwuP5i4H6rjcexbanlw4OcM05dACR6Z9l9Gxf4U0S4Zazg02ILGkgxIvI5LgeMvA1PAUW1W1XPLqgZBaBqCZH+lB4hxykEW5LrYauHiRruFynCUrXFpkWKDvKErFhse02PpP09luB90ECgKKJCBUC1WEJg0QgwYoW91FbjRYd1EHKdqU7QkcblWMQM50AlY2TKuxbtB7qphQXjRK9kjqmlKSgrYiUrTdaGtCCgva0gO36adV0KcRa6yPaDYgQlpscz4TI/Sfsg3Droiwh2lxz29lSxzX6iSNnC4PZaWuhApJGunP+V778LuPZHnCvPpfLqM7Pj1NHcCe4PNeFeVSyq6m5r2GHMcHNI2LTIKD9GVAvm/4y4iKeGp83VH/wClob/5le54FxNuKw9Os387ZI/S4We32IK+Y/jBiM2Jps/5dIT3qOP/AKhB4Jl1cMPOhg/MfJLTanYSOo+R/ugy16JGo+WifB4ksPTkrsbVsBu79tysbnaHqg9HReHCQnIXN4TVgwe4XThAIUURYgy4zQd0Vbi22HdBBxHalOxKdT3TTCDPWdLj8krEGp4QPKUnY2KB9/ZQ33B6GxQLN1oYswF1dTcguTNCQFMHIGqU5g6OGh/norKdWbGzvoeyQOQqUs0QYI0KC7Olc5UU614cIcPqi50bT0H87IPoP4T8ZyuqYY3Dv6lMToRAqAe0H2K8142xfnYys7bNlHZggLl8Nx7qFVlVsZmOBA7ggj3BIRx9UlxdGpmAef7oM4CXPCheDcH+3dZ6jpMbDX+EBkuOY9gOQSYhq0CIVeIFkFuGflcCu+10heboi0rv8NdmZ2sUFrmoNCtcFWgTFaDuopi9B3UQcE6lCq6yJ1VWKOgCCpqcE90rAriECknkhmBRcUrkCgJmG6rJRCC8FO1UsKeCg0C6dsrHkKIqEINNVmYX1+vzVIJuDqPqFBiFVXqzHRBaxsuaOZC1Yh1+yz4J0nNy+6uIgFx0QZq7401On8pMPTjumYZlx1/borYAQIAhV0KIqBVVak2QKHbLq8GrQ4tO+ncLmUArQcpBGxlB6N0pHG6vaA5odzEpHsHyQZsWbDuopjjYd1EHEOqzVj6lpdusRMlBbTVjikpouKBS5KSikcgEoylTNCCymVZCRqaUFgKhqKuUfKBQFz2lVks6pjh0ppwg04EABxmBueiz4nEl5/yjQfcpXVPRlG5T0aJ1QKxhVjpi6dx2KoLjoR79EADQSme0bJDT5KFBdTT1As9JWVDNkHouB1s1KP0mD7rZVb+y5HhswXDpMdtV2ntQc3iIsO6ibiQsO/2UQefqnVZWLRiTY91mBQXZgEM87KNaigCrci5yQoC0J1WEboLWlOCFnEo3QamuTZwsvq5Jgx3JBqkKQqBTKsY5AWsutLrKim9Gs+6CPKSFJVTigclV1SEjm9UjmkIHaU+UlIwJvMjRB0eFuyVGnmYPuvT1F4plZxNgvU8Nxfmtk6ixQJjwIEib7KKcRNh3UQeXxJ/dUMCtxJv81W0oHc5LJ5JnOQmeiAGEhUIUAQWNKdUJg5Bc1WhwWdrwmaQguNUInGBI2N1aGs5BBS7F9Eja4V+ZvIfJT/FN/T9EApkHQ36qqq0g3M9k5fmNobuO6QNMy4jlZBJKV06ouVZqEWieX90BzKPMhJZQIGaVa1gVQMBDOUGp0genVdDw88tqFp/MPqFyKbnBbMPiixzXHb6jdB3uKaDugrMW4VGNIi91EHkcTqqwnrH91WgcI5uqVolWCmEFUK2kNVW6FGO1QRiaEso50DgKeWgHhPnQDIplKYOT+YgVrU0QiHhByBB8SL0BqECZlApSORzJcyCFqJNkpegggV1MBUgKwjkgskJXsJ1Psp5YT0qYQdLh9WGZTeDIUWKjWyk8iigyVFWncVWgYJ1WmzIIQEqcpCUDTCeyVLogshAAKAo5kBQugHJpQAORD07WqGkgRjTMpXuOgEIn0GQmqPzHewQUwpKLkhKA50aR9QnSUuZRuqC6vRykjbZKHQteMp+lYZQP5iIqc0mZFhQCqBtPuolqydVEH//Z"/>
          <p:cNvSpPr txBox="1"/>
          <p:nvPr/>
        </p:nvSpPr>
        <p:spPr>
          <a:xfrm>
            <a:off x="307975" y="7937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Shape 235" descr="http://img2.findthebest.com/sites/default/files/625/media/images/Martin_Van_Buren_4855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937" y="1752600"/>
            <a:ext cx="356235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Shape 236"/>
          <p:cNvSpPr txBox="1"/>
          <p:nvPr/>
        </p:nvSpPr>
        <p:spPr>
          <a:xfrm>
            <a:off x="762000" y="4926012"/>
            <a:ext cx="3316287" cy="1139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"/>
              <a:buNone/>
            </a:pPr>
            <a:r>
              <a:rPr lang="en-US" sz="2800" b="1" i="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Van Buren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1" i="0" u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"/>
              <a:buNone/>
            </a:pPr>
            <a:r>
              <a:rPr lang="en-US" sz="2000" b="1" i="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Democratic Republican</a:t>
            </a:r>
          </a:p>
        </p:txBody>
      </p:sp>
      <p:pic>
        <p:nvPicPr>
          <p:cNvPr id="237" name="Shape 237" descr="http://img2.findthebest.com/sites/default/files/625/media/images/William_Henry_Harrison_4856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6800" y="1739900"/>
            <a:ext cx="382905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/>
          <p:nvPr/>
        </p:nvSpPr>
        <p:spPr>
          <a:xfrm>
            <a:off x="5065712" y="4724400"/>
            <a:ext cx="3316287" cy="15700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"/>
              <a:buNone/>
            </a:pPr>
            <a:r>
              <a:rPr lang="en-US" sz="2800" b="1" i="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William Henry Harrison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1" i="0" u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"/>
              <a:buNone/>
            </a:pPr>
            <a:r>
              <a:rPr lang="en-US" sz="2000" b="1" i="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Whig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3505200" y="3200400"/>
            <a:ext cx="2057400" cy="1323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25000"/>
              <a:buFont typeface="Arial"/>
              <a:buNone/>
            </a:pPr>
            <a:r>
              <a:rPr lang="en-US" sz="8000" b="1" i="0" u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VS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Election of 1840</a:t>
            </a:r>
          </a:p>
        </p:txBody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1148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Harrison = 9</a:t>
            </a:r>
            <a:r>
              <a:rPr lang="en-US" sz="2400" b="0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POTUS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Old war hero at Battle of Tippecanoe and War of 1812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False portrayal as a “common man” (he was actually very wealthy)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John Tyler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= VP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“Tippecanoe and Tyler too!” – campaign slogan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1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Planned to take action to end the economic depression caused by the Panic of 1837.</a:t>
            </a:r>
          </a:p>
        </p:txBody>
      </p:sp>
      <p:pic>
        <p:nvPicPr>
          <p:cNvPr id="246" name="Shape 246" descr="http://upload.wikimedia.org/wikipedia/commons/a/af/William_H._Harriso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228600"/>
            <a:ext cx="2838450" cy="3429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7" name="Shape 247"/>
          <p:cNvCxnSpPr/>
          <p:nvPr/>
        </p:nvCxnSpPr>
        <p:spPr>
          <a:xfrm rot="10800000" flipH="1">
            <a:off x="3810000" y="1676400"/>
            <a:ext cx="2209799" cy="609599"/>
          </a:xfrm>
          <a:prstGeom prst="straightConnector1">
            <a:avLst/>
          </a:prstGeom>
          <a:noFill/>
          <a:ln w="44450" cap="flat" cmpd="sng">
            <a:solidFill>
              <a:srgbClr val="7D3C4A"/>
            </a:solidFill>
            <a:prstDash val="solid"/>
            <a:miter/>
            <a:headEnd type="none" w="med" len="med"/>
            <a:tailEnd type="stealth" w="lg" len="lg"/>
          </a:ln>
          <a:effectLst>
            <a:outerShdw blurRad="63500" dist="25400" dir="2700000">
              <a:srgbClr val="000000">
                <a:alpha val="59607"/>
              </a:srgbClr>
            </a:outerShdw>
          </a:effectLst>
        </p:spPr>
      </p:cxnSp>
      <p:pic>
        <p:nvPicPr>
          <p:cNvPr id="248" name="Shape 248" descr="http://vignette2.wikia.nocookie.net/uncyclopedia/images/d/db/800px-ElectoralCollege1840-Large.png/revision/200709162305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3741737"/>
            <a:ext cx="4270375" cy="3122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Tyler as POTUS</a:t>
            </a:r>
          </a:p>
        </p:txBody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457200" y="1371600"/>
            <a:ext cx="4572000" cy="53339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Harrison died in April 1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8</a:t>
            </a:r>
            <a:r>
              <a:rPr lang="en-US" sz="2000" b="0" i="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41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month after Inauguration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Cause of death was thought to be pneumonia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Recent research shows he probably died from an infection caused by infected water/food (poor sewer system = feces in water supply)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Tyler = 10</a:t>
            </a:r>
            <a:r>
              <a:rPr lang="en-US" sz="2000" b="0" i="0" u="none" baseline="30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2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POTUS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Whigs only put Tyler on the ballot as VP to pick up votes in Southern states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Tyler actually opposed Whig policies</a:t>
            </a:r>
          </a:p>
          <a:p>
            <a:pPr marL="457200" marR="0" lvl="1" indent="-1905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prepared to be POTUS – nicknamed “His Accidency”</a:t>
            </a:r>
          </a:p>
          <a:p>
            <a:pPr marL="182563" marR="0" lvl="0" indent="-182563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Shape 255" descr="http://www.whitehouse.gov/sites/default/files/first-family/masthead_image/10jt_header_sm.jpg?12508714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29200" y="4402137"/>
            <a:ext cx="3913187" cy="2208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Shape 256" descr="https://31.media.tumblr.com/tumblr_llzclpua891qk931ho1_50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29200" y="1371600"/>
            <a:ext cx="3913187" cy="280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Final Thoughts…</a:t>
            </a:r>
          </a:p>
        </p:txBody>
      </p:sp>
      <p:sp>
        <p:nvSpPr>
          <p:cNvPr id="262" name="Shape 26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2" marR="0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Nationalism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was reflected in Monroe’s Era of Good Feelings, the American System, and the Missouri Compromise of 1820.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Sectionalism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was reflected in the growing debate over slavery, Tariff of 1828 (Abominations), and the South Carolina Nullification Crisis.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nation experienced its first </a:t>
            </a:r>
            <a:r>
              <a:rPr lang="en-US" sz="2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depression</a:t>
            </a: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due to the destruction of the BUS and the Panic of 1837.</a:t>
            </a: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562" marR="0" lvl="0" indent="-18256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of 1840… the future of the Union is uncertain!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1191</Words>
  <Application>Microsoft Office PowerPoint</Application>
  <PresentationFormat>On-screen Show (4:3)</PresentationFormat>
  <Paragraphs>156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1_Clarity</vt:lpstr>
      <vt:lpstr>Clarity</vt:lpstr>
      <vt:lpstr>2_Clarity</vt:lpstr>
      <vt:lpstr>NATIONALISM,  SECTIONALISM, &amp; THE AGE OF JACKSON</vt:lpstr>
      <vt:lpstr>Review</vt:lpstr>
      <vt:lpstr>Review</vt:lpstr>
      <vt:lpstr>5.5 – JACKSON VS THE BUS</vt:lpstr>
      <vt:lpstr>Vetoing the BUS</vt:lpstr>
      <vt:lpstr>Jackson’s View of the BUS</vt:lpstr>
      <vt:lpstr>PowerPoint Presentation</vt:lpstr>
      <vt:lpstr>Pet Banks</vt:lpstr>
      <vt:lpstr>Biddle Tried to Save the BUS</vt:lpstr>
      <vt:lpstr>Failure of the BUS</vt:lpstr>
      <vt:lpstr>PowerPoint Presentation</vt:lpstr>
      <vt:lpstr>Whig Party</vt:lpstr>
      <vt:lpstr>Election of 1836</vt:lpstr>
      <vt:lpstr>Panic of 1837</vt:lpstr>
      <vt:lpstr>Panic of 1837</vt:lpstr>
      <vt:lpstr>Panic of 1837</vt:lpstr>
      <vt:lpstr>Why is Jackson on the $20?</vt:lpstr>
      <vt:lpstr>The New $20, $10, and $5</vt:lpstr>
      <vt:lpstr>Election of 1840</vt:lpstr>
      <vt:lpstr>Election of 1840</vt:lpstr>
      <vt:lpstr>Tyler as POTUS</vt:lpstr>
      <vt:lpstr>Final Thoughts…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NATIONALISM,  SECTIONALISM, &amp; THE AGE OF JACKSON</dc:title>
  <cp:lastModifiedBy>Garrett Owens</cp:lastModifiedBy>
  <cp:revision>1</cp:revision>
  <dcterms:modified xsi:type="dcterms:W3CDTF">2017-03-30T13:26:24Z</dcterms:modified>
</cp:coreProperties>
</file>