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8" r:id="rId3"/>
    <p:sldMasterId id="2147483659" r:id="rId4"/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y="6858000" cx="9144000"/>
  <p:notesSz cx="6954825" cy="92408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22" Type="http://schemas.openxmlformats.org/officeDocument/2006/relationships/slide" Target="slides/slide15.xml"/><Relationship Id="rId10" Type="http://schemas.openxmlformats.org/officeDocument/2006/relationships/slide" Target="slides/slide3.xml"/><Relationship Id="rId21" Type="http://schemas.openxmlformats.org/officeDocument/2006/relationships/slide" Target="slides/slide14.xml"/><Relationship Id="rId13" Type="http://schemas.openxmlformats.org/officeDocument/2006/relationships/slide" Target="slides/slide6.xml"/><Relationship Id="rId24" Type="http://schemas.openxmlformats.org/officeDocument/2006/relationships/slide" Target="slides/slide17.xml"/><Relationship Id="rId12" Type="http://schemas.openxmlformats.org/officeDocument/2006/relationships/slide" Target="slides/slide5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3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4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t" bIns="92525" lIns="92525" spcFirstLastPara="1" rIns="92525" wrap="square" tIns="925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 txBox="1"/>
          <p:nvPr>
            <p:ph idx="1" type="body"/>
          </p:nvPr>
        </p:nvSpPr>
        <p:spPr>
          <a:xfrm>
            <a:off x="695484" y="4389398"/>
            <a:ext cx="5563870" cy="4158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695484" y="4389398"/>
            <a:ext cx="5563870" cy="4158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4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8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9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0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1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2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2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3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4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4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5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5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6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6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7:notes"/>
          <p:cNvSpPr txBox="1"/>
          <p:nvPr>
            <p:ph idx="1" type="body"/>
          </p:nvPr>
        </p:nvSpPr>
        <p:spPr>
          <a:xfrm>
            <a:off x="695485" y="4389398"/>
            <a:ext cx="5563869" cy="4158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92525" lIns="92525" spcFirstLastPara="1" rIns="92525" wrap="square" tIns="925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7:notes"/>
          <p:cNvSpPr/>
          <p:nvPr>
            <p:ph idx="2" type="sldImg"/>
          </p:nvPr>
        </p:nvSpPr>
        <p:spPr>
          <a:xfrm>
            <a:off x="1168400" y="693738"/>
            <a:ext cx="4618038" cy="34639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/>
          <p:nvPr>
            <p:ph type="ctrTitle"/>
          </p:nvPr>
        </p:nvSpPr>
        <p:spPr>
          <a:xfrm>
            <a:off x="685800" y="1371600"/>
            <a:ext cx="7848599" cy="1927224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1" type="subTitle"/>
          </p:nvPr>
        </p:nvSpPr>
        <p:spPr>
          <a:xfrm>
            <a:off x="685800" y="3505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 rot="5400000">
            <a:off x="4724399" y="2514600"/>
            <a:ext cx="58674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 rot="5400000">
            <a:off x="533400" y="533400"/>
            <a:ext cx="5867400" cy="60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 rot="5400000">
            <a:off x="2133599" y="-76200"/>
            <a:ext cx="4876799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457200" y="792479"/>
            <a:ext cx="2142679" cy="126492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7"/>
          <p:cNvSpPr/>
          <p:nvPr>
            <p:ph idx="2" type="pic"/>
          </p:nvPr>
        </p:nvSpPr>
        <p:spPr>
          <a:xfrm>
            <a:off x="2858609" y="838200"/>
            <a:ext cx="5904389" cy="5500456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50799" rotWithShape="0" algn="t" dir="5400000" dist="12700">
              <a:srgbClr val="000000">
                <a:alpha val="58431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72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16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" type="body"/>
          </p:nvPr>
        </p:nvSpPr>
        <p:spPr>
          <a:xfrm>
            <a:off x="457200" y="2133600"/>
            <a:ext cx="2139695" cy="42428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Arial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02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9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457200" y="1673351"/>
            <a:ext cx="4038599" cy="47183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7973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814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2" type="body"/>
          </p:nvPr>
        </p:nvSpPr>
        <p:spPr>
          <a:xfrm>
            <a:off x="4648200" y="1673351"/>
            <a:ext cx="4038599" cy="471830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7973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•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814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>
            <a:off x="722312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>
            <a:off x="722312" y="462686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  <a:defRPr b="0" i="0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" type="body"/>
          </p:nvPr>
        </p:nvSpPr>
        <p:spPr>
          <a:xfrm>
            <a:off x="457200" y="1676400"/>
            <a:ext cx="3931919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14"/>
          <p:cNvSpPr txBox="1"/>
          <p:nvPr>
            <p:ph idx="2" type="body"/>
          </p:nvPr>
        </p:nvSpPr>
        <p:spPr>
          <a:xfrm>
            <a:off x="457200" y="2438400"/>
            <a:ext cx="3931919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Google Shape;97;p14"/>
          <p:cNvSpPr txBox="1"/>
          <p:nvPr>
            <p:ph idx="3" type="body"/>
          </p:nvPr>
        </p:nvSpPr>
        <p:spPr>
          <a:xfrm>
            <a:off x="4754880" y="1676400"/>
            <a:ext cx="3931919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None/>
              <a:defRPr b="0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14"/>
          <p:cNvSpPr txBox="1"/>
          <p:nvPr>
            <p:ph idx="4" type="body"/>
          </p:nvPr>
        </p:nvSpPr>
        <p:spPr>
          <a:xfrm>
            <a:off x="4754880" y="2438400"/>
            <a:ext cx="3931919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14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14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14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theme" Target="../theme/theme5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/>
        </p:nvSpPr>
        <p:spPr>
          <a:xfrm>
            <a:off x="0" y="220662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 txBox="1"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" name="Google Shape;8;p1"/>
          <p:cNvCxnSpPr/>
          <p:nvPr/>
        </p:nvCxnSpPr>
        <p:spPr>
          <a:xfrm>
            <a:off x="685800" y="3398837"/>
            <a:ext cx="7848599" cy="1587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9" name="Google Shape;9;p1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/>
        </p:nvSpPr>
        <p:spPr>
          <a:xfrm>
            <a:off x="0" y="220662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3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2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/>
          <p:nvPr/>
        </p:nvSpPr>
        <p:spPr>
          <a:xfrm>
            <a:off x="0" y="220662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1"/>
          <p:cNvSpPr txBox="1"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2" name="Google Shape;72;p11"/>
          <p:cNvCxnSpPr/>
          <p:nvPr/>
        </p:nvCxnSpPr>
        <p:spPr>
          <a:xfrm>
            <a:off x="731837" y="4598987"/>
            <a:ext cx="7848599" cy="1587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/>
        </p:nvSpPr>
        <p:spPr>
          <a:xfrm>
            <a:off x="0" y="220662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7" name="Google Shape;87;p13"/>
          <p:cNvCxnSpPr/>
          <p:nvPr/>
        </p:nvCxnSpPr>
        <p:spPr>
          <a:xfrm rot="5400000">
            <a:off x="2218531" y="4045742"/>
            <a:ext cx="4708524" cy="1587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88" name="Google Shape;88;p13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814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3"/>
          <p:cNvSpPr txBox="1"/>
          <p:nvPr>
            <p:ph idx="10" type="dt"/>
          </p:nvPr>
        </p:nvSpPr>
        <p:spPr>
          <a:xfrm>
            <a:off x="457200" y="19050"/>
            <a:ext cx="28956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3"/>
          <p:cNvSpPr txBox="1"/>
          <p:nvPr>
            <p:ph idx="11" type="ftr"/>
          </p:nvPr>
        </p:nvSpPr>
        <p:spPr>
          <a:xfrm>
            <a:off x="3429000" y="19050"/>
            <a:ext cx="4114800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7620000" y="19050"/>
            <a:ext cx="1066799" cy="3286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"/>
              <a:buFont typeface="Arial"/>
              <a:buNone/>
              <a:defRPr b="1" i="0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youtube.com/watch?v=miQFk1FMhfQ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www.youtube.com/watch?v=cwvHtkCusHo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history.com/topics/missouri-compromise/videos/slavery-and-the-presidency?m=528e394da93ae&amp;s=undefined&amp;f=1&amp;free=false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/>
          <p:nvPr>
            <p:ph type="ctrTitle"/>
          </p:nvPr>
        </p:nvSpPr>
        <p:spPr>
          <a:xfrm>
            <a:off x="685800" y="1371600"/>
            <a:ext cx="7848600" cy="192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50"/>
              <a:buFont typeface="Arial"/>
              <a:buNone/>
            </a:pPr>
            <a:r>
              <a:rPr b="0" i="0" lang="en-US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NATIONALISM</a:t>
            </a:r>
            <a:r>
              <a:rPr lang="en-US"/>
              <a:t>,  S</a:t>
            </a:r>
            <a:r>
              <a:rPr b="0" i="0" lang="en-US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ECTIONALISM, &amp; </a:t>
            </a:r>
            <a:r>
              <a:rPr lang="en-US"/>
              <a:t>THE AGE OF JACKSON</a:t>
            </a:r>
            <a:endParaRPr/>
          </a:p>
        </p:txBody>
      </p:sp>
      <p:sp>
        <p:nvSpPr>
          <p:cNvPr id="107" name="Google Shape;107;p15"/>
          <p:cNvSpPr txBox="1"/>
          <p:nvPr>
            <p:ph idx="1" type="subTitle"/>
          </p:nvPr>
        </p:nvSpPr>
        <p:spPr>
          <a:xfrm>
            <a:off x="685800" y="3505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</a:pPr>
            <a:r>
              <a:rPr b="0" i="0" lang="en-US" sz="24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American History I  - Unit 5</a:t>
            </a:r>
            <a:endParaRPr b="0" i="0" sz="2400" u="none" cap="none" strike="noStrik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 txBox="1"/>
          <p:nvPr>
            <p:ph type="title"/>
          </p:nvPr>
        </p:nvSpPr>
        <p:spPr>
          <a:xfrm>
            <a:off x="0" y="276369"/>
            <a:ext cx="8229600" cy="6232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Review </a:t>
            </a:r>
            <a:endParaRPr/>
          </a:p>
        </p:txBody>
      </p:sp>
      <p:sp>
        <p:nvSpPr>
          <p:cNvPr id="113" name="Google Shape;113;p16"/>
          <p:cNvSpPr txBox="1"/>
          <p:nvPr>
            <p:ph idx="1" type="body"/>
          </p:nvPr>
        </p:nvSpPr>
        <p:spPr>
          <a:xfrm>
            <a:off x="0" y="899616"/>
            <a:ext cx="9144000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1" i="0" lang="en-US" sz="3000" u="none" cap="none" strike="noStrike">
                <a:solidFill>
                  <a:schemeClr val="dk1"/>
                </a:solidFill>
              </a:rPr>
              <a:t>What event prompted the US to begin developing domestic industries?</a:t>
            </a:r>
            <a:endParaRPr/>
          </a:p>
          <a:p>
            <a:pPr indent="457200" lvl="0" marL="182563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SzPts val="2550"/>
              <a:buNone/>
            </a:pPr>
            <a:r>
              <a:t/>
            </a:r>
            <a:endParaRPr b="1" sz="3000"/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1" i="0" lang="en-US" sz="3000" u="none" cap="none" strike="noStrike">
                <a:solidFill>
                  <a:schemeClr val="dk1"/>
                </a:solidFill>
              </a:rPr>
              <a:t>Where did industrialization take place in the US?</a:t>
            </a:r>
            <a:endParaRPr/>
          </a:p>
          <a:p>
            <a:pPr indent="457200" lvl="0" marL="182563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SzPts val="2550"/>
              <a:buNone/>
            </a:pPr>
            <a:r>
              <a:t/>
            </a:r>
            <a:endParaRPr b="1" sz="3000"/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1" i="0" lang="en-US" sz="3000" u="none" cap="none" strike="noStrike">
                <a:solidFill>
                  <a:schemeClr val="dk1"/>
                </a:solidFill>
              </a:rPr>
              <a:t>What impact did the cotton gin have on slavery in the south?</a:t>
            </a:r>
            <a:endParaRPr/>
          </a:p>
          <a:p>
            <a:pPr indent="457200" lvl="0" marL="182563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SzPts val="2550"/>
              <a:buNone/>
            </a:pPr>
            <a:r>
              <a:t/>
            </a:r>
            <a:endParaRPr b="1" sz="3000"/>
          </a:p>
          <a:p>
            <a:pPr indent="0" lvl="0" marL="0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SzPts val="2550"/>
              <a:buNone/>
            </a:pPr>
            <a:r>
              <a:t/>
            </a:r>
            <a:endParaRPr b="1" sz="3000"/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</a:pPr>
            <a:r>
              <a:rPr b="1" lang="en-US" sz="3000"/>
              <a:t>What were the 3 pieces of the American System?</a:t>
            </a:r>
            <a:endParaRPr/>
          </a:p>
          <a:p>
            <a:pPr indent="457200" lvl="0" marL="182563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SzPts val="2550"/>
              <a:buNone/>
            </a:pPr>
            <a:r>
              <a:t/>
            </a:r>
            <a:endParaRPr b="1" sz="3000"/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1" i="0" lang="en-US" sz="3000" u="none" cap="none" strike="noStrike">
                <a:solidFill>
                  <a:schemeClr val="dk1"/>
                </a:solidFill>
              </a:rPr>
              <a:t>What were the regional reactions to the Tariff of 1816 highlight growing sectionalism in the US?</a:t>
            </a:r>
            <a:endParaRPr/>
          </a:p>
          <a:p>
            <a:pPr indent="0" lvl="0" marL="182562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SzPts val="2550"/>
              <a:buNone/>
            </a:pPr>
            <a:r>
              <a:t/>
            </a:r>
            <a:endParaRPr b="1"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/>
          <p:nvPr>
            <p:ph type="title"/>
          </p:nvPr>
        </p:nvSpPr>
        <p:spPr>
          <a:xfrm>
            <a:off x="457200" y="71175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Review </a:t>
            </a:r>
            <a:endParaRPr/>
          </a:p>
        </p:txBody>
      </p:sp>
      <p:sp>
        <p:nvSpPr>
          <p:cNvPr id="119" name="Google Shape;119;p17"/>
          <p:cNvSpPr txBox="1"/>
          <p:nvPr>
            <p:ph idx="1" type="body"/>
          </p:nvPr>
        </p:nvSpPr>
        <p:spPr>
          <a:xfrm>
            <a:off x="223850" y="762000"/>
            <a:ext cx="8773200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was the Industrial Revolution?</a:t>
            </a:r>
            <a:endParaRPr/>
          </a:p>
          <a:p>
            <a:pPr indent="-190500" lvl="1" marL="45720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1900"/>
              <a:t>period of social </a:t>
            </a: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economic </a:t>
            </a:r>
            <a:r>
              <a:rPr lang="en-US" sz="1900"/>
              <a:t>change </a:t>
            </a: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that occurred as factories and mass production developed.</a:t>
            </a:r>
            <a:endParaRPr/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two events prompted the US to begin developing domestic industries?</a:t>
            </a:r>
            <a:endParaRPr/>
          </a:p>
          <a:p>
            <a:pPr indent="-190500" lvl="1" marL="45720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Embargo of 1807</a:t>
            </a:r>
            <a:endParaRPr/>
          </a:p>
          <a:p>
            <a:pPr indent="-190500" lvl="1" marL="45720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War of 1812</a:t>
            </a:r>
            <a:endParaRPr/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Where did industrialization take place in the US?</a:t>
            </a:r>
            <a:endParaRPr/>
          </a:p>
          <a:p>
            <a:pPr indent="-190500" lvl="1" marL="45720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Northern states</a:t>
            </a:r>
            <a:endParaRPr/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impact did the cotton gin have on slavery in the south?</a:t>
            </a:r>
            <a:endParaRPr/>
          </a:p>
          <a:p>
            <a:pPr indent="-190500" lvl="1" marL="45720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lang="en-US" sz="1900"/>
              <a:t>Easier/faster cotton production = m</a:t>
            </a: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ore cotton demand = expanded slavery</a:t>
            </a:r>
            <a:endParaRPr/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were the 2 goals of the American </a:t>
            </a:r>
            <a:r>
              <a:rPr lang="en-US" sz="2200"/>
              <a:t>S</a:t>
            </a: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ystem?</a:t>
            </a:r>
            <a:endParaRPr/>
          </a:p>
          <a:p>
            <a:pPr indent="-190500" lvl="1" marL="45720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unify the north and south AND make the US self-sufficient</a:t>
            </a:r>
            <a:endParaRPr/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Arial"/>
              <a:buChar char="•"/>
            </a:pPr>
            <a:r>
              <a:rPr lang="en-US" sz="2200"/>
              <a:t>What were the 3 pieces of the American System?</a:t>
            </a:r>
            <a:endParaRPr/>
          </a:p>
          <a:p>
            <a:pPr indent="-248601" lvl="1" marL="70580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Arial"/>
              <a:buChar char="•"/>
            </a:pPr>
            <a:r>
              <a:rPr lang="en-US" sz="1900"/>
              <a:t>Infrastructure improvements, tariffs, new National Bank (the BUS)</a:t>
            </a:r>
            <a:endParaRPr/>
          </a:p>
          <a:p>
            <a:pPr indent="-182562" lvl="0" marL="182562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87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did the regional reactions to the Tariff of 1816 highlight growing sectionalism in the US?</a:t>
            </a:r>
            <a:endParaRPr/>
          </a:p>
          <a:p>
            <a:pPr indent="-190500" lvl="1" marL="457200" marR="0" rtl="0" algn="l">
              <a:lnSpc>
                <a:spcPct val="80000"/>
              </a:lnSpc>
              <a:spcBef>
                <a:spcPts val="38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North liked the tariff and South did not like the tariff… each region was putting their regional interests over the interests of the nation as a whole (sectionalism)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/>
          <p:nvPr>
            <p:ph type="title"/>
          </p:nvPr>
        </p:nvSpPr>
        <p:spPr>
          <a:xfrm>
            <a:off x="722312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b="0" i="0" lang="en-US" sz="4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5.2 – NATIONALISM AT CENTER STAGE</a:t>
            </a:r>
            <a:endParaRPr/>
          </a:p>
        </p:txBody>
      </p:sp>
      <p:sp>
        <p:nvSpPr>
          <p:cNvPr id="125" name="Google Shape;125;p18"/>
          <p:cNvSpPr txBox="1"/>
          <p:nvPr>
            <p:ph idx="1" type="body"/>
          </p:nvPr>
        </p:nvSpPr>
        <p:spPr>
          <a:xfrm>
            <a:off x="722312" y="4627562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5"/>
              <a:buFont typeface="Arial"/>
              <a:buNone/>
            </a:pPr>
            <a:r>
              <a:rPr b="0" i="0" lang="en-US" sz="17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AH1.H.6.1	Explain how national economic and political interests helped set the direction of US foreign policy.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ts val="425"/>
              <a:buFont typeface="Arial"/>
              <a:buNone/>
            </a:pPr>
            <a:r>
              <a:rPr b="0" i="0" lang="en-US" sz="17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AH1.H.4.1	Analyze the political issues and conflicts that impacted the US through Reconstruction and the compromises that resulted.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ts val="425"/>
              <a:buFont typeface="Arial"/>
              <a:buNone/>
            </a:pPr>
            <a:r>
              <a:rPr b="0" i="0" lang="en-US" sz="17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AH1.H.4.2	Analyze the economic issues and conflicts that impacted the US through Reconstruction and the compromises that resulted.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accent1"/>
              </a:buClr>
              <a:buSzPts val="425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Sectionalism vs Nationalism</a:t>
            </a:r>
            <a:endParaRPr/>
          </a:p>
        </p:txBody>
      </p:sp>
      <p:sp>
        <p:nvSpPr>
          <p:cNvPr id="131" name="Google Shape;131;p19"/>
          <p:cNvSpPr txBox="1"/>
          <p:nvPr>
            <p:ph idx="1" type="body"/>
          </p:nvPr>
        </p:nvSpPr>
        <p:spPr>
          <a:xfrm>
            <a:off x="457200" y="1204118"/>
            <a:ext cx="3932237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"/>
              <a:buFont typeface="Arial"/>
              <a:buNone/>
            </a:pPr>
            <a:r>
              <a:rPr b="1" i="0" lang="en-US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Sectionalism</a:t>
            </a:r>
            <a:endParaRPr/>
          </a:p>
        </p:txBody>
      </p:sp>
      <p:sp>
        <p:nvSpPr>
          <p:cNvPr id="132" name="Google Shape;132;p19"/>
          <p:cNvSpPr txBox="1"/>
          <p:nvPr>
            <p:ph idx="1" type="body"/>
          </p:nvPr>
        </p:nvSpPr>
        <p:spPr>
          <a:xfrm>
            <a:off x="457200" y="1843880"/>
            <a:ext cx="3932237" cy="395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1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Placing the interests of the region over the interests of the nation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North vs. South (and west)</a:t>
            </a:r>
            <a:endParaRPr/>
          </a:p>
        </p:txBody>
      </p:sp>
      <p:sp>
        <p:nvSpPr>
          <p:cNvPr id="133" name="Google Shape;133;p19"/>
          <p:cNvSpPr txBox="1"/>
          <p:nvPr>
            <p:ph idx="1" type="body"/>
          </p:nvPr>
        </p:nvSpPr>
        <p:spPr>
          <a:xfrm>
            <a:off x="4754561" y="1204118"/>
            <a:ext cx="3932237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"/>
              <a:buFont typeface="Arial"/>
              <a:buNone/>
            </a:pPr>
            <a:r>
              <a:rPr b="1" i="0" lang="en-US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Nationalism</a:t>
            </a:r>
            <a:endParaRPr/>
          </a:p>
        </p:txBody>
      </p:sp>
      <p:sp>
        <p:nvSpPr>
          <p:cNvPr id="134" name="Google Shape;134;p19"/>
          <p:cNvSpPr txBox="1"/>
          <p:nvPr>
            <p:ph idx="2" type="body"/>
          </p:nvPr>
        </p:nvSpPr>
        <p:spPr>
          <a:xfrm>
            <a:off x="4754559" y="1715069"/>
            <a:ext cx="3932237" cy="39512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1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Placing the nation’s interests ahead of regional interests or the interests of other countries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Accomplished by expanding the power of the federal government.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0"/>
          <p:cNvSpPr txBox="1"/>
          <p:nvPr>
            <p:ph type="title"/>
          </p:nvPr>
        </p:nvSpPr>
        <p:spPr>
          <a:xfrm>
            <a:off x="0" y="369627"/>
            <a:ext cx="91440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SCOTUS Boosts National Power</a:t>
            </a:r>
            <a:endParaRPr/>
          </a:p>
        </p:txBody>
      </p:sp>
      <p:sp>
        <p:nvSpPr>
          <p:cNvPr id="140" name="Google Shape;140;p20"/>
          <p:cNvSpPr txBox="1"/>
          <p:nvPr>
            <p:ph idx="1" type="body"/>
          </p:nvPr>
        </p:nvSpPr>
        <p:spPr>
          <a:xfrm>
            <a:off x="0" y="1173708"/>
            <a:ext cx="9144000" cy="53032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b="0" i="1" lang="en-US" u="none" cap="none" strike="noStrike">
                <a:solidFill>
                  <a:schemeClr val="dk1"/>
                </a:solidFill>
              </a:rPr>
              <a:t>McCulloch v. Maryland </a:t>
            </a:r>
            <a:r>
              <a:rPr b="0" i="0" lang="en-US" u="none" cap="none" strike="noStrike">
                <a:solidFill>
                  <a:schemeClr val="dk1"/>
                </a:solidFill>
              </a:rPr>
              <a:t>(1819)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</a:rPr>
              <a:t>Maryland’s state government taxed the federal branch of the BUS in Baltimore, without taxing state run banks.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</a:endParaRPr>
          </a:p>
          <a:p>
            <a:pPr indent="-190500" lvl="1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</a:rPr>
              <a:t>McCulloch, the head of the BUS in Baltimore, refused to pay the state tax saying it was unconstitutional for states to interfere with federal laws (a federal law </a:t>
            </a:r>
            <a:r>
              <a:rPr lang="en-US" sz="2400"/>
              <a:t>created </a:t>
            </a:r>
            <a:r>
              <a:rPr b="0" i="0" lang="en-US" sz="2400" u="none" cap="none" strike="noStrike">
                <a:solidFill>
                  <a:schemeClr val="dk1"/>
                </a:solidFill>
              </a:rPr>
              <a:t>the BUS). 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</a:endParaRPr>
          </a:p>
          <a:p>
            <a:pPr indent="-190500" lvl="1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</a:rPr>
              <a:t>Maryland sued McCulloch - in state court, Maryland won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</a:endParaRPr>
          </a:p>
          <a:p>
            <a:pPr indent="-190500" lvl="1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</a:rPr>
              <a:t>McCulloch appealed to the Supreme Court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</a:endParaRPr>
          </a:p>
          <a:p>
            <a:pPr indent="-190500" lvl="1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</a:rPr>
              <a:t>Questions at hand…</a:t>
            </a:r>
            <a:endParaRPr/>
          </a:p>
          <a:p>
            <a:pPr indent="-184150" lvl="2" marL="7302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216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</a:rPr>
              <a:t>Is the law that established the  BUS constitutional?</a:t>
            </a:r>
            <a:endParaRPr/>
          </a:p>
          <a:p>
            <a:pPr indent="-184150" lvl="2" marL="73025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216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</a:rPr>
              <a:t>Does Maryland have the ability to interfere with federal laws?</a:t>
            </a:r>
            <a:endParaRPr/>
          </a:p>
          <a:p>
            <a:pPr indent="-190500" lvl="1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r>
              <a:t/>
            </a:r>
            <a:endParaRPr b="0" i="0" u="none" cap="none" strike="noStrike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0" y="355979"/>
            <a:ext cx="86868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SCOTUS Boosts National Power</a:t>
            </a:r>
            <a:endParaRPr/>
          </a:p>
        </p:txBody>
      </p:sp>
      <p:sp>
        <p:nvSpPr>
          <p:cNvPr id="146" name="Google Shape;146;p21"/>
          <p:cNvSpPr txBox="1"/>
          <p:nvPr>
            <p:ph idx="1" type="body"/>
          </p:nvPr>
        </p:nvSpPr>
        <p:spPr>
          <a:xfrm>
            <a:off x="0" y="1187356"/>
            <a:ext cx="9144000" cy="5289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1" lang="en-US" sz="2500" u="none">
                <a:solidFill>
                  <a:schemeClr val="dk1"/>
                </a:solidFill>
              </a:rPr>
              <a:t>McCulloch v. Maryland </a:t>
            </a:r>
            <a:r>
              <a:rPr b="0" i="0" lang="en-US" sz="2500" u="none">
                <a:solidFill>
                  <a:schemeClr val="dk1"/>
                </a:solidFill>
              </a:rPr>
              <a:t>(1819)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</a:rPr>
              <a:t>Chief Justice John Marshall (Federalist) delivered the SCOTUS’s opinion...</a:t>
            </a:r>
            <a:endParaRPr/>
          </a:p>
          <a:p>
            <a:pPr indent="-184150" lvl="2" marL="7302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</a:rPr>
              <a:t>In favor of MCCULLOCH (head of the BUS)</a:t>
            </a:r>
            <a:endParaRPr/>
          </a:p>
          <a:p>
            <a:pPr indent="-184150" lvl="2" marL="7302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Arial"/>
              <a:buChar char="•"/>
            </a:pPr>
            <a:r>
              <a:rPr b="1" i="0" lang="en-US" sz="2500" u="none" cap="none" strike="noStrike">
                <a:solidFill>
                  <a:schemeClr val="dk1"/>
                </a:solidFill>
              </a:rPr>
              <a:t>Declared the BUS constitutional </a:t>
            </a:r>
            <a:r>
              <a:rPr b="0" i="0" lang="en-US" sz="2500" u="none" cap="none" strike="noStrike">
                <a:solidFill>
                  <a:schemeClr val="dk1"/>
                </a:solidFill>
              </a:rPr>
              <a:t>because of the “necessary and proper clause” in the Constitution (the federal government can do all things that are necessary and proper to the survival of the nation)</a:t>
            </a:r>
            <a:endParaRPr/>
          </a:p>
          <a:p>
            <a:pPr indent="-184150" lvl="2" marL="7302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</a:rPr>
              <a:t>Maryland cannot tax the BUS because </a:t>
            </a:r>
            <a:r>
              <a:rPr b="1" i="0" lang="en-US" sz="2500" u="none" cap="none" strike="noStrike">
                <a:solidFill>
                  <a:schemeClr val="dk1"/>
                </a:solidFill>
              </a:rPr>
              <a:t>federal laws are more powerful than state laws </a:t>
            </a:r>
            <a:r>
              <a:rPr b="0" i="0" lang="en-US" sz="2500" u="none" cap="none" strike="noStrike">
                <a:solidFill>
                  <a:schemeClr val="dk1"/>
                </a:solidFill>
              </a:rPr>
              <a:t>(the supremacy clause)</a:t>
            </a:r>
            <a:endParaRPr/>
          </a:p>
          <a:p>
            <a:pPr indent="-184150" lvl="2" marL="7302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225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</a:endParaRPr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25"/>
              <a:buFont typeface="Arial"/>
              <a:buChar char="•"/>
            </a:pPr>
            <a:r>
              <a:rPr b="0" i="0" lang="en-US" sz="2500" u="none" cap="none" strike="noStrike">
                <a:solidFill>
                  <a:schemeClr val="dk1"/>
                </a:solidFill>
              </a:rPr>
              <a:t>IMPORTANCE – M</a:t>
            </a:r>
            <a:r>
              <a:rPr lang="en-US" sz="2500"/>
              <a:t>arshall</a:t>
            </a:r>
            <a:r>
              <a:rPr b="0" i="0" lang="en-US" sz="2500" u="none" cap="none" strike="noStrike">
                <a:solidFill>
                  <a:schemeClr val="dk1"/>
                </a:solidFill>
              </a:rPr>
              <a:t> re-emphasized that federal laws are greater than state laws → more power to federal government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Nationalism and Foreign Policy</a:t>
            </a:r>
            <a:endParaRPr/>
          </a:p>
        </p:txBody>
      </p:sp>
      <p:sp>
        <p:nvSpPr>
          <p:cNvPr id="152" name="Google Shape;152;p22"/>
          <p:cNvSpPr txBox="1"/>
          <p:nvPr>
            <p:ph idx="1" type="body"/>
          </p:nvPr>
        </p:nvSpPr>
        <p:spPr>
          <a:xfrm>
            <a:off x="0" y="1600200"/>
            <a:ext cx="5810249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1" i="0" lang="en-US" sz="3000" u="none">
                <a:solidFill>
                  <a:schemeClr val="dk1"/>
                </a:solidFill>
              </a:rPr>
              <a:t>John Quincy Adams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</a:rPr>
              <a:t>Secretary of State in Monroe’s cabinet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</a:rPr>
              <a:t>Belief in nationalism guided his foreign policies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</a:rPr>
              <a:t>Interested in the security of the nation by </a:t>
            </a:r>
            <a:r>
              <a:rPr lang="en-US" sz="3000"/>
              <a:t>establishing and securing the nation’s borders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</a:rPr>
              <a:t>Wanted to expand US territory</a:t>
            </a:r>
            <a:endParaRPr/>
          </a:p>
        </p:txBody>
      </p:sp>
      <p:pic>
        <p:nvPicPr>
          <p:cNvPr descr="http://www.nps.gov/history/history/online_books/presidents/images/bio6a.jpg" id="153" name="Google Shape;15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0250" y="1600200"/>
            <a:ext cx="3333750" cy="3790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/>
          <p:nvPr>
            <p:ph type="title"/>
          </p:nvPr>
        </p:nvSpPr>
        <p:spPr>
          <a:xfrm>
            <a:off x="0" y="369888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Compromises with the British</a:t>
            </a:r>
            <a:endParaRPr/>
          </a:p>
        </p:txBody>
      </p:sp>
      <p:sp>
        <p:nvSpPr>
          <p:cNvPr id="159" name="Google Shape;159;p23"/>
          <p:cNvSpPr txBox="1"/>
          <p:nvPr>
            <p:ph idx="1" type="body"/>
          </p:nvPr>
        </p:nvSpPr>
        <p:spPr>
          <a:xfrm>
            <a:off x="0" y="1064527"/>
            <a:ext cx="4490113" cy="52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</a:pPr>
            <a:r>
              <a:rPr b="1" i="0" lang="en-US" sz="2000" u="none">
                <a:solidFill>
                  <a:schemeClr val="dk1"/>
                </a:solidFill>
              </a:rPr>
              <a:t>1817 - Adams negotiated the Rush-Bagot Treaty with England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1" i="0" lang="en-US" sz="1900" u="none" cap="none" strike="noStrike">
                <a:solidFill>
                  <a:schemeClr val="dk1"/>
                </a:solidFill>
              </a:rPr>
              <a:t>Agreement to reduce the number of US and British navy ships in the Great Lakes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1" i="0" lang="en-US" sz="1900" u="none" cap="none" strike="noStrike">
                <a:solidFill>
                  <a:schemeClr val="dk1"/>
                </a:solidFill>
              </a:rPr>
              <a:t>Demilitarization (removal of troops) of the US-Canada border</a:t>
            </a:r>
            <a:endParaRPr/>
          </a:p>
          <a:p>
            <a:pPr indent="-207645" lvl="1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Arial"/>
              <a:buChar char="•"/>
            </a:pPr>
            <a:r>
              <a:rPr b="1" lang="en-US" sz="1900"/>
              <a:t>Increased US security by decreasing nearby British troops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None/>
            </a:pPr>
            <a:r>
              <a:t/>
            </a:r>
            <a:endParaRPr b="1" i="0" sz="2000" u="none">
              <a:solidFill>
                <a:schemeClr val="dk1"/>
              </a:solidFill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</a:pPr>
            <a:r>
              <a:rPr b="1" i="0" lang="en-US" sz="2000" u="none">
                <a:solidFill>
                  <a:schemeClr val="dk1"/>
                </a:solidFill>
              </a:rPr>
              <a:t>Convention of 1818 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1" i="0" lang="en-US" sz="1900" u="none" cap="none" strike="noStrike">
                <a:solidFill>
                  <a:schemeClr val="dk1"/>
                </a:solidFill>
              </a:rPr>
              <a:t>Adams established the northern US border with Canada at the 49</a:t>
            </a:r>
            <a:r>
              <a:rPr b="1" baseline="30000" i="0" lang="en-US" sz="1900" u="none" cap="none" strike="noStrike">
                <a:solidFill>
                  <a:schemeClr val="dk1"/>
                </a:solidFill>
              </a:rPr>
              <a:t>th</a:t>
            </a:r>
            <a:r>
              <a:rPr b="1" i="0" lang="en-US" sz="1900" u="none" cap="none" strike="noStrike">
                <a:solidFill>
                  <a:schemeClr val="dk1"/>
                </a:solidFill>
              </a:rPr>
              <a:t> parallel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15"/>
              <a:buFont typeface="Arial"/>
              <a:buChar char="•"/>
            </a:pPr>
            <a:r>
              <a:rPr b="1" i="0" lang="en-US" sz="1900" u="none" cap="none" strike="noStrike">
                <a:solidFill>
                  <a:schemeClr val="dk1"/>
                </a:solidFill>
              </a:rPr>
              <a:t>US and England would jointly own the Oregon territory for 10 years</a:t>
            </a:r>
            <a:endParaRPr/>
          </a:p>
          <a:p>
            <a:pPr indent="-207645" lvl="1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Arial"/>
              <a:buChar char="•"/>
            </a:pPr>
            <a:r>
              <a:rPr b="1" lang="en-US" sz="1900"/>
              <a:t>Start of expanding US territory</a:t>
            </a:r>
            <a:endParaRPr/>
          </a:p>
        </p:txBody>
      </p:sp>
      <p:sp>
        <p:nvSpPr>
          <p:cNvPr descr="data:image/jpeg;base64,/9j/4AAQSkZJRgABAQAAAQABAAD/2wCEAAkGBhQSERQSExQWFRUWGBYaGBgYGBwaGhoYFxoYGBgWGh0YHSYeFyAkIBgYHy8gIygpLC0sGB8xNTAqNSYtLCkBCQoKDgwOGg8PGiwkHyQ0LC0sLSwuNCwsLS0sNCwsLCwsLC4pKSwsLCwpLCwpLC8sLyosLC0sLCwqLC4qLCwsLP/AABEIAHwBlwMBIgACEQEDEQH/xAAbAAADAQEBAQEAAAAAAAAAAAAABAUDAgYBB//EAEIQAAICAQMCBAUBBQUFBwUAAAECAxEABBIhBTETIkFRBjJhcYGRFCNCYqFScrGy8BUzc4LBByQ0ktHh8RdDZJPS/8QAGwEAAQUBAQAAAAAAAAAAAAAAAAECAwQFBgf/xAA5EQABAwIEAgkCBgEDBQAAAAABAAIRAyEEEjFBUXEFEyJhgaGx0fCRwRQjMkLh8bIGktIVM2Jz4v/aAAwDAQACEQMRAD8A9dnMsYYEEWDnWGdLqueTGj6rVJIKPyhrtSeKvm1J9j6+vbEH0+3fGPmRiU+n8UdfYED8EZtpempKj/wuHcE8G75AYeoorx3FcEZmdM0RphYbswYm9o4U7uRwOKvKDP1QdNFp1cxpg72Mq3pdSJEDr2P9Pcfg8ZriXR1HgoRzuG4/dvMR+Ca/GO4C4VpGGGGKhGGGGCEZ53WH99KP5h/VEz0WeQ+Luvw6SYeMxHiIpFKT8pYHkD7ZVxVJ9VmVgJPAKKsJamMj/EPxB+y+ENqN4rOLeURKu1d3LMpHPb751D8WaRjQ1Ed/U7R+rADM9bFBq2jKammiLMDDJGSN42m7DCq47ZjGhUYe20jmCFSaIN090jqHjwpLsKbwTtJvsSLB43A1YPqCDmPX+r/s0Pi7Q3nRaZwg8522WIIUDuTWM9O0iRRrFHyFv1skkklj9SST+cOodOWVVD2Askcgr+1GwYA2DxY5yK0otPclug9XOpjZygWnK+VxIjUAdyOAAw5rt3BHpjuqm2I71e1WavfaCa/pmek0KxmQqT+8febqgdqpQocCkH5vNZ4g6Mh7MrKa70wINfrgYlIYlZ9P1fixRy1XiIj1d1vUNV+tXV4n13qskCqyQiUFlU3KEouyonBRrst+Kx7RaURRpGtlURUF96RQouvWhnGv0KzIEYkAMjcd7jdXHcHi1F4WlKIla6dmKqXUKxHKhtwB9RuobvvQxbU9R2TwQ7b8bxeb+XwlDdq5u67isdxWfp6vLFKSd0Xibaqj4ihWvjngcVWIEgjdNZHi+IgdU2nKhaJUFpFDlgA1iM0xQ3QcXZ9K5yxk2XoKNKJWeRgHDiMtcYkXs4BG4UeaDbb9MURulEbqlkDq3xhHp21CPtDQpGyqZApl3hiVUEelD375fyXrfh+OX9o3Fv8AvCIj0RwIwwG2xwfMbu/TBsbobE3VTDPl59HONTVw0oBAJAJ4Av1zvMdKtiTyA+wNAndZ5PopPa/rk6fqQRog0gjBZyd7AeWNQCm5j5rZ0Pe+/scuVcMWMa+de5Py7BV8M85rOvSGRo4wCbNCwpqM7mF7mrcqP8yrwy1e6836f1iWRyFRGAB7kJ2ICsaZ3XeLYKyDiuT3yrlKMhVzDPPv1KWSWONGChmfeADuQR2RGzbuGcAn5RQXsQebiyHbbgKfUA2B+aF/oMCEhbCW6n1ZYNgZZHMhKqsaF2JALHyrz2BP4zXQ65ZkEiXRscgqQVJVlIYAggggj3GI9R+HxrPBLlWSN3JUq1OCrIKIa/UH7jKKaXwUAUIEQCgoIpR7fbv+uW/wVXJmDe9By6bpKD4gieTwwWsllVijBHZL3qjkbWIo/pxeb9Q6ksIBYOxY0qRqXdjRJCqvJoAk+wGTdH8NshiUyKYIHMkSBCGsh9oZ9x3BfEaqHPrjnXelftEezydwakTcpq++0qy97BVh7GwSMq2lLDZT0EwdVZTYYAjv2P0PI+xxTQdZjmYhNxAsqxRgjgHaWjYipADwSM76ToTDEsZYuVvk36knaLJIUXtAJJAA5yb0/wCGzHqTPvUC3NIpQyF7rxgG8Nttkjaq88/dLXSQLp7qXWVhZEKSuzhiqxRmQ0m3cSF5A8w/XHElBUMbUEA+YbSBV+YH5SPUHtkT4k+Gzqnib90fDEg2yq7A79nPkdSCNnv65X0cBSNEO21UL5AQvAobQxJFCu5OBiEGICx6d1dJ72BxQBG9GTcjfLIm4edD6MM+a7rEcTqjbixG4hEZ9qXt8R9oOxL43H6+xxHonw4YJXk3JRBG2NWQMSQd8ilyu4VQ2BQNzUKoDv4g6AdSUIMY2g1vQkqTXnRkZWVhXYkrwDVjFhs9yWG5u5UOoa9IY2le9q1dCz5mCjj7sM11M6xqzuQqoCWJ7ALyT/TEeqdHMulOnDmysY3v5idjIbbtZO3k+5vGOraBdRDLC1hZFZSR3F9j9aNH8Ylklln07rEcxZV3qygErIjI21r2uAwFqaPI/NZnrPiCGKR43Yh0iMxFd413bivuRtPH+h80HS5BM080iySFBGNiFAEDFzYLG2ZjZ9BXGJ9d+FhqTM2/aXiRENcoy+KCe/IZZWUj2J+mL2ZSgNlW2nUJvJAULuJPAC1ZJ9qHOL9O6okwJUOtVw6MhIYWrgMOVPofpm6xUgW+ygXQ9quiCPwbGSegfDp07sxZaYVsjVkTvZkZWdhvNAeWgAKr2S0JBEFWWhZyEQ0zHv7UC19x7V+cM7hepEIu7NV/dbPuVK1WqwgMiO9a+Bo0305cN01hhhnoK51MdHIDSr6khvxtVbH5GL9ckTePmDgDm6UIW5P8x4qhfcX6Zp0cr4svPPk9O3HPPp6eXjsD655uLqjtqUuZm1H7W0baQ7NiacSMPEVdlikCyeKG5Pks/Lma90HxK2KYzUwO5ey6dHtijBsHat333EW1362TjOeO+MDqW1UEWnaWjBM7LHqBp+VeJQxYxvurcRVevfjn51rq0g6LHOszb2j0hMu4RMd8kIdt3IjsM1nmrPfEzxI4KaF7LDPP/BGsEkDXL4pEhs/tS6ogELVyIiAdjS17m+ePO9M+IpP2rTb5pGmlmkjng8RdkFM4RfCEd1QSpd4LH1bccOssCiF+hYZ4v4q6syTyq+qk0wSBH0wTbU0x8XcCGRvFIIjXwvUNdHvjvxTrNQNHpzG3gaiSbSKa5CvKyh0PNOoJIIvkDF6zXuRC9PieogVpV3KG8jdwD2ZK7+1n9Tkj4L6tJqBqmlDKy6gpsY34ZWGHfGp9VDl6I73frlfWNtdJCaUblb2G6iCfYWoH/NlTHgvwr8uvspaJAqCVlqugaaSvE08L1dbo1NX3qx9Bk/VfAWgkrdpYhX9kFO/v4ZW/zl/E5daWJSKmb1buqfeu57+Ue3NZx9CviZ/Le4RvJAHstap1YHaA915/V/BPTdOu9oQgsKNrzbmLGlRQr7nJNUoBJyefhzp8W1xJrFZg5AVp/ECpxIxRV3qo7EkAcj3GXus/DQkRDGR40Uscqu3O50N09VuBHpYriqrE9X03VM6ajyiQRSQt5d37uRg9iMSAAqVX/wC41gHjnjQZisQ4dnEOPGXR5Em3f4Qqjg0fqpjwE+YCjanp2j3Nt6jrRtZE2pK8nmeNpU20jFgyKxBFg1Q54zPU9I067AOpa8mRY2TazPfjEiLhE7sQaWweD98oaP4RijeIo0oEM8cq7oHO5EgSERkgcn92G3UKsij3wb4NLIIo2NCeJw8kRVUhg3eDp9oKNJW8jdY7nJRi8Q3V5AG5A9S33J01UeSkdGg8v7UufQNACr9WlUpEspV9JbiNn8MMQxLHzECu4sehz7Ho5C4j/wBpzqxlEPm0JUCVl3iMlqAO3nn0yz1L/s+M6sGnIYxwoNqUAYnkYmrshhIw23Y72ewc1HwbukMgmZT+1rqR3atsIi2eZiCeL3EfSsQ9Ju3qNn/1sj/CUfhBr1fn/K8vNGUVnbq7qgF7jowFZd4jLxntKoYgFksAEHsQcc/2LLtmc9WIWBmSRjpkAVlCsRy3PDr2u7oc47N/2ds8cUbaklYFVYaQAhRLHId5Dec7YkUEbaI3fTN9P8KxrDqtE0jBZ5S8bEcgFYtig9n2GICuOAOBd4v/AFCoR2HtJGv5bNOP6Bpv7BJ+Gpg9pgE9+/1UN9FIAL6pKGMix7P2L95vdS6KY/nG5VJBIo0ecePw1qAY1bqjK0t7EbTIrsQNxAVmDWByeOMqar4M8aTxppFZ2ngkcKhVCsCSIsajeWUnxWJbcfQVljWdJ3yaZw20ady9Ve4GJ4gt3x893z2/OV3dK1bQ5v8AsZ/w4qVuCp7sHzxXif8AZzbWf/bK7Urc3gR0NzFVN7uQWBAIsEg+2OaP4eZ5HhbqjuwDApHHHG4KkBqbzfKSAQOQSLrGI/8As+I088Hjj96kaBvD7BJXl3sN/LHdt8u1eLrKnTfhjwtVJqPEBDmchdtH9+6OQx3EELsoUou+bxX9J1IMOH+xg4f+CG4OnIlg+eKnf/Tz/wDO13/7h/8AzjDfAELLtebVuOL3ah+SPWu31z02GVD0piz+8+ED0CsjC0R+0Lzuu6AkEBMblVijNh7cFUG47q8x7EkDvZ9883pdbq403OY2BFeXitjIkj3vCbFklVDbUQhcELn6HJMq/MwF9rIH+OfVkBJAIJHcX2+/tgMbWyy+Xd5+cVBUwdF7tl4hdTqX07OIWsKzKykFWKElRQLjawFWHbhuD6hB+uS7wKKoX3h3HlWF0Phbr2gAlWNbhbig1Dn9IxbW6wRgcWzGlW6v1J+gHqefT3yWli31HBjWSToq7+jqTBmJgLwUnxK4ALBVO5EZHDKwV6/7wbPkiBYXYPZvMCM06dr2d4yzqRJIxUeZTtQhBSeJuUExu109E020ebPTtuYhpDuI7AcKPsPU/U2ftnyWTaL7+gHqSewHuTnWYXAmm3rK0A8NYWHUezNlpSV3hmMysrAMwBFFgK2gE8LZFkkA88VXbnNs0qFdtdudmm3f3qCrSdSdldqkzoDdBqT2F7h7gG+B/heZQEjyte4d771Zo/UfXHmmUGiRftiuqlBplBO0E9iDR4sbgL5H9MzsZhaRackZtY4qRpeRcW4r7hnKOD2N51mAhGGfA4urF+3rnKTK10Qa70bwSwu8MMMRIjDDDBCMMM+R23yqzf3Rx6nv8vp74ExcpzWOcYaJX3DNl6dIWCnahKsexbsVHpQ9ff8A9qEXRUF7iz3xRNCuewFe/f6ZXfiabN55K9T6PrP1tzSnSIwXVzdlWZK7FbC2T783V9mGGMwafxII9rUV+RqPYAoCRYu1P9c+ZQrRUeS50bb+y3KNMUmBrQsMLwzl4t5VP7Zo/wB2iW/oCPznprnZRK4xrczgFxqepNDp4mjAMmomRE3XsVpj5WfbRoKvpyTQ9bD3T9ZIFl8cws8VhvBJJ2hd4DI/MbEc7CzdxznfXoY2003jJ4kYRnZO1iMb6BBFG1FG+CBkDpnxVodPAogHh3tbZT8yN4G8GTa3iSL40W42T79rGcTBuVtgQIC36N8Qzu+lMyxbNZGzxCMNuj2osu2QsaYFT3AFMKojzYdY+IpIv9ohVQjSwQyJakgtIspIejyP3Yqq9cU0XVunQXNpYrZ2iU7I5Adk0pjDKGWlTehsIACyj1Ix3rr9POpX9pCmVNnmIfaN2941kK+Rr8OQqr32NDnlsmNUq2+K+uSaRYGiiEm+Uq6dmKLFJIxSv4gI+BRvtXOadE6q+r08kkTRbvGmSN9pZCkcpWNiAwLWovhhyePbM5fiLSSeDI3iFgTJEPBm38RbjKqhbZfDl+aiPN75zpOuaHTL4cZEamSWlVHI3iZYpKFGv3kiihxzxwMdN9bIXfwb1HUaiHxpzEdzuEEaMu3w5JImJLO13sBFVXPfInwh8Y6jVSadZVj2zRSSf7mWKjHsrw2lcrP83OzsOe2VIvibR6aAeFu8PzsgWOWi5aVzHuZSFcukg2k8H24xLpvxBoEWE7DF4EVxLUrNHHLBHPLYA+VUK2x3DsbF1jZ0uhUOsdZ1EWqjgREI1O0QvtPkMfM5l8w3UnmXbXIo++ehYXwex9Pp7ZHPVNLLqo0J3TxNII+HADGINIFNBGJjYH14sjtlGbWhTtAZmq6UWQPc2QBdcWefTHF7WAucbJQCbBIa2NokZFY7XVwlnzIwRiAv9oUDQPIrufSjp1ARQtbQBVccVxiyziWRCoalDE2jKNx2hfmAs0Xz50dgY7X5Nz7PTy7jQquPWh7VnKdKNpy7qtARMaEkH29VoYYkOGbcHyj39E9hhhmGtBFYYYYIRhhhghGcTQBxTCxwfyDYPHY/XO8MUEtMjVIQCIKnyAwEtZMZI3BiSUJIXcCb8vqQe1E33yhnE0QZWU9iCD9iKOK9K1BZWVuTG7Jfq22qY/U3zll35tPrNxr3jbx48bd5UDfy6mTY6c907hhhlVWEYYYYISqdPW3LhXLk3aj5ewXm+KA/NnF+o6aNEG1QsnaPYKbdyaFVYvkg8VZOUsS0o3yPIa8pZFHsAfMT9WIH4C5do1nz1jnGG7cdgOXHulVKtJkZABJ38yfm6cX65FCSzOTRT0sjhVB7AHlmPFmq7d65t4ZHh8S7DkuYBm2PDkpatEVQGu04ceagaYSMtBG3e7KVAvnkkC6HsOaynpenBTuJLNVAkAAX32gdvazZ+uOYZbxfStfEtyEw3gN+fFV6GBpUTmAk/NEvL06NmLFQWIK360RX44OLjpFHiR69B5TX5ZST6d8oZN6xqSNqKxUsbLAjhVr3vuSo/XIcHUxBqCnRcQTbX5opMQyjkL6jQQEzFGkKd6Hck8kk8Wa7n/4GJ6rUwPbOrHgi9rCwD8vp3PvisenN27FyPl3fwiyfyee/fgZ9hqWRFXawBYv6igCu2vWya+lXm6eiRh6Tq9d5zXNjHnfVZgx/W1BSpNEd4+yUl0jNZC7bBrc5Ju7HmSiRyRySRnzVaVhwqBhwe5J+oouMuydHjIG0eGRdFKX+lUfsRiCWGdTztage1igQSPzX4vL3R+Kw+L/LaCHd9zHNVMZh6tDtmCO63kpiwtuUFWKki7Rdo5F9h5eL5x/UaWwNvDL29B9j9OBmsiWCPcEcd+cnaaVksDzBSQR25HNr977H375ovFOgMtQktduVQzF9xqFqG5oiiADXfg3zx37HOsymfe6+UrQu6HuPLYJ478ZrnP4hjGPIpmQnIwziWZV5YgffMhKXYKhtfVhyR+vA/r37ZHTpuqODWoAOqe0Oj8VueUX5vqeCFP09T+B65fAyd0OPbGwHo797s9jZvuef0r1vKOYmMLutLD+2y6nBUmsojLvdK61grRsbFPXHbzqR5uaq9v5r3zTVyUjEGjRo+x9DmroCCCAQeCD2I9jiLA+A6t3XcDt9lNrwP5dpr6/jIWw6O5WTaU7FEFUKOwAA/ArPmZT69F7m/ooLH09FBPqP1wxBTe64BS5mi0qdmnTxcjvXEa1f8zUxr7AL/wCbMJpdqk+39T2A/JoZV0el2RKhAB2+av7RHmN+tmzeenVnftXHYRknNwXn5OsaTXxRAzPEZBwAdpqaGQlH3K0ZBTxOTxaHady5F6noNAggKrK0c6yyxfvVjRRGNMzsDMA9uIogFYns1AXeV9X8AR/szadCzbxp0LyP5kjgBVWQonzBWcDte8gnaNuVuqfDcczRNuaPwklRAgjoJKqqy08bDgIAKArKJa46haa8h+29NjQKjTFkgDbOfFQafdr0sFNu63Pe1oG+FY5R6y+hkdJpjKDKdP8AuyHRHfawiUsU+dV1DHarjjkg1eUY/gPTABf3m0eKNpbiptOmlZSa3f7tBRu7JNntiPXvhHSKI5p3m/dyacKwCk712RRgkR2FNLa2FskgAnlMrhqAhadP0GkkKRxaqcyadZFRt+1kjULp5EW4woUGNQWUbgabd5gTJ6tFoCfETUSRuJPEIcTDahki1szKvh71LLGXV/XnmlG2jHq9Dpp5T4k2+GPVq3lJFNKmqn27F3WplWiKAB7kgkIr8N6BNQIPEn8R4/DqlCnx9PNGpYiIecxbzu7EgFrYm0OloQtYuidOlnj06F5GAc7lYEAwvvfzFe7HUuCIyE5IIBVdvCdF0bP4dagMZ30RbenIj0iow+WtjRRqt1usWNvOej6Z8JRQSrKjSWvi0pYFbm8PxDW27JiU9/p2oD5J8JRmV5RJMm53kCqyBVmeLwTMtoWD7eRZIsk16Y7IeCJUrpkmmk1xEaS7459QSd6kI/hLp2LoPOiMsYCFu5HfkDLyyrCZr/tbx7tv4occncCoAv0xWb4SRpBL404dfF2MGTdGZgA5VjGWqrAViyi+AKFa6npUnmfxGdvEkZf5FY2iLVbglGgTyHYX65WxeG66nlcN5t84c0+nULDLVuvThJbTqrE1SnzKgA7CwAT3JNetdhjyqAKHAHpkmPrMh7wsKHtJR49P3Vj25yjp9Wr8DhgASpBDC/cEA/nOTxVHEtA60Q0aCZA8zHrxutKg+kf0a7ki5+f1ZbYYYZQVtGGGGCEYYYYIRhhhghGI6NQksqC+SJP/AD8NXvyv4vHsnxpu1LOOyRhD/eJD0PxX6jLVC7agJtHoRHt4qvWs5hGs/Yz7+CoYYYZVVhGGGGCEYk7GKRmpij8mhuKsAB2UWQQB70V+uO4ZJTfkJkSDY/OfyEx7M0QYIXMUoYBlIIIsEdiM6xN9IyNuiI5JLIxO0k9yKvYfsKNmxfOaabWhjtIKuACVbvR9R6ML4sY91KRmp3HmOY++njZMbUvlfY+R5e2qYwwwyBTIzzGruYu38O/YeL7HaEH6s5Pp5fas9Pk3qkQHhheBvJocA+Vybrvyb++afRj4rhoF3QOQ3+osqeNbNIu4X8dks63Sjjcyj7AnmuD6XlHSdMSNiyiiVVfwooV7dh+gycz00Z4A8Rb/ADwK/JGW80/9Q1His1gNo+/8BUeiGN6sui8/ZGRdUw8eQg1SoG+/mN39iBlrJmm6QRIS5DqCSt3ZYkHc3pYqh/0rMzozEMw1U1n7Cw4lXcbRdWYKbdzc8FiDk+AkqCe55P8Azc/9ce1KiORhwqEbx6Ac049hzR/5sQ0w8o9vT7X5e/0rOlxmIGIoU6jdDt84LmX0TRe5h2WucKCzUDQHzH2/lF+vv7D753ihqrXc9EmuSnB3EG/KR373lHDgZ5LSe4ffuSNEp2DYt7AXPqVBcnnnkfX0vGYoZJOylB6s4o/8q+p+/H3yvE1qDRFgGjwRfNEehzvK1Xp6sQW02hv2W7T6KpAhzySvLdT+JBo3kiSLeI1jLW9PJNqGdYY1FclihJb0A7cZW6D1c6hJN8fhyRSvFIgbeA6hW4ahuBV1N0O5Hpmk/QdO86al4UaZK2uRyKuvpxZontnzp0UGnQQxsABuY2xY2x3MzMxJslu7Hm8xnua8WBLtz6/Pa+i0Fp1sqGIxQBpJLDcMteYhT5FN0DRPp+B98exGTTqZiCXFqrcMVB2kqflq+6+vqMjpnXknv2TO5IwflUdzVDvxdD7f0wzGSWGGydqE8njzHk88eY8k4ZIKTnXDXHv+AppeBYkBIE0VP88f+dcsxShgCpDA9iDYP5HGQ5UsoPQyR2PcbhY/17YP8E6cNvi3wvzzG5HJN9jfY1wKGeh4hzw/sifGFz/RzKLqZ6xxBm0CR43HlKv4ZB/2Tq4/91q94/szpu+53r5vsO2fD1HXR/Ppo5R7xy7e3ckP7+gGQdfH6mkeE+krR/B5v+3UafHL/llV/E+rdMXUR+E5IG6NrWruORZB3B9UAP0vI4+M1YAeFNGSeC8bFQP7Xkst9h+ubQfFMFqf2mNlJIO7yMvFg0aNcVyP4u/FZCcfQzhmbX5fglPR2JAzZDH19FlqvgaGSSeQvJcyzggFeP2hEjkIO2yAIxtViQpJoYw/wnGdSup3vuUxHba0TEkka87dwFSG1BAJAJGVYNWj/I6txflYHj34++bZaDWHRUiCDBRhhhkiajDDDBCMW1+nLJ5fnWih+oINcc0ao/fGGNCzwB65gnUIyLEiEfRh/o41wDhlO6cJBkLqCdXUMpsH/VH2P0zTJup1NHxI6A3DezeUOAKCji2PsR7Vz2ylnAYvDihULWukcfstulUL2yRCMMMMqKVGGGGCEYYYYIRiWo0rBjJERuNblPZ64HP8LVxu+13XDuGSU6hpmR4jYjgfltRdMewPEH+ktpdeHZk2srLRIYVwSQGBBIIJB9fTGcS1sRVhMlkqKZR/EnJocfMO4/I9cZg1CuNykMPp7+30P0ySqwECpTFj5Hh9x7gqOm8gljzf1HzX+QtMMMMrqdGGGGCEZhqtIrgXYIvawNMpIqwf+h4PqDm+GOY8sOZpgprmhwgrDQylkG75gWU+nKkqT3PerzfEoH2Ssh7Od6d+SfnUX62N1fzH2OMSatFFs6gDjkgc+33yWszty0WNx4+2nMKOk7sQTcWPh76rXJvVW88Yv+2a9yAo/wAGONvrkF88juACT3A7AX3OJdTnJ2EK9KwJJWhTbk/io3ZB7H+uWujexiqbnC0qHG9qg8Dgl5lJHHfgj15BBH9RljTzb0Vh/EAf19MlE470hahX67j+GYsO30Izf/1HTblY/e48FldDPMubtqnMMM+O4AJJoAWT7AdznHroVF67qkLLGR5lYEkjgcGhZFWbHA9sSsk7Vq+5vsB7n/0+/tnepj8SQyWAGI2BrJoAC9tgD3Hc8+mbKFjAHv8ASyx9TxyTnZ4Ho2GNNWwAkz8suUxlcVapLb7BLydPYggycH+Qf+ud6fY1R7iUXaCQCxbmgBtHy8ct24I96bbpzPGzNa+UlUFWeL818c9tvb3vtlaFwVBHAIBH2IvKuN6So0waeFGtiR9tfqruEwDiQ6tzA91gdS5+WM/QuQo712FsOLPIz6IZG7uFHPCDnvwdzX/hjOGczn4AfOa3MvEr840PxvGZJFkeJ/PrjUrgMIoSPAiILbVZiWo0TSdjd57fok5m0kLuqgyxIzKopf3ihiACTx5q75trulQzCpYo5OK86K3HsCRY/GNZLVqteBAhRsplpuUhCHDMqMu1NqgNzXAJFg2OCvfcbvEOoa+XeqAbT5gQDz/CdwJ7AqTRI4o+orKkZ2SMDdSG1P1Ci1PHHy2Pfn2xLqmm/eK3lIegQR/ZDEUfz2r3y7gWMq4hrHRfS03jfx1VfEucykXN215f0p0en9FKt7nkp9FHrMRZ8xNC+Oexj+Gds3AUo7faPH+BYBcy7Fvns2CNNB4knbypdnkeZhQAIIN0STXuMfWRoyA1shvzdypvs1dxR+b6c++KdLYLI6+r0w7fwgKR7+x/JyrnL47H18PjnHbhsR83W/g6FN+GbH170q2tLcRC/wCcg7B35B/j7dl/UZ9XQLuDvbsKot2Feqr8q+/AvGcMzsV0lWxFpgcArtLDsp95QDivUNCsiEFVY0du5VNNXB8wIxrDM5ri0yFY5KBN8PaMhd+nEZaiSLUBjztLKaHt7ds5m+Ho0Pk1U8ZA8qiXcFC0KCEEsB2rPQ5ysYBsAA/bNpvSzY7VITxFvn1TJxAsKpI4G/rZeak02rSimplZTyS8CMwr6E7qquAPfN01euF3+ySVxtR3VgeLvdxwPT656DOGgUmyqk/YYlPpZzdQfAn7yldLtQ082gf45SoB+Jp12htKHLGv3UyMLPIFAEjjNtR1p9wV4NSiG+UjDHiu5jdivtwL578ZbVaFAV9BkqDrwNkof5a5J5oqewVh3Iuvrkn4/F4gEUQY30m9uAUbvw1OOsY0a6Fw9XEJCfrujUlXSQH1DRSBvMPW+SCPQ8HGIfjPRsL8ZV+hVgf8uXIpbUMCaIBHpweRnB0qf2F/8o/9MxnVC79U/VXWnDR+g+BH/FT5us6VwP8AvEQ7EESoCD6Hk/0I9SCMY0fUVfcC0dqR8rgghgGU+4sH/wCRib9H04lVTpoNrA0fDX5xyVPlrleR/dOEnwfpGJJgSz7bgP0VgB+BiuGUCd7hI04ZxMFwi2gP3GyrowPY39uf8M62n2ORD8G6WiFi2X6q7g/5sk9V+GoEh1DL4oaJSQTIxBO3cD9R6fjGtYHTG39ce9Payg5wbnIkwOz/APS9hhifRz/3eH/hRf5FxzI1A4ZSQjDDDBNRhhhghGLS6EFt4LIxqypq67WCCG9e49cZwx7HuYZaU1zGuEEJU6V/SVr/AJlQj8hVU/1w0+qO8xuAGAsEHhl7WL5FHgj6jnnGsT6h5dsoPyGm+qMQG+1cNf8AL9cnpu609W4C+kAC+2g3Nr8VC9vVjO0m2t5tvrw1snMMMMqqwjDDDBCx1WlWRdrX72CQQfcEdsw6eNtxMqgryCqgBgb81DgNxyPsfXjbWarw1urJIVRdWzGgLPbn1zjSaQgl3bc7AAkcAAWQqj2snk2TltpIoHObft52mO6NePMWrOjrRl135d/2+S1mWq0+9GX3HB9j3B/Bo5rhlVpLTIVggEQVBhiaZQApAb5m7AD+KvUnuBxlZYpCPM4v+VQOfX5i3GGi+Ug1w79vqxI7j2OMZoY7H1cU+XxbSyqYbCsoNhu6n6jSsu0iSU+ZAfMvY0L7D1q655NegxgaFLsjceeWJbuKPc1yOMOoEeE5PYAng18vmBv0qrxi8pl7soPNWQ0Skj0aHikC0bBXg39xz+M20+iROVHPazZP6nn8Zvhga1QtylxjhKBTYDMCUYvoGGwAG9pK/lSR/wC/2Iw6h/upP7j/AOU5ksoiLAigdhUKpajW0qAq+lD8fbBrZbb58lBMOTuQvjOWX9nWOAMZJZYowQSoALbmLOvmjUqpXcOQWFcnKJ1rliqRmx6uwUcniq3E3z6emYtqnsmyQKO2OMmwarzv5T68CuMdTYQ4G3zkmucCIS/SOr6l3KanSGClB8RZUkjJ9RYpl9KFH7j1oya4UwQhmCk0DxYBoEjhfzmGjjilW/M9NyJCSVYehU8KR9Bi3WNQQdikIECuavsSRdD+EUSR69vvPSoddVyNF/b6lRvq9WzMTb3Wml1m7UMr1a8JQ4JKhnokm6BHtwTnXVHDOi/2bc/kFVH5tj+MW1GjFBglhSUYLydoH7t+ObC0Pem9gMz0bEgsWDWeGBJtQAB39eOfqTm30ZgmVazKzTZuo3BGngdVmY3EuZTdTI10PcfuNFvhhhnYrnF907fvox605/QC/wDEfpljIglCOjnsLBPsG4s+/IXLecH0+1wxUnQgQuq6JINCBxKMMMMwVqowwwwQjDDDBCMMMMEIyd1DSNu8RBuJ4ZbAJrswvix2PuPtzRwyfD4h+HqCpTNwoq1FtZhY/RLdO07JGFY888DsoPZQT3A7YzhhkT3l7i46lSNaGgAJPqDEGNqJVWJahuPyso4HP8XoD27Y1FKGAZTYPYjFX1xJKxJvo0WLBUB9RfJJHrQP65to9PsQKTZ7k1VsTbH8kk5Zqtik3NZw0vsZNxqDffUHSyr03TUOW4PrYWO62yJ8UaY/s87qauJg4PYqFaj2sEX+ex+lvJXxTOq6SbcQN0bgfUkHge+Q0S4Oht5tHz6+at0w01GZtiPVM9G/8PB/wov8i45k/pspXSRMFLkQxkKtbmqMHaLIFnsLIGYdC+Iv2rfUE0QRnQmQR0XRtroNkjGwQfp9cblJkpapAqEd5VfDIml+JjLK8cem1DKkzQtKBH4YZCAx5k3ULB+W69M16n8QeFMkCwTTyOjSVEE4VWVCTvdfVl7e+HVumFDnbEqtkrq+tdJ9GimllmdXFA2ogmcDkceZVPFds+SfE8Q0ba0bmiVCxAHm8pKstEgWCCDz3B5xR54da37NqIJoZECzIslI4Ctt8WN4XO2m8p8wPm9jjmMIu4WuPnJI5w0BTPw/r3kfWBzYj1TxpwBSCOFgOBzy7Gzzzh8UamZIQYPmLoG27DIE5LGJZPLJJwKU3YugTWZ9Egg8LUQQo6LHLLHJ5jveQoru4fdvJIkHnJDWPShi2n1cev36aXSTqsTKC0hQbJFCOtNHKzh6cEMPc84+BnzRYfNJTZOWJutvg/qTypKJJWkMchX95F4MyigdsyABQeeCvBWj3sZdljDKVPIIIP2PBzyz9X0+k8aJIdS6JtOomTdJsLqBbyO/iOVTafLuKrXasq9Q6suljgCpLN4jJFGqEO7HYzAlpHG7yxm2Js4Pac2ZoidPmyVpGWHJrpMpMYVjbJaNZs2nFm/cU35xzImh6qrOZNjxebw5kcAMklK0ZbaxXlSo3An51B7UOpPiqMaFddskMbLGwUBd/wC8ZUUUW23bD1x+Iplz87RZ3kTt9dO6DumUXgNyuNx6cfm8qzhifTde8u7fp5oCCABLstrvt4bt2r1ruMnaX4vjkdAsc3hyO0cc+0eEzqSu0EMXWyrAFlANZX6txmNlNnaqOrluSJACTe412CgEWfayaHvzjmJah9kqOT5XGw/RrJQ/nzL9yMdyWsIayNI+5n547qKke06dZ+whGGGGV1Ol9MKaQfzX+qqff3vGMWQVM3HzIhv3Klgb/BHOM49+v0TW6L4y2CPfj9cx0Elxobs7QCe1kcH0HqD6ZviUWqVC6tY2sTwGbhvNZIuu54NdvasGguaQEEwZKdwzOPUowsMpB9QQfpmU2uHhl0If0FeYFidoHl+pAxAxxMQlzBca1g/7oWbrfXotgmz6E9gO/P5xzMNJptgNtuJJJagLJ47D6AD8ZviuI/SNAkaNysNRpN55ZgtUVBoH7kc/oRn5/wDHHwC8hkmjDahHKloSzBogOC+nAdY2IXgIyn7m6z1nxZ8TLoo43baPEmjjtr2qGPmc1zSgE/8AzlfT6lZFDoyup5DKQwIIsURweCD+cmp1KlIB40UbmMfLSpek6RFp9Mo0y+EqIWQWTwd0m1iSxYWxPc1fBzrqrI8SS914Br+xJwQa7c19iMrYnP0mJuTGt88jymzzdj1v1x+HxHV1G1HTIM8eY2TatLMwtG4S/TwxBpgCNqvYJJ2jhhbUNy7fTuDi0INvZv8AeSUeO24+31vM4Jyo39n8ORSf51F0fQ0Vbnt+ubRRhQAOw/1f39c6/o7CdViqjmnswI5G/lELn8ZXz0GNOsmfCy6wwwzfWQgi+D2zrQa9g0cJUABaJuySoNEeoBC+o7n6c84udLuk3WVK+HRFWOX9wfYcfTMbpmjTfQzv208bLT6NqPbVyt318F6HDDDPPl1iMMMMEIwwwwQjDDDBCMMMMEIxbqMhWJyvBCk36j3IsiyBZH2xnFeopaBT2ZkB+oLCx+e2TYeOtbOkhRVp6t0cCt4IQihV7Dgf69cz1Wq2gUpZmNKBXJonkngDg8/44v1M20Uf8MjMG+oCM237EgX9LGMRaCNW3Kig88gAd+/2yXK1oFSqSS6THG5FzIOoMxtvezMziSxggCBP0NhHArFo5yK3Ri6tlU2BXIUEkX7E/piPX9Aq6bUPyzeFINzMWNEE8WaH4Ay3kT41kI0M5BI4UcexdAR+QSPzjRXeeyLcrTzj00VnC4dprsm5ka3i6f6N/wCGg/4UX+RcX6B0xoEmVyLfUaiUUb8sshdbsDmjzjHRf/DQf8KL/IuOZBmIkJ1UfmE95XitF8HyJrJJ2ggfdqWlWX9olV1RmBH7tU2MVq6J5PBOVesfCiarVxSzKHiSF027nVt7SRsCNhFjarDv6jj1HoMMkNd5M76KAUmxC8sfhqY9JbREp4pjeMGzsA3nYL23wm0XV8evfGOk/Cy6XVtJAqpA8O1l3MzGUSblbz2QApYcN3Pb1z0OGIazoI4z5o6sWKl9E6Y0L6pmqptQ8q0f4WjiQA2ODaH39M66V05o5NU7VU0wdaP8Iiij544NoffispYY0vJnvTg0BeW1XRNWjamPTGDwtS5ctIX3xPKAsxCgESggblBK0TXIxjrHwkk0Oj04AMMEkZZWZgTHHFJGACvN+ZfUdjznocMd1zrH5wTerao/QegjTieMBfBeTdGllqQxxqwbfZNsHPJPBH2HntZ0WVelL0+TYZQkSqQX2P4ciOyWqFgdqkdrPf3r3OGS08RlPbE6HgZG838ePOCGPpSOyY9vmi8v8NaR9OHVdIsRdl+WaV1oA2WMyAiroBQbv0rJnS+hyjWqzeBDIsrs7xM6NPEdx2NDtETbrFuCT5Lq893mWo0wcUb7ggjuCDYIyUYlhkFsTvJJ89R3W5qM0Hi4dMbbfwe+/JdSwhgVYAg8EHEH1H7OQGbdGx4Jbzr7jnl1Hv3A72BYyWWQqzeI3lodk5uxZ8vf7Z3P0tDE5e5GZD5nokeX+Hil554HfJqdJtI5KzpaTECdbXExBAOvhESon1HVBmpthwvJ9LTPwqphmWka40PAtVPHbsO2a5luGUkK+05gClpyRJHR77wR7jbd/SiF5/m+uM4qvMx7eVFrgX5ma+e/8C/pneulKxsw4IHGPIktb8v/AGmgxJXzVynhEIDt7+i3TPXrXp9azSGAKOPU2SeST7k/gfpnGkhAF92NbmNWaFC6AH4AA7++b4jjHZCUCblZPpEJBKKSvIJUEg+49swn6epZXVV3KwN1Vjse3c12v29McwwD3DdBaCs4J1dQymwf9V9D9M0xDo2oLq7nuXPA7cAD/peZfFOveDRaiaM08cTspIuiAaNHviupw/IEgd2cyan6ZG8iSugZ0DBSSeA9buL280O49B7Zh0/4e08EjSQxLEzgBgg2qa5B2jyg/UCz655rT/Ec8XUNLoS3ipJAZGeQfvCxZz3TaoAqgNvbPbY54eyATY+iRpa68IwxbqOpMcbOKJFd+3JA9Pvi2g1LSkgsV/ugcdvcHGtpktz7JS8AwktR0t1WRjsKAswQWOPUDml4s1yLJ9OBtnHWAEaNQLJVxvbzPxS2CexpjznSpQAHpx+nGd10K+rUpF7zItHhZcv0k1jXhrdd/FfcMMM3Flr/2Q==" id="160" name="Google Shape;160;p23"/>
          <p:cNvSpPr txBox="1"/>
          <p:nvPr/>
        </p:nvSpPr>
        <p:spPr>
          <a:xfrm>
            <a:off x="155575" y="-144461"/>
            <a:ext cx="3047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spider.georgetowncollege.edu/HTALLANT/courses/his325/1818-19.gif" id="161" name="Google Shape;16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3400" y="1360487"/>
            <a:ext cx="4800600" cy="3429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2" name="Google Shape;162;p23"/>
          <p:cNvCxnSpPr/>
          <p:nvPr/>
        </p:nvCxnSpPr>
        <p:spPr>
          <a:xfrm flipH="1" rot="10800000">
            <a:off x="4038600" y="2819400"/>
            <a:ext cx="1904999" cy="1981199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lg" w="lg" type="stealth"/>
          </a:ln>
          <a:effectLst>
            <a:outerShdw blurRad="63500" dir="2700000" dist="25400">
              <a:srgbClr val="000000">
                <a:alpha val="59215"/>
              </a:srgbClr>
            </a:outerShdw>
          </a:effectLst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Adams-Onís Treaty </a:t>
            </a:r>
            <a:endParaRPr/>
          </a:p>
        </p:txBody>
      </p:sp>
      <p:sp>
        <p:nvSpPr>
          <p:cNvPr id="168" name="Google Shape;168;p24"/>
          <p:cNvSpPr txBox="1"/>
          <p:nvPr>
            <p:ph idx="1" type="body"/>
          </p:nvPr>
        </p:nvSpPr>
        <p:spPr>
          <a:xfrm>
            <a:off x="0" y="1378424"/>
            <a:ext cx="8686800" cy="5098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•"/>
            </a:pPr>
            <a:r>
              <a:rPr b="0" i="1" lang="en-US" sz="2800" u="none">
                <a:solidFill>
                  <a:schemeClr val="dk1"/>
                </a:solidFill>
              </a:rPr>
              <a:t>1819</a:t>
            </a:r>
            <a:r>
              <a:rPr i="1" lang="en-US" sz="2800"/>
              <a:t>, </a:t>
            </a:r>
            <a:r>
              <a:rPr b="0" i="1" lang="en-US" sz="2800" u="none">
                <a:solidFill>
                  <a:schemeClr val="dk1"/>
                </a:solidFill>
              </a:rPr>
              <a:t>treaty with Spain</a:t>
            </a:r>
            <a:endParaRPr/>
          </a:p>
          <a:p>
            <a:pPr indent="-190499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•"/>
            </a:pPr>
            <a:r>
              <a:rPr b="0" i="1" lang="en-US" sz="2800" u="none" cap="none" strike="noStrike">
                <a:solidFill>
                  <a:schemeClr val="dk1"/>
                </a:solidFill>
              </a:rPr>
              <a:t>US gained Florida</a:t>
            </a:r>
            <a:endParaRPr/>
          </a:p>
          <a:p>
            <a:pPr indent="-190499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•"/>
            </a:pPr>
            <a:r>
              <a:rPr b="0" i="1" lang="en-US" sz="2800" u="none" cap="none" strike="noStrike">
                <a:solidFill>
                  <a:schemeClr val="dk1"/>
                </a:solidFill>
              </a:rPr>
              <a:t>Spain gave up land claims in the Oregon Territory</a:t>
            </a:r>
            <a:endParaRPr/>
          </a:p>
        </p:txBody>
      </p:sp>
      <p:pic>
        <p:nvPicPr>
          <p:cNvPr descr="http://spider.georgetowncollege.edu/HTALLANT/courses/his325/1818-19.gif" id="169" name="Google Shape;16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1200" y="2895600"/>
            <a:ext cx="5257799" cy="375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/>
          <p:nvPr>
            <p:ph type="title"/>
          </p:nvPr>
        </p:nvSpPr>
        <p:spPr>
          <a:xfrm>
            <a:off x="0" y="149225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Monroe Doctrine</a:t>
            </a:r>
            <a:endParaRPr/>
          </a:p>
        </p:txBody>
      </p:sp>
      <p:sp>
        <p:nvSpPr>
          <p:cNvPr id="175" name="Google Shape;175;p25"/>
          <p:cNvSpPr txBox="1"/>
          <p:nvPr>
            <p:ph idx="1" type="body"/>
          </p:nvPr>
        </p:nvSpPr>
        <p:spPr>
          <a:xfrm>
            <a:off x="0" y="1023582"/>
            <a:ext cx="9144000" cy="54534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55"/>
              <a:buFont typeface="Arial"/>
              <a:buChar char="•"/>
            </a:pPr>
            <a:r>
              <a:rPr b="0" i="0" lang="en-US" sz="2300" u="none">
                <a:solidFill>
                  <a:schemeClr val="dk1"/>
                </a:solidFill>
              </a:rPr>
              <a:t>Spain, Russia, and England wanted to establish colonies in North and South America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55"/>
              <a:buFont typeface="Arial"/>
              <a:buChar char="•"/>
            </a:pPr>
            <a:r>
              <a:rPr b="0" i="0" lang="en-US" sz="2300" u="none" cap="none" strike="noStrike">
                <a:solidFill>
                  <a:schemeClr val="dk1"/>
                </a:solidFill>
              </a:rPr>
              <a:t>Scared Monroe – other nations’ colonies could be threatening if </a:t>
            </a:r>
            <a:r>
              <a:rPr lang="en-US" sz="2300"/>
              <a:t>too close to</a:t>
            </a:r>
            <a:r>
              <a:rPr b="0" i="0" lang="en-US" sz="2300" u="none" cap="none" strike="noStrike">
                <a:solidFill>
                  <a:schemeClr val="dk1"/>
                </a:solidFill>
              </a:rPr>
              <a:t> American borders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955"/>
              <a:buFont typeface="Arial"/>
              <a:buNone/>
            </a:pPr>
            <a:r>
              <a:t/>
            </a:r>
            <a:endParaRPr b="0" i="0" sz="2300" u="none">
              <a:solidFill>
                <a:schemeClr val="dk1"/>
              </a:solidFill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955"/>
              <a:buFont typeface="Arial"/>
              <a:buChar char="•"/>
            </a:pPr>
            <a:r>
              <a:rPr b="0" i="0" lang="en-US" sz="2300" u="none">
                <a:solidFill>
                  <a:schemeClr val="dk1"/>
                </a:solidFill>
              </a:rPr>
              <a:t>1823 – Monroe issued the </a:t>
            </a:r>
            <a:r>
              <a:rPr b="1" i="0" lang="en-US" sz="2300" u="sng">
                <a:solidFill>
                  <a:schemeClr val="hlink"/>
                </a:solidFill>
                <a:hlinkClick r:id="rId3"/>
              </a:rPr>
              <a:t>Monroe Doctrine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55"/>
              <a:buFont typeface="Arial"/>
              <a:buChar char="•"/>
            </a:pPr>
            <a:r>
              <a:rPr b="0" i="1" lang="en-US" sz="2300" u="none" cap="none" strike="noStrike">
                <a:solidFill>
                  <a:schemeClr val="dk1"/>
                </a:solidFill>
              </a:rPr>
              <a:t>US would stay out of European affairs if European powers stayed out of the western hemisphere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55"/>
              <a:buFont typeface="Arial"/>
              <a:buChar char="•"/>
            </a:pPr>
            <a:r>
              <a:rPr b="0" i="0" lang="en-US" sz="2300" u="none" cap="none" strike="noStrike">
                <a:solidFill>
                  <a:schemeClr val="dk1"/>
                </a:solidFill>
              </a:rPr>
              <a:t>Any European act in the western hemisphere would be deemed an act of aggression and “dangerous to our peace and safety.”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55"/>
              <a:buFont typeface="Arial"/>
              <a:buNone/>
            </a:pPr>
            <a:r>
              <a:t/>
            </a:r>
            <a:endParaRPr b="0" i="0" sz="2300" u="none" cap="none" strike="noStrike">
              <a:solidFill>
                <a:schemeClr val="dk1"/>
              </a:solidFill>
            </a:endParaRPr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55"/>
              <a:buFont typeface="Arial"/>
              <a:buChar char="•"/>
            </a:pPr>
            <a:r>
              <a:rPr b="0" i="0" lang="en-US" sz="2300" u="none" cap="none" strike="noStrike">
                <a:solidFill>
                  <a:schemeClr val="dk1"/>
                </a:solidFill>
              </a:rPr>
              <a:t>We will stay out of your part of the world if you stay out of ours.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955"/>
              <a:buFont typeface="Arial"/>
              <a:buChar char="•"/>
            </a:pPr>
            <a:r>
              <a:rPr b="0" i="0" lang="en-US" sz="2300" u="none" cap="none" strike="noStrike">
                <a:solidFill>
                  <a:schemeClr val="dk1"/>
                </a:solidFill>
              </a:rPr>
              <a:t>Guided US foreign policy for almost 100 years (until World War I)</a:t>
            </a:r>
            <a:endParaRPr/>
          </a:p>
        </p:txBody>
      </p:sp>
      <p:grpSp>
        <p:nvGrpSpPr>
          <p:cNvPr id="176" name="Google Shape;176;p25"/>
          <p:cNvGrpSpPr/>
          <p:nvPr/>
        </p:nvGrpSpPr>
        <p:grpSpPr>
          <a:xfrm>
            <a:off x="6188980" y="2276688"/>
            <a:ext cx="1907091" cy="1220216"/>
            <a:chOff x="6830193" y="2678073"/>
            <a:chExt cx="2091187" cy="1369273"/>
          </a:xfrm>
        </p:grpSpPr>
        <p:pic>
          <p:nvPicPr>
            <p:cNvPr id="177" name="Google Shape;17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832825" y="2680864"/>
              <a:ext cx="2038220" cy="136648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25"/>
            <p:cNvSpPr txBox="1"/>
            <p:nvPr/>
          </p:nvSpPr>
          <p:spPr>
            <a:xfrm rot="-1440000">
              <a:off x="6857406" y="3067787"/>
              <a:ext cx="2036762" cy="566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"/>
                <a:buFont typeface="Arial"/>
                <a:buNone/>
              </a:pPr>
              <a:r>
                <a:rPr b="0" i="1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Doctrine</a:t>
              </a:r>
              <a:r>
                <a:rPr b="0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– a set of beliefs</a:t>
              </a:r>
              <a:endParaRPr/>
            </a:p>
          </p:txBody>
        </p:sp>
      </p:grpSp>
      <p:sp>
        <p:nvSpPr>
          <p:cNvPr id="179" name="Google Shape;179;p25"/>
          <p:cNvSpPr txBox="1"/>
          <p:nvPr/>
        </p:nvSpPr>
        <p:spPr>
          <a:xfrm>
            <a:off x="152400" y="6488112"/>
            <a:ext cx="2438399" cy="369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b="0" i="0" lang="en-US" sz="18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Monroe’s Presidency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6"/>
          <p:cNvSpPr txBox="1"/>
          <p:nvPr>
            <p:ph type="title"/>
          </p:nvPr>
        </p:nvSpPr>
        <p:spPr>
          <a:xfrm>
            <a:off x="0" y="164472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Nationalism Pushes West</a:t>
            </a:r>
            <a:endParaRPr/>
          </a:p>
        </p:txBody>
      </p:sp>
      <p:sp>
        <p:nvSpPr>
          <p:cNvPr id="185" name="Google Shape;185;p26"/>
          <p:cNvSpPr txBox="1"/>
          <p:nvPr>
            <p:ph idx="1" type="body"/>
          </p:nvPr>
        </p:nvSpPr>
        <p:spPr>
          <a:xfrm>
            <a:off x="0" y="982639"/>
            <a:ext cx="8686800" cy="51258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65"/>
              <a:buFont typeface="Arial"/>
              <a:buChar char="•"/>
            </a:pPr>
            <a:r>
              <a:rPr b="0" i="0" lang="en-US" sz="2900" u="none">
                <a:solidFill>
                  <a:schemeClr val="dk1"/>
                </a:solidFill>
              </a:rPr>
              <a:t>Why move westward?</a:t>
            </a:r>
            <a:r>
              <a:rPr lang="en-US" sz="2900"/>
              <a:t> → NEW ECONOMIC OPPORTUNITIES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65"/>
              <a:buFont typeface="Arial"/>
              <a:buChar char="•"/>
            </a:pPr>
            <a:r>
              <a:rPr b="0" i="0" lang="en-US" sz="2900" u="none" cap="none" strike="noStrike">
                <a:solidFill>
                  <a:schemeClr val="dk1"/>
                </a:solidFill>
              </a:rPr>
              <a:t>Cheap and fertile land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65"/>
              <a:buFont typeface="Arial"/>
              <a:buChar char="•"/>
            </a:pPr>
            <a:r>
              <a:rPr b="0" i="0" lang="en-US" sz="2900" u="none" cap="none" strike="noStrike">
                <a:solidFill>
                  <a:schemeClr val="dk1"/>
                </a:solidFill>
              </a:rPr>
              <a:t>Change occupations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65"/>
              <a:buFont typeface="Arial"/>
              <a:buChar char="•"/>
            </a:pPr>
            <a:r>
              <a:rPr b="0" i="0" lang="en-US" sz="2900" u="none" cap="none" strike="noStrike">
                <a:solidFill>
                  <a:schemeClr val="dk1"/>
                </a:solidFill>
              </a:rPr>
              <a:t>Escape debts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65"/>
              <a:buFont typeface="Arial"/>
              <a:buChar char="•"/>
            </a:pPr>
            <a:r>
              <a:rPr b="0" i="0" lang="en-US" sz="2900" u="none" cap="none" strike="noStrike">
                <a:solidFill>
                  <a:schemeClr val="dk1"/>
                </a:solidFill>
              </a:rPr>
              <a:t>Escape the law </a:t>
            </a:r>
            <a:br>
              <a:rPr b="0" i="0" lang="en-US" sz="2900" u="none" cap="none" strike="noStrike">
                <a:solidFill>
                  <a:schemeClr val="dk1"/>
                </a:solidFill>
              </a:rPr>
            </a:br>
            <a:r>
              <a:rPr b="0" i="0" lang="en-US" sz="2900" u="none" cap="none" strike="noStrike">
                <a:solidFill>
                  <a:schemeClr val="dk1"/>
                </a:solidFill>
              </a:rPr>
              <a:t>(fugitives)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65"/>
              <a:buFont typeface="Arial"/>
              <a:buChar char="•"/>
            </a:pPr>
            <a:r>
              <a:rPr lang="en-US" sz="2900"/>
              <a:t>Later, gold?</a:t>
            </a:r>
            <a:endParaRPr/>
          </a:p>
          <a:p>
            <a:pPr indent="-182563" lvl="0" marL="18256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65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chemeClr val="dk1"/>
              </a:solidFill>
            </a:endParaRPr>
          </a:p>
        </p:txBody>
      </p:sp>
      <p:pic>
        <p:nvPicPr>
          <p:cNvPr descr="http://spider.georgetowncollege.edu/htallant/courses/his325/1818-19.gif" id="186" name="Google Shape;18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1400" y="2922457"/>
            <a:ext cx="5562600" cy="3973512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6"/>
          <p:cNvSpPr/>
          <p:nvPr/>
        </p:nvSpPr>
        <p:spPr>
          <a:xfrm>
            <a:off x="6629400" y="5029200"/>
            <a:ext cx="838199" cy="304799"/>
          </a:xfrm>
          <a:prstGeom prst="leftArrow">
            <a:avLst>
              <a:gd fmla="val 3927" name="adj1"/>
              <a:gd fmla="val 50000" name="adj2"/>
            </a:avLst>
          </a:prstGeom>
          <a:solidFill>
            <a:schemeClr val="accent2"/>
          </a:solidFill>
          <a:ln cap="flat" cmpd="sng" w="26425">
            <a:solidFill>
              <a:srgbClr val="A0141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6"/>
          <p:cNvSpPr/>
          <p:nvPr/>
        </p:nvSpPr>
        <p:spPr>
          <a:xfrm>
            <a:off x="6324600" y="4495800"/>
            <a:ext cx="838199" cy="304799"/>
          </a:xfrm>
          <a:prstGeom prst="leftArrow">
            <a:avLst>
              <a:gd fmla="val 3927" name="adj1"/>
              <a:gd fmla="val 50000" name="adj2"/>
            </a:avLst>
          </a:prstGeom>
          <a:solidFill>
            <a:schemeClr val="accent2"/>
          </a:solidFill>
          <a:ln cap="flat" cmpd="sng" w="26425">
            <a:solidFill>
              <a:srgbClr val="A0141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6"/>
          <p:cNvSpPr/>
          <p:nvPr/>
        </p:nvSpPr>
        <p:spPr>
          <a:xfrm>
            <a:off x="6629400" y="3962400"/>
            <a:ext cx="838199" cy="304799"/>
          </a:xfrm>
          <a:prstGeom prst="leftArrow">
            <a:avLst>
              <a:gd fmla="val 3927" name="adj1"/>
              <a:gd fmla="val 50000" name="adj2"/>
            </a:avLst>
          </a:prstGeom>
          <a:solidFill>
            <a:schemeClr val="accent2"/>
          </a:solidFill>
          <a:ln cap="flat" cmpd="sng" w="26425">
            <a:solidFill>
              <a:srgbClr val="A0141A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 txBox="1"/>
          <p:nvPr>
            <p:ph type="title"/>
          </p:nvPr>
        </p:nvSpPr>
        <p:spPr>
          <a:xfrm>
            <a:off x="0" y="151262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Slavery in the West?</a:t>
            </a:r>
            <a:endParaRPr/>
          </a:p>
        </p:txBody>
      </p:sp>
      <p:sp>
        <p:nvSpPr>
          <p:cNvPr id="195" name="Google Shape;195;p27"/>
          <p:cNvSpPr txBox="1"/>
          <p:nvPr>
            <p:ph idx="1" type="body"/>
          </p:nvPr>
        </p:nvSpPr>
        <p:spPr>
          <a:xfrm>
            <a:off x="0" y="978090"/>
            <a:ext cx="91440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lang="en-US" sz="2600"/>
              <a:t>Once a t</a:t>
            </a:r>
            <a:r>
              <a:rPr b="0" i="0" lang="en-US" sz="2600" u="none">
                <a:solidFill>
                  <a:schemeClr val="dk1"/>
                </a:solidFill>
              </a:rPr>
              <a:t>erritory</a:t>
            </a:r>
            <a:r>
              <a:rPr lang="en-US" sz="2600"/>
              <a:t>’s</a:t>
            </a:r>
            <a:r>
              <a:rPr b="0" i="0" lang="en-US" sz="2600" u="none">
                <a:solidFill>
                  <a:schemeClr val="dk1"/>
                </a:solidFill>
              </a:rPr>
              <a:t> population = 60,000 → apply for statehood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</a:rPr>
              <a:t>New states – Free (no slavery) or Slave (slavery)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</a:rPr>
              <a:t>1818 – 2 states added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</a:rPr>
              <a:t>Illinois – 11</a:t>
            </a:r>
            <a:r>
              <a:rPr b="0" baseline="30000" i="0" lang="en-US" sz="2600" u="none" cap="none" strike="noStrike">
                <a:solidFill>
                  <a:schemeClr val="dk1"/>
                </a:solidFill>
              </a:rPr>
              <a:t>th</a:t>
            </a:r>
            <a:r>
              <a:rPr b="0" i="0" lang="en-US" sz="2600" u="none" cap="none" strike="noStrike">
                <a:solidFill>
                  <a:schemeClr val="dk1"/>
                </a:solidFill>
              </a:rPr>
              <a:t> free state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</a:rPr>
              <a:t>Alabama – 11</a:t>
            </a:r>
            <a:r>
              <a:rPr b="0" baseline="30000" i="0" lang="en-US" sz="2600" u="none" cap="none" strike="noStrike">
                <a:solidFill>
                  <a:schemeClr val="dk1"/>
                </a:solidFill>
              </a:rPr>
              <a:t>th</a:t>
            </a:r>
            <a:r>
              <a:rPr b="0" i="0" lang="en-US" sz="2600" u="none" cap="none" strike="noStrike">
                <a:solidFill>
                  <a:schemeClr val="dk1"/>
                </a:solidFill>
              </a:rPr>
              <a:t> slave state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>
                <a:solidFill>
                  <a:schemeClr val="dk1"/>
                </a:solidFill>
              </a:rPr>
              <a:t>1819 - Missouri Territory wants to become a state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none" cap="none" strike="noStrike">
                <a:solidFill>
                  <a:schemeClr val="dk1"/>
                </a:solidFill>
              </a:rPr>
              <a:t>Free or Slave?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None/>
            </a:pPr>
            <a:r>
              <a:t/>
            </a:r>
            <a:endParaRPr b="0" i="0" sz="2600" u="none">
              <a:solidFill>
                <a:schemeClr val="dk1"/>
              </a:solidFill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210"/>
              <a:buFont typeface="Arial"/>
              <a:buChar char="•"/>
            </a:pPr>
            <a:r>
              <a:rPr b="0" i="0" lang="en-US" sz="2600" u="sng">
                <a:solidFill>
                  <a:schemeClr val="hlink"/>
                </a:solidFill>
                <a:hlinkClick r:id="rId3"/>
              </a:rPr>
              <a:t>History of slavery and presidents </a:t>
            </a:r>
            <a:r>
              <a:rPr b="0" i="0" lang="en-US" sz="2600" u="none">
                <a:solidFill>
                  <a:schemeClr val="dk1"/>
                </a:solidFill>
              </a:rPr>
              <a:t>– it’s a tricky issue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4500" y="609600"/>
            <a:ext cx="8278811" cy="4876799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8"/>
          <p:cNvSpPr txBox="1"/>
          <p:nvPr/>
        </p:nvSpPr>
        <p:spPr>
          <a:xfrm>
            <a:off x="1066800" y="5410200"/>
            <a:ext cx="7315200" cy="9239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Debates over slavery in Missouri were SO intense that Congressmen from Northern and Southern states threatened WAR against each other… foreshadowing events in the future?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9"/>
          <p:cNvSpPr txBox="1"/>
          <p:nvPr>
            <p:ph type="title"/>
          </p:nvPr>
        </p:nvSpPr>
        <p:spPr>
          <a:xfrm>
            <a:off x="0" y="190501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Missouri Compromise</a:t>
            </a:r>
            <a:endParaRPr/>
          </a:p>
        </p:txBody>
      </p:sp>
      <p:sp>
        <p:nvSpPr>
          <p:cNvPr id="207" name="Google Shape;207;p29"/>
          <p:cNvSpPr txBox="1"/>
          <p:nvPr>
            <p:ph idx="1" type="body"/>
          </p:nvPr>
        </p:nvSpPr>
        <p:spPr>
          <a:xfrm>
            <a:off x="0" y="958755"/>
            <a:ext cx="3124199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b="0" i="1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1820</a:t>
            </a:r>
            <a:r>
              <a:rPr i="1" lang="en-US"/>
              <a:t>, </a:t>
            </a:r>
            <a:r>
              <a:rPr b="0" i="1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proposed by Henry Clay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Maine = 12</a:t>
            </a:r>
            <a:r>
              <a:rPr b="0" baseline="3000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free state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Missouri = 12</a:t>
            </a:r>
            <a:r>
              <a:rPr b="0" baseline="3000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slave state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Louisiana Territory split into 2 parts along the 36°30’N latitude - Missouri Compro</a:t>
            </a:r>
            <a:r>
              <a:rPr lang="en-US"/>
              <a:t>mise Line</a:t>
            </a:r>
            <a:endParaRPr/>
          </a:p>
          <a:p>
            <a:pPr indent="-184150" lvl="2" marL="7302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Above line – slavery banned</a:t>
            </a:r>
            <a:endParaRPr/>
          </a:p>
          <a:p>
            <a:pPr indent="-184150" lvl="2" marL="7302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Below line – slavery allowed</a:t>
            </a:r>
            <a:endParaRPr/>
          </a:p>
        </p:txBody>
      </p:sp>
      <p:pic>
        <p:nvPicPr>
          <p:cNvPr descr="http://www.phschool.com/curriculum_support/brief_review/us_history/images/unit2_dbq.gif" id="208" name="Google Shape;20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76575" y="2057400"/>
            <a:ext cx="6067425" cy="38957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9" name="Google Shape;209;p29"/>
          <p:cNvCxnSpPr/>
          <p:nvPr/>
        </p:nvCxnSpPr>
        <p:spPr>
          <a:xfrm flipH="1" rot="10800000">
            <a:off x="2857499" y="4288809"/>
            <a:ext cx="2819400" cy="990599"/>
          </a:xfrm>
          <a:prstGeom prst="straightConnector1">
            <a:avLst/>
          </a:prstGeom>
          <a:noFill/>
          <a:ln cap="flat" cmpd="sng" w="44450">
            <a:solidFill>
              <a:schemeClr val="accent2"/>
            </a:solidFill>
            <a:prstDash val="solid"/>
            <a:miter lim="8000"/>
            <a:headEnd len="sm" w="sm" type="none"/>
            <a:tailEnd len="lg" w="lg" type="stealth"/>
          </a:ln>
          <a:effectLst>
            <a:outerShdw blurRad="63500" dir="2700000" dist="25400">
              <a:srgbClr val="000000">
                <a:alpha val="59215"/>
              </a:srgbClr>
            </a:outerShdw>
          </a:effectLst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0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 Missouri Compromise</a:t>
            </a:r>
            <a:endParaRPr/>
          </a:p>
        </p:txBody>
      </p:sp>
      <p:sp>
        <p:nvSpPr>
          <p:cNvPr id="215" name="Google Shape;215;p30"/>
          <p:cNvSpPr txBox="1"/>
          <p:nvPr>
            <p:ph idx="1" type="body"/>
          </p:nvPr>
        </p:nvSpPr>
        <p:spPr>
          <a:xfrm>
            <a:off x="0" y="1523999"/>
            <a:ext cx="9144000" cy="4953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Missouri Compromise was a TEMPORARY fix to a major problem: </a:t>
            </a:r>
            <a:r>
              <a:rPr b="0" i="1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will be the future of slavery in the US?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750"/>
              <a:buFont typeface="Arial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2563" lvl="0" marL="182563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0"/>
          <p:cNvSpPr txBox="1"/>
          <p:nvPr/>
        </p:nvSpPr>
        <p:spPr>
          <a:xfrm>
            <a:off x="1524000" y="3352800"/>
            <a:ext cx="6172199" cy="2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“This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momentous question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like a fireball in the night, awakened and filled me with terror. I considered it at once as the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knell of the Union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It is hushed, indeed, for the moment. But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is a reprieve only, not a final sentence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.”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Thomas Jefferson, 1820</a:t>
            </a:r>
            <a:endParaRPr/>
          </a:p>
        </p:txBody>
      </p:sp>
      <p:sp>
        <p:nvSpPr>
          <p:cNvPr id="217" name="Google Shape;217;p30"/>
          <p:cNvSpPr/>
          <p:nvPr/>
        </p:nvSpPr>
        <p:spPr>
          <a:xfrm>
            <a:off x="1143000" y="3276600"/>
            <a:ext cx="7010400" cy="2133599"/>
          </a:xfrm>
          <a:prstGeom prst="bracePair">
            <a:avLst/>
          </a:prstGeom>
          <a:noFill/>
          <a:ln cap="flat" cmpd="sng" w="4445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63500" dir="2700000" dist="25400">
              <a:srgbClr val="000000">
                <a:alpha val="5921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1"/>
          <p:cNvSpPr txBox="1"/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1"/>
          <p:cNvSpPr txBox="1"/>
          <p:nvPr>
            <p:ph idx="1" type="body"/>
          </p:nvPr>
        </p:nvSpPr>
        <p:spPr>
          <a:xfrm>
            <a:off x="457200" y="1600200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562" lvl="0" marL="1825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</a:rPr>
              <a:t>How did westward expansion contribute to NATIONALISM?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</a:rPr>
              <a:t>More land = bigger more powerful nation</a:t>
            </a:r>
            <a:endParaRPr/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None/>
            </a:pPr>
            <a:r>
              <a:t/>
            </a:r>
            <a:endParaRPr b="0" i="0" sz="3000" u="none">
              <a:solidFill>
                <a:schemeClr val="dk1"/>
              </a:solidFill>
            </a:endParaRPr>
          </a:p>
          <a:p>
            <a:pPr indent="-182562" lvl="0" marL="18256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</a:rPr>
              <a:t>How did westward expansion contribute to </a:t>
            </a:r>
            <a:r>
              <a:rPr lang="en-US" sz="3000"/>
              <a:t>SECTIONALISM</a:t>
            </a:r>
            <a:r>
              <a:rPr b="0" i="0" lang="en-US" sz="3000" u="none">
                <a:solidFill>
                  <a:schemeClr val="dk1"/>
                </a:solidFill>
              </a:rPr>
              <a:t>?</a:t>
            </a:r>
            <a:endParaRPr/>
          </a:p>
          <a:p>
            <a:pPr indent="-19050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550"/>
              <a:buFont typeface="Arial"/>
              <a:buChar char="•"/>
            </a:pPr>
            <a:r>
              <a:rPr b="0" i="0" lang="en-US" sz="3000" u="none" cap="none" strike="noStrike">
                <a:solidFill>
                  <a:schemeClr val="dk1"/>
                </a:solidFill>
              </a:rPr>
              <a:t>More land = more debates over slavery (north and south have VERY different ideas on slavery)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3_Clarity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Clarity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Clarity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2_Clarity">
  <a:themeElements>
    <a:clrScheme name="Concourse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