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  <p:sldMasterId id="2147483659" r:id="rId2"/>
    <p:sldMasterId id="2147483660" r:id="rId3"/>
    <p:sldMasterId id="2147483661" r:id="rId4"/>
  </p:sldMasterIdLst>
  <p:notesMasterIdLst>
    <p:notesMasterId r:id="rId3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/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/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/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/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/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/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/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/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837746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3240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112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3598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258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9218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964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1004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5585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8447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9736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3332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13911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sldNum" idx="12"/>
          </p:nvPr>
        </p:nvSpPr>
        <p:spPr>
          <a:xfrm>
            <a:off x="3884612" y="8685211"/>
            <a:ext cx="2971799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47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8010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9" name="Shape 2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71786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17146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8157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16992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49345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/>
              <a:t>b</a:t>
            </a:r>
            <a:endParaRPr dirty="0"/>
          </a:p>
        </p:txBody>
      </p:sp>
      <p:sp>
        <p:nvSpPr>
          <p:cNvPr id="241" name="Shape 2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7483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51217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8788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87073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3" name="Shape 2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96478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52520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94" name="Shape 2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76582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0" name="Shape 3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58357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7" name="Shape 3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63211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4" name="Shape 3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8692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ctrTitle"/>
          </p:nvPr>
        </p:nvSpPr>
        <p:spPr>
          <a:xfrm>
            <a:off x="685800" y="1371600"/>
            <a:ext cx="7848599" cy="1927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5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ubTitle" idx="1"/>
          </p:nvPr>
        </p:nvSpPr>
        <p:spPr>
          <a:xfrm>
            <a:off x="685800" y="3505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260"/>
              </a:spcBef>
              <a:buClr>
                <a:schemeClr val="accent1"/>
              </a:buClr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260"/>
              </a:spcBef>
              <a:buClr>
                <a:schemeClr val="accent1"/>
              </a:buClr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260"/>
              </a:spcBef>
              <a:buClr>
                <a:schemeClr val="accent1"/>
              </a:buClr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260"/>
              </a:spcBef>
              <a:buClr>
                <a:schemeClr val="accent1"/>
              </a:buClr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722312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722312" y="462686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5715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 rot="5400000">
            <a:off x="4724399" y="2514600"/>
            <a:ext cx="58674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 rot="5400000">
            <a:off x="533400" y="533400"/>
            <a:ext cx="5867400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5715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 rot="5400000">
            <a:off x="2133599" y="-76200"/>
            <a:ext cx="4876799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5715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457200" y="792479"/>
            <a:ext cx="2142679" cy="12649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2858609" y="838200"/>
            <a:ext cx="5904389" cy="5500456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ffectLst>
            <a:outerShdw blurRad="50799" dist="12700" dir="5400000" algn="t" rotWithShape="0">
              <a:srgbClr val="000000">
                <a:alpha val="58823"/>
              </a:srgbClr>
            </a:outerShdw>
          </a:effectLst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57200" y="2133600"/>
            <a:ext cx="2139695" cy="424281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457200" y="1673351"/>
            <a:ext cx="4038599" cy="471830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31433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60959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69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7778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3175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762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6858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7366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78739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2"/>
          </p:nvPr>
        </p:nvSpPr>
        <p:spPr>
          <a:xfrm>
            <a:off x="4648200" y="1673351"/>
            <a:ext cx="4038599" cy="471830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31433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60959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69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7778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3175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762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6858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7366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78739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3931919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2"/>
          </p:nvPr>
        </p:nvSpPr>
        <p:spPr>
          <a:xfrm>
            <a:off x="457200" y="2438400"/>
            <a:ext cx="3931919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4445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8890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8128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8636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91439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3"/>
          </p:nvPr>
        </p:nvSpPr>
        <p:spPr>
          <a:xfrm>
            <a:off x="4754880" y="1676400"/>
            <a:ext cx="3931919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4"/>
          </p:nvPr>
        </p:nvSpPr>
        <p:spPr>
          <a:xfrm>
            <a:off x="4754880" y="2438400"/>
            <a:ext cx="3931919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4445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8890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8128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86360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91439" algn="l" rtl="0">
              <a:spcBef>
                <a:spcPts val="32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" name="Shape 12"/>
          <p:cNvCxnSpPr/>
          <p:nvPr/>
        </p:nvCxnSpPr>
        <p:spPr>
          <a:xfrm>
            <a:off x="685800" y="3398837"/>
            <a:ext cx="7848599" cy="1587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5715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Shape 26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" name="Shape 27"/>
          <p:cNvCxnSpPr/>
          <p:nvPr/>
        </p:nvCxnSpPr>
        <p:spPr>
          <a:xfrm>
            <a:off x="731837" y="4598987"/>
            <a:ext cx="7848599" cy="1587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5715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5715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Shape 90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1" name="Shape 91"/>
          <p:cNvCxnSpPr/>
          <p:nvPr/>
        </p:nvCxnSpPr>
        <p:spPr>
          <a:xfrm rot="5400000">
            <a:off x="2218531" y="4045742"/>
            <a:ext cx="4708524" cy="1587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5715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story.com/topics/inventions/interchangeable-parts/video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havefunwithhistory.com/movies/cottonGin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story.com/topics/us-states/new-york/videos/building-the-erie-cana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ctrTitle"/>
          </p:nvPr>
        </p:nvSpPr>
        <p:spPr>
          <a:xfrm>
            <a:off x="685800" y="1371600"/>
            <a:ext cx="7848599" cy="1927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5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NATIONALISM</a:t>
            </a:r>
            <a:r>
              <a:rPr lang="en-US"/>
              <a:t>,  S</a:t>
            </a:r>
            <a:r>
              <a:rPr lang="en-US" sz="5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ECTIONALISM, &amp; </a:t>
            </a:r>
            <a:r>
              <a:rPr lang="en-US"/>
              <a:t>THE AGE OF JACKSON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subTitle" idx="1"/>
          </p:nvPr>
        </p:nvSpPr>
        <p:spPr>
          <a:xfrm>
            <a:off x="685800" y="3505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American History I  - Unit </a:t>
            </a:r>
            <a:r>
              <a:rPr lang="en-US" sz="2400" b="0" i="0" u="none" strike="noStrike" cap="none" dirty="0" smtClean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lang="en-US" sz="2400" b="0" i="0" u="none" strike="noStrike" cap="none" dirty="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722312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lang="en-US" sz="4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5.1 – DIFFERENCES IN REGIONAL ECONOMIES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722312" y="4627562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AH1.H.3.2	Explain how environmental, cultural, and economic factors influenced the patterns of migration and settlement within the US before the Civil War.</a:t>
            </a:r>
          </a:p>
          <a:p>
            <a:pPr marL="0" marR="0" lvl="0" indent="0" algn="l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AH1.H.4.2	Analyze the economic issues and conflicts that impacted the US through Reconstruction and the compromises that resulted.</a:t>
            </a:r>
          </a:p>
          <a:p>
            <a:pPr marL="0" marR="0" lvl="0" indent="0" algn="l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17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17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Shape 118" descr="http://cuwhist.files.wordpress.com/2012/04/industrial-revolutio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658812"/>
            <a:ext cx="4529137" cy="1703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 descr="http://researchingsustainability.files.wordpress.com/2012/01/cotton-fiel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5800" y="631825"/>
            <a:ext cx="4492624" cy="175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722312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lang="en-US" sz="4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THE ECONOMY OF THE NORTH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722312" y="4627562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Industrial Revolution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i="1"/>
              <a:t>Late 1700s - early 1800s, a period of s</a:t>
            </a:r>
            <a:r>
              <a:rPr lang="en-US"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ocial and economic </a:t>
            </a:r>
            <a:r>
              <a:rPr lang="en-US" i="1"/>
              <a:t>change </a:t>
            </a:r>
            <a:r>
              <a:rPr lang="en-US"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that took place as machines and large scale factory production developed.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person making 1 thing by hand → factory 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mass production 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production of goods in large quantities)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Industrialization 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process of developing an economy based o</a:t>
            </a:r>
            <a:r>
              <a:rPr lang="en-US" i="1"/>
              <a:t>n factory production</a:t>
            </a:r>
          </a:p>
        </p:txBody>
      </p:sp>
      <p:pic>
        <p:nvPicPr>
          <p:cNvPr id="132" name="Shape 132" descr="http://www.studenthandouts.com/photo_gallery/Pics1/AHandLoomSuchAsWasUsedbefore1785.jpg"/>
          <p:cNvPicPr preferRelativeResize="0"/>
          <p:nvPr/>
        </p:nvPicPr>
        <p:blipFill rotWithShape="1">
          <a:blip r:embed="rId3">
            <a:alphaModFix/>
          </a:blip>
          <a:srcRect b="8657"/>
          <a:stretch/>
        </p:blipFill>
        <p:spPr>
          <a:xfrm>
            <a:off x="457201" y="4072832"/>
            <a:ext cx="3611400" cy="231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Shape 133" descr="http://media-3.web.britannica.com/eb-media/97/92897-004-5029FF35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4625" y="3853374"/>
            <a:ext cx="3545100" cy="263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Shape 134"/>
          <p:cNvSpPr/>
          <p:nvPr/>
        </p:nvSpPr>
        <p:spPr>
          <a:xfrm>
            <a:off x="4000500" y="4629150"/>
            <a:ext cx="1143000" cy="825499"/>
          </a:xfrm>
          <a:prstGeom prst="rightArrow">
            <a:avLst>
              <a:gd name="adj1" fmla="val 13800"/>
              <a:gd name="adj2" fmla="val 50000"/>
            </a:avLst>
          </a:prstGeom>
          <a:solidFill>
            <a:schemeClr val="accent2"/>
          </a:solidFill>
          <a:ln w="26425" cap="flat" cmpd="sng">
            <a:solidFill>
              <a:srgbClr val="A0141A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Origins of the Industrial Revolution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152400" y="1371600"/>
            <a:ext cx="4419599" cy="5105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r>
              <a:rPr lang="en-US" sz="20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century (1700s) – </a:t>
            </a:r>
            <a:r>
              <a:rPr lang="en-US" sz="2000"/>
              <a:t>Great Britain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Invention of machines that ran off steam or coal energy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Machines made many manufactured goods and textiles (cloth goods)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18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factories built containing machines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spurred the Industrial Revolution in the US?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Embargo of 1807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War of 1812 (British blockade)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 had to be self-sufficient (produce their own goods) if it couldn’t rely on trade with other countries.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3" marR="0" lvl="0" indent="-18256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Shape 1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0" y="1511300"/>
            <a:ext cx="6096000" cy="4090987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Shape 142"/>
          <p:cNvSpPr txBox="1"/>
          <p:nvPr/>
        </p:nvSpPr>
        <p:spPr>
          <a:xfrm>
            <a:off x="4876800" y="5753100"/>
            <a:ext cx="3657600" cy="609599"/>
          </a:xfrm>
          <a:prstGeom prst="rect">
            <a:avLst/>
          </a:prstGeom>
          <a:solidFill>
            <a:srgbClr val="165160"/>
          </a:solidFill>
          <a:ln w="26425" cap="flat" cmpd="sng">
            <a:solidFill>
              <a:srgbClr val="1E768C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Spread of Industrialization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Industrialization in the US</a:t>
            </a:r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1793 – Samuel Slater developed America’s 1</a:t>
            </a:r>
            <a:r>
              <a:rPr lang="en-US" sz="2400" b="0" i="0" u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factory system in Rhode Island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British immigrant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Snuck in British industrial technological knowledge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Produced thread from cotton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3" marR="0" lvl="0" indent="-18256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Shape 149" descr="http://www.uh.edu/engines/samslate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8962" y="3492500"/>
            <a:ext cx="2590800" cy="3335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Shape 150" descr="http://jpsglass.com/images/pawtucket.jpg"/>
          <p:cNvPicPr preferRelativeResize="0"/>
          <p:nvPr/>
        </p:nvPicPr>
        <p:blipFill rotWithShape="1">
          <a:blip r:embed="rId4">
            <a:alphaModFix/>
          </a:blip>
          <a:srcRect t="20367"/>
          <a:stretch/>
        </p:blipFill>
        <p:spPr>
          <a:xfrm>
            <a:off x="4800600" y="3205161"/>
            <a:ext cx="3748087" cy="3576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Industrialization in the US</a:t>
            </a:r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876799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1800(ish) – </a:t>
            </a: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 Whitney 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developed interchangeable parts AND the cotton gin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000" b="0" i="1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Interchangeable parts - </a:t>
            </a:r>
            <a:r>
              <a:rPr lang="en-US" sz="2000" i="1"/>
              <a:t>p</a:t>
            </a: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arts that are exactly alike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designed to fit in any device of the same type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Made it possible to quickly produced many similar goods (ex: guns)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your car breaks down, the mechanic can quickly order the needed part rather than wait for someone to individually make it.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a soldier’s gun failed in battle, he could change the broken part right then, rather than send the gun to be fixed.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3" marR="0" lvl="0" indent="-18256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Shape 157" descr="http://img4.wikia.nocookie.net/__cb20120920014552/theindustrialrevolution/images/3/34/Interchangeable_Part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73675" y="1676400"/>
            <a:ext cx="3638549" cy="243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Shape 158" descr="http://www.planetforward.org/sites/default/files/2066997439_95cf39038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73675" y="4114800"/>
            <a:ext cx="3638549" cy="273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Industrialization in the US</a:t>
            </a:r>
          </a:p>
        </p:txBody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factories were built, people moved from rural areas to be closer to the factories → rise of urban areas and cities!</a:t>
            </a:r>
          </a:p>
        </p:txBody>
      </p:sp>
      <p:pic>
        <p:nvPicPr>
          <p:cNvPr id="165" name="Shape 165" descr="http://4.bp.blogspot.com/_jkBU5I8CdMQ/TQElZiGvUVI/AAAAAAAAACg/1sAYloQjRa0/s1600/krup_industrial_revolutio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2424111"/>
            <a:ext cx="6610349" cy="4433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Case Study in Industrialization:</a:t>
            </a:r>
            <a:b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Lowell, Massachusetts</a:t>
            </a:r>
          </a:p>
        </p:txBody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1813 – Lowell, Appleton, and Jackson invented a way to mechanize all the stages in the manufacture (making) of cloth.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Opened a small factory in Massachusetts.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Started making $$$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1822 – opened a larger factory in a town they named Lowell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Triggered the growth of factories in New England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Mostly employed young Northern women because their family farms were on the decline and they could make more $ working in a factory.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Factories would soon employ unskilled workers of all kinds… men, women, and CHILDREN!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Shape 178" descr="http://www.trinityhistory.org/AmH/images/NE%20textile%20mill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037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4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Where are northern factories getting the cotton they need to make textiles?</a:t>
            </a:r>
          </a:p>
        </p:txBody>
      </p:sp>
      <p:sp>
        <p:nvSpPr>
          <p:cNvPr id="184" name="Shape 184"/>
          <p:cNvSpPr txBox="1"/>
          <p:nvPr/>
        </p:nvSpPr>
        <p:spPr>
          <a:xfrm>
            <a:off x="533400" y="609600"/>
            <a:ext cx="4572000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Industrial Revolution Video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1304400" y="3503950"/>
            <a:ext cx="65352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800"/>
              </a:spcBef>
              <a:buNone/>
            </a:pPr>
            <a:r>
              <a:rPr lang="en-US" sz="4000">
                <a:solidFill>
                  <a:schemeClr val="dk1"/>
                </a:solidFill>
              </a:rPr>
              <a:t>THE SOUTH!!!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Agriculture in the South</a:t>
            </a:r>
          </a:p>
        </p:txBody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3276600" y="1371600"/>
            <a:ext cx="5720400" cy="5105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Farms in the North were smaller, less labor intensive, and dying out… no need for slaves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Nearly all northern states had voluntarily abolished slavery by 1804.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South, the plantation system ruled – “King” cotton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/>
              <a:t>Cotton crops were made very 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profitable by </a:t>
            </a:r>
            <a:r>
              <a:rPr lang="en-US" sz="20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Eli Whitney’s cotton gin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machine that separated the seeds from cotton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" name="Shape 192" descr="http://t1.gstatic.com/images?q=tbn:ANd9GcS4SCVjpxbqgwmG_qrr7s_j86LgNo3XeseNOt668RHs86eEmkc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" y="1447800"/>
            <a:ext cx="2960687" cy="4648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Agriculture in the South</a:t>
            </a:r>
          </a:p>
        </p:txBody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SzPct val="100000"/>
            </a:pPr>
            <a:r>
              <a:rPr lang="en-US" sz="2400"/>
              <a:t>Demand for cotton thread in the north made slavery seem a “</a:t>
            </a:r>
            <a:r>
              <a:rPr lang="en-US" sz="2400" b="1"/>
              <a:t>necessary evil</a:t>
            </a:r>
            <a:r>
              <a:rPr lang="en-US" sz="2400"/>
              <a:t>.”</a:t>
            </a:r>
          </a:p>
          <a:p>
            <a:pPr marL="0" lvl="0" indent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400"/>
              </a:spcBef>
              <a:buSzPct val="100000"/>
            </a:pPr>
            <a:r>
              <a:rPr lang="en-US" sz="2400"/>
              <a:t>Even though northern states had abolished slavery, they recognized slavery was essential in cotton production that they needed.</a:t>
            </a:r>
          </a:p>
          <a:p>
            <a:pPr marL="0" lvl="0" indent="0" rtl="0">
              <a:spcBef>
                <a:spcPts val="400"/>
              </a:spcBef>
              <a:buNone/>
            </a:pPr>
            <a:endParaRPr/>
          </a:p>
          <a:p>
            <a:pPr lvl="0" rtl="0">
              <a:spcBef>
                <a:spcPts val="400"/>
              </a:spcBef>
            </a:pPr>
            <a:r>
              <a:rPr lang="en-US"/>
              <a:t>Even if some southerners were against slavery from a moral standpoint, they needed slave labor to make money.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Shape 206" descr="http://cdn.dipity.com/uploads/events/4809064478ca25e11d01a8350bab9973_1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90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Agriculture in the South</a:t>
            </a:r>
          </a:p>
        </p:txBody>
      </p:sp>
      <p:pic>
        <p:nvPicPr>
          <p:cNvPr id="212" name="Shape 2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0850" y="1603375"/>
            <a:ext cx="8358186" cy="4876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752849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has happened to the slave population in the </a:t>
            </a:r>
            <a:r>
              <a:rPr lang="en-US"/>
              <a:t>NORTH 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1860?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Why?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has happened to the slave population in the </a:t>
            </a:r>
            <a:r>
              <a:rPr lang="en-US"/>
              <a:t>SOUTH 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1860?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Why?</a:t>
            </a:r>
          </a:p>
        </p:txBody>
      </p:sp>
      <p:pic>
        <p:nvPicPr>
          <p:cNvPr id="219" name="Shape 219" descr="http://teachers.henrico.k12.va.us/tucker/strusky_m/webquests/VUS6_Expansion/map%20slave%20growth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10050" y="3175"/>
            <a:ext cx="4933949" cy="6961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Shape 22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1355000"/>
            <a:ext cx="8966100" cy="5392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Connection of Northern and Southern Economies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Pause…</a:t>
            </a:r>
          </a:p>
        </p:txBody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did the economies of the North and South differ?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did the invention of interchangeable parts contribute to the growth of factories?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did the invention of the cotton gin affect cotton production in the south?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meant by calling slavery a “necessary evil?”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3" marR="0" lvl="0" indent="-18256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Connecting the North and South</a:t>
            </a:r>
          </a:p>
        </p:txBody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3810000" y="1447800"/>
            <a:ext cx="5029200" cy="5257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POTUS Madison realized that the North and South were developing in very different ways… need a way to connect the two regions!</a:t>
            </a:r>
          </a:p>
          <a:p>
            <a:pPr marL="457200" marR="0" lvl="1" indent="-1905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sectionalism!</a:t>
            </a:r>
          </a:p>
          <a:p>
            <a:pPr marL="182562" marR="0" lvl="0" indent="-182562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6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1815 – Madison and Henry Clay (Speaker of the House) developed the </a:t>
            </a:r>
            <a:r>
              <a:rPr lang="en-US" sz="2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American System.</a:t>
            </a:r>
          </a:p>
          <a:p>
            <a:pPr marL="457200" marR="0" lvl="1" indent="-1905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of the House</a:t>
            </a:r>
            <a:r>
              <a:rPr lang="en-U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19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presiding officer of the House of Representatives who is voted on by the Representatives</a:t>
            </a:r>
          </a:p>
        </p:txBody>
      </p:sp>
      <p:pic>
        <p:nvPicPr>
          <p:cNvPr id="238" name="Shape 238" descr="http://www.nndb.com/people/813/000049666/cla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2057400"/>
            <a:ext cx="3429000" cy="367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>
            <a:spLocks noGrp="1"/>
          </p:cNvSpPr>
          <p:nvPr>
            <p:ph type="title"/>
          </p:nvPr>
        </p:nvSpPr>
        <p:spPr>
          <a:xfrm>
            <a:off x="457200" y="307976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American System</a:t>
            </a:r>
          </a:p>
        </p:txBody>
      </p:sp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-1" y="1298574"/>
            <a:ext cx="4067033" cy="4876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1815, developed by Madison and Clay to unify the nation economically and make the US economically self-sufficient</a:t>
            </a:r>
          </a:p>
          <a:p>
            <a:pPr marL="730250" marR="0" lvl="1" indent="-463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AutoNum type="arabicPeriod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 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infrastructure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transportation systems)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transport goods between regions</a:t>
            </a:r>
          </a:p>
          <a:p>
            <a:pPr marL="730250" marR="0" lvl="1" indent="-463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AutoNum type="arabicPeriod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Establish a 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protective tariff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encourage </a:t>
            </a:r>
            <a:r>
              <a:rPr lang="en-US" dirty="0"/>
              <a:t>Americans to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purchase US made goods</a:t>
            </a:r>
          </a:p>
          <a:p>
            <a:pPr marL="730250" marR="0" lvl="1" indent="-463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AutoNum type="arabicPeriod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Strengthen the 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National Bank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unify the economy</a:t>
            </a:r>
          </a:p>
        </p:txBody>
      </p:sp>
      <p:pic>
        <p:nvPicPr>
          <p:cNvPr id="245" name="Shape 2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00462" y="993775"/>
            <a:ext cx="5668962" cy="548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American System – Infrastructure Improvements</a:t>
            </a:r>
          </a:p>
        </p:txBody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Infrastructure – the facilities that make everyday life in the US possible (ex: roads, highways, etc)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Infrastructure improvements </a:t>
            </a:r>
            <a:r>
              <a:rPr lang="en-US"/>
              <a:t>helped to 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make the movement of goods between the North and South </a:t>
            </a:r>
            <a:r>
              <a:rPr lang="en-US"/>
              <a:t>easier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Turnpikes – toll roads to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make $$$ for the federal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government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National Road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built </a:t>
            </a:r>
            <a:b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between 1811-1833, </a:t>
            </a:r>
            <a:b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first federally funded </a:t>
            </a:r>
            <a:b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highway in the US, </a:t>
            </a:r>
            <a:b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ran from Maryland </a:t>
            </a:r>
            <a:b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Illinois</a:t>
            </a:r>
          </a:p>
        </p:txBody>
      </p:sp>
      <p:pic>
        <p:nvPicPr>
          <p:cNvPr id="252" name="Shape 252" descr="http://www.mpsaz.org/jefferson/staff/tepeterson/social_studies/history_maps/1860/images/1811-1825.national.road.map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5575" y="3581400"/>
            <a:ext cx="5178425" cy="327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American System – Infrastructure Improvements</a:t>
            </a:r>
          </a:p>
        </p:txBody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1" i="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Erie Canal</a:t>
            </a:r>
            <a:r>
              <a:rPr lang="en-US" sz="2400" b="0" i="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 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en-US" sz="24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finished in 1825, man-made waterway to connect Atlantic Ocean to the Great Lakes.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Made is easier to transport goods by water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Didn’t have to rely on natural waterways… make your own!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Tolls along the canal made $$$ for the federal government 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/>
              <a:t>Eventually, several other canals would be built to connect the Great Lakes to the Mississippi River</a:t>
            </a:r>
          </a:p>
        </p:txBody>
      </p:sp>
      <p:pic>
        <p:nvPicPr>
          <p:cNvPr id="259" name="Shape 259" descr="http://media.web.britannica.com/eb-media/70/89870-004-B1F3D12F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5100" y="4112750"/>
            <a:ext cx="3486000" cy="256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Shape 260" descr="http://www.fhwa.dot.gov/rakeman/paint1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76150" y="3927812"/>
            <a:ext cx="3632100" cy="2643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American System – Protective Tariffs</a:t>
            </a:r>
          </a:p>
        </p:txBody>
      </p:sp>
      <p:sp>
        <p:nvSpPr>
          <p:cNvPr id="266" name="Shape 26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Tariff – tax on imported goods to encourage the sale of US goods instead</a:t>
            </a:r>
          </a:p>
        </p:txBody>
      </p:sp>
      <p:sp>
        <p:nvSpPr>
          <p:cNvPr id="267" name="Shape 267" descr="data:image/jpeg;base64,/9j/4AAQSkZJRgABAQAAAQABAAD/2wCEAAkGBxQTEhUUExQVFBUVGBcbGBcVGBwdGBcYHBccFxcYGBgcHCggGBolHBcWITEhJSkrLi4uFx8zODMsNygtLisBCgoKDg0OGxAQGzAkHyQsLSwsLCwsLCwtLCwsLC0sLCw0LCwsLCwsLCwsLCwsLCwsLCwsLCwsLCwsLCwsLCwsLP/AABEIALQBGAMBIgACEQEDEQH/xAAbAAABBQEBAAAAAAAAAAAAAAAEAAEDBQYCB//EAEIQAAIBAgQDBgMDCgUDBQAAAAECEQADBBIhMQVBUQYTIjJhcYGRoSNC8BQVM1JicpKxwdEWQ1OC4aKy8QdEo8LS/8QAGgEAAgMBAQAAAAAAAAAAAAAAAgMAAQQFBv/EADARAAIBAgUCBQIGAwEAAAAAAAABAgMRBBIhMVFBYQUTFIHwInEjMpGhwdFT4fFC/9oADAMBAAIRAxEAPwDNk1Y8J4S19L7KyqLFs3GmdQOQ9dKrzWo7DcTSwuLZmthjYORbkQ7CSFg+b2r0tVyjBuO/+zBCzauVGF4S1zDXcQGULZZFK6ycxAEcudV5Q6aHXb19utbU9olv4DELdFi23eWYt2lCF1DqW8MydAdaN4jxtUGJud/auITZODtKwJtspB8gH2QEQetJ86abTj1/r+7h5Ytb/NTzwUvTnXpP54wCmRByzjRqNb7SO5jqJGnpWR7M38+Mz3L/AHJbvGNyVHiIJgM0hCZIzHaijWbTbjaxTilsykaZ1Hz0rS4fssj2mujG2MiZc5h/CW2B0rvt7eS49i4ly25NhVfJcDsHUmc5AE7jUgTB0ofhWKQcPxiMyh3azlUkS0NrA51HOUoKUdP+2JZKVmUuLsZGIVs6gkB1BCtHMSK6wWF7y4FZhbBkZ3ByggEwYHP+tbniV+0cBdtflVu6clh0z3FHlMuiWwv2ZAERJJ5xSvdpQ3Egve2xhVbNIy5S3cFcxfmZaN40FCq02nptf9rdu5eRb3M7wzsrcvW7TB0Vr7FbSNMsFPjckCFUCTrvHtUGC4EL2JOHtXrbmDkeGCuQJKgHUHf5VquA9ogo4crYgBVGIF0FhCgAi0H6comsLhuIul8X5JuK+eTuTMmffX51ISqycr+36v8AojUUk0WeC7L3ruHvXxAWySCpnMxXV4/dobG8Ge3YsXmYTiJKWwDnyj7x5QdPnWz4n2wtLirC2Y/JzJvAbMb+r5vVZn3mh8Txu2+JxK2biWitlbOEuFgqKEbx5X+7m1hugFCq1XdrTf8Ai38/YvLHkwUHXQ6b/wDPSjrvCmGHXEEiGum1lg5gQuaa2rccsobzC5auXlwaKzyCt2+GnT/UI096j4J2gtNatPirim8cS7BjH2bGyEt3XQRKggdNdeVW607XUSKEeTA5TBMGAddNj69K4rcfloOAu27t+2GXvSGtXpa87PMXLUQ4bcODoI21rDE06FRyvpsDJWEDTg0009MKFNKaakKhDoUhTCkahB6QalTGqINNPNMRSqEHmkKVOtQgqanphUIdTTT0phTCoQ6pUwNPVXIc5h1rk3B1r1C7uff+tVmM4ktq6FfRe7Zy3QKyrt/uoHNpXdvnuK8zWyRgzcHWkHHWvQ8LjEuAlDIBIOhEECdjrsarX7R2x3Z1CP3kswIy5ByEagzvQupbVtfPcim30MeXHWnB/EVv7ePts+QMC0TAmNs2+0wQY6GrFe0hsJcU283dCxEtGbvrhX9XSInnNLrV5U1dWZcZXdrHl/42pT+INew4vtTYC3e7dXe0rnK2ZQcjZXGYryJExMTUo7SYebqlmHdMEbwPq5iFWB4jJ2GvPbWs3r58IL2PGC1clx1r0ntL2htrctm0wc3BajKT5LjFQxMQOem9QXcbkv2LeQMLrRLNlXSPDMHxGdBpMb1pWIbhm0/cHM77HnxYdaYOOtejcQ4pZm66FgiOUJ7t4zAGYgbCG9ooQcXtZmGYwqq5aDlysJGsdP5+9HGtmV7r57lOTXQwucdafMK9CscVtkqoaS2whuuXxaeHUEaxqKt7T1bqS6W+e5eflHk0iuQfxFeyW7lEW7utLdea6IvOjxYn8RTfjavc81dzQeqnwFdHhX42pp/EV7tSBqeqlwXdHhQI/ANcz7/KveBzpqr1UuCro8Jn3+Rp59/lXuoOtdEVPVy4Lujweff5GnLe/wAjXu1ORVeqlwRNHgwb3+VLN+Ir3S6YFA3Wo415voRySPGe8/EU+cV6M3aFA11bngFu53anU5jkFzYDQxPyrni3FxbwxvpDrCkawCGIAMxpv0olWdr6FZuljzvOKYOK2mE7Q22UNcIQlmUQSwbJElCBqPEOVT4bjaEqrTmbOfCGIAVyskxpt8PlR+b3Xz3Kc3wYQOKfOOtbz89WyVysCC5Vs2ZSsW2ueUrJMDbTSi8BxS3eUi22YAqx0I8w0IkagwflU8x9GvnuU5tdDzgNpSr1ELFKizS+f9K87sc3tz7mqri3CFvE5mZZttb0jZiGnXn4R862OI4Kh2JB6nWfeqfG4VrZhhpyI2NJhVp1VYQ80dUVuDwgQuZJzvmM8jlVYHpCiq7/AA8MoU3HIUXVXRdFuDKRty1Pxq6y1zFPdOL0sUpyRX8M4Stm8LymSMujKp1ChJDRmAIGwNaDEcBTFv33eXUDd0LtpcuV+6bMkmJGp5bigBV32bfzr7H8fKsmLoxyZl0CjUlm3A73Yy2ykd5c1XEjl/7i4LjcvulYHpvUmN7IpcN0964Fy4l3LlQhbqgLm8S+IELBB01NaOaVcwdmZlcV2JtsVIuugXupVVthWNpiUMBfCNYhYGgojF9lxdCBrrqAwLqoWHhldRLKSsFd1g6mtFTRR53ly9Cru9zMY/sgLiXU7+6EuXWu5AEKhmDZhqssCWBEnQgRWZbs6MrIbjwbaW2ELunlbbcdPSvTWNZji8C60fH3rVg7NuLQM5y5M4nA1D2mzmbZnwqi5jJO6gQDOo51e2Woc12rV0VBLYU5N7hltutEq1V9u5RSPSpxDUiwtNRYOlV1p6LR9qyziMUidVp8tck0wal2CTJIpmFNmpnOlUQeKcGmB1ronWoWKK4YV0Kid6tEuQ3Gmg7tEOaFutrWiCAkZ6/wJTcL52k3e9jSJ7ruo2mIM1He4Spwww+Zsqqq5tM3hIIO0TpV1dFQ5NKfGEV0Ac5clNg+BIlxbmdmdWuOS0eJnUKTAECAo2omx2cAVHW66sveIAAJYXGztuNIJGoo4DWrDhY8Y2jck8oM6UNSEYxukVnlfcp37EWrKhjeuMxYGIQAv3TWzsu0NO/L3rjhXClsnRmb7O2msbW5AOnM5jW/a0p1IBjqKzfEboa4SNth6xzrLhZKWlvcOcnbVgtKnJ2pVuuJNaTWW7ScaW1iUtuQ1sWLrsmmYsFLoV15C1cHTxCa05FVXF+H4dgz3lnNkUnxTqTaUaHT9Kw0/WJriJtbD01fUyuM4oq5otXFIMZSVYkhnDQQTt3baHfSKixGOIIJRwJuKo8MOyXFtHnI8TaTGmatVxHhmHRXuOCuWXLK7hhlLXCVIaQdWOnU8qG47we0bQhdi0atI7x87EGZBLBTO4itdHE1HJRbKcYb2M0/GQrMnduWWNAVP3XY/e0gW209RV/heMW7IEKbrOTmyFfBDIuU5iNZur9aB4Pwiz3olCc+YGWbchpO/wC2/wDGTWrv8OtPlzLOQZRqfCJVo0O8oh+FXiqlRPKwY5N0iu/xMoZU7t8zWwyjMkliyJkMN4SWuABjoYbkNV2f453uW2wYv3Ydm0iZHhMc4YaxBg1OezuHJLZDJWNHccgJENo3hTXeUU8hROC4VbtGbYKwoWMzEQNpBMFv2jr61iGNxtoHBqYmmNIrV2AuKaC4jghcH7WwPxo0iuGPSjhJxd0UzLYjBuk5gYHPlrtrUArV37OdSCYkR+OtZ3F4M2yA2s7EV06GI8zR7ipRsQBoom21C1Nap8kUg5G0oqyaBtNRVqs00MQcppzXFkaVIedZnuNQppZqY0xqFkk1yKQNOBVEuPNCuf51O5oW4aOCI2R3G0oW4d6lvPVVjOLWkOUvLfqICzfwqCRT01FXYOVy0RKx1pmFVxxt5my2sNcOmhuxbX3ljmPwWnNrEjU3LE87WRhB6Z8xP+6PhQTx1CGjkaKfh+IqaqJYW7ZYgDUk7VZLgHt+JlBA1Ou2v1qPszdtXQdGW8hlkYkMoOx00ZDrDCQfpV5xC4VtsRqY5+ulLnis8lGGxmlScG1LRo7wzygzHUjafxyqk4zhRbYFdA0/A0/Cy+dSqyNifQnUnp/xV5fsh1KkaGlX8ip2K3Rk6VOyQSDyJFKuncUatjWe41w65cvZguZYs5TmA7spfz3NDvmXLt+pGlaI1m+MYp7WLtMzv3Jt3MqW9c11fEQywSZWAPWOtcJGhXvoUzdn7/dwyBmi8POPM9gIbup0z3ATG4zbDWryzw66uDuWVORyL4tnN5QXY29eWhHtVfhcXdbCS1xg74ru2YSCitiACqyJACnKD/Wl2c4lduX0zuSGQgp93Sxh7gcDqWuvJ/aHQVEw2pNFJd4PfNxwtrISoyrnWBopFs+KCMwLHXUNFabBcMuJiA/dgDvLrM2cFcr211AnNmDKANNs3pVnb4hOKazlGiZswaToUlWGWF/SqRqTzgSJD4px9rRf7LMqEic8Tls9++mU7IDHU9NSG1J59QVm2LyacVnuzGMe5cvBmZgAMoPKcRiV/wC1EH+0VoSKWDa2gwpNTxUN/FIhhmg9P/FXFNuyIyWmYVC2OtgAkwORynX20ri5xK0N3B9po1Tm+gOgSTVHxy4CVGsgGen/AJpWbzXrwGoTeAeQ69ah4q2Z5iFiF03HX51soUslRX4AbugEmu7R1rlVrtBrW9gIJU0TZNCoKKtikTGILtPRCmhbelErWWQxDOf+a5JrqhsTjraee4iH9pgD8qEsJBrqarBxuydnLfuq0fOI+tJuKfq22PuVH8iTVNorMl1D7hoUiqnGceug6WkHuxP/ANRVLe7QYjqi+yH+rGrVWKBdSPJpMXOVgp8UGPeDFZnstjbZsIiwLqgC4vNn2Y3Adc0yc1CXOKX2/wAxvgFH8lqvw2G7+5N67cF4Tkg7Dqrff9Rp7Vlxsozgt9Dq+C1vxnFJO66uxtlYt5iYUwZ3X1gHb11ojuFUwx0PlYQB8Y/Bqg4dxIlhavQt1dnH30/WXqOo3FW9vDxppr90feXqrH+Wlcix6nRre3YgxlkEq9o93eSclxNvXfRkP3kOh5QYNFJ2rW4ndXR3N/QEHyP62mPmnpuK6VUE6Z1O+hzL8aivqHGVlDqRuwDadHUAhvjT6OIdKSe5hxeAp4hcPk0XBrWVTLKZ5AjT/nUVY5qwIsPhvtLLIi/6d4/YkejElrR6QY9DVjwvtit+cihXXzIxn0lWGjL6it8ZqvK8d+55vE4SphvzarlFjxtkEKAA0yYHI9aepcLaa82e6oyx4eWs/WlW6NZUllZiy31LJqBvcNttdW8VBuICFbmJj6xMH1PWjqY1zw7gV3hdl5DW1ObNmkb5mDn/AKgD7iocWMPhy19lVDlCSF8TDQLbUDVjoAANTA6V1xfjFvDoGfVm0S2ur3D0Uf12HOq7A8NNwi9fYPd1yhYKWp/y7SnmOdw6nXlpWbEYmNFXe/Bqw2GlVfEeSA8TKXDiG4deXSGurka4BAHitq07KoIEnQTtRlniGBxIK57LksGKOQGzgZQSjQ0wANtqPGEZSAGBO8AkZfWDI+lC42wjk99atXTEfbIrfwnUfCBWGHibX54/ob5eHRl+SQZb4daVgwtqGDSGA5+PX/5bn8ZozpWMxi28PluYYNZAe0Ciscj5riqU7ucgJBIEARW1OldHD4iNeOaJz8ThZ0JJSe5yQf8AmhH4YjEs0k9Z/tRhNOTWmM3HZmWxmmxHdMRbOZdNG1E86DuvJmAPQbCjMRw98xgTqfTn/ah/yclC/QgR16/KuvBwSvcUy44Jhcq5ju0cthRz4dW1ZQfcVn04jdA0fQeg2+VS2+KvkIJJYzryA9I51lqYeq5ZrhJog4hayuYgCdhy9Peh11orjPEbZCGQsAzOmvT1rP3uOqPIpb1bwj+5+laY1FGCz7gOxoAKWJx1u0JuOqfvEAn2G5+FYvG8Wvt/mFQeSafXzfWqO6DJJ1J3J3PuayzxK6IOLTN5e7ZWR5Fe4evlHzOv0oS/2uvN5Alse2ZvmdPpWLDEUPw67cD+MmD12nlHSs0qzbDcZNNpmoxHEbtzz3Xb0mB8hAoWPhXFu5NdsR1qXuZHm6heGxJBq6wOP61SYbBXXjJbdh1CmPnEVa4bgGK/0wv7zL/STVlKEuiLd0W4KqcZgPlVxheCXl1Z7Y9gzf8A5qd+Htsbn8Kgf9xaooSew3ypdTD3rJFD3bYYQeWojQg8iDyNbZuCpzzN7mP+0CoW4JZ/U+bMfoWpnppMipyi7pmWtXu9y2rxh97V0blhzHR+o2ImrLB8VZSLN8ZSTow8lzqUJ8rfs0fd4TZMju1E8wIYHkQ24I60LewjBctwC/b/AFo8X+9I191+QrFifD5wWaOq7dD1fh/ikZpQrO0uej+/fuHY7Gi3kiLjO2VBMAQpY51jYAHUa7VU38dfcuwu93bBIJUi2uhgxozaEESSJoe/gR4Gt3iBbaQreNZ1Uga5xIJGWT7Vyezty8+ckWgTOo1J6i2Scp9SZ9BWWjQnUdoo3YrEU6KvU9td/n2A0FrMC1xnPIqrMxHo7liR+4BV72HsG7iQRLW7JvFixzQGUKlpm1liZaJkBRMaVJhezdhR4lNwnc3GJn95dFb4g1ueDXF7tVUKuURlUAAdIUaAe1bHg50rSkzi4jxSFSDhCO4dTU5pVDlAHEeIW7C57jZRoBoSWPJVUas3oKqLuOxFw6D8lTqwDXiNpAbwJ8S3sKznHlNzF3M5i4t9UtszOBZtNZzqyhHWC7yM0jUx6VPZxuNtlglzvQTB8l2PeTbdfbM9c3E4uSeWDt9zq4bAxspyV7l9guG2bZLQWuNoXuksxH7Vzp+ysAUeMICfC2b9ZjED2O/1rPYXjrFgrWACBqLTNbuN1i3dVQw6w5qzGJtsodGDgyNNGEaQxgagiCpGlcepmvml+p1IL/zHQIZnQSCQp+9vm9YOvxBqp4xxggKirmuNIt21PmI3Yn7qjcsa44txgrlWDdvPolsaTH3m/UQczQeDsulwqoF/F3AC7HRLSbCd8tsHZd2PzEp05TaVvsuf9DJSjTV5brd/OpBw3Cm3ibZxii+7uDZZHMWjvpY08I/X1jSYr0KqzhHCFsyxJuXn891tzzCqPuIOSj4ydazljGXcUpuG+6WyzgW7JylVVioLv53kCTBETXoqX4NNZ/2ODKnLGVn5e3c2OKxC2wWdlRQN2IA+tUVzthYJ8HeFP9YWrht+sELqPUaVVDhOHzq3dB2Gxulrpb1AfMeW+lWOVjIAjYlNAP8AbuR76VPVJbI1w8G/ySsXVzG2SoYsrKwBUjWQRoRHI1VY/H5hFuVXWfXr+JqjxeCeyDdsDMNc1mSAWO5WfI/oIDehg1RLxM3dSZHTYD0K9feTXRw1ak45uvBycdhZ4aVparozSrdmcoLR02/iOlBYy5diJCe2/wDEf6CusFxHQCrJgr7RTZ4icttDnOfBkbwIOsk9Tv8AOoavuJYOBJ26mq+1wi6/kXT9ZvCPhzPwEUlJyegCTYDND3LX129fbrWtwnZcf5jlh0UZR8TJPyir/h3DrdvyIq+oGp923NH5L6j4U2ee4Xs1ibsFbRAPN/D9Dr9KvMF/6fHe7eHqqLP/AFN/atwtdg/j41Xlo0pGXsdl8PYbxqXQxla4SQp2yuBpB5NHoeU6HD4JEEIir+6oH8qlYAyGAIMgg7Ec6h4aGW0gaZCqDJ1npRJWL0ClrqK5BruqZDi4dKGcUTeqNhRRZGAPNQc6NuUHcPMVpixbMjgONNkPeZmYnw5VAIHdi4TBMEDxQeYFEnjIGYlXhZGy+PwoZJnwxnHQRUy8NsoxtgHMFnUsTlZTbGpO0AgDlXNzh9mcktLhtAx2Corx00Ce80SU7bltxuPheJLncXCEKuQrNlAILFQoM76c9/WnscbUmAjjeJywYGaJzaSJ3iI1q04Lw213vMSD6zrmI9OetWj9k8LEFCB++wjw5d56UmpXdN5WRKMtTJXOPL4GUNkjMx8PNCypvvsZ213rU9lb4uAuswygwffnTf4Nw20XBC5Y71toInU+YAwG3EDpVzw3ALZEKWO2rGTp1NIniFKDXJbitLBBpU7mlWVFsqOLcEs4jV18QGUOphsu+U8mE6wwIrJ8R7DXR4rF1WI2FwFCPQOmij0AWt4wrmKVKlGW6GQxFSGzPN8MMQlxFxYueBsyKcniYAgFbhjOIJ0DFutF8OwuJIeQtgPcdyxh7kM2gVfKugGpn2rdXLQYEMAQdwRIPwoZeE2hplJA2UsSvtBMEeh25VgrYBt/Q0vutjo0fE0l9ad+xnMDgQpYYZc91j47zkkD1d/vEfqL9BrWk4Vw5bCxJZmMu7eZ2jc9ByAGgFGKsDTT0qv49xDuLLXOey/vEafLf4Vpw+FjR13fJjxWMnW02XAUcYmUsGBCkgkGYYGCDHOa82xb5bzfkGd0zMbiOR3QYmWVGPiBnlqKrMHxi7aFwLqLpBOYz4h9710/kOlApj7q3DcDSx8wOzDoQNvcbVqqQi6emr7kwNaNKspSbS7G94bxFbi51EGYe2dGVh06HXajTiS0TuNmA1noxOgrIWb/AHx76x4bygB7bHRxyB+sOKv+HcXFxZGjjwsDvPNLg6+tcyUbHr4NTSa14fPzqWPcsWhiAx58n9NNKqOIcAQsWBNu4fNEEN65To3wg+tWF27A8ZgKJbOYVR1AkSB71WYvjlu3EK7qdiStrX0zkM3uAakbrVAVYQlHLU1XFvnzYqMThLtiWYZ0G7oDp+8h1H1FXnC7NxlDZlVSARlhiR1nyj61XrxjEP8Ao7SpHMKxb4u+RPkG9qj7N5kxGXxA3LpS6kgoSbRui4uVFCkaTA610sNiFmy1NTz2L8Igk50dF3/g1drCLMxJ6nUj26fCKKVa7t26lW2a6raWxxkjhUolEplt1IVpcpXGJA3FsT3di6/6iMRPUKSPrFD8ExBvYS2zP4jbhrix5l8LsDEbgmYojiboLTNdEoBLbnYgjQakyBpQNvE4dlSxEflIuMLTKQWBzO5YfdB8Wp3nSaUw1sAWcXfy2czOTesuLZhQGuw72+8EaMbYB2AkGjuFcROdbd1vGVCxAgsoJuMSNJkMumn2TVH3uGtXCApD2QQIBMZivgSTq/2qfx770ZhbVorbu20nKsIfvAHzDU7zMzr5utQJ24IeIccNp7s2wUtm2JzwTnBYwpGpAAgD6DUCY3jdxtEUoTd7sHMNVXFWrDkDKYJzEA8tfSrTFcHs3GLPbDExJJOsAqNj0ZhT3sNYXuwyDxXITSfGW7+fTx2w09QKpkTXALgOIuMHbvOC7uBpIEs75VWY0EsOWg603C8c925dLeFQtrKsgwSpL8t50meVG2bVp7bWgv2aHuyvLQAwPbMNRUWBFuG7sRByH/Z4R8tpq4lN6M7ub0NcSinoW6a1REsxl7h9/L5XzZEV/Hq7g3JYHNoudkaNNBtyp/zfdNzMFaRcLZs2hlrWoGbbKr6Vx+dLq28ruTd77K8gQgFwAhCFEgggDf73Q0TxfH3Ldx8p0RJywIJNu62Y6Toba/WqWS1xn1XsW35Nde9a7sEgC4NGjI5A7u42ozKvi0132NTfmvEG3lNu6QbN5crXZyyQVXMLmrlg28iGGoiKl7H4mFuF2LshuKpMAsFM6nRQYESY21q/wfEw+HN/LGUXCRM+QsDB0kHLoYG9Y8U71LkhdIj4FZuL32dXVTdZkzsGYqQp1hiAAZA20AmrVRWWx3aNjCBGtt3thS2ZTBN2wz249bV8a9Sw5A1b8CxRfCWbjtLNaRmb1KgkxWdK5GurFxDiWUlU3G56f3pVSk6zuZ586VdSNGMVa1xDk2actXLGnNMRXMDYqc0gKQFQobNWC7acS7y5kBlU+U8/qPoK3GMV8jC3GePDmMAHrMH+VeZ4/hV5WOZQx55GDAempBoowcnogKjdtCouWqDuWqtnssN1Ye6n+cRTYJbbXVDwQZETpm5T12Ij1o1TcpJbC4Sa3AeFYO81wPZEFfvHyRzVuoPpNX72FuPmE2cQBr6gdRtdT1/lVuMqwpKrOigkCfQD+1T3MOjQrAE7gHcRzHMb7inVvDoyWj+o6+C8Slh/pkrx4/lFBxPG3sttblssqXEaU8QIB108yxOaNR4d6AxWLdLjd0M7XDIORi4EAQoOpXQ67a1rEwCmCLhytEagz6BjqdvU1YYTh6W5CKBO53JPUsdSdOfSscPD5X+tq3Y6dfxenb8K93zpYx+B4Di7xBuN3Y/baSD+6mg+BU+tafgXZ9bDZixd4IBiFXN5oGpLGBLMSY0mreza2omwoIkEHfY6aGD/ACPyrUqFKm9Ecmpja1RWk9Bkt86kApO4AEkCSBqeZMAfHSubpABJIAG5OgHxo73MyOjTzXAGtdRyqEIMcma265VuSCMjGFYHcEwdI9Kp+FcOuqmE7wgtZLlpOoU27iomaPEVzqPgas+M4hrVi7cUAsiMwnaQJobhHFDcuujKFC5spBJJyObTyCNPEJHpQuwSvYr8Twe81x3IQSUugZj+k+wJtk5fL9gfF+0NNKOHDnGEFnTOQJ18IOfOdeYGtBYji91b0kKUFx7cBjquewgJEQWBuE/E1Z8H4ib9nvShSZKjXVSoIOoE7xO0gxpVKwTvYjwODdMPct5UzE3cq/dIYkoHIAnfU7n3qjt9m7/2c5FK94FYNrazG6QbYCga96kgRHd+1Tf4kuMn6JZFt3eLjCFCWri5WCzJF9Rygg1Ypxty6AWsy3LlxRlJLBEuC0zNCwplgdTECN4qOxFmRVWezd0FSAlofaZRbYRaLIEBHgkg6yFjYTNWnAcEbNnIyohzs2VDKgEyADAq5uMKFutTIRAlNsjc0Nd51Jcah7rVqihLZXWeHWkUqq6M2YzJJM5hJmTGgHtS/N1uQ2SSAy6knQySDJ18ze0miacUzKuAXJ3HwFhLS5FQFCGBUyQQwIaZ1MyfnVlwq/bVTZKhbbZubHzeaSSTrJ586r1PWrPg2FJbORoNj1NZ68KeVuSLTkcYlsN3hc2s7eDxSY8LKywJ3BtprucoGwqBmUDJaXIkKMskzlAVd9gAANKvG4bbJJK6n1P96lw+DRDKiCayRqUoapahtSZS2eFu2ui++/ypVoGFKr9VNlZUDudKQ3rlLysJBB+P0qpbjRBIKAR1P/FKhRnPZEk9S7Fcg1W2uMJllgc3Qf3o+3cDrKnQjfpUlSlH8yKvcpuJ8UmUTbYt16gVTmpLtsqxB5GD8DUZFdilTjCNoimxDakyzvrFdA04phCm7R2Gbu8qlv0mgUmSQIUn7gMRm5VJcF/m1yCzHwqPCoxKKoELP6PMec61Z3sUtsqDJLTEDYAeJj0USJPrUdvjlvKSockIzRlggLGhk6TI+Y2rLUUbt3NEG7LQAPfuVVjdn7NpCxkILg7pEkQZ156DSTcTdxRt2yMyNkzHuxJYi2DDqyeHxT4R86ucDiVuBioYBWKnMIkjQx6Tp8Kp8Hxu6UQvktnvzbujIx7kZScrw25OUB9B4gaRKyGJt9Dq5isSr5V78wlwElARoXyMISM8KDqdTAjWp+zRvC6qHOLWW4wDqRmJvXTJ8HheO7OpGh210n4xx5rN0gKpRFBYHzEtbvOsEHYdzG2ufcRVhwfGs9tzcAL22dWyKYbLrKrJOoI011pLDe2xX8YN1rsAOYawbahfsyBcl2Yx5gYEEjTlVPc/KLiKLhvkG3eUSpBLfYnxqF0Ibvwp00URPPWWOJI9proBCrnzAgZhkJDCJiRlPOq692jtkHuw2fwRnWBq1uRv5sl1Gjow6ECaFRb2sWHB2fuh3mbNqCW8xAYgE6DUiDRtBcKxJuWbbtGZ1VjG0kTpRc0Yt7nN62GUhgCpBBBEgg6EEcwajw+ERCzIiKWAkqoBOUQsxvA2oiaZahAb8gtyzd2mZiCTlEkjLBJ5nwrr+yOldWMMiKVRVQMSSFAALHUmBzmiYpZaosr+H8ItWrSWxbtwqZT4QM0gZ5H7RAJrq/w+zmzd1bzZg+bIJzgQGmPNHOjHbShbr0UY3KbOERVQKgCKoAVVAAAGwAGgFRO9J7mlDPcrRGIpsVx6hB111+NctTgRT0tAGziugK5rtaJlFlwTB5mLMNBtPM1figuDWyLYkRJJ+FG8642Im5TY6C0HpUjTqKQGI0qZ6VWgXuYi5uff+tc07Hf3pga9AjOx6vuBXRkK8wZ+FZ8GpsJicjBh8fbnSq9LzIWRE7MN43h4uAj74+o/AqudCN/lRfFcaLjAgEACNfn/AGoe6QDlzAgCZ9x+BUpZowSkWyGuhTNpIpwacURX7CuySSGAaIjxKYzqZB8JhZ56aEU1vgaQBmfZhMiTmXLM5dwAB08IkEiaD4p3hK92WGjA5TGuZI+MZ6JdWOGKnOWykaE5jB013mKzzSu9B0W7LUt+F4dVzlWLl3JZjHmHgIGUACMsfCovzRaQZbt5yLrlmzFR3kAuLbHLsAGJywTBrPjDYiGCG4is7GQSYm5eKsFBnnaJHPnzq/46jMLZVS2VmkLv4rNxBA/ecfzrNJN9Bq0e4ViOF2XK3XZmDCNxlbPmVJgbgXnURyYTMA0ZhOHKlprYLENmzMT4yWmTIiDryGkCs3hsLiVKgG7E2wYbQKtywDlE6DJ30xuJ9KiweFxQtoJvACzZVllsx8S9+A2bwvo8HcgiDFK9g7dzQYbC2beGZQ82WDyxI2aVaCAANfTc1H+ZLTtnlyGynQ6SBbAYablbVsew2BJNRWsKfyEWmVwcmgGrq2YlGGurA5T8KqsmJksUui49207FXOQAWrIcABoIkXRB08Ox8NT2Kt3NVg8KttFRZhAAJ3gDSepqQA1j7WDxAGUNeUC08eZiXL3JkhtN7ZB3jyka1qsFeJQSrIQFBDa65QdG+9ExPUGiTKkrBJGlOajzaVJNQEVcnnXReonberSIRXWqG49dXTQz0+MRbOXahpru41RU9IBjzrXaPHIGOu1cRSO9ECdA66D+uvpWgwnC0WCwltN9p9v70JwLDGS5Gmy/1NXVc3E13fLFjYo6phSNKsQwUV1XM04qEHY01J6aoC9zDua4U/1p6VehWwl7jGrnCcLRlDEtPuP7U9Ks2LnKKVmSKAeI4YI0AkiOf/ig+dPSp1FtwTZHuckV01KlTShjXdo7U1KqZEG2mqe239KVKs8hiC7LUSeVKlWaW41bHBNJ96VKoSxGNzXdKlVkZ1FdKaVKhIMRQ9xtTSpVcSMguNvUFw01KtERTBLja02bWlSp4A4alSpVUtiGusLlAA2AqUGlSrgMethpp5pUqosakDT0qhBOaVKlVgvc/9k="/>
          <p:cNvSpPr txBox="1"/>
          <p:nvPr/>
        </p:nvSpPr>
        <p:spPr>
          <a:xfrm>
            <a:off x="155575" y="-144461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Shape 268" descr="data:image/jpeg;base64,/9j/4AAQSkZJRgABAQAAAQABAAD/2wCEAAkGBxQTEhQUExQUFBQXFxQXFxcYGBgWGBYaFRwXGBcYFxYcHCggGBwlHBQUITEhJSkrLi4uFx8zODMsNygtLisBCgoKDg0OGhAQGywkHyQtLCwsLDQsLCwsLCwsLC0sLCwsLCwsLCwsLCwsLCwsLCwsLCwtLCwsLCwsLCwsLCwtLP/AABEIAMIBAwMBIgACEQEDEQH/xAAcAAABBQEBAQAAAAAAAAAAAAAEAAEDBQYCBwj/xABNEAACAQIDAwYGDwUHBAMBAAABAgMAEQQSIQUxQQYTIlFhcRYyVIGR0gcUFSM1QlJTkpOhsbKz0SVydILBMzRDYoPh8CRzovFjlOJE/8QAGgEAAgMBAQAAAAAAAAAAAAAAAgMAAQQFBv/EADARAAICAQMDAwMCBQUAAAAAAAABAhEDBBIhMUFREzJxImGRBRQzscHw8SNSgaHR/9oADAMBAAIRAxEAPwDC7N2dEYYyY0JKKSbC5uKt8PyXR4JcQI4skbIrC3SJc2Fha1CbIHvEX7ifdW75LYxItn4tniSZedg97c9E3Nr+bf5q7soqOKLUU3x2MadypsyGJ5LIkEU5jiySlwoA1GQ2N9LUD7lw/NJ9EV6omIhmTZrGKOJC+KyxDVA4HQvfgWAPfUaxiQQwYsImJxMc8chyqGXK2aBmC6A6EDvpayxXWC7/ANf/AAJrwzy/3Lg+aT0CkdmQfNR/RFeg8rp8OIC+HA/6l1W1hdEwt1NurMcp7aL5I7PZsGwIR0kjxOVQieOvimSQ9LNfxVGlhc0byQUN7h3oqndWYTYvJSHEEqPasRuoAlOXOWuAF0Nze3pFS7d5Hw4Y2Y4V2uVZYzmZCN+YFRautj6YiC/zsX2Otb/ZEDHH4twVye2VV1yI7sHJ3s/iR63JGp0tVZqxyulVXVL4JHng8oOy4Pmk9Aq4w/IpHMthhssQQs9+ixkHQRSBqxOnfWp2pP7UwxVYo87T4yO7KGyxnLoO2xTXha1W2IxxiGMEeQATYDKMqkdMIG3jXxR3UM52vpiv+vKCUeeWYGbkQi4iPDH2sZH0NtRGx3I5y6Hd6abDchS64kiGP/p784CNSRe4XTWwUn0VY8s8W3uhO4PSSQZSLDxLZd3dvrZY/lRFHJhebACYkibEDrEqiKx7rE/y1ctyjGoptrwvn+RXFtWeZ4vktHHBDM0cQWbNkW3SsuhYi1rbuPGq/wBzIPmo/oivUsfODPiY8KAZcNBFDhlsrHRhzxUNoWsQPMafGYiKBcZIkcTSqMEWFgUWZs2cgDTQ2JA41UcirmC/z/km37nnGP5NRxJC7RxWmTnFsNQLkWOm/ThQfuXD80n0RXqEzq+FR1CnFe02MakCwVpG50oPlhSbDqqr5ax3gwz5TEviiFlj6NkHTjZNWQ9p3mrxzi2ouK60W1xdmCOy4fmk+iKf3Kh+aT6Iosmletfpw/2r8CtzBTsuH5pPoimGyofm0+iKLpqnpw8L8F7mC+5cPzSfRFP7lQ/NJ9EUXTmp6cPC/BNz8gfuVD80n0RSGy4fmk+iKMFManpQ8L8FqTAvcuH5pPoin9y4fmk+iKLNPVenDwvwS2B+5cPzSfRFONlQ/NJ9EUXT3qenDwvwS2BnZUPzSfRFL3Kh+aT6Iow01X6UPC/BLYKdlwfNJ9EU3uVD80n0RRZpXqenDwvwS2YLb0QWd1UBQMtgNAOiKVd8pP7zJ/L+FaVeezfxJfLNceiNhshfeIv3F+6igTWk5M7DgbB4dmjBJijJNzqSovxo1Ni4UuyCMZlAJHS0DXtx7DXdxzexfCOfKatmPJPmpwTe+pP21sm2DhgLmNQALk3P61xFsjCsWVYwShAbVtCRcceoii3vwCpox9jT69v/ALrbw7DwqkF4lyjVrlrWGp3Hqq8wewNmyMVSFGKrG5HTFllF0Op4gUnLqfTdNBKSZ5YBSJ36mvVxyZ2fnZOZQMuTMCXH9p4uubUm1Q7V5JYNYyVgQG41Bbr/AHqXHXKTSojaR5adaYA1rnwGCMZl5tBGON34HKeN73FHScm8LkjdEBDpm3uDbuuCBrbXjT/W5S8lb19zBinIrZHYOG3c0vXa7enf2j01MnJ/DcYV9LfrTN8vBSyRMRc9t+vjXPCvQ4+TmF+ZX0t+tEpyXwnzCelv1pbzNdg1JHmYNO169Rj5KYI/4Celv1qXwRwXk6elv1oHqa7F2jyjLT5a9ZPI/BfMJ6W/WmHJHBfMJ6W/Wq/d/Yu0eT2pMteseB+C+YT0t+tI8j8F5Onpb9an7v7E4PJgKcV6x4H4LydPS36055HYLydPS361P3f2JweS2pzXrJ5H4L5hPS360vA7BeTp6W/Wq/d/Yio8lBpq9Yfkhgh//Onpb9aFk5LYP5hPS360UdQ32LckjzKnFb3D7EwUgLRxKQGZfj6FCVYanrBoPamAwMGXnI1XNe3jnxd+69rUfrdytyMdSArYybGwgUOYlykqAekR0iAvHtFTLsDCndEvUdTofTR73/bB9RGIFNatvhtiYRt0KkK2VvGGqkXG+pfB3DXJWJePFtxv29RqvUl4J6iPCeUv95k/l/CtKj/ZAw6x7QnRBlUc3YDheNCftJpq4OX+JL5Zug7ij2HkoP8AosL/ANmL8IobauAkeZiAcjHDXIbLdUL59bg6Bh6asOSuEcYDCNbomCI3Gu9Rvo5t9dqCU4JWcqUnGTZRy4KQ4LmyGL5QMubU5WvbNfXTtoBtmzc6XjVo8x06Q0XmMovrrZ7C+u6tTrSopYUyo5Wgbkns8th5I5AwlZXCByNCUtoQxuL66nrqPC7CxUjK0kTxKWwsbqJBmKQRSq7XRvFLMote/ZRyPYgjga2cZuAeBF/TWDV49rTsPHkfJgBsXFGKMyxSSlDgWZOcAZubWRZQDnAuLrremm2LjCuIDrM15UJUOgWVFlzjm25y4YIwGoUWUCvQiKVY0xm9nnmA5PyjCGKSFmIDZowyhiC5ICvfLmsbjXeK69yMVo8kDzStg0jvzgGWRS9w/TF2Kld2hIOorfmnvTJ5HJp+ClKrPIcNsydSuZHDhcSgYsPeyzZo2IzbrXHHh311hsFOPa5ySXD9IMVyqOhmOj3+KxG/ebgXrcbaw+V7jc2vn4/r56rjvrp48alFSTFvI76BULUTFJQKH0URE9MnEGLDkbWjY2vVbG1GQNWacRkWFkUspplanL0gOxwtOwpga6qizgrXQNcg13aoUMRTMbU/ZTSGoWDztQMpopmoOZtTWjGgJGCn2TiLGysLe2GFnA6TzqyE2bXoZjRnK3CSSmPIrvYTA5WCkZ1yi5JGl946r1o5b1CVp0cMaaKeV3ZmYdlTdNmzZ+cw4UK1lyrzXOFVBFh0W9HbUcuxMTzZijgfOXmcMHAzAktGwu44aXOt+Gt61aVotkDMWcm5IUHs36W9FJzr042iLI7PN9pbFxOZsyuDadlHODRmaMx7mtwatYKt9obNsryMxJ39nUBvqpWjwNNWmDOTfU8G9kr4SxH+l+XHSp/ZK+EsR3x/lx01cnL75fLOnj9i+D6I5Bj9m4L+Gh/CK42nhlaVki8cKHZd2jFgCO8qdOyuuQh/ZuC/h4fwCqrauzsQ+LlcK3NvzUd1JDZVfDuxuD4v9sOvf2U3FkePmJgklJtMRUgkHQjTWogwuQL6G2ul9x06xrvoBtj4nILia/NS21LEu0KaMxfoguXsbHUaWqPauBeKV1CSsnS5sZ23mOIXJzXtcS+e/XXQxave6oU8X3LcCtdhlKooO8KPurCcm9lYgsr3ZTlZQzhmQZcliUz77huNFnBYhS7ZZmvzl15x7EMZ72GbTQQaC2gA0vWXU5t7S8BxxpdzYtiFDql+kwZgLbwmUNr/ADr6alFefNs/FEKSs4YQKjPqejfD5lAD3L9Cc6G5BGutbyBSFW5JOUXJ0JNuI66ylyVEppqYmmFXQNlVtzCMwDDWwN+wddUIrZMN9VW0dnr0mXQ23Dd26Drrfp9QorYwJKykU13G1RinvXQYtB0bUUj2tQEbUWjaVnmhiZYRN9tTULE1rUTWSSoYh1pxXNMaEI7A++lemU0qhdnYNDyHfUxoaU1cUVZFJQctETHShJDpWqCAZA5vXDGlfU/8tUaYhHvkZWI35SDbvtup1pAUyRavthyWFtN/Deb9foNQbIwFyTIp3C1xp/vU+IjWKRCo69L8eusefIp3BESa5JduxsVuNQNT19hqgFarDS84gO699KzWKwxjbKfN2ippZ9YPqi5+TwL2SvhLEf6X5cdNT+yV8JYj/S/Ljpq52X+JL5Z1MfsXwj6H5CfBuC/h4fwiutq7cWORV1yq9pWy3UDmZZMoPyuih7jXPIT4NwX8PD+AU20NkwyyuGlN2HONEGUf4bQ85a2YdA2326IqLoYHW52DY3lSqkEJIFXm2kOUEhW54Mtr6MphN+413ylYKyNvzaAAXOl2J/dA1JqOTYkDKt52ImUIDdPfWYSnMumrH2xIbLpu0o/H7PjxKLlkvzbMAyFWFwCro28a7jxpuGbhKypUyq2JyhjEb2WRrAPbLrYlUA36Ekg1pcDillXOoIF2AzCxOUlSfSDWe2VyTCr0nkByso8S4zFDc9HUjm003dEcau8NEuHU5pL5ndyzlVuzXYgWAA0UnzE9dXldzbKqNcB9M1K9Jj/SlEOq54Ur01qsqhiKQSw6xXcgqCfEqtszWvu6/MKJc9CnwUm18OqMMotcEkVXWqy23IcwFrC1x16/dVaDrXXwX6asVLqTxGi4jQURopauaCj0DoTRg1FARtRUe6sk0MiTFa5DU5NchaWGODXYqIbhXd6hBPQkjUTJQrijgUwXEtYEk6byaoYsVPOAyZIY2AZS4LyMpFw2UEKO65NWu0XQqyMyqGBUkkDeCP61lNlbYCCPDTsoIACurB1NtBYjxSeo0jWZckIrYdH9NxYcs2sn/BZvsVCSZppZwdQBZI+5lAAbzk1NPs1GsURYnFsrxqAQey2hGmqnQ0bA4U9IXPEHcQdxX7NK7bFAC29CejrYr/W1cd5Zydtnoo6bHFbYxVFryc2vzoMUoCToNRwddwkS51HWN6nQ1ztsDnF14C/pNZ/GwO5RlJSVTmjkA+NbW994I0K8a7i2yQ4bGRkW0LrrESOsjxO5rd5rfo8ycrfU89r/ANOlj5grX8jY4DChFsDe+t/NQ22cGz5SouRfqovDYkOoZd1tN2o7LU2MlKxlltcf8vTYSksl9zmNKqPl/wBkv4SxH+l+XHSpeyUP2liP9L8uOmpWX3y+WdHH7F8I+ieQZ/ZuC/hoPwiqraEZ9uYhIRmeWFC97qY8pCGz20zR/aB22tOQnwbgv4eD8Iq4KC97a6C/Gwvpfzn01XYwt1JmJvePZ4AOZY4UtY9GQthHA3aHIrm/UDVlyKOWCU2IAKDdrmjghWSw4kMrDvBrTiqTaO2GDmHDhHlHjlyQkV92a2pc3FlGutzYVUpKKuT4CgpT+mKItn7QkfAPIHLSKs2ViAT0blCQAATbLuFqo9uTTFnjZmkCGUaoBlIgnVTcDXOpzfZVym1MXEQMRAJk3l8Nclexojr5wTRmH5S4WQgCVVY2ssgMbdujgVUMsJr6WFLHPG3cS1w06st1NxcjzoSrDzEEeapK5GtORpTBAPjcWI1uRe+gFDwbTz3yoLj4ubU92lGnDqTcgHv1/wCcKpdssquAgyka3Gmh3VowxhP6a58gyvqETbZy6FGDX1BNrUJgyZZwx4anstuFAzSs2rEk/pV3sTDgJmtq33DdWrJCOGFpcsDqAbUibPcjfwF9Oy9AqK14FZjaCWc7+J10vv8A0q9Nn3LayTiRR76KiFCxDroguFF2IUDiTYemnzZIhkQomE1k8ZythTRLyns0X6RGvmvVZLyunbdljHYLn6R/QVjyZIoZ06nokkgAuSAOs2A9NVWK5Q4dP8QMepLv9o0+2sDiJ2kN3ZnP+Yk/furi1J3inn8I2Y5VKfEjY/vMF+wXoldpu/ilE7MpY+m/9KwsbWq1wWNINTdYt5pFvj5Z/nXt2ZV+4XrO4wOSczO3ezH7zWngnDix3/fQmNwN723Utt9ynOTMuIx1Aeam2ekYvFKo6f8AiH4/+Uk+Kw4cKLxOHINByqCCrWseulZIb1Rq0Oslpsu9K13RdbLxhRxBMSSAebf5Y6/3hxHnq9jsm6xv5846x1HsrG4OXnfeJGOYdKKQeNde35Q+0Xq12dtIqwjxPRb4rDRX7UPBv8tc6UXF0z3GHLDLjU4vh/3TL8ObEAXXq1Yr91qgxMqoLzSIgI8ZmFiOojjVRtLaLAyqrFUjVASvQZy+vSb4qjrGu/WqWVYYzctnfeTGF075HuR9K9Uo+SNtdKLVdrmBh7ULsjE5orKkbD5UOaxVuwCx+2tZsxGxKqwZubZVYE33HcLdf6V5/AwkZFihJkDhtCXka2oBO8AneWsLV6vsHAmDDxRE3KIAxG4sdWt2Zia6OnzSimqPO/qeHEmpRfLPnH2YB+18V3w/kxUqXsw/C+L74fyYqVCwIe1HvfIP4NwX8PB+EVesay3JbaSQbMwLOTrBAqqoLM7FRZUUak/80qSSSebSQth0P+HGwEpHU8p0W/UnpoMuaGJfUzLj0+TLJ7SbbW2Lt7Xgb306PIBcYdeLHhnt4q9e/SiNn7NjVQkegGrG+Y67y5PjOd5Nc4HCQooRAIxx3rbuO9m7TepnwosSD0fi3GrejWuHqdU8r+x2cGnjhXXnyd+1yASp6PYct/6H0ULi5gwySKrjdlZQbHtFrGmfEuhsSbjcDrbtB6++svtMzYvMsDBY1NmckjnWB6UasNQo1BYcaRDl0nX3Neylclfg0nJBxbEIp6CSgJbVReNCyr2BidO01oDuqk5ISRnDjmohCoLAqNVLDRir36YJ+NV027/n216bEqgkeYzy3ZG0qHvpVPtfBFnzA8BvNhxB19FQ7S5VQRsUUmZx4yxBnyDrYqCB6aMwO1opY+cDgi5BBBUg7ypQ6ggEbxWnFNwla6i5QlVtcFQuCYh771HDW5OgH31Gk7AaMw6hc0ftDaAYZY7jt3X7LVTiW9woLEdW7uLHQd1dKMnV5BBYRY5guW5Nzqb306hQ+29soWBJsQo6I1N+OgqoxxlItfKOpf6tv9FqpZVy8Kzyywi7guQHOiwxG22NwgCDrPSb0bh9tUuNZ3N3Zm7yT/6qWnbUWrPPJKXVgrIyqZaFxqFlFuvdVwuEZzlRSzHgoufPbd56tcDyJxEh6eWJe05j9Ff6mlbGzVjk+pRbOlsoBOoFj/SjlYaVrYuQkSrfM8kgsRmOVTb4pC6gHv0q92XhIQt440Qi4IygMpG8Nxv+oPGjjDyVLFudnn+G2fK/iRu38pA9J0q2w/JjEm1wifvNr6FvW6tUlqPailgj3M3hOTbr40w/lX+pP9KJOzQN7yN5wv4QPvq6c6UM4o4xQahFdEU/uXGPiA95Lfeaj9oxjdGg/lH6VYuKBxzkRyEHUIxHeASK0xSQNAWJwiyLlYabwRoQRuKkbiKr5sMwBWQCVPlBb/TTr7R9lQ4HaxyqHzls2rAKpA5zIucHcTdRoNxvpXXuwTGSFZXaNmHi5VsjMD27r27O+l58OLNHnqbNJq82ml9PTuuzBfc2zNzLOS4ClbgqAN3TYHKNSOJ10FEYHkpEtmkOc78uqovcN57zRa7YURhrEvpeO659GyX32tmB1pe7yAAsrgHPvy/EXPuvfVdfOL0vDpcWJW3bGarXZc7pLavsXmxssLAKqoh0IUADs0FaoHQV5zs3a2d+bYMHJkPDogO4Cmx1Nl7tK9DhHRHcPuoNUo8SRhW66Z8y+zD8MYvvh/JipU3swfC+L/0fyYqVYWdKHtRuOTKvLBhDc88qJHGxd0ESJAj2XKd7ZjrrfttWjXauLiBDqJEve7IXv/qRC9u9Kl2BybjxGz8G4JST2thwTvVsqjKWXrFzYggi++qzG7CxuGOeO8i63MTG/e0TA3/8j21gz6bJKTa5NWHU4a2vhmgwW3UfVkMa3AzI4kjDdT3sU/mUCj5ZubOlr9Y8Xt04HtFYqHHs8c0soBcwvEqrGwzk30fUjMCdF4XarXDxTyoqm8EYUKSdZnsLacIxpxue6uVlhXXg6GPa+ep3jsQ07tBGxAH9vL8gH/DQ/LOvdROy8EMSAiDJg06Omhny/FXqjvvb43DS9NgdmCQCCEZMOLiST5fykRvjMTfM/DUb92ujjVVAUAACwA0AA0AAro6LSJ/XJcLov6nO1+tcfog+e/2KPb2NeIwQQFI2kz2Yi4RYwNFXdc3AF9BVRNs1HB5955j1PIwA70WyW81G8t4kKLIZhDJCWKEjMDnFijLe5vYbuqqTYW1TN0ZFMc1gwDaB14EX4acd1b9RvTvsH+lwwzh9S5LjCRKgCxIkf7i2Dd+4H7aDxmz2uZI+jItswJ0kUblYbrdTfF7rirD21pYjS/H4h795pmLMRfQ2srbr99Zo5JRluXU608KlFwklRkn2u0hNwVAJBTcQRvDHeT9lWuz8fYAaWp9pcn87F1OSQaMLXDAbswuMw7QQRVJMskB99AA4OpzIf5t69xArpY9V6nu6nktd+m5cLco8xNbIgcaVSbRwlt+g6zRuzRKwBAyDra9/Mu/0289WiYJb3bpNwLa27huFa1ikzmrG31MjhtkyyWyrZflNoPMN7eYVeYLkyg1kYueodFf1Ppq/VKmRNaascYj4wSGweGVAAihRpoBYUWppRrVdjceUxUEQHRkWXMeoqLp3Xs9Lkx8UWZb7aFCnnrgGxj6VtxIItftsTQe2sVNG45vKwaKdgmUlg0a3U3B1BZlXLbiKDTbD31ZeaZIyspXKvXI1+xVk6PDKOuhsKn2NGDXYOlA43aCxiLos4kbKMgv8Vnvv10XhQR5QobBVkDZQxBUadNo8ra6EsjCqsiiy6l3VE26qjYG1WlieSXohch8XKLGJJGO88XPmA7a6wW1TNKVCsqCIMQygNmLuhBN9LBL27atMjiFyUBiowysODAg+cWNHS1X48MI3KePlbL+8AbfbatUegplPHs6IEqpYlSoa7XNwwlGY9e7zVEuyYj0czkKLEZtwKkLfTgrG1V6vIJAUMpVmXUg3Y5YAc5K7svPdWqiu9gq+dL85YxKGzXtmVU33G++YUSa4VFtOrs12ydhRPGQb2DE24g3z7+q5OlSy8jcMbaSWsRbOdcy5DccdPvqhhxE6mTmzMDzyABVOXLzbGPhuMlgxvu32FFT4iUAsGxJYc6Fsr++hZkNgMnQJUhRfQa8K5+abU3QcYui5wfJWKNgyvLexBuwbNclrtpqbs2vbWgNcG9czzBRdt330luUuAbPmT2YfhfF98P5MVKovZXmz7VxTWtcxflRinpclTo6EPaj33kLf3NwX8PD+AVeXqm5CfBuC/h4fwCrsijXQ5svcyvxWykds4GSQ298XQ9mb5Y7DXC7JU/2hLj5Pir5wNW85t2VZgU9KlgxyluaVjY6jJGO1Pg4VLAAAAAWAGgFuoVi/ZB2sU5uOMkMGEpI4EeKPv07RW0mlCqWO4Ak+avJttTmWV3O8k05LngRKVcnHKDb/ALYYMq5CCGDaZlNtcvZw131NhsZ7ZW1xHiY+kp4HrI61O4jhVLLHUFyCCpysDdT1H/nChzR9Tl9ToaDXPA6fMX1X9Te7I2iJAVcZJUNmB1se3rU7wasTPcEDRb7vGIt8nsrKwMcQqyoebxCCxv4pB4MPjIbXBG6jZduZYnDrzcwRil/lAEjI3iuOzf2Vz3Fp0erUoyjuXP3/AL7lvjcWiW52RVB3XOZvoj9KqsVt+KxVY3cHQl/e42HVlPSbuCmq3FskZu2fm2VWBW4MrG988gN92XeQNTQuCxzM1sPEoPHIpkbuZgP9v81FGDfRCsk1HiUki45L4xhJzZN43ZlRLODCyqZAoz9IoVB39Y4VsY0rPcmtjyiXnphlN2YLpmLsojzEC4UBAVAuTqSa1kcddrTymoVM8trli9X/AEunf5IUSp1WpFWnFG5WZaGG+qzF7PieeOR2tKpHN6gEZS2bKN+oex7hVoRVBtfKMZhyOk7Bo2Wx0Q684rW6LKQeO49dqBhINxeFBkM3PslozHoUyKNbtdlNjmtxt0ReoRsuMpzXOE5Uy2BBYGQ5jIf8xIve3X11VyKkeEEZBypiGYrZj72mJ1J33Aup+2uuTcTDEEMCGWM57g/GXDc3rx8Rx/Kaqw+3UuZtnK6RorsojNgVIuMqGMgn91z2jSocHsCOJLZ2y2W5OUWCO8g3AAC8jeao9nY1zinRmJW02VQAAMklrsbX1UqBr8Vuyqfb205CcTEHfJ4pugOUZZbqoy+KzCJbm56d9LiqZFfQ02E2bGkbxAkhlGYEi+XIsXDrCb++ocDs9YySHZ2yhGJIv4zOCQALH3zs0ArOrj5xO5DkEyRxtmACoqPickd8h0ZQhvvJfeL1Y8mZWf2wzlixlF7jLY82gKjQXCkFb9lFHllSTXcuHoHHSlUZgMxVWIHWQLgeejHNBz3INjlNtDa9jwNuNaYoSZ6DazP7XDBSZrs2W9lGVmA11DXW3maoMTtp15wBU0LZL31EfO583aeZNv3qmw2wwixnMOdQsxawtdlcWtuIBcnzdtKfYObPaSxY3Byjohs4cWvrfnX7tKP66L+izY7NxccUMbMSBIwtoTq269h0RoNTpR2P2lHDbnGy5gxGjHSMXY6A2ABHprNSwBolTOUyurWC5gwUGwOo3Gx81Xu0MImIXNnKjm5o79XOGM5vMYxpxvXOzQkptsuLjRBgNt87OESxjIJBsQ2iobEHcbswII4VJtxjdR8Xf5+2gMLsxYjzi4gF+kScoNy5QvYX0vlYdmbspsVOZGLeYCmabG9259isjXY+fvZM+EsR3xflx01deycpG08QDofevyo6asmX3v5Z0cfsXwfQvIQfs3Bfw8P4Vq7Iqj5Ct+zcF/Dw/gFXoNEuhzpe5itStXRNNeoUZrlrtIRxiMGzP28B/v8AhNYG33V6TtrHDxAFb5RIDW7uFZl9mxH4gH7vR+61a8ellKO4TkVvgzEkWl+w+erXZuw1sGks50IA8X/9UW2xU4M484P3iphGYYGAa5RXIJHUCVFuobqfh0+xtzRUbXBPNgA9jqrDRWXQgdXUR2HSop8ExGV0EinTS2vep8U9xNQ7P2xdFDZixPjBQLDnAgzKT0SSRp23qU7dvExVXDlGZQQtkyxlwTrrfTTU69V6XnxYc3L6nU0ur1Gn4i+PD5Q2H5LIbGQdEDooCx06mcm5H+UWHfWjwODWMBUUKo4KLCq8bbQRh8rE3KmMZecBDFTpmta6nW9Tx8oIwFLJIFYSG5C/4YL2tmvcqpOnWL2vVRjDHGooVly5c0rmy4ij41MRoKp9ibb51hGwYSEStayiwWR0CkA3zWXeLjTfS2ltwRuAA2RGIdrAhvenkyLre/8AZ9mtA5WL2u6LY3FOKzmK5TWKZY3yAqX8UmxSYsts2hUx3P7ptwvo066uyNNCtQGN2jFG1pHCnIX14LmVN/aWAqwBqo2ts1pHDq6qVWwDKSLh0db2I06LDzioyKu4djMakaBmbRyFQ8GLarbsNt/VUWA2tFKsdnXM4NlvrdRdgO69RS7NPMwRIwvFzViwvmCLkN7cSL0Lgdhc3MkhYNlvocw3qFBGtr6NvB0OlqHkJVRYzbSiRijyKrKoYgmxC7r91z9tRrtqHKC0sYuGYENfoq2W+7stbr66r8dstpp5LkBAse8Ekk79b2y5Ru67U8+wGtJldbSakEMDdZnmQBlYED3wg91xUZKiX5OmmooaU1xBdUynLYWChQRZQAANSbnf9lcSvTYRFyZHI1DTHSu5WodyTfsrVFCmyOulNcmnFNAJAas8HgC8J6RFzoOGnXUey9n84MzaLu76vokAAAFgNLVg1OevpiHGJSpsVx8Zft/SrPC4JU1A16z/AE6qJNODWWeecuGxiij5h9mH4YxffD+TFSpezD8L4vvh/JipVnZ0oe1HvHIZf2bgv4eH8Iq8LDfpWO5F7Wts/CIVv7xELg20yD7a6vW/FpJSXPBy5yW5myoHa8pWM20JsB2X3/dVMm0JBl6R6PDh5+urzFJzkR7VuPvFU8LxTi5dLBTsy1MBXVMa6woe1NJCGVlO5gVPcRbSnvXOJdhG5QXcKxXvANvtqpdC11OcNslALXYm6EknUlGDgnTrA81djk/GVClpMuo3j5BjGtuCsR99UjY2UE5ZJWQKpBy6sAYjocnjMTMu74o3b6udiztzxUvIwtKbEaKRK2/ojeCtteBrE2n0RqpruTth8MgYNIilGLuSyhl5xmYBjvC5nNr9lSybBw+ePNIQWVgq5wM4ykMRcX8Vzu7OoWp8WoEmLCk2vFKCY2YiZWzBLW6SsRe3adbWozbQeSRLK2cogACnouhZpRe1hoyjtpEmMj8lxsXZsSkSxSGQFWUtmVg93ZyxIG+7tusPRXeK2JG5YsXsxvlBsAxQxlhpcHKRx+KKD2M2XCSuA6reVlCrZ7AAdFSNDdWtcUocRK2BuGYS3y5rEsLSZbm4F+jY3sL76Ep31sbFbCgUDO7AEZRdgMxyyKW3asVler1axGNeZ2ytzjhZeK+KfflsCALrkERv1t21tS1EipHYpjTXNdE3NqsEYLXRWkDT5qotDBajlfSunkoSRtKOMbBkxM++hXaunahXetEIi2zmSWuBSrpUJ3U7hIBnAroCmCH0UdgNns51BC9Z/pVTnGKtkov8LGFRQN1vv1qYUyiwpDdXDbt2PSoV674VzeuuFUWfMHsw/DGL74fyYqVL2YfhjF98P5MVKgZ0Ie1Hp/JP+44X/sxfhFWoqo5J/wByw3/Zi/CKtga9Fi9i+EcefuZ1Wk2Ric6AcV0/SszepcNimQkroSLUvPi9SNdwYvkkmUZ3H+Zremh2WulbU5tbg21tY9dRh9NdD99Mja4IOBTTyZVY6aKTc7hYE624aUgajxsedHXdmVlv1XFqJ9CLqE4LGJJmCsGK6Nv0Oo479xHmrnDbeiLlS2UBbgkHUqZA4tbhzZI69aE2ZhTGWN737LfGkfz+PbzVwdiFyxMm+4FlOn9vb43/AM//AI9tZpxlRoi42aKXHqI0lQBszQqDuuJHVL3tfQPu81R4Xb8bovSVZCFJQ5rDMyrvA1PTX6QqBsGTCsYIUqY2FgSt42VxoTci466hw/J62X3zxcp8Xfbme3jzP/l2a5pxaGR20WKcoMOVzZ7dHOAVYGxbINLXJLEaDXUUzbVY4eCUKoaXmPGJypztjqQL2uQvewoBOTbCxzrmCxhWKHQxMCNM+4hQDxuN/CjZtmMcKmHDjREQsVvooAuBm0OlwdbGgplvaM3KOAKWzMLLIbZWuRGSptpbXKSB/vU8e1oWYIHu18trNvAv1dlr9em/SqnEcnnbQzDKBKAMh05znbnxt/vq3NvicL1Nh9isr51dQedeS+VsxzZrqTntlvI2lt1uOtXyT6S/y2roDWoUJsL6mwvw146V2poqAOwKTC1MTUb1SRDiU0LI9TSUK5p8EBIjdqGJqSVqitWlIWxzSNI0xqwQ3ZmFMj3+KDcnffsrTUFsvC5EtxOp/SjQK4+oy75/YdFcCNPXIp70gMenFc11UIfMHsw/C+L74fyYqem9mH4XxffD+TFSoDoQ9qM7FtzEqoVcROqgWCiVwABuAAOgrvwhxflWI+tk9alSot0vJe1eBeEOL8qxH1snrUvCLF+VYn66T1qelU3PyTavBz4QYvyrEfWyetT+EOL8qxH1snrUqVTfLyTavA3hBi/KsR9bJ61LwhxflWI+tk9anpVN8vJNq8C8IcX5ViPrZPWpxyjxnlWJ+uk9alSqbpeSbV4H8JcZ5XifrpPWp/CfG+WYr66T1qVKq3MlI68Ksd5Zivr5fWpvCnHeWYr6+X1qVKpbJSF4U43yzFfXy+tS8KMb5Zivr5fWpqVS2SkP4U43yzFfXy+tS8Kcd5Zivr5fWpUqlslIfwqx3lmL+vl9amPKjG+WYr6+X1qalUtkpC8J8b5XivrpPWpvCXGeV4n66T1qVKpufklIY8o8X5VifrpPWpvCLF+VYj66T1qVKr3S8k2rwLwixflWJ+uk9al4RYvyrE/XSetT0qm6Xkm1eCXwtx/luL+vl9an8Lcf5bi/r5fWpUqElIXhbj/LcX9fL61Lwtx/luL+vl9ampVCUh/C3H+W4v6+X1qXhdj/AC7F/wD2JfWpUqhKRWYzFySuZJXeR2td3YuxsABdibnQAealSpVAj//Z"/>
          <p:cNvSpPr txBox="1"/>
          <p:nvPr/>
        </p:nvSpPr>
        <p:spPr>
          <a:xfrm>
            <a:off x="307975" y="7937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Shape 269" descr="data:image/jpeg;base64,/9j/4AAQSkZJRgABAQAAAQABAAD/2wCEAAkGBxQSEhQUEhQVFBQWGBQWFBcUFxUUFBUWFBcXFxQWFxUYHCggGBomGxUUITEhJSkrLi4uFx8zODMsNygtLisBCgoKDg0OGhAQGiwkHyQsLCwsLCwsLCwsLCwsLCwsLCwsLCwsLCwsLCwsLCwsLCwsLCwsLCwsLCwsLCwsLCwsN//AABEIALQBGQMBIgACEQEDEQH/xAAbAAABBQEBAAAAAAAAAAAAAAAEAAECBQYDB//EAEEQAAIBAgQDBgMGBAQFBQEAAAECEQADBBIhMQVBUQYTIjJhcYGRoSNCUrHB8BRy0eEVM2KSFlOCorJDRKPC8Qf/xAAaAQACAwEBAAAAAAAAAAAAAAACAwABBAUG/8QALhEAAgIBBAIBAwEIAwAAAAAAAAECEQMEEiExQVFhBRMUIiMycYGRocHRQuHx/9oADAMBAAIRAxEAPwDNk1YcK4U19b7KyqLNs3WmdQOQ9dKANabsTxJLC4pmZAxsnItyIdhJCwfN7V6TM5Rhce/+zDCm1ZU4XhbXMPdvhlC2iildZOcgCOXOgCh00Ou3r7da2f8AxCL+BxC3RZttnswlpRbLqHUt4Zk6A60ZjuMqgxD99ae2e5/g7QIJtuuvkA8AEQetI+9kTacfP+g9sWuzz8UvTnXo3+L4Ea6c8duP88yO6jrtpWT4BiO8xme5e7rMXYv4RBIOgLSFOsSdqKOeTTbjVFOK8MpXmdR89K0mE7LrcttcGMs5UCm5o3gzbA117d3UuHDulxHPdBHyXBccMpPmIAnlrA2OlDcExSLgsarMoZxbCgkS0HWBzqSnOeNSjx/6UklKmU2Mw2RiFbOoJAdQQrRzEilg8N3lwKxyA6Z2BygwTrA5/rW3xd+0cBdtfxKXCbVtkDuqwVMsi2wvgMDqSaa/2jBx9tRctjDDIzEZcpYWiJL9ZMb0Kz5JJ0ur/sFsj3Zn+HdmLl22rhlBuObdlTM3Cp8TaDRQJOu8VxscDD4n+HS9bY6hWhgpYbpB57/KtTwjtCFGBU3wFW7iO9GYQEhu7zdBtFYm5j2GIN6SXFwuD1g6fOpjllk5X/L+pGopJos8B2VvXrd9xAFklSDMsy6sB7UHiODuuHtX2YDvSRbSDnIH3vathxXtki3sP3Ed2fHiANmN3Rg3tvXPE8csti7i2nS2qWTawjkgIj7sQ3KdpoFmzdtcd/4ovbH2YLKZOhkb/wB+lHf4Uxw7YgkQrrbykHN4udbSzxmyjAtdtXLyYVluPmBW5c5Lm++aH4H2htvZz4x1ZzfRgNBlhYVygiVB/KrefJVqJFCPsw+QwdDA82m3v0rnW8s44HD4hLt+15rri5au/aXC3lDW4IdTtvpWCmtGLJKd2ugJKhA0gaU09OKFNKajSFQhIUqQpGoQekGpU1UQYmnmmilUIPNIU4pLUIKlT1GoWSmmnpTU1QolSpgaeaqyEZHWom4Oten3V1OnP9arMbxFbV0K4he7Zy3QKyrt/wBVLeRpW6Ffcd0kYTvB1pBx1r0LCYtLgJTUAkHQiCBOx12NVr9obY7swQjG4CzAjL3Y5CNQZ3oXkrltEU2/BkM4604P7it7bx1tnCBgWImBMbTvtMEGPWrFO0P8OlxTazd0tlhJjN39wr+HSInnNKzaiUFaphRk26o8x/e1Kf3Br2C/2msRcCMrPbVzlYMoJQw4zFeRImJipp2kw03VJI7vKr+B4zNEKpA8Rk7b89tazfnZPgvn0eNlqiXHWvSe03aC0rW2tEOXFvLlny3GyyTED23ofE4zu7llcgYXHCyzZVHoTB1M6bT1rStQ3DdwDud9Hn5YdaYOOtej8Q4jZzXWTMFttkb7N4zQdBA2GtBLxa1mgExkW5mg5cp21ijhn3K7RG5LwYbOOtPmFb+zxa0coDTm2EN7a6aD3irm03oKJ5JeKJv9o8n0qIP7ivY7bCiEcTsKW8816L3o8Xn9xTfvavctOgqcDp9KX+VMK0eF/vamn9xXuuUdBSAHQVPypegrR4WCP2DUZ9/lXvAUa6Co5R0FT8qXoq0eFT7/ACNPPv8AKvdIE7CpFB0FV+VL0S0eET7/ACNOW9/ka91yjpT5R0FT8qXoiaPBw3v8qWb9xXujgAcqBukdKKOebI5JHjPefuKfOK9IxHHUS7dt3BlW2Lfi3k3SQBAHUfWlf4mv8O963DKqs3ScsyDppqKNZnV8E3PqjzfOKYOK1+B7Ro6lrmVIKqCCXUllLAAgbwDyoq3xu3MEE5nKrlViSAqmSI032/vR/d+UU5P0YbOKfOOtbu7xm3qEIJD21IbMkC4+WZK6+nWicFxW1dLJbYExJ0IHgbKYJHIwKr7r8NFObXg87VqbNXqItgcqf4Ue6QP3vgje3PuaquLcJW8TmZlm21vSNmIadefhHzrY3+CodiQep1n3qnxmFa2YYaciNjSIZoZFQh7o8orMFgwhcyTnYMZ5HKqwPSFFV/8Aw+IANxyF70Loui3RBG3LerrLUSK0OEXxRSnJFdw3hC2bwuqZIy6MqnVQFkNEgEcgav8AFcBTGP33eXEBFtb1tcuVxZbMkmJGp5bighV12bfzr7H9/KsmrxLbuXgKM5buwa72OtsCO8fUYnp/7lszcvuxA+tPi+yCXDdPeuBca3cK5UIFy2AobxDXRdRtvWkmlXMHbmZTFdibbZYuugUWwwVbQVu6bMugHhHKFiicb2XF5VVrrqMwLhQsOAQwXxAxqNxBrRU0Ue97dvgq3dmZx3ZEOt5RfuKlx+8KAIVDQQdxJBkbneKzP/DoUFDceO7FphC65T4TtuOlemMazXGYF0x8a1aNq3FoGcn7MwOAqDb+0MoZlVRSxmd1Aj161f2moc1NWro7EuhTk32GW260SjVX27lFW3pU4hqRYWWotTpVdaeikfas04jFIIUU+Wok0walUEmdIpEU2amY6VRB4pwaiDUidahYoqLCnrm71aLs43GmhLtd3NC3m1rRBC5Ge4jwNblxnLsCxsmBEfYsXHKdaiOGKLL2cxIbvJJiftCSY05TVxdFcAlPjFLwA5P2UOG7OorKS7swe28tGvdKVVYAjZjRycBDTcF1kZbpuiADJdcpWCOgo2NaMwS+Iba6GdhQ5IJRtFbnfZVnsRbRTduXrhY92SIQSVuZ0EwT6Vy4dwVbLqQzGBdWDEfaP3h26HSvQu7VhqARvqKoOMXAX02XT4nlWTTTt1Qc265YDSpMdKlNb7FWasmst2k4ytrE27bkNbFm67JpmLBWdCuvIWnHTUTWoIqp4vw/DsGe8s5sik+KdSbajQ6f5pGn4ia4ibXQ9NXyZXF8UUZotXFMxlJViSGcNBBO2RtDvpFcr+OIIJRwJuKo8MO1t1Q85GraTHOtVxDheHRXdwVyy5ZXcMMpZyVIaQdWOnU8qG43wi0bQyrzYjVpHetmYgzIJIUzuIrVh1E3JRbKaj3Rmm4wFZk7tyyxoCp3Dk/e0gW209RV9hOMW7KghTcZyc2Ur4IKDKcxGv2i0DwjhNnvRKE5pBlm3IaTv/rb/ca1l7htp8oZZyDKNT4R4TGh38Kmr1U53tYMdvaRXHtMoZVKPLJmUZrc5pRcpAbSS4AY6b8hS4DxzvSttgxcpnY6QCCPCY5wRrEGK7ns7hyS2QyVjRnHICdG30XXfwjoKIwfCbdog2wVhQsZnOg6gmC3qdfWsYbca4Dw1MTTGlloqAseaC4hgxcHrsDRpFQY9KKMnF2imZbEYF0nMDA58vTWhxWsu2s6kExpH761ncZgjaIzag7EV0sGo38PsVKNA4aKJttQtdbVaJIpB9ttKKsmgbTUVarNNDEHIac1CxXSsz7GoeaU1GkagROaiKQNOKoqx5oa6d67uaFuGigiNnN2oVzXW89VeN4pat6M4DfhWWY/9IBNPtRVspQlPhE7h1pmFVz8QuFgLWHusDsXAtL/ALnIPyFLu8TublhDzt5Wb/vnX3gUEtdhhw2acf07Pk5SLAKTpz00qyThlxdSoI3ieUUL2cv27jFLgK3xqFJMEDQtbYRmXb1HMCtPfYqpO5A5+lKnqt7Sh0Zp4XjbjPho54C9KyTHQTy5VW8bwgWHXmdf60Lg2fMCqyQZP66dK0boGBBGhpbf2cnwD2jI0q64mzkdl5A6VyyiumpJqxJrGNZ7jXDrly9mC5lizlOYDuzbvZ7mh3lcu34Y0rRGs1xnFPaxdpmd+5Nu5lS3rmurLQywSZWAPWOtcNGhXfBUngN/JDKGP2o848z2chu6nTM+sbjNsNausJw66uEuWQcjkXxbObygsxTXlpHtVdh8ZdbCEtcYO2J7tm1BRWvgFRIkAKYB/Wn7P8Ru3MQgdyQVKlPu6WrDhwOpNxpPqKtMNqTRSXeEXzcYLbyEqMozrA0WEOsESCTrqGitNg+G3Evq/dgDvHZmzgrle2o0EzIZYGnX0qzHEJxRs5R5M2YNJ8OSVYRA/wAxSNfWBpIvE+OtaLxazKpic8SRa71tMp2UGOp6Uyc9/IK3dF1NOKzvZnHNcu3czMVyyoPKb98D/tVR8K0ZFLKquCIp2pRXG/ikQwzQen/5RRTbpFM7UzCuBx1sAEmByOU6+2lQucStDdwfaaJQk/APASTVLxy4DlGsiZ6VAYhr14ASE9DyHWocXOZ9oUaLpv1rXhx7Miv0C3aK+alaOtMq1NRrXQYtBKmiLJoZRRNsUiY1BlpqIQ0Lb0olayyGITn+9QmpmhsRjLaed0T+Zgp+VCQIBqc1WDjVk7Pm/lViPmBH1pNxQfdRj7lR+pNU2it69h9w0KwqqxvHbo2tKPdif/qKpcR2gxGvkX2U/mWqLIkC8kfZpr3SdayPZ/GIA6GBfFy53n428Zy5p1YQRFcbvFr7f+ofgFH6VW9z39yMRcfMD9lrz6h/xemlZ9XKM4eeDp/SM37baq5Xk2wdmkGdNx0HUa6137lVOplTsRAg+v8AWs9gscUIs39x/lXPxjoP9Q6VcpYjUEa7f6usE7GuRR6nh+a+DnjrCNEaOpm3ctmGVuRVuTfQjea74btXCGzifBdAhbkRaueoOyt/pqSoo5ZuqkEkexqDwRAGZdd9SB0IEyPem48zxtPsx6nR486p9+y84HbiWLLqNpHPrVuDWAXAGx9pYK2o+6wHcN1DIT4B6rFH8M7ZC62TKq3V3AbOjxztuND7b10I5Fnlx38nndTo56f5XsuuNugU6DM0EQNdKpoHp8qtrGe+wNxR3Yn015a1Yf4db/CK1xy/bW0w7d3J1agb3DbbXVvFQbiAhW5iY+sTB9T1o6mNYgrArvC7LyGtqc2bNI3zEMf+4A+4rjilw+HJvMqocoSQPEw0y21A1Y6CANTA6VLi/F7eHQM+rNoiLq9w9FH67DnVZguHG6RexDB7muRRBSzP3Landhzc6nXlpWTUaqOJfPo2abTSyO3xE4niZW5/ENw+6NIa6pRrgEDe2rTsoBAk7TtRtriWBxIKl7TEkMyXCFbMogEo0GYAG21GjCMpADAneASI9YMj6ULjcMjn7a1buGI+1RW+R1HwgVjh9Skv31/Q2y+nxl+6w21w60rBhbWQ0hgOfi1/+R/9xo08qxeOS3hwLmGDWYa2Cqse7bM6qU7ucgJBIEARW2mK6WnzrNHcjn6nTSwSSb7IkH+9Cvw1GJZpJ6z/AEosmnmtEZNdMy0Zq5e7piLZkcw2omhL1yTMAeg2ozFYB8xgTqfT96UMMMSrN+GBHXqK6uNwSuxbLbgeFhc53MRpsKsXsK2rKD7is7bx90DwvoPQbfKu1nir5TJJYzB5AfDnWbJp8jlustNHLidnK5iAOg5UKpmi+K8QQokkKR5p01/Ws/e44o8gLep8I+e5rRDKowW7sBtF8op7+Mt2hNx1T+YgT7cz8KxuN4vfba5lB5Jp9fN9aor+YklpJO5Op+dZp6j0g4tM3l7thZHkDXD18o+Z/pQl7tfebyBLY9fG3zOn0rFBiKGwl24LniJyk/D0rPLK2w3FtNpmrxHFLtzz3XPoPCPkIFBkfCudu5NdGI61d2ZGpeQnD4gg1dYHH661SYbC3HjIjMOoUx84irXDcBxX/Ly/zMv9zVkUJeEXPhuCqzGYD5VZ4Tgd9dWa2PbM36CiXwDbG5/tUD/yJqlCT6G/al5MTfsEUNcQMMrbdP1mts/Bk55m9yB/4gVwbgln8Hzdz9C1M/HbKWKUXaZk7WIDAWcRqh0S4fMG+6CeTDSDVjhuJPZPd39iQFu/cboG/A351aXOE2Z/y16HTX4HefWhXwbKpU/bWvX/ADFHQgiHH196yajQSit0ef8AB6j6f9Ti0seZ0/f+wzGYtbaBh49UVVmDmcgAEbEf3qtxOPvu7ZXFsKIbJFtRpJGYhmO4M6UJieHqVi1dNsKQ2U+JAVII8LHMkehHtUb3BLmIbNog0liCoaNotkkn3Me1ZcWnyTdJG/UarFiVzf8ADkDud2Wl7pfXQgNcM84ZyV+SzVl2csm7ikS3mKrct3DmOY20VSWLSPCGMKFMHU6UbhOzVldXzXG6szD6LAI9DNbPs6ES2LaKiQT4UCqI6wNK1vRSx1Js4+f6qpxcYx7LVRppoOlPTmmqjlgHEeIW7C57jZRoBoSWPJVUas3oKqLuOxFw6D+GTqwDXyNpAbwJ8S3sKzfHlNzF3O8MXFvKlpmZwLNprWZWUKw1Z5EyNT8K72sZjLZYJc70EwfJfj3koy+2Zq5mp1M72xdHW02iikpNXZe4PhtpCWgtcOhe6S7ker8h/pWAKPXCgnwtP4iYgex3+tZ/DcdYsFawAQNRbZrVxusW7qgMOsOashiUZQ6MGGo00YRpDbagiCI0rkz3dy/qdCMW/wBK4CHdk1BIXrvm9YP6Gqvi/GMoVQua40i2inzEcyfugbkmufFOL5Mqwbl19LdsaTH3j+FRzNB4S06XCABfxdwAsTolpNhO8IOm7H6XixynJKv4IZKUcauXjyD4HCm3iEONUXy7qbORzFo76WNJA/FrHpXolVfB+DrZJdibl9/Pcb5hUH3EHID4ydazqY27igzm8yW87qLdk5WCoxUFrnmaQJMRE16DH+xgt/8AY4f2pazK3Dr5NlicQtsFnZUUDdiAPrVDc7YWCfB3jL/zVt3Gt+sEDUeoqo/wrD5lY287DY3S14t6gPP6VY92xkAZdjl0A+G5/Kp+Ul0jZH6Ov+bLs4+yyByysrAFSNZkbiKq8djswi1KjWfXr+5qkxWCa1N2wJ3z2pIDE8xPlb20PyNUI4obu506bBfQr195roafPicd3n0cnW6WenfPK8M0q3ZnKC0dNv8AcdKExdy7ESE9tT/uP6Co4HiOgFWhyvtFOnnnL4Oa5+jJXwQfFJPU6n51wrQcRwcCTt1NVlrhVx/Isj8TeFfgefwFKUXJ8ApNgU1wuW/rt6+3WtVg+y//ADHJHRRl+bEn6AVf8O4Zbt+RFHrEsfdt6P7T8j4Y2efYXs7iLsFLZjq/h/PX6Vd4L/8AnzHW7eUdVRc3/c39K3S1OaHYjQkZW32Uw9gywZ7fViTkPUgbqesaVocLgLaDwW0X+VQPyognXUDprsetD8OQokGRBbc7DMcoHwq0qC4CkFTiog1OoyiLHShnFE3a5EUUWRgNya4NvRtyhLvpWiLFsylri7C5dFzMwz5bYAAMl2WAZgjQa9a6LxgfheAAZhJaQ5yxOnlO1E3MBaS5qDnYm4JLHytJjXQS21cmwFpcokgtCgBjuA5+Bgtr6UaTrsJtWQscUXO2fwrCsrHLlXwqYLA/6t67DjK5yoV94DeEqSSROhncdOdGcK4XaFxAJHIE+LkANPgKvn7LYYySh1M+ZhzLTM9TSMmZ43TIkpcmQu8cBClFYSwz+Q5FD5TsdZIO07Vf9lMYt5g65hIYQY5e3KiE7H4YZYD6SQO8YgyZ1BPiHOPU9as+E8ITDiELnSBnbMR8aTLUKUWvZbiuKD6apOahWQsquLcEs4jV18QGUOphsu8HkwnWCCKyfEew90eKxdViNhcBtkegdNFHoAK3jCmiglijLtBwz5IdM82wy4hLiLixc8DZkByQzAEArcMZhBOgYt1ovh2GxJ7yQtkPcdyxi5chjoFXyroBqZ9q3Vy0GBDAEHcESD8KGXhNoaZSQNlLEr7QTEeh25Vhy6Dc/wBLr+R0MX1Ol+pOzOYLABSwwy95eY+O65JA9XfmR+FfpvWj4Vw5bC7lnYy7t5naPoOQA0FGosDTT0oHjmP7iy1znsv8xGny3+FacGmjh65fsx6nVzzPnhegg4xIJDAhSQxBmGBggxzrzbHvlvN/AZ3GZmuo5HchiZYKx8QM8tRVZheMXbXeZdRdMtmM+Ife9dPyFADHXRcNwN4j5gdmHQgfptWjJCLx8d/JehzRxZVKTdfBu+HcRW4MwGVgYe2dGUj8qPbEloncbEDxA9CToKyFrEC+Rds+C+oAZGOjjoeo3hhV7w7iwdelxfCwPmB5q4/WubJUetg1NKS59MszaYnxEAn73JvTTSqniPAkZi0lLh3ywQ3/AEnQ/Q+tHPcgeIxAlsxhVHUdY96rsXxq3biFa4p5ytkT6FyC3wmpG1ygckIyW2fK9UVOIwV2zLEd4g3ZAZH8yb/KRVxwm3cdQwZVUiREMx/QUCvGL7/5dpVjnDM/+9sifn7Vx4GXTEGcwd7ipdUFSjh1LBhlUAMNK6Om1H6ts+Tg6v6VBJzxcL5/wa21hFmYk9TqR7Dl8IotVqaW66rbNdRtLo4qRBUom2lMtuuhWglKw0iGKu5bbk7KpOvoJqt7L4038KjO0t4gzLGhBneI2I5cqPxpXu2NwSgBzb7D0Gvwqtw2Pw+VFEr/ABLEKhVgXMQTHIQNzpSWMXQJZxd0dyXd2RmuIGhZYkkWu802MbgdKI4ZxFla2l9ocjIRAguTrJGmmg060x/hrLhMuVrQLLoxVJEwJ3aBIovDW7TqtxEJyFis6Ork+Lc+b3qwnXojxLjBtO4yKyoivJfLOY5YgiOu1A8R4+5S4balSsqjEjU92HJywdg3zq1xXDLV05nQMYAJJOwMgaHrUcRhcOiQyDIWCx5pZ4T8gB8KFkT+Djw7HOMO927LFXuiJEwhygTA6Vz4fxC5dvEMMii3qshvHnIPLXQD51YWRbPeWgNFPjHIm5JI9TudKHwVu0pZbYg2/AfbzR67zRRKfTOt3ehri0U9DXTWmIhmRxmCvSxyvI73Mc3nVnUgJ4vD4BHKhbvDbzHysW8JkNpK22AHm/ERXTF8Tu2xiQzk3AxCKQMiIRKsCB09d4oviOLdXthTplViIHjl0WDInZjVpxqxnN0H3rNxjZCqXi4C6q2VmGU7GRoGymJ5UbhuG4kFQy3D9o+abkrqpDvo0gElSo99BQvYfFlmJuNm8pX0NxASukaAkxPWtXwniAvq5y5Sjldww0AIMjQ6Hl03rFqnc7JC0iu7M4S6hcOjond2AM7BjmVSrqAGPh0B6yTWgWsnxXtQ3c3MqMjG0zK2ZTkLrc7lo5ybT+3h61c9n8UbllmdpIuX19lS66rp6AVnXJGvLOvEMeEOVdW/Kq3/ABS5+L6UNiml2MzroeutP3p/CK6cMMUuhLmzSFqixpzTEVzQmNTmkBSAqFDZqwnbXiXeXMgMqvynn9R9K2+LV8jC3GePDmMAHrMH8q8z4hwq8rHMoY88jBgPTUg0cIOT4QGRuuCnuWqDuWqtnssN1Ye6n84io4QW2uqHggyCJ0zcp+UR60xYnKSXQuEmuwDhmDvNcDWRBX7x8gHMN1B9JrQvYW4862cQBuOYH0uL+9Kt1CrAJVQdFBIWfQD+ld3sI0KwBO4B3Ecxz+IpubQQkuHydfRfUp4OGrXr/Rn+J4u9kVXt5lDo0p4gQDr4d16xqNN6CxuLZbjG0M7PGWUYuukQoOpG/pWrXAKYIuHKY5g/AMdfzNWGE4clucigE7nck9Sx1rHDQO/1tUdHP9Wg1+zTt+/BjcFwTF3iC57sf621B/kTQfQ+tabgfZ4WHzsxdxMQIVS2hOskt6sTpV1ZtbUTZQHYg77HTTetP2scHwjlZNXmyKpPgZLfOugFJ3AEkge56mBTXIEyQANydAPjRbrM6JGlNQWpRyqFnPECVYQG0PhJgNPImDp8KouF8MuLbsq+UG3ezhZnJbkkIGjWOlXeOcpbdgASqsRO0gSKq+DcXa5cCOoAygggkksAC2hGg8WlU6LV0DcR4Rdu3HY5Qrrm8xkMoKqPLqDoZ5UdhsE64d0IAd85gGVBc7ZudBcT4rdS6xAUpbaIzEFlySQwiCaseD8RN8OxQoAxC7+ICQTqBO3tQoJ3RDg+De0lxWC6klY1kFQPEYG561R2+z1/wZhbGW4WADaJmynMgy+bwkRvrRI7QXDCi2uYlvvsPAFczIWQfszp60QvHnyqy2syllRQGZn0QOxMLpoTBJ96tkVoAs9nLqlT4VAcE5GEllB+1Mr5iTqBrqdasOAcOawtwOEBZ58JkGBBY6CCSJ+NXrkULeamQiBKbZzc0Pd51O41D3GrVFCWytXh9pe8IXW4fFMnfSJnbc/GkeH2yQ2WSpkSSYJjqfQae1EmnFM2/ALk7G4bYWzrbWJMkakT8eXt0qx4RfSySqoERjJgsYMRsSYEUEp60dwvDF3mPCOf6VnzRhTckWnIfHW8KSA1vOAhQamApBWDrrozanaTG9c3uoJ7pcgbNm1JnMWYiDoNWJ+NXlzAIzSy6+5/rT2cDbUyBB2rHGeOPNcjGpMpbPDXfWAPf9KI/wAHf8Y+VXbCoVHqZsraji50pDeorfVhIIPx+lVLcaIJBQCOp/tQwwzn0ipPkvBUAarbXGEyywOboP60fbuh1lToRv0qPFKP7yKuyn4nxSZRNti3XqBVMa6XrZViDyMH4GuZFdfFCMY1EU2IbUmWd9YqQNOKYQp+0dlmFvKpbV9ApaSRop/CDETyqVxb8b3IJbRVHhVbiBQIE+XN1mrS9iVt5ZklpiBtA8TegEiTXOzxq3HhDk5WMZYIC9ZPP9eVZcm227NMG6XABc754Vjd1ykQpGXKza6rEkQZ+lHX7mJNu3GZGiSUEs0Ls6lfDryFW3D8Wt0MVDDKYbMIkxrH5VU2ONXcpLZLZW/3dwZGbukM6vDazpDaDWkSpDFb8EjisSrqq98TlcElJWNcp0Xzacz0rr2fa8LqKc4tnvWOdSMxLnzDJo0RExRfFuNtauAKFKKqs8+Zs4fLlIPLJ0O9G8Cx7XVfvAM6Eg5VMERmECSZggc9aSw310A8dNxnIAciE7tVXwMc4LFzG49SKqbpxDqBcN4iby+UjxFdioHlDTB+tarCcRS6jOoIClgwYDMMm4j4VW3e0dsqcgbNlBXOsDWCJ13KmRU4Bi31QXwDOLQFzNIlZfzFRsToKsqB4RijdtK7xmaZjbcgflRs0QD7GdZBnbWdJ99OYrhhsFbQ5kRFOULKqAYXYacqKmmWoQFOBtksxRSzAAkqJMDmedTw+HRM2VVQuZfKAMxPWOdERSy1CFfw7hNu0gUIkyzMcoBLOTmJ6kgxUr/DrJ1Nq3Jy65AfJ5NY5cqNZtKFuPVxjZTZBEUKQoCjUwoA1JkmB1Ncmekz6UM9ytEICmxXHrhOuuvxpnNMBFaEuAGxjTgVE1NaJlBvCMJneWHhHM9eVaQCq3gVs5SYiSIqzO9cfUTcpsdBcCpU5pKKQMHqNO9c6guXZi33Pv8ArUadjv70wNegQhj1fcBujIV5gz8Kz4NdsLicjBh8fbnSs+L7kaInTDuOWIuAj74+o/YqtZCN/lRfFMcLjAgEACNfn/Sh7hAOXMCAJn3FVi3Riky2cakKY6SKcGnlHO/ZVykkhhmyxGoMZ11B0IAnn0imtcFSB4m+9rIk5hl3jcD8hM0HxTvDl7ssPMDlMa+GPj5qJVWOHKnOWysNzmMba7zWea5fA6L4XJa8LwypnKsXLN4iY0K+GBlAAiKg3CbaSLt54vPLSVGYCSLZOXbQ7Qazy4a/DZDcVWYkkMToWeGABmfLPWtBxdGKW4BYqwLRufAy6D3IrNJN+Bq4fYTe4bZfLdZmKxyIykGQgMDlmIEa66zRuA4etpGRSxmcxJ8Wum4iI20FZnD4TEqAFN37ogNoApt+UToYz7b0rOGxQACtdEIRBLEkl/HBzaGNj8qVT9B/zL7AYS1asuEebZz5ixB3kNqAK4Dg1p4YFypCjQ6eEAK228CP0qOBw0YQ23V4IfQnM+pOUzOrbVUNbxMElbveN3OquQoyKM2gb02296lP0VXyarB4RbahFmBtO/XXrXSDWStYW+CAGuqIuk+ZyWJ056CNvpFaPhd1u7UMrKyqobNLSf5jqaJMqSoOjSnrmG0roDUBGputOXrmzb1aRZyutXF3qVw0M9PjEUyLtQxNTuNXGnpAMcnWpK0cp/KoxSNECSLa6D35j4VeYLhiZQziSdeg9NKD4NhiXzEeEbeprQVzdTn52xY2KHAimpGlWMYKKkKaaQqFkiahNSaoVBcuzEvUEP60qVehXQp9jVcYbhiMoJLT7j+lKlSNS2kiogWNw4VoBMRzihOdKlTMf7qLYxqTU9KmFETXS1ypqVUyINtGu6H9KVKs8hiC7Jog8qVKs0uxq6I0m3pUqhRy+8anSpVZbJRU1pqVCWMa43DrTUquJTOLneh3pUqfAUwS6daYnWlSrQCIGmNKlVS6Iajhwyokcx+lGUqVcGXY5dCp6alVIsakDSpVZY7VCaelUFy7P//Z"/>
          <p:cNvSpPr txBox="1"/>
          <p:nvPr/>
        </p:nvSpPr>
        <p:spPr>
          <a:xfrm>
            <a:off x="460375" y="160336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Shape 270" descr="http://www.mrvanduyne.com/jackson/tariff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2600" y="2590800"/>
            <a:ext cx="5486399" cy="3524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American System – Protective Tariffs</a:t>
            </a:r>
          </a:p>
        </p:txBody>
      </p:sp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trading with European nations resumed after the War of 1812, foreign goods were cheaper than American made goods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/>
              <a:t>The US was 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to industrialization</a:t>
            </a:r>
            <a:r>
              <a:rPr lang="en-US"/>
              <a:t> so US goods were 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expensive </a:t>
            </a:r>
            <a:r>
              <a:rPr lang="en-US"/>
              <a:t>than foreign goods.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People bought foreign goods → US industries not getting </a:t>
            </a:r>
            <a:r>
              <a:rPr lang="en-US"/>
              <a:t>profit!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Tariff of 1816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4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protective tariff proposed to encourage the sale of American goods </a:t>
            </a:r>
            <a:r>
              <a:rPr lang="en-US" i="1"/>
              <a:t>after the War of 1812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 the price of foreign goods to make American goods cheaper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Money made from tariff would pay for internal improvements (roads, canals, etc)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3932237" cy="6397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Northeast</a:t>
            </a:r>
          </a:p>
        </p:txBody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152400" y="2286000"/>
            <a:ext cx="2819400" cy="2133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Relieved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Could make more $ if American products were being sold</a:t>
            </a:r>
          </a:p>
        </p:txBody>
      </p:sp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5029200" y="1600200"/>
            <a:ext cx="3932237" cy="6397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South and West</a:t>
            </a:r>
          </a:p>
        </p:txBody>
      </p:sp>
      <p:sp>
        <p:nvSpPr>
          <p:cNvPr id="284" name="Shape 284"/>
          <p:cNvSpPr txBox="1">
            <a:spLocks noGrp="1"/>
          </p:cNvSpPr>
          <p:nvPr>
            <p:ph type="body" idx="2"/>
          </p:nvPr>
        </p:nvSpPr>
        <p:spPr>
          <a:xfrm>
            <a:off x="5791200" y="2286000"/>
            <a:ext cx="3203575" cy="4038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Frustrated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Livelihoods did not depend on manufacturing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Didn’t like any government interference in business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Didn’t like rising prices</a:t>
            </a:r>
          </a:p>
        </p:txBody>
      </p:sp>
      <p:pic>
        <p:nvPicPr>
          <p:cNvPr id="285" name="Shape 285" descr="http://www.swapalease.com/images/usa.jpg"/>
          <p:cNvPicPr preferRelativeResize="0"/>
          <p:nvPr/>
        </p:nvPicPr>
        <p:blipFill rotWithShape="1">
          <a:blip r:embed="rId3">
            <a:alphaModFix/>
          </a:blip>
          <a:srcRect l="55438" t="4542"/>
          <a:stretch/>
        </p:blipFill>
        <p:spPr>
          <a:xfrm>
            <a:off x="2819400" y="1676400"/>
            <a:ext cx="2930525" cy="48767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6" name="Shape 286"/>
          <p:cNvCxnSpPr/>
          <p:nvPr/>
        </p:nvCxnSpPr>
        <p:spPr>
          <a:xfrm>
            <a:off x="1828800" y="2438400"/>
            <a:ext cx="3048000" cy="762000"/>
          </a:xfrm>
          <a:prstGeom prst="straightConnector1">
            <a:avLst/>
          </a:prstGeom>
          <a:noFill/>
          <a:ln w="44450" cap="flat" cmpd="sng">
            <a:solidFill>
              <a:schemeClr val="dk1"/>
            </a:solidFill>
            <a:prstDash val="solid"/>
            <a:miter/>
            <a:headEnd type="none" w="med" len="med"/>
            <a:tailEnd type="stealth" w="lg" len="lg"/>
          </a:ln>
          <a:effectLst>
            <a:outerShdw blurRad="63500" dist="25400" dir="2700000">
              <a:srgbClr val="000000">
                <a:alpha val="59607"/>
              </a:srgbClr>
            </a:outerShdw>
          </a:effectLst>
        </p:spPr>
      </p:cxnSp>
      <p:cxnSp>
        <p:nvCxnSpPr>
          <p:cNvPr id="287" name="Shape 287"/>
          <p:cNvCxnSpPr/>
          <p:nvPr/>
        </p:nvCxnSpPr>
        <p:spPr>
          <a:xfrm flipH="1">
            <a:off x="4495800" y="3733800"/>
            <a:ext cx="1465261" cy="838199"/>
          </a:xfrm>
          <a:prstGeom prst="straightConnector1">
            <a:avLst/>
          </a:prstGeom>
          <a:noFill/>
          <a:ln w="44450" cap="flat" cmpd="sng">
            <a:solidFill>
              <a:schemeClr val="dk1"/>
            </a:solidFill>
            <a:prstDash val="solid"/>
            <a:miter/>
            <a:headEnd type="none" w="med" len="med"/>
            <a:tailEnd type="stealth" w="lg" len="lg"/>
          </a:ln>
          <a:effectLst>
            <a:outerShdw blurRad="63500" dist="25400" dir="2700000">
              <a:srgbClr val="000000">
                <a:alpha val="59607"/>
              </a:srgbClr>
            </a:outerShdw>
          </a:effectLst>
        </p:spPr>
      </p:cxnSp>
      <p:sp>
        <p:nvSpPr>
          <p:cNvPr id="288" name="Shape 288" descr="data:image/png;base64,iVBORw0KGgoAAAANSUhEUgAAAR4AAACwCAMAAADudvHOAAAAhFBMVEX///8AAABLS0vh4eGwsLCgoKDu7u74+Pj19fX7+/vy8vKGhobo6Ojd3d3T09OamprMzMy/v797e3teXl6Pj49ycnI4ODjCwsLPz88rKytoaGi4uLhGRkYTExOVlZVSUlIuLi6AgICmpqYaGholJSU+Pj5kZGQLCwtYWFh1dXUXFxc6OjoZ/GglAAAScUlEQVR4nOVd6ZbqrBLtaByTaJxbbeehtfv93++2UgWEAAECOd9ad/87fQwhQE27Cvj4cEG6Pe3aTk+GQjf7XG3H03tref0muC5bs0XS2ebtYZMd6W+fu+gP2yZfqkMWn5aRHstpJ08tGtx0HPuyfeArp44teMVo3KoYGQ6zc1bV3jDfH14/fbp0prf/5mbEpQWfGMYb86FBPDpqpdAe01XYcujPvvimrvuX1Uc3PtiPDcF1LltE7f2V+83aukP5RXhNXv8jHdGLv1zHhuAYZ32+weH5JvxiYNmlpPSOvccPtkG+UH31+jBN9p14+0Lc2SenReuq+u2fAC325+1ktY0TyWDbicZAogEPgT5fi/Z+V+7JddNZtYd9+RPD9qqzsF5tlUqcR+8oaWFnuwDrY1v+zNs8V4xLEemk0vzzWNl065d/8pEnDiNcH8N56SOeWyuXb7hK9EN0nGdDYpxji2YfXAvPP/dqElk3UR8d4VN2Uyfb0O78RnKs92+bv37/w0Kxch1rvVdMm/xj4dI9R3wK4v38dG8rO0n012kE/0u0rLlf2GVtoK9N7MHRvYe2KMrVIe7VbK83moyff/HZq7Wf9WycMz1KfM2ZcVMz2q1P4U/mYUw9DHm7ed17fO2gPxRHmihWY78wox0b0b+NyR+s1Ls7Us4hvQd3Rs/kRaY/p04Y17Gc/CUJ0b0S0h86OEkDgQzYHUOT2MOu8boc1NFXkP6JHaCO76ERiumTvMzQa9lC346Fv0KIYuSQ1QQNyxvyI7olWdEBZauoZ6aiNgoGnJ5rU05oz2oysHfFv8bkr2f/vRNBvLRo3Rx9YuMXpjA84+KfwZzdA/SuCJiH7wbJJeJFmJGhq0iqqXo72ZoKgJmVJvCCO7EDRr8FL6BEDwFXF9qW9EmAaO7DeoCNXzhXmHD4e+h0BQjxJPBrCoAQ0+i3C4WSAaE7ee9cESPymqailzfAVhppO/A6SgEsqOyb/94V8C+GZ2ShN4ieiual/wCDGzgDCcLVUHBHkFpYAxCuspnbNGJShuQtTTJLH30LtQq8adl0gAIbS57xCbCQDbjnDFfzLzsrLBdGbg/vnZO+/9pkGcGXQmAkAOqibOZg2YeOSnuQtl436Bha8IU4CuWAEHIqLtloG6BfGl2meV0K1RCn9/vMaggg81EOPk9RM+LF5dJ3m0aqZmz8QnCPy8EnMg2h41JG5kbRsREVPbFQG+AklR2clHbaqRjGFBlHNJe9ryCw4gtBN5brpT5ptwOGFtzaaWbpfNCJN8ukgXQdy/+zoj0PNq39a/h3lAB8oZmeg5SozD+m6keytvyApkmeTYZdRJ4N88iQg5OlJWI6PmF4clR8jckVAfliwzQVKHIp6cLS70FMLnCFt4YcHgSJw009FhgAKX/G6g0DRNWQU9k1Wpj8YZtHxvy/NC/Biur8u/3bkIKrgY1fyAILObkzpePjPRNF5uW7YdGi02K6aE/w/fIgllUX+ybmScvN1zDa8IUfXIWPfH2wChfP1pdYkEa5sDds+MIXUIAUE0nLb3Z+s3WkaG/jtU0T2PCFL9Dlo8io0KLptVf6518JF/iF5r7uEz5fkRYdrHF8fn3qUaKafxpXzTDd5ptq6PJRjOiQFjP6rPmZBLKIlSB+oQVTg+6fysqy+kyP9BiEe80Fowiia38tnsDQWSWQjP7xSI+Ral377TF1AbWTFk9gdK500hgz488S77UGIRzgY212RVQtHxpee6THQLpsVrkXQH7Gxs1F8uJHOaY5HR9v2gJ4+EaTyB90WqxoFPx2tbfE6DFfyVNoMXSlgwgrvhAA+kqX2WL0mJ+qQ2oPm14+O/tJ7mNfNWuOJu380GOY43o0vXWM5DjtytqR2tFZJrY3xMOEIxcZvsJTBImy7Wr2qOnWBVaMHqtNb6BoNVpZSHB6v/ho9xDuqdIKDqXHrnVjpRO00/ymTEu+sPhQxXRSeqxmeIG6rtksBQHYGLsJpoGDntah9Fi9HTuxj0YcARlgS3oPLUmFl0/psVrRwN1kKgIhdVq46NdUMCEDSo/VYFcHxPdonkp9Yeg0vZhQroqh+7hDrcY5JKmBGQgHMje2KSS0XVUMFQ1P3YtbRmZvCgRS9WUbO4KtrR5WGl445/AssymecXeSbKxZqX6Ouj+u0+8SNXtDRqIK28JJTJgaMDB43MXa0asD3dPAjroSRmihrTdkoU2qTrB28aQo1zwVyX40zWX8Ldt7RGH7LMqMwZqnxXWOCwCSR01zGYUDF2wfRsbCpNOU3XBTPzC8l0bTXKPiWR22jyNhapRBxNI3xy8EQQ5dOM2jcDzaZmKtNjHsMoqEBjgVbpQElqU1Rvf0WDFFdDw75cOvNvqWMkRupZkY+381Ux6WsTLYq7mz3m+P8lV87oz38/l8v7Za8ZScdyodo3VXP014PyzRYjabvfZkrzq7zbRsgnqHTguApc7Ch16sSvtQHUh383nrO1LDuNLg1/aBApiqDE37TOibKv2QbFx5kJ1x4hKDfKfU6ZR7Y9gyH6oFdhVy3B3LTuETcbR/sXVw2uMPfToFjU3p2mnplUBueEyrRdUEXQKWH9jjlvA8LGdIdZzeh8jNj/e18JjwrMCLnXpmxwGOA+/IpMlYLRGRKQ6x/V7fHptpMt934jjeTlZvWLydqp+ljRdK9yMsgrPNGGfruLtB+dDY4yM551m3dtBD1U/LfHxoViS8SV8YjE62LozMdXP+9Ddr1D4vjbl5DJzDk6molnWebsyPzaHju1NM4SdmTQ/g5+HdZTiKKFpqhIQjOW7nEDvLOCt0nM0751iAGHRAtNZA1SXqFI1dZWrnEWg7fb8ou2UIWgnUVfg9gKjjNCktLGyKluGouWGFsyk4jUTYd+GpMNDLGgaChqpB45qe6iBgmJnir+OGVg86HWozRKu+AtfHDvR3AxSlGvzY4LoHCG1NmRw6/eE5b/FE6gKE5Q32JLBdB39Zs20Dl5c+Yhyk2ecqH2VpLW3Qj+/qo/+LkQNYi8DHOYLF1tBfJ+nk8ehukwM79fY23dbqcjebjJPN42u53hUJpeL8oEW5BlU/0pmR/UJl9jPZLTQzew5fgl5/OOx2u0PwGQXCDD3tKgKmDsB90Gg4MFvySL6rPHf+6nF7MHr1wjqhnmS4+0Ja0hfzGAsrO82y0Weer1aTyVbL/Sy9zSqaToHF7LI9YoGosFS3NAjEY9/bkTG8WV1Iaot0acrUeBKE8QFLqjPZ4MwyXZJKbilQoOWp0xgPi3RZl7t0I0SlBvn2i+4ncHoQ95cskuBn1pmM0rSdnzecvfFkdpGtK/mlPc6TXCcrz0sIPlQbK3yLq4fPLgGW+4z7/96K2bKrn/GBUZAkM4qeZCuJR/4ypuD0aD1PEKWCt/fJd+k6Lj+fU62w9hI0ghGXVRtlJdv5c7s/kz2lRLbbyR9eLmu72+/36DwOBlXOBxEcfXUofGjRtrGcmOJeiAHu3PZTP4FBsXQtUj7BDJfjcb2+Xi+XKioNhETvNoB3IYzC9mu2eSbzs1p2aKd9HPyEpl1uQ4bTyAVV9Y8QtuidhqnJGMpQs7ipiC99L9oP8dsNUKXIiWxVJLdB9zkcXokErI8rJk+kKbWkZh3bEapy68HBq1j8aKYcHFPssIeNo3ihgO43g8/9THPVn4DKkoeO2XdDcw5MIWUZ61sv9LUqrfZwNDkni8PvVVc+8kKlyBPvpDIZjkkwWw8mZ6u9fnShPrnWCINev5u2s9e9yKaz3Tf8Ha4Bu/LjuHDJXn3nEKSmNp8LHpRWSt+AcaxOzKA8m3etPxaWdn3jDkuxrhrDgLqaGAZHvbpJmiA15OXSkyDmTw98A/gXde+hho+u9lXb5iKDGagfExkZ3YXBmXsJguYuEl4Cap7qD0lMVxkXgl4q189EvDv4z+3xkv+BJVzvcCR0vqtFFE6B0HIZFDSA0h/COzj/RDI8PKwfiPJ2tRoBCTWoXEtMx/ENk2N/u+X6H4r6iXksm63TBkpBNcuLQmg4rxyDepGXG2Ui7zzb80nz2lye8kYDC4CvUb0/E5MgxoaAqwiPLvuSJVqJyZy3seKHrG42AWe+RhPInFX58J/UZTN314oB3/ds/y4izPPRaJTFYqSzx2C4zYatpseCUYV7C8jIVoSiI/al5rmoEn+qxrrQKjuRpp4Bw6SoewswU3rqYcs5+xb7aI2vcz8oyriimnuG0SY7NzA36MWWd/YtRsd08TwlIWOK76x1fh6KhuvzSI9rouN2QYHaGBPUsZdIB0VpOjV7daqnsBHHxwfXyikqbPS72Sx1LAONhmnxZm8O13P1iXM1xKum5UKfTEmItPmEx9pOT2Lf3tZ5JKMtW9rgBKnyGlkLGOKj29OoAJUSc+a+5de2kBwfpiFXN5u8Nv9NFwRTnR/aOzO77+49g9fseA7WV8X0LNjg3O0rJ0CiXHRrWgg13CNKcPPdjqNBSkbh5qVMsJzKShLXjyuxG87aB9JmTtodrzhTiBZXM+BG24FS31mWfE0Eb+nacQ/dQX05FVVB9xXHSbB4ybVMCKMVm8eHHcELuNeqbAWaz0V5IY0vlxt2UKlzwgAH2Hxpt0+RiHo86NVdOEFzytUW20rjPnu08NvsSqqPz1kkwaWG24M9cMiY4eKRMp20lsJ8p5QEtMrIYHEP4jKhaje6EoD6dLGdY83ipZU4h1qVtGyLe1KhXYdjgVC9nbnRcq7GBBlwYeKlFTgE1GbVveqCs0GLlZolysRSktlruXFb5VzHB9p1II00V3v30HjUTQ9xB+G/sNzMz5M8awvIxWgD95YPmS5y1D9Awzioz4f6vdgrD0cfTiJbXMacHNJI9ugk5Khe7f0miPRl4QQWaHk5sNdyfL62xXGgAuYk5uBZWJ9kRsdAEoKjWvZ07W5baZDK2JR1DB0fl6QFLD4HHbFUjisoHn9Xw8VV+z0BiVTB0BJbB/UDM2O/ZV19DwqGyu7ORgmD1aayJH6tDKzQ+tkflYKGwb4OBtZseTEj++j5RlDthr0/QVbxbL2YZQWt40rgmxyOKCQssMSbBEfX9znqoAWS+Tz5w+k0fT4Xi8XmD/f7bKFya7pzPgfwbSvuYIEdUolEwZQtt7ZQugaIf2ZnQjKOjHvDUju7n3qeqpbrl1NHqmF/odpK3GA81ermvFPCiTz3Y99b1V029ZhrDRYqYZajV6wxfImlPjTWbBdzYAqJpixf+gTS6n9v9UkxH1J054Kh2+0r1E5PU5jsEK8RTVlS6SBzPurRBQAxaXIOWknlGMy/prTdrFKrCMXlxWBfApz8g9RGZdMryZd+V6XXlEnGyI3rJH0o7QUl2tBBl1Wi6o5EgrLKAegZibP8IQKXWJ/Y2VJURSQ4yIkgNE//pdyr3t2LvjUbLN0a2EYaOEWORBWIugfqKoPcNM2Iw+jyjLN+aYyyp/BhL2aDqSG1b0fLQK6tMm5O5UHEcomX6AA9EuYkIjF51ZrdN88phahyboTZYFv2VJPGyoP9ubIQcgk7t0BBhDk9QboRWYUZnSKmV+QxsqcyqSLA/RO8CfCtAh3eYk6MTfke0GD2ItuGx0bH56Rm0oEIfMPFSF8FhaMwFiaNFiNIuF1WfuZVI8gvigH1Gexom2HJ4SvhNy7bNRp8ldQs0/ee/XySVRLcCVj+AU8STU/aFSQ/n66PrIbIaPjI5MpB7IjA6oAa9PwqAVln8SUfo6lK6VEFU/TImFXzHiNOZQvl9P5bEzcpE39v1xkzaPa255Ss5sN2Jqn+PZGVbNhJvN7E/QQgLCY/7Z25TRZsX0OX+VEBLC14gEV+SraCgwDcc4PDmbuFulg2FCPKsu6CGFqIgXhfFDRzE/eeSWRFhraQe//GLYLMWTyGuWsCnTTOWIKEN3G3Bbxcnw4Rc+9LNPp9lnufhbpcFCV680neMGry6hhQHDorsBVOkGG7Lj5ZrUu40yu5rVbLw/1AuYRGLmY6VXxeX6ww5HZdcCW9IfXAKZLBU2a9AnRupOKVivsn98zoj1hGehn2fj9pJV9Dt5nSxTorfeNI2D+55uIM/uD52sVHVZAc79PUfZRc5dcs5qdE3D954IV9wolc4HN8X9gKEl6rztIORXbsa7OYvrLLiXA49Y6PUFPOkm0CXzEBiLnJWjZ50+swMsSlNZvOk9Niw+mCXXMX+w3zzqssYL5tbuW8YXHMo4ik0Wv9/hEGhtfmiJg1PI//DLliJ+7xpM4J/wa6suA/iSwpF9atXyqwuz3JahJv/0+D80Y3j5PH7XiBEPyXM9jp6pxsltfL9/dlfXv82TaPBX3/Fv8Dk/7VGczppqYAAAAASUVORK5CYII="/>
          <p:cNvSpPr txBox="1"/>
          <p:nvPr/>
        </p:nvSpPr>
        <p:spPr>
          <a:xfrm>
            <a:off x="155575" y="-144461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Shape 289" descr="data:image/png;base64,iVBORw0KGgoAAAANSUhEUgAAAR4AAACwCAMAAADudvHOAAAAhFBMVEX///8AAABLS0vh4eGwsLCgoKDu7u74+Pj19fX7+/vy8vKGhobo6Ojd3d3T09OamprMzMy/v797e3teXl6Pj49ycnI4ODjCwsLPz88rKytoaGi4uLhGRkYTExOVlZVSUlIuLi6AgICmpqYaGholJSU+Pj5kZGQLCwtYWFh1dXUXFxc6OjoZ/GglAAAScUlEQVR4nOVd6ZbqrBLtaByTaJxbbeehtfv93++2UgWEAAECOd9ad/87fQwhQE27Cvj4cEG6Pe3aTk+GQjf7XG3H03tref0muC5bs0XS2ebtYZMd6W+fu+gP2yZfqkMWn5aRHstpJ08tGtx0HPuyfeArp44teMVo3KoYGQ6zc1bV3jDfH14/fbp0prf/5mbEpQWfGMYb86FBPDpqpdAe01XYcujPvvimrvuX1Uc3PtiPDcF1LltE7f2V+83aukP5RXhNXv8jHdGLv1zHhuAYZ32+weH5JvxiYNmlpPSOvccPtkG+UH31+jBN9p14+0Lc2SenReuq+u2fAC325+1ktY0TyWDbicZAogEPgT5fi/Z+V+7JddNZtYd9+RPD9qqzsF5tlUqcR+8oaWFnuwDrY1v+zNs8V4xLEemk0vzzWNl065d/8pEnDiNcH8N56SOeWyuXb7hK9EN0nGdDYpxji2YfXAvPP/dqElk3UR8d4VN2Uyfb0O78RnKs92+bv37/w0Kxch1rvVdMm/xj4dI9R3wK4v38dG8rO0n012kE/0u0rLlf2GVtoK9N7MHRvYe2KMrVIe7VbK83moyff/HZq7Wf9WycMz1KfM2ZcVMz2q1P4U/mYUw9DHm7ed17fO2gPxRHmihWY78wox0b0b+NyR+s1Ls7Us4hvQd3Rs/kRaY/p04Y17Gc/CUJ0b0S0h86OEkDgQzYHUOT2MOu8boc1NFXkP6JHaCO76ERiumTvMzQa9lC346Fv0KIYuSQ1QQNyxvyI7olWdEBZauoZ6aiNgoGnJ5rU05oz2oysHfFv8bkr2f/vRNBvLRo3Rx9YuMXpjA84+KfwZzdA/SuCJiH7wbJJeJFmJGhq0iqqXo72ZoKgJmVJvCCO7EDRr8FL6BEDwFXF9qW9EmAaO7DeoCNXzhXmHD4e+h0BQjxJPBrCoAQ0+i3C4WSAaE7ee9cESPymqailzfAVhppO/A6SgEsqOyb/94V8C+GZ2ShN4ieiual/wCDGzgDCcLVUHBHkFpYAxCuspnbNGJShuQtTTJLH30LtQq8adl0gAIbS57xCbCQDbjnDFfzLzsrLBdGbg/vnZO+/9pkGcGXQmAkAOqibOZg2YeOSnuQtl436Bha8IU4CuWAEHIqLtloG6BfGl2meV0K1RCn9/vMaggg81EOPk9RM+LF5dJ3m0aqZmz8QnCPy8EnMg2h41JG5kbRsREVPbFQG+AklR2clHbaqRjGFBlHNJe9ryCw4gtBN5brpT5ptwOGFtzaaWbpfNCJN8ukgXQdy/+zoj0PNq39a/h3lAB8oZmeg5SozD+m6keytvyApkmeTYZdRJ4N88iQg5OlJWI6PmF4clR8jckVAfliwzQVKHIp6cLS70FMLnCFt4YcHgSJw009FhgAKX/G6g0DRNWQU9k1Wpj8YZtHxvy/NC/Biur8u/3bkIKrgY1fyAILObkzpePjPRNF5uW7YdGi02K6aE/w/fIgllUX+ybmScvN1zDa8IUfXIWPfH2wChfP1pdYkEa5sDds+MIXUIAUE0nLb3Z+s3WkaG/jtU0T2PCFL9Dlo8io0KLptVf6518JF/iF5r7uEz5fkRYdrHF8fn3qUaKafxpXzTDd5ptq6PJRjOiQFjP6rPmZBLKIlSB+oQVTg+6fysqy+kyP9BiEe80Fowiia38tnsDQWSWQjP7xSI+Ral377TF1AbWTFk9gdK500hgz488S77UGIRzgY212RVQtHxpee6THQLpsVrkXQH7Gxs1F8uJHOaY5HR9v2gJ4+EaTyB90WqxoFPx2tbfE6DFfyVNoMXSlgwgrvhAA+kqX2WL0mJ+qQ2oPm14+O/tJ7mNfNWuOJu380GOY43o0vXWM5DjtytqR2tFZJrY3xMOEIxcZvsJTBImy7Wr2qOnWBVaMHqtNb6BoNVpZSHB6v/ho9xDuqdIKDqXHrnVjpRO00/ymTEu+sPhQxXRSeqxmeIG6rtksBQHYGLsJpoGDntah9Fi9HTuxj0YcARlgS3oPLUmFl0/psVrRwN1kKgIhdVq46NdUMCEDSo/VYFcHxPdonkp9Yeg0vZhQroqh+7hDrcY5JKmBGQgHMje2KSS0XVUMFQ1P3YtbRmZvCgRS9WUbO4KtrR5WGl445/AssymecXeSbKxZqX6Ouj+u0+8SNXtDRqIK28JJTJgaMDB43MXa0asD3dPAjroSRmihrTdkoU2qTrB28aQo1zwVyX40zWX8Ldt7RGH7LMqMwZqnxXWOCwCSR01zGYUDF2wfRsbCpNOU3XBTPzC8l0bTXKPiWR22jyNhapRBxNI3xy8EQQ5dOM2jcDzaZmKtNjHsMoqEBjgVbpQElqU1Rvf0WDFFdDw75cOvNvqWMkRupZkY+381Ux6WsTLYq7mz3m+P8lV87oz38/l8v7Za8ZScdyodo3VXP014PyzRYjabvfZkrzq7zbRsgnqHTguApc7Ch16sSvtQHUh383nrO1LDuNLg1/aBApiqDE37TOibKv2QbFx5kJ1x4hKDfKfU6ZR7Y9gyH6oFdhVy3B3LTuETcbR/sXVw2uMPfToFjU3p2mnplUBueEyrRdUEXQKWH9jjlvA8LGdIdZzeh8jNj/e18JjwrMCLnXpmxwGOA+/IpMlYLRGRKQ6x/V7fHptpMt934jjeTlZvWLydqp+ljRdK9yMsgrPNGGfruLtB+dDY4yM551m3dtBD1U/LfHxoViS8SV8YjE62LozMdXP+9Ddr1D4vjbl5DJzDk6molnWebsyPzaHju1NM4SdmTQ/g5+HdZTiKKFpqhIQjOW7nEDvLOCt0nM0751iAGHRAtNZA1SXqFI1dZWrnEWg7fb8ou2UIWgnUVfg9gKjjNCktLGyKluGouWGFsyk4jUTYd+GpMNDLGgaChqpB45qe6iBgmJnir+OGVg86HWozRKu+AtfHDvR3AxSlGvzY4LoHCG1NmRw6/eE5b/FE6gKE5Q32JLBdB39Zs20Dl5c+Yhyk2ecqH2VpLW3Qj+/qo/+LkQNYi8DHOYLF1tBfJ+nk8ehukwM79fY23dbqcjebjJPN42u53hUJpeL8oEW5BlU/0pmR/UJl9jPZLTQzew5fgl5/OOx2u0PwGQXCDD3tKgKmDsB90Gg4MFvySL6rPHf+6nF7MHr1wjqhnmS4+0Ja0hfzGAsrO82y0Weer1aTyVbL/Sy9zSqaToHF7LI9YoGosFS3NAjEY9/bkTG8WV1Iaot0acrUeBKE8QFLqjPZ4MwyXZJKbilQoOWp0xgPi3RZl7t0I0SlBvn2i+4ncHoQ95cskuBn1pmM0rSdnzecvfFkdpGtK/mlPc6TXCcrz0sIPlQbK3yLq4fPLgGW+4z7/96K2bKrn/GBUZAkM4qeZCuJR/4ypuD0aD1PEKWCt/fJd+k6Lj+fU62w9hI0ghGXVRtlJdv5c7s/kz2lRLbbyR9eLmu72+/36DwOBlXOBxEcfXUofGjRtrGcmOJeiAHu3PZTP4FBsXQtUj7BDJfjcb2+Xi+XKioNhETvNoB3IYzC9mu2eSbzs1p2aKd9HPyEpl1uQ4bTyAVV9Y8QtuidhqnJGMpQs7ipiC99L9oP8dsNUKXIiWxVJLdB9zkcXokErI8rJk+kKbWkZh3bEapy68HBq1j8aKYcHFPssIeNo3ihgO43g8/9THPVn4DKkoeO2XdDcw5MIWUZ61sv9LUqrfZwNDkni8PvVVc+8kKlyBPvpDIZjkkwWw8mZ6u9fnShPrnWCINev5u2s9e9yKaz3Tf8Ha4Bu/LjuHDJXn3nEKSmNp8LHpRWSt+AcaxOzKA8m3etPxaWdn3jDkuxrhrDgLqaGAZHvbpJmiA15OXSkyDmTw98A/gXde+hho+u9lXb5iKDGagfExkZ3YXBmXsJguYuEl4Cap7qD0lMVxkXgl4q189EvDv4z+3xkv+BJVzvcCR0vqtFFE6B0HIZFDSA0h/COzj/RDI8PKwfiPJ2tRoBCTWoXEtMx/ENk2N/u+X6H4r6iXksm63TBkpBNcuLQmg4rxyDepGXG2Ui7zzb80nz2lye8kYDC4CvUb0/E5MgxoaAqwiPLvuSJVqJyZy3seKHrG42AWe+RhPInFX58J/UZTN314oB3/ds/y4izPPRaJTFYqSzx2C4zYatpseCUYV7C8jIVoSiI/al5rmoEn+qxrrQKjuRpp4Bw6SoewswU3rqYcs5+xb7aI2vcz8oyriimnuG0SY7NzA36MWWd/YtRsd08TwlIWOK76x1fh6KhuvzSI9rouN2QYHaGBPUsZdIB0VpOjV7daqnsBHHxwfXyikqbPS72Sx1LAONhmnxZm8O13P1iXM1xKum5UKfTEmItPmEx9pOT2Lf3tZ5JKMtW9rgBKnyGlkLGOKj29OoAJUSc+a+5de2kBwfpiFXN5u8Nv9NFwRTnR/aOzO77+49g9fseA7WV8X0LNjg3O0rJ0CiXHRrWgg13CNKcPPdjqNBSkbh5qVMsJzKShLXjyuxG87aB9JmTtodrzhTiBZXM+BG24FS31mWfE0Eb+nacQ/dQX05FVVB9xXHSbB4ybVMCKMVm8eHHcELuNeqbAWaz0V5IY0vlxt2UKlzwgAH2Hxpt0+RiHo86NVdOEFzytUW20rjPnu08NvsSqqPz1kkwaWG24M9cMiY4eKRMp20lsJ8p5QEtMrIYHEP4jKhaje6EoD6dLGdY83ipZU4h1qVtGyLe1KhXYdjgVC9nbnRcq7GBBlwYeKlFTgE1GbVveqCs0GLlZolysRSktlruXFb5VzHB9p1II00V3v30HjUTQ9xB+G/sNzMz5M8awvIxWgD95YPmS5y1D9Awzioz4f6vdgrD0cfTiJbXMacHNJI9ugk5Khe7f0miPRl4QQWaHk5sNdyfL62xXGgAuYk5uBZWJ9kRsdAEoKjWvZ07W5baZDK2JR1DB0fl6QFLD4HHbFUjisoHn9Xw8VV+z0BiVTB0BJbB/UDM2O/ZV19DwqGyu7ORgmD1aayJH6tDKzQ+tkflYKGwb4OBtZseTEj++j5RlDthr0/QVbxbL2YZQWt40rgmxyOKCQssMSbBEfX9znqoAWS+Tz5w+k0fT4Xi8XmD/f7bKFya7pzPgfwbSvuYIEdUolEwZQtt7ZQugaIf2ZnQjKOjHvDUju7n3qeqpbrl1NHqmF/odpK3GA81ermvFPCiTz3Y99b1V029ZhrDRYqYZajV6wxfImlPjTWbBdzYAqJpixf+gTS6n9v9UkxH1J054Kh2+0r1E5PU5jsEK8RTVlS6SBzPurRBQAxaXIOWknlGMy/prTdrFKrCMXlxWBfApz8g9RGZdMryZd+V6XXlEnGyI3rJH0o7QUl2tBBl1Wi6o5EgrLKAegZibP8IQKXWJ/Y2VJURSQ4yIkgNE//pdyr3t2LvjUbLN0a2EYaOEWORBWIugfqKoPcNM2Iw+jyjLN+aYyyp/BhL2aDqSG1b0fLQK6tMm5O5UHEcomX6AA9EuYkIjF51ZrdN88phahyboTZYFv2VJPGyoP9ubIQcgk7t0BBhDk9QboRWYUZnSKmV+QxsqcyqSLA/RO8CfCtAh3eYk6MTfke0GD2ItuGx0bH56Rm0oEIfMPFSF8FhaMwFiaNFiNIuF1WfuZVI8gvigH1Gexom2HJ4SvhNy7bNRp8ldQs0/ee/XySVRLcCVj+AU8STU/aFSQ/n66PrIbIaPjI5MpB7IjA6oAa9PwqAVln8SUfo6lK6VEFU/TImFXzHiNOZQvl9P5bEzcpE39v1xkzaPa255Ss5sN2Jqn+PZGVbNhJvN7E/QQgLCY/7Z25TRZsX0OX+VEBLC14gEV+SraCgwDcc4PDmbuFulg2FCPKsu6CGFqIgXhfFDRzE/eeSWRFhraQe//GLYLMWTyGuWsCnTTOWIKEN3G3Bbxcnw4Rc+9LNPp9lnufhbpcFCV680neMGry6hhQHDorsBVOkGG7Lj5ZrUu40yu5rVbLw/1AuYRGLmY6VXxeX6ww5HZdcCW9IfXAKZLBU2a9AnRupOKVivsn98zoj1hGehn2fj9pJV9Dt5nSxTorfeNI2D+55uIM/uD52sVHVZAc79PUfZRc5dcs5qdE3D954IV9wolc4HN8X9gKEl6rztIORXbsa7OYvrLLiXA49Y6PUFPOkm0CXzEBiLnJWjZ50+swMsSlNZvOk9Niw+mCXXMX+w3zzqssYL5tbuW8YXHMo4ik0Wv9/hEGhtfmiJg1PI//DLliJ+7xpM4J/wa6suA/iSwpF9atXyqwuz3JahJv/0+D80Y3j5PH7XiBEPyXM9jp6pxsltfL9/dlfXv82TaPBX3/Fv8Dk/7VGczppqYAAAAASUVORK5CYII="/>
          <p:cNvSpPr txBox="1"/>
          <p:nvPr/>
        </p:nvSpPr>
        <p:spPr>
          <a:xfrm>
            <a:off x="307975" y="7937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" name="Shape 290" descr="http://www.trurodaily.com/media/photos/unis/2013/08/25/2013-08-25-02-21-55-THUMBS%20UP%20DOWN.jpg"/>
          <p:cNvPicPr preferRelativeResize="0"/>
          <p:nvPr/>
        </p:nvPicPr>
        <p:blipFill rotWithShape="1">
          <a:blip r:embed="rId4">
            <a:alphaModFix/>
          </a:blip>
          <a:srcRect r="50000"/>
          <a:stretch/>
        </p:blipFill>
        <p:spPr>
          <a:xfrm>
            <a:off x="657225" y="4451350"/>
            <a:ext cx="1419225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Shape 291" descr="http://www.trurodaily.com/media/photos/unis/2013/08/25/2013-08-25-02-21-55-THUMBS%20UP%20DOWN.jpg"/>
          <p:cNvPicPr preferRelativeResize="0"/>
          <p:nvPr/>
        </p:nvPicPr>
        <p:blipFill rotWithShape="1">
          <a:blip r:embed="rId5">
            <a:alphaModFix/>
          </a:blip>
          <a:srcRect l="50000"/>
          <a:stretch/>
        </p:blipFill>
        <p:spPr>
          <a:xfrm>
            <a:off x="6858000" y="381000"/>
            <a:ext cx="1143000" cy="141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American System – National Bank</a:t>
            </a:r>
          </a:p>
        </p:txBody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/>
              <a:t>Not all laws are meant to last forever - some have expiration dates.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/>
              <a:t>Hamilton’s original National Bank was approved and  “chartered” (created) for only 20 years in 1791.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/>
              <a:t>In 1811, the law that created the National Bank expired and the bank lost all of its power.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American System – National Bank</a:t>
            </a:r>
          </a:p>
        </p:txBody>
      </p:sp>
      <p:sp>
        <p:nvSpPr>
          <p:cNvPr id="303" name="Shape 30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North and South agreed </a:t>
            </a:r>
            <a:r>
              <a:rPr lang="en-US"/>
              <a:t>that 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national bank would benefit everyone.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common national currency → make trade between regions easier 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Stabilize national economy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 the $ coming from tariff 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Budget $ for infrastructure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1816: </a:t>
            </a: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 Bank of US (BUS) 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Chartered for another 20 years until 1836.</a:t>
            </a:r>
          </a:p>
        </p:txBody>
      </p:sp>
      <p:pic>
        <p:nvPicPr>
          <p:cNvPr id="304" name="Shape 304" descr="https://encrypted-tbn0.google.com/images?q=tbn:ANd9GcTdSwqlQqsUBnecYEmVyvy5iSvWWKv2J5TfRJaMaHurr5aRa5Oj0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41700" y="4835949"/>
            <a:ext cx="2880300" cy="190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Election of 1816</a:t>
            </a:r>
          </a:p>
        </p:txBody>
      </p:sp>
      <p:sp>
        <p:nvSpPr>
          <p:cNvPr id="310" name="Shape 3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lang="en-US" sz="2400" b="0" i="0" u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POTUS = </a:t>
            </a: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James Monroe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Democratic Republican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Virginia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/>
              <a:t>Less sectionalism - r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eceived a warm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welcome in Boston - northern city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welcoming southern POTUS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Era of Good Feelings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1816-1825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Monroe’s presidency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Rise in nationalism, decrease in s</a:t>
            </a:r>
            <a:r>
              <a:rPr lang="en-US"/>
              <a:t>ectionalism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positive sentiments in the nation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bipartisanship in Congress (political parties getting along and passing laws together)</a:t>
            </a:r>
          </a:p>
        </p:txBody>
      </p:sp>
      <p:pic>
        <p:nvPicPr>
          <p:cNvPr id="311" name="Shape 311" descr="http://25.media.tumblr.com/tumblr_lycxegoCax1r464cso1_50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92750" y="1106487"/>
            <a:ext cx="3232200" cy="406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More Presidential Pick</a:t>
            </a:r>
            <a:r>
              <a:rPr lang="en-US" sz="3600"/>
              <a:t>-</a:t>
            </a: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Up Lines… Name the POTUS!</a:t>
            </a:r>
          </a:p>
        </p:txBody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8" name="Shape 318" descr="http://24.media.tumblr.com/tumblr_lz0e2x3DSd1r464cso1_50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16475" y="1905000"/>
            <a:ext cx="3779836" cy="48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Shape 319" descr="http://25.media.tumblr.com/tumblr_lyrrh5GXx31r464cso1_50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1905000"/>
            <a:ext cx="3870324" cy="48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Shape 320"/>
          <p:cNvSpPr txBox="1"/>
          <p:nvPr/>
        </p:nvSpPr>
        <p:spPr>
          <a:xfrm>
            <a:off x="666750" y="4305300"/>
            <a:ext cx="2133599" cy="4000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AECD"/>
              </a:buClr>
              <a:buSzPct val="25000"/>
              <a:buFont typeface="Arial"/>
              <a:buNone/>
            </a:pPr>
            <a:r>
              <a:rPr lang="en-US" sz="2000" b="1" i="0" u="none">
                <a:solidFill>
                  <a:srgbClr val="1FAECD"/>
                </a:solidFill>
                <a:latin typeface="Arial"/>
                <a:ea typeface="Arial"/>
                <a:cs typeface="Arial"/>
                <a:sym typeface="Arial"/>
              </a:rPr>
              <a:t>Adams</a:t>
            </a:r>
          </a:p>
        </p:txBody>
      </p:sp>
      <p:sp>
        <p:nvSpPr>
          <p:cNvPr id="321" name="Shape 321"/>
          <p:cNvSpPr txBox="1"/>
          <p:nvPr/>
        </p:nvSpPr>
        <p:spPr>
          <a:xfrm>
            <a:off x="4940300" y="3705225"/>
            <a:ext cx="2133599" cy="4000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AECD"/>
              </a:buClr>
              <a:buSzPct val="25000"/>
              <a:buFont typeface="Arial"/>
              <a:buNone/>
            </a:pPr>
            <a:r>
              <a:rPr lang="en-US" sz="2000" b="1" i="0" u="none">
                <a:solidFill>
                  <a:srgbClr val="1FAECD"/>
                </a:solidFill>
                <a:latin typeface="Arial"/>
                <a:ea typeface="Arial"/>
                <a:cs typeface="Arial"/>
                <a:sym typeface="Arial"/>
              </a:rPr>
              <a:t>Madison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Clarity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larity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larity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larity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3086</TotalTime>
  <Words>1123</Words>
  <Application>Microsoft Office PowerPoint</Application>
  <PresentationFormat>On-screen Show (4:3)</PresentationFormat>
  <Paragraphs>146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1_Clarity</vt:lpstr>
      <vt:lpstr>2_Clarity</vt:lpstr>
      <vt:lpstr>Clarity</vt:lpstr>
      <vt:lpstr>3_Clarity</vt:lpstr>
      <vt:lpstr>NATIONALISM,  SECTIONALISM, &amp; THE AGE OF JACKSON</vt:lpstr>
      <vt:lpstr>5.1 – DIFFERENCES IN REGIONAL ECONOMIES</vt:lpstr>
      <vt:lpstr>THE ECONOMY OF THE NORTH</vt:lpstr>
      <vt:lpstr>Industrial Revolution</vt:lpstr>
      <vt:lpstr>Origins of the Industrial Revolution</vt:lpstr>
      <vt:lpstr>Industrialization in the US</vt:lpstr>
      <vt:lpstr>Industrialization in the US</vt:lpstr>
      <vt:lpstr>Industrialization in the US</vt:lpstr>
      <vt:lpstr>Case Study in Industrialization: Lowell, Massachusetts</vt:lpstr>
      <vt:lpstr>PowerPoint Presentation</vt:lpstr>
      <vt:lpstr>PowerPoint Presentation</vt:lpstr>
      <vt:lpstr>Agriculture in the South</vt:lpstr>
      <vt:lpstr>Agriculture in the South</vt:lpstr>
      <vt:lpstr>PowerPoint Presentation</vt:lpstr>
      <vt:lpstr>Agriculture in the South</vt:lpstr>
      <vt:lpstr>PowerPoint Presentation</vt:lpstr>
      <vt:lpstr>Connection of Northern and Southern Economies</vt:lpstr>
      <vt:lpstr>Pause…</vt:lpstr>
      <vt:lpstr>Connecting the North and South</vt:lpstr>
      <vt:lpstr>The American System</vt:lpstr>
      <vt:lpstr>American System – Infrastructure Improvements</vt:lpstr>
      <vt:lpstr>The American System – Infrastructure Improvements</vt:lpstr>
      <vt:lpstr>American System – Protective Tariffs</vt:lpstr>
      <vt:lpstr>American System – Protective Tariffs</vt:lpstr>
      <vt:lpstr>PowerPoint Presentation</vt:lpstr>
      <vt:lpstr>American System – National Bank</vt:lpstr>
      <vt:lpstr>American System – National Bank</vt:lpstr>
      <vt:lpstr>Election of 1816</vt:lpstr>
      <vt:lpstr>More Presidential Pick-Up Lines… Name the POTUS!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NATIONALISM,  SECTIONALISM, &amp; THE AGE OF JACKSON</dc:title>
  <cp:lastModifiedBy>Garrett Owens</cp:lastModifiedBy>
  <cp:revision>5</cp:revision>
  <dcterms:modified xsi:type="dcterms:W3CDTF">2017-11-02T15:43:38Z</dcterms:modified>
</cp:coreProperties>
</file>