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customXml/itemProps6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7"/>
  </p:sldMasterIdLst>
  <p:sldIdLst>
    <p:sldId id="256" r:id="rId8"/>
    <p:sldId id="269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108B2-E4B5-4EA7-8079-8F071D97A4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7D0D2-F92D-4C02-9809-FB072BAC1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3B368-8369-46C6-BB44-9EC2CE4A61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videos.howstuffworks.com/hsw/12766-the-american-colonies-reasons-to-colonize-and-settle-video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videos.howstuffworks.com/discovery/29888-assignment-discovery-atlantic-slave-trade-video.htm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eduplace.com/kids/socsci/books/applications/imaps/maps/g5s_u3/index.html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Unit </a:t>
            </a:r>
            <a:r>
              <a:rPr lang="en-US" smtClean="0"/>
              <a:t>1 </a:t>
            </a:r>
            <a:r>
              <a:rPr lang="en-US"/>
              <a:t>Part </a:t>
            </a:r>
            <a:r>
              <a:rPr lang="en-US" smtClean="0"/>
              <a:t>III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American Colonies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 8/30/2012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Would you willingly leave your home to start a new life if the government did not respect your basic rights?  Explain why.</a:t>
            </a: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What is a colony?</a:t>
            </a:r>
          </a:p>
        </p:txBody>
      </p:sp>
      <p:sp>
        <p:nvSpPr>
          <p:cNvPr id="17410" name="Rectangle 6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800" smtClean="0"/>
              <a:t>A group of people in one place who are ruled by a </a:t>
            </a:r>
            <a:r>
              <a:rPr lang="en-US" sz="2800" b="1" u="sng" smtClean="0"/>
              <a:t>parent country</a:t>
            </a:r>
            <a:r>
              <a:rPr lang="en-US" sz="2800" smtClean="0"/>
              <a:t> elsewhere</a:t>
            </a:r>
          </a:p>
        </p:txBody>
      </p:sp>
      <p:sp>
        <p:nvSpPr>
          <p:cNvPr id="17411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17412" name="Picture 9" descr="Colony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19200"/>
            <a:ext cx="419100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/>
              <a:t>What is </a:t>
            </a:r>
            <a:r>
              <a:rPr lang="en-US" sz="4000" b="1"/>
              <a:t>mercantilism </a:t>
            </a:r>
            <a:r>
              <a:rPr lang="en-US" sz="4000"/>
              <a:t>and how did it motivate colonialism?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209800"/>
          </a:xfrm>
          <a:solidFill>
            <a:srgbClr val="000000"/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Theory that a country’s power depended on its </a:t>
            </a:r>
            <a:r>
              <a:rPr lang="en-US" sz="2400" b="1" u="sng" smtClean="0"/>
              <a:t>wealth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Encouraged countries to </a:t>
            </a:r>
            <a:r>
              <a:rPr lang="en-US" sz="2400" b="1" u="sng" smtClean="0"/>
              <a:t>export more than import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Colonies where a source of </a:t>
            </a:r>
            <a:r>
              <a:rPr lang="en-US" sz="2400" b="1" u="sng" smtClean="0"/>
              <a:t>raw materials</a:t>
            </a:r>
            <a:r>
              <a:rPr lang="en-US" sz="2400" smtClean="0"/>
              <a:t> for the mother countries industries and </a:t>
            </a:r>
            <a:r>
              <a:rPr lang="en-US" sz="2400" b="1" u="sng" smtClean="0"/>
              <a:t>markets</a:t>
            </a:r>
            <a:r>
              <a:rPr lang="en-US" sz="2400" smtClean="0"/>
              <a:t> for finished products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Hurt colonial </a:t>
            </a:r>
            <a:r>
              <a:rPr lang="en-US" sz="2400" b="1" u="sng" smtClean="0"/>
              <a:t>economies.</a:t>
            </a:r>
            <a:endParaRPr lang="en-US" sz="2400" smtClean="0"/>
          </a:p>
        </p:txBody>
      </p:sp>
      <p:sp>
        <p:nvSpPr>
          <p:cNvPr id="18435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" y="3886200"/>
            <a:ext cx="8229600" cy="2209800"/>
          </a:xfrm>
        </p:spPr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18436" name="Picture 6" descr="Mercantilism%20Graph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86200"/>
            <a:ext cx="9144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Joint Stock Company</a:t>
            </a:r>
          </a:p>
        </p:txBody>
      </p:sp>
      <p:sp>
        <p:nvSpPr>
          <p:cNvPr id="19458" name="Rectangle 4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800" smtClean="0"/>
              <a:t>Colony in which investors could have part </a:t>
            </a:r>
            <a:r>
              <a:rPr lang="en-US" sz="2800" b="1" u="sng" smtClean="0"/>
              <a:t>ownership and share in any profits</a:t>
            </a:r>
          </a:p>
          <a:p>
            <a:pPr eaLnBrk="1" hangingPunct="1"/>
            <a:r>
              <a:rPr lang="en-US" sz="2800" b="1" u="sng" smtClean="0"/>
              <a:t>Virginia, North and South Carolina</a:t>
            </a:r>
          </a:p>
        </p:txBody>
      </p:sp>
      <p:sp>
        <p:nvSpPr>
          <p:cNvPr id="19459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800" smtClean="0">
              <a:solidFill>
                <a:schemeClr val="bg2"/>
              </a:solidFill>
            </a:endParaRPr>
          </a:p>
        </p:txBody>
      </p:sp>
      <p:pic>
        <p:nvPicPr>
          <p:cNvPr id="19460" name="Picture 9" descr="va_company_se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124200"/>
            <a:ext cx="57816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Proprietary Colony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800" smtClean="0"/>
              <a:t>Colony owned and controlled by an </a:t>
            </a:r>
            <a:r>
              <a:rPr lang="en-US" sz="2800" b="1" u="sng" smtClean="0"/>
              <a:t>owner</a:t>
            </a:r>
          </a:p>
          <a:p>
            <a:pPr eaLnBrk="1" hangingPunct="1"/>
            <a:r>
              <a:rPr lang="en-US" sz="2800" smtClean="0"/>
              <a:t>New York, New Jersey, Pennsylvania, Maryland, Delaware, Connecticut, Rhode Island, New Hampshire, Massachusetts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20484" name="Picture 7" descr="ExplorePAHistory-a0a1l7-a_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657600"/>
            <a:ext cx="2743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9" descr="MiddleColoni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429000"/>
            <a:ext cx="390525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Royal Colony</a:t>
            </a:r>
          </a:p>
        </p:txBody>
      </p:sp>
      <p:sp>
        <p:nvSpPr>
          <p:cNvPr id="2150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2438400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400" smtClean="0"/>
              <a:t>Colony owned and ruled by the </a:t>
            </a:r>
            <a:r>
              <a:rPr lang="en-US" sz="2400" b="1" u="sng" smtClean="0"/>
              <a:t>King</a:t>
            </a:r>
          </a:p>
          <a:p>
            <a:pPr eaLnBrk="1" hangingPunct="1"/>
            <a:r>
              <a:rPr lang="en-US" sz="2400" smtClean="0"/>
              <a:t>Eventually </a:t>
            </a:r>
            <a:r>
              <a:rPr lang="en-US" sz="2400" b="1" u="sng" smtClean="0"/>
              <a:t>all the colonies were reclaimed by the King</a:t>
            </a:r>
          </a:p>
        </p:txBody>
      </p:sp>
      <p:sp>
        <p:nvSpPr>
          <p:cNvPr id="21507" name="Rectangle 8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</p:txBody>
      </p:sp>
      <p:pic>
        <p:nvPicPr>
          <p:cNvPr id="21508" name="Picture 7" descr="Map_of_territorial_growth_17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466850"/>
            <a:ext cx="41814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Charter</a:t>
            </a:r>
          </a:p>
        </p:txBody>
      </p:sp>
      <p:sp>
        <p:nvSpPr>
          <p:cNvPr id="2253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981200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400" smtClean="0"/>
              <a:t>Written document granting </a:t>
            </a:r>
            <a:r>
              <a:rPr lang="en-US" sz="2400" b="1" u="sng" smtClean="0"/>
              <a:t>land</a:t>
            </a:r>
            <a:r>
              <a:rPr lang="en-US" sz="2400" smtClean="0"/>
              <a:t> and the authority to establish a </a:t>
            </a:r>
            <a:r>
              <a:rPr lang="en-US" sz="2400" b="1" u="sng" smtClean="0"/>
              <a:t>colonial government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</p:txBody>
      </p:sp>
      <p:sp>
        <p:nvSpPr>
          <p:cNvPr id="22532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</p:txBody>
      </p:sp>
      <p:pic>
        <p:nvPicPr>
          <p:cNvPr id="22533" name="Picture 9" descr="john_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066800"/>
            <a:ext cx="4495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1" descr="AIB-RoyalChar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86200"/>
            <a:ext cx="3581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/>
              <a:t>Where was the first permanent English settlement in North America?</a:t>
            </a:r>
          </a:p>
        </p:txBody>
      </p:sp>
      <p:sp>
        <p:nvSpPr>
          <p:cNvPr id="235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990600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800" b="1" u="sng" smtClean="0"/>
              <a:t>Jamestown, Virginia in 1607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23556" name="Picture 7" descr="jamestow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667000"/>
            <a:ext cx="760095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>
                <a:hlinkClick r:id="rId2"/>
              </a:rPr>
              <a:t>For what reasons did people come to the colonies?</a:t>
            </a:r>
            <a:endParaRPr lang="en-US" sz="4000"/>
          </a:p>
        </p:txBody>
      </p:sp>
      <p:sp>
        <p:nvSpPr>
          <p:cNvPr id="24578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4579" name="Picture 6" descr="union_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524000"/>
            <a:ext cx="677227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Economic Opportunities</a:t>
            </a:r>
          </a:p>
        </p:txBody>
      </p:sp>
      <p:sp>
        <p:nvSpPr>
          <p:cNvPr id="2560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2819400"/>
          </a:xfrm>
          <a:solidFill>
            <a:srgbClr val="000000"/>
          </a:solidFill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smtClean="0"/>
              <a:t>Potential to acquire land and wealth</a:t>
            </a:r>
          </a:p>
          <a:p>
            <a:pPr eaLnBrk="1" hangingPunct="1"/>
            <a:r>
              <a:rPr lang="en-US" sz="2800" b="1" smtClean="0"/>
              <a:t>Cash Crops</a:t>
            </a:r>
            <a:r>
              <a:rPr lang="en-US" sz="2800" smtClean="0"/>
              <a:t> – agricultural products that could be sold  (i.e. tobacco)</a:t>
            </a:r>
          </a:p>
          <a:p>
            <a:pPr eaLnBrk="1" hangingPunct="1"/>
            <a:r>
              <a:rPr lang="en-US" sz="2800" b="1" smtClean="0"/>
              <a:t>Indentured Servants</a:t>
            </a:r>
            <a:r>
              <a:rPr lang="en-US" sz="2800" smtClean="0"/>
              <a:t> – people who promised to be </a:t>
            </a:r>
            <a:r>
              <a:rPr lang="en-US" sz="2800" b="1" u="sng" smtClean="0"/>
              <a:t>servants for a time in exchange for passage to the colonies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Forced</a:t>
            </a:r>
            <a:endParaRPr lang="en-US"/>
          </a:p>
        </p:txBody>
      </p:sp>
      <p:sp>
        <p:nvSpPr>
          <p:cNvPr id="26626" name="Rectangle 4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400" smtClean="0"/>
              <a:t>Africans were enslaved to be </a:t>
            </a:r>
            <a:r>
              <a:rPr lang="en-US" sz="2400" b="1" u="sng" smtClean="0"/>
              <a:t>cheap labor</a:t>
            </a:r>
          </a:p>
          <a:p>
            <a:pPr eaLnBrk="1" hangingPunct="1"/>
            <a:r>
              <a:rPr lang="en-US" sz="2400" b="1" smtClean="0"/>
              <a:t>Plantation System</a:t>
            </a:r>
            <a:r>
              <a:rPr lang="en-US" sz="2400" smtClean="0"/>
              <a:t> – agricultural system in </a:t>
            </a:r>
            <a:r>
              <a:rPr lang="en-US" sz="2400" b="1" u="sng" smtClean="0"/>
              <a:t>southern colonies</a:t>
            </a:r>
            <a:r>
              <a:rPr lang="en-US" sz="2400" smtClean="0"/>
              <a:t> for mass producing </a:t>
            </a:r>
            <a:r>
              <a:rPr lang="en-US" sz="2400" b="1" u="sng" smtClean="0"/>
              <a:t>cash crops</a:t>
            </a:r>
          </a:p>
          <a:p>
            <a:pPr eaLnBrk="1" hangingPunct="1"/>
            <a:r>
              <a:rPr lang="en-US" sz="2400" b="1" smtClean="0"/>
              <a:t>Middle Passage</a:t>
            </a:r>
            <a:r>
              <a:rPr lang="en-US" sz="2400" smtClean="0"/>
              <a:t> – the journey from </a:t>
            </a:r>
            <a:r>
              <a:rPr lang="en-US" sz="2400" b="1" u="sng" smtClean="0"/>
              <a:t>African to the Americas</a:t>
            </a:r>
          </a:p>
        </p:txBody>
      </p:sp>
      <p:sp>
        <p:nvSpPr>
          <p:cNvPr id="26627" name="Rectangle 5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</p:txBody>
      </p:sp>
      <p:sp>
        <p:nvSpPr>
          <p:cNvPr id="26628" name="Rectangle 6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</p:txBody>
      </p:sp>
      <p:pic>
        <p:nvPicPr>
          <p:cNvPr id="26629" name="Picture 8" descr="slave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478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0" descr="middle_pass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810000"/>
            <a:ext cx="42862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Triangular Trade Route</a:t>
            </a:r>
            <a:endParaRPr lang="en-US"/>
          </a:p>
        </p:txBody>
      </p:sp>
      <p:sp>
        <p:nvSpPr>
          <p:cNvPr id="2765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990600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800" smtClean="0"/>
              <a:t>The Pattern of trade between </a:t>
            </a:r>
            <a:r>
              <a:rPr lang="en-US" sz="2800" b="1" u="sng" smtClean="0"/>
              <a:t>Africa</a:t>
            </a:r>
            <a:r>
              <a:rPr lang="en-US" sz="2800" smtClean="0"/>
              <a:t>, </a:t>
            </a:r>
            <a:r>
              <a:rPr lang="en-US" sz="2800" b="1" u="sng" smtClean="0"/>
              <a:t>Europe</a:t>
            </a:r>
            <a:r>
              <a:rPr lang="en-US" sz="2800" smtClean="0"/>
              <a:t> and the </a:t>
            </a:r>
            <a:r>
              <a:rPr lang="en-US" sz="2800" b="1" u="sng" smtClean="0"/>
              <a:t>Americas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57200" y="2514600"/>
            <a:ext cx="8229600" cy="3581400"/>
          </a:xfrm>
        </p:spPr>
        <p:txBody>
          <a:bodyPr/>
          <a:lstStyle/>
          <a:p>
            <a:pPr eaLnBrk="1" hangingPunct="1"/>
            <a:endParaRPr lang="en-US" sz="2800" smtClean="0"/>
          </a:p>
        </p:txBody>
      </p:sp>
      <p:pic>
        <p:nvPicPr>
          <p:cNvPr id="27652" name="Picture 7" descr="Triangle_tra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514600"/>
            <a:ext cx="6400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Triangular Trade Route</a:t>
            </a:r>
          </a:p>
        </p:txBody>
      </p:sp>
      <p:sp>
        <p:nvSpPr>
          <p:cNvPr id="28674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276600"/>
          </a:xfrm>
          <a:solidFill>
            <a:srgbClr val="000000"/>
          </a:solidFill>
        </p:spPr>
        <p:txBody>
          <a:bodyPr/>
          <a:lstStyle/>
          <a:p>
            <a:pPr eaLnBrk="1" hangingPunct="1"/>
            <a:r>
              <a:rPr lang="en-US" sz="2800" smtClean="0"/>
              <a:t>From Europe to Africa – </a:t>
            </a:r>
            <a:r>
              <a:rPr lang="en-US" sz="2800" b="1" u="sng" smtClean="0"/>
              <a:t>alcohol and iron products (weapons)</a:t>
            </a:r>
          </a:p>
          <a:p>
            <a:pPr eaLnBrk="1" hangingPunct="1"/>
            <a:r>
              <a:rPr lang="en-US" sz="2800" smtClean="0"/>
              <a:t>From Africa to the Americas – </a:t>
            </a:r>
            <a:r>
              <a:rPr lang="en-US" sz="2800" b="1" u="sng" smtClean="0"/>
              <a:t>African men, women and children</a:t>
            </a:r>
          </a:p>
          <a:p>
            <a:pPr eaLnBrk="1" hangingPunct="1"/>
            <a:r>
              <a:rPr lang="en-US" sz="2800" smtClean="0"/>
              <a:t>From the Americas to Europe – </a:t>
            </a:r>
            <a:r>
              <a:rPr lang="en-US" sz="2800" b="1" u="sng" smtClean="0"/>
              <a:t>tobacco, rice, indigo, rum, and other raw materials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instructor-paced_question>
  <question_data>
    <question m_QuestionType="7" m_sQuestionID="{1db86984-16f9-4fa9-9797-050181c5d546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46331376">
      <options/>
      <text_answers/>
      <response_data/>
    </question>
  </question_data>
  <follow-on_question_data/>
</instructor-paced_question>
</file>

<file path=customXml/item2.xml><?xml version="1.0" encoding="utf-8"?>
<instructor-paced_results>
  <question m_QuestionType="7" m_sQuestionID="{1db86984-16f9-4fa9-9797-050181c5d546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52" m_sInstanceId="{e8d16a00-cc27-4366-b814-75dfad4c8d48}" m_nInstanceDateTimeUTC="1346331449">
    <options/>
    <text_answers/>
    <response_data>
      <response value="" time="0" id="" name="" label="22" start_time="85697416" end_time="83119024" response_correct="0" serial_number="201351706" index=""/>
      <response value="no" time="55521" id="" name="" label="13" start_time="7340129" end_time="6226032" response_correct="0" serial_number="201345897" index=""/>
      <response value="yes" time="46457" id="" name="" label="14" start_time="0" end_time="0" response_correct="0" serial_number="201345935" index=""/>
      <response value="" time="0" id="" name="" label="27" start_time="0" end_time="0" response_correct="0" serial_number="201345936" index=""/>
      <response value="yes i would" time="38033" id="" name="" label="31" start_time="3407906" end_time="3080226" response_correct="0" serial_number="201352746" index=""/>
      <response value="" time="0" id="" name="" label="32" start_time="0" end_time="0" response_correct="0" serial_number="201345494" index=""/>
      <response value="" time="0" id="" name="" label="8" start_time="50" end_time="1072693248" response_correct="0" serial_number="201351677" index=""/>
      <response value="yes" time="57159" id="" name="" label="18" start_time="6225920" end_time="0" response_correct="0" serial_number="201351529" index=""/>
      <response value="Yes" time="49187" id="" name="" label="9" start_time="0" end_time="0" response_correct="0" serial_number="201352789" index=""/>
      <response value="" time="0" id="" name="" label="17" start_time="0" end_time="0" response_correct="0" serial_number="201345760" index=""/>
      <response value="" time="0" id="" name="" label="15" start_time="0" end_time="4277101159" response_correct="0" serial_number="201351570" index=""/>
      <response value="" time="0" id="" name="" label="30" start_time="0" end_time="0" response_correct="0" serial_number="201345688" index=""/>
      <response value="" time="0" id="" name="" label="20" start_time="0" end_time="0" response_correct="0" serial_number="201354423" index=""/>
      <response value="yes" time="49406" id="" name="" label="5" start_time="2" end_time="87311376" response_correct="0" serial_number="201351464" index=""/>
      <response value="Yes." time="49203" id="" name="" label="2" start_time="0" end_time="0" response_correct="0" serial_number="201344509" index=""/>
      <response value="" time="0" id="" name="" label="6" start_time="0" end_time="0" response_correct="0" serial_number="201351540" index=""/>
      <response value="" time="0" id="" name="" label="26" start_time="1" end_time="87311648" response_correct="0" serial_number="201348840" index=""/>
      <response value="yes" time="44414" id="" name="" label="10" start_time="0" end_time="0" response_correct="0" serial_number="201352836" index=""/>
      <response value="" time="0" id="" name="" label="25" start_time="0" end_time="0" response_correct="0" serial_number="201348805" index=""/>
      <response value="" time="0" id="" name="" label="3" start_time="65640" end_time="4294901818" response_correct="0" serial_number="201352839" index=""/>
      <response value="" time="0" id="" name="" label="23" start_time="65587" end_time="4294901827" response_correct="0" serial_number="201348806" index=""/>
      <response value="yes." time="44726" id="" name="" label="19" start_time="4224268333" end_time="3465685022" response_correct="0" serial_number="201345883" index=""/>
      <response value="yes" time="59405" id="" name="" label="11" start_time="0" end_time="0" response_correct="0" serial_number="201345181" index=""/>
      <response value="yes" time="44679" id="" name="" label="4" start_time="0" end_time="0" response_correct="0" serial_number="201344480" index=""/>
      <response value="yes" time="39406" id="" name="" label="16" start_time="0" end_time="0" response_correct="0" serial_number="201354434" index=""/>
      <response value="yes" time="43228" id="" name="" label="21" start_time="0" end_time="0" response_correct="0" serial_number="201361205" index=""/>
      <response value="" time="0" id="" name="" label="29" start_time="0" end_time="0" response_correct="0" serial_number="201348037" index=""/>
      <response value="yes" time="41153" id="" name="" label="1" start_time="84928984" end_time="84929056" response_correct="0" serial_number="201346040" index=""/>
      <response value="" time="0" id="" name="" label="12" start_time="0" end_time="0" response_correct="0" serial_number="201352813" index=""/>
      <response value="yes" time="46192" id="" name="" label="24" start_time="1024394499" end_time="2674073628" response_correct="0" serial_number="201367798" index=""/>
      <response value="yes" time="48142" id="" name="" label="28" start_time="0" end_time="0" response_correct="0" serial_number="201351703" index=""/>
      <response value="yes ." time="46301" id="" name="" label="7" start_time="0" end_time="0" response_correct="0" serial_number="201354443" index=""/>
    </response_data>
  </question>
</instructor-paced_results>
</file>

<file path=customXml/item3.xml><?xml version="1.0" encoding="utf-8"?>
<instructor-paced_question>
  <question_data>
    <question m_QuestionType="7" m_sQuestionID="{0f779cb8-11eb-456f-9dc0-ad0a65b946ec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46331457">
      <options/>
      <text_answers/>
      <response_data/>
    </question>
  </question_data>
  <follow-on_question_data/>
</instructor-paced_question>
</file>

<file path=customXml/item4.xml><?xml version="1.0" encoding="utf-8"?>
<instructor-paced_results>
  <question m_QuestionType="7" m_sQuestionID="{0f779cb8-11eb-456f-9dc0-ad0a65b946ec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101" m_sInstanceId="{0771cb10-c888-483d-944a-b0df864a1f44}" m_nInstanceDateTimeUTC="1346331571">
    <options/>
    <text_answers/>
    <response_data>
      <response value="yes because i want to live in a place that excepts my way of life" time="73570" id="" name="" label="22" start_time="83119504" end_time="83119024" response_correct="0" serial_number="201351706" index=""/>
      <response value="yea cuz without freedom it wud b stupid" time="88656" id="" name="" label="13" start_time="0" end_time="0" response_correct="0" serial_number="201345897" index=""/>
      <response value="yes because i would like my basic rights" time="37971" id="" name="" label="14" start_time="0" end_time="0" response_correct="0" serial_number="201345935" index=""/>
      <response value="yes because i want to be free&#10;" time="29360" id="" name="" label="27" start_time="0" end_time="0" response_correct="0" serial_number="201345936" index=""/>
      <response value="yes i would because i wouldnt want to live without my basuc rights i would do whaever it took to get out of there" time="75037" id="" name="" label="31" start_time="0" end_time="0" response_correct="0" serial_number="201352746" index=""/>
      <response value="yes. For freedom " time="92743" id="" name="" label="32" start_time="0" end_time="0" response_correct="0" serial_number="201345494" index=""/>
      <response value="Yes, because i should be able to have rights, and somewhere else could be better." time="46691" id="" name="" label="8" start_time="0" end_time="0" response_correct="0" serial_number="201351677" index=""/>
      <response value="yes becuse they don't respect our basic rights" time="47362" id="" name="" label="18" start_time="0" end_time="0" response_correct="0" serial_number="201351529" index=""/>
      <response value="Yes because i wouldnt want to live in a place i couldnt think and choose for myself" time="95535" id="" name="" label="9" start_time="0" end_time="0" response_correct="0" serial_number="201352789" index=""/>
      <response value="yes because id rather be happy then miserable." time="40576" id="" name="" label="17" start_time="0" end_time="0" response_correct="0" serial_number="201345760" index=""/>
      <response value="yes, if i could stay with my family somewhere else " time="36895" id="" name="" label="15" start_time="0" end_time="0" response_correct="0" serial_number="201351570" index=""/>
      <response value="" time="0" id="" name="" label="30" start_time="7340129" end_time="6226032" response_correct="0" serial_number="201345688" index=""/>
      <response value="" time="0" id="" name="" label="20" start_time="6225970" end_time="0" response_correct="0" serial_number="201354423" index=""/>
      <response value="yes without freedom id have to eat some faces" time="28627" id="" name="" label="5" start_time="415563776" end_time="2147483648" response_correct="0" serial_number="201351464" index=""/>
      <response value="Yes because if the government didn't respect my rights, I'd go somewhere where I was respected." time="88765" id="" name="" label="2" start_time="0" end_time="0" response_correct="0" serial_number="201344509" index=""/>
      <response value="yes because i need my rights " time="84537" id="" name="" label="6" start_time="0" end_time="0" response_correct="0" serial_number="201351540" index=""/>
      <response value="no because many other countries dont even give their citizens rights at all" time="108873" id="" name="" label="26" start_time="0" end_time="0" response_correct="0" serial_number="201348840" index=""/>
      <response value="yea...cuz i wanna live somewhere where people respect my rights .." time="44819" id="" name="" label="10" start_time="0" end_time="0" response_correct="0" serial_number="201352836" index=""/>
      <response value="yes because you should be able to make ur own choices" time="92634" id="" name="" label="25" start_time="0" end_time="0" response_correct="0" serial_number="201348805" index=""/>
      <response value="" time="0" id="" name="" label="3" start_time="0" end_time="0" response_correct="0" serial_number="201352839" index=""/>
      <response value="yes bc they should respect my rights" time="61231" id="" name="" label="23" start_time="7340032" end_time="6226032" response_correct="0" serial_number="201348806" index=""/>
      <response value="yes . because i wouldnt be allowed to have my basic freedom in life ." time="71636" id="" name="" label="19" start_time="0" end_time="0" response_correct="0" serial_number="201345883" index=""/>
      <response value="yes because " time="34508" id="" name="" label="11" start_time="0" end_time="0" response_correct="0" serial_number="201345181" index=""/>
      <response value="yes because if someone doesnt respect my rights then they dont need to be in the govt that i follow" time="96939" id="" name="" label="4" start_time="0" end_time="0" response_correct="0" serial_number="201344480" index=""/>
      <response value="yes if i can find a place that i like there goverment better." time="49188" id="" name="" label="16" start_time="0" end_time="0" response_correct="0" serial_number="201354434" index=""/>
      <response value="yes life would be better if i left." time="23479" id="" name="" label="21" start_time="0" end_time="0" response_correct="0" serial_number="201361205" index=""/>
      <response value="" time="0" id="" name="" label="29" start_time="0" end_time="0" response_correct="0" serial_number="201348037" index=""/>
      <response value="yes. we should all be able to make our own choices" time="47066" id="" name="" label="1" start_time="85771168" end_time="85771240" response_correct="0" serial_number="201346040" index=""/>
      <response value="" time="0" id="" name="" label="12" start_time="0" end_time="0" response_correct="0" serial_number="201352813" index=""/>
      <response value="yes, because i would want to have rights." time="32199" id="" name="" label="24" start_time="95" end_time="16711711" response_correct="0" serial_number="201367798" index=""/>
      <response value="yes, because if the basic rights aren't respect im sure nothing else would be respected either." time="104927" id="" name="" label="28" start_time="0" end_time="0" response_correct="0" serial_number="201351703" index=""/>
      <response value="yes , I want to be able to be free ." time="62151" id="" name="" label="7" start_time="0" end_time="0" response_correct="0" serial_number="201354443" index=""/>
    </response_data>
  </question>
</instructor-paced_results>
</file>

<file path=customXml/item5.xml><?xml version="1.0" encoding="utf-8"?>
<instructor-paced_question>
  <question_data>
    <question m_QuestionType="7" m_sQuestionID="{516f8e25-9ebe-4943-a9a3-e4d86f06d4b3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46337102">
      <options/>
      <text_answers/>
      <response_data/>
    </question>
  </question_data>
  <follow-on_question_data/>
</instructor-paced_question>
</file>

<file path=customXml/item6.xml><?xml version="1.0" encoding="utf-8"?>
<instructor-paced_results>
  <question m_QuestionType="7" m_sQuestionID="{516f8e25-9ebe-4943-a9a3-e4d86f06d4b3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118" m_sInstanceId="{5147443e-d38d-48ec-b16e-8f73120bcb9d}" m_nInstanceDateTimeUTC="1346337267">
    <options/>
    <text_answers/>
    <response_data>
      <response value="yeah , because i deserve to be treated fairly ." time="129714" id="" name="" label="22" start_time="83119024" end_time="85215560" response_correct="0" serial_number="201351706" index=""/>
      <response value="yes because i want to go somewhere that has equal rights" time="148934" id="" name="" label="13" start_time="0" end_time="0" response_correct="0" serial_number="201345897" index=""/>
      <response value="yes becouse i like my rights" time="91666" id="" name="" label="14" start_time="0" end_time="0" response_correct="0" serial_number="201345935" index=""/>
      <response value="no, because i like my life." time="68671" id="" name="" label="27" start_time="0" end_time="0" response_correct="0" serial_number="201345936" index=""/>
      <response value="" time="0" id="" name="" label="31" start_time="0" end_time="0" response_correct="0" serial_number="201352746" index=""/>
      <response value="Yes, I wouldn't really want to stay in a place where I dont't even have some rights." time="104770" id="" name="" label="32" start_time="7340129" end_time="6226032" response_correct="0" serial_number="201345494" index=""/>
      <response value="no " time="85192" id="" name="" label="8" start_time="0" end_time="0" response_correct="0" serial_number="201351677" index=""/>
      <response value="well this is a yes and no kinda answer. yes bc i would wana bc treated like a citizen and no bc i have a good life here" time="104817" id="" name="" label="18" start_time="0" end_time="0" response_correct="0" serial_number="201351529" index=""/>
      <response value="i probably would because if the goverment didnt respect my rights then i probably wouldnt enjoy life " time="130775" id="" name="" label="9" start_time="0" end_time="0" response_correct="0" serial_number="201352789" index=""/>
      <response value="" time="0" id="" name="" label="17" start_time="0" end_time="0" response_correct="0" serial_number="201345760" index=""/>
      <response value="yes becuz , if i feel thatt the goverment isnt up to my needs then im out! cuz there suppose to help me right?" time="139605" id="" name="" label="15" start_time="7340032" end_time="6226032" response_correct="0" serial_number="201351570" index=""/>
      <response value="yes because you should have the nessary things you need in life" time="68983" id="" name="" label="30" start_time="3145823" end_time="85917696" response_correct="0" serial_number="201345688" index=""/>
      <response value="no, because all my friends are here." time="73960" id="" name="" label="20" start_time="0" end_time="0" response_correct="0" serial_number="201354423" index=""/>
      <response value="no because there my rights " time="103584" id="" name="" label="5" start_time="0" end_time="0" response_correct="0" serial_number="201351464" index=""/>
      <response value="yea cuz i like to live by meself and d wht i want" time="69888" id="" name="" label="2" start_time="0" end_time="0" response_correct="0" serial_number="201344509" index=""/>
      <response value="no becuz iwould want my own riqhts nd my own responisiblility so mah answer is no " time="73460" id="" name="" label="6" start_time="0" end_time="0" response_correct="0" serial_number="201351540" index=""/>
      <response value="no i would just go somewhere deep in the woods and live there on the dl" time="132273" id="" name="" label="26" start_time="0" end_time="0" response_correct="0" serial_number="201348840" index=""/>
      <response value="no, cause i like where i live and i wouldnt change my life for the government" time="92992" id="" name="" label="10" start_time="0" end_time="0" response_correct="0" serial_number="201352836" index=""/>
      <response value="" time="0" id="" name="" label="25" start_time="0" end_time="0" response_correct="0" serial_number="201348805" index=""/>
      <response value="yes, so i would be free" time="41480" id="" name="" label="3" start_time="0" end_time="4278190080" response_correct="0" serial_number="201352839" index=""/>
      <response value="no because if so i would be moving everyday or every week" time="68110" id="" name="" label="23" start_time="0" end_time="0" response_correct="0" serial_number="201348806" index=""/>
      <response value="yes beacuse i would hate doing for my rights to disrespected" time="146188" id="" name="" label="19" start_time="0" end_time="0" response_correct="0" serial_number="201345883" index=""/>
      <response value="no, because i think everyone should be able to have their own opinion." time="96767" id="" name="" label="11" start_time="0" end_time="0" response_correct="0" serial_number="201345181" index=""/>
      <response value="" time="0" id="" name="" label="4" start_time="0" end_time="0" response_correct="0" serial_number="201344480" index=""/>
      <response value="yea cuz no body gonna take away the things i wud rether do " time="152038" id="" name="" label="16" start_time="95" end_time="0" response_correct="0" serial_number="201354434" index=""/>
      <response value="yes because i have my rights and they have to respect them." time="70590" id="" name="" label="21" start_time="0" end_time="0" response_correct="0" serial_number="201361205" index=""/>
      <response value="" time="0" id="" name="" label="29" start_time="0" end_time="0" response_correct="0" serial_number="201348037" index=""/>
      <response value="no becsuse its my home" time="159355" id="" name="" label="1" start_time="85080784" end_time="85083376" response_correct="0" serial_number="201346040" index=""/>
      <response value="" time="0" id="" name="" label="12" start_time="0" end_time="0" response_correct="0" serial_number="201352813" index=""/>
      <response value="yes because then we wouldnt get to do the normal things we usually do wed have to do what they want" time="61464" id="" name="" label="24" start_time="520423682" end_time="1428239121" response_correct="0" serial_number="201367798" index=""/>
      <response value="" time="0" id="" name="" label="28" start_time="0" end_time="0" response_correct="0" serial_number="201351703" index=""/>
      <response value="no because if they dont show me respect for what i got then i wont show them respect for what they got" time="159183" id="" name="" label="7" start_time="4273206115" end_time="4289917539" response_correct="0" serial_number="201354443" index=""/>
    </response_data>
  </question>
</instructor-paced_results>
</file>

<file path=customXml/itemProps1.xml><?xml version="1.0" encoding="utf-8"?>
<ds:datastoreItem xmlns:ds="http://schemas.openxmlformats.org/officeDocument/2006/customXml" ds:itemID="{A1E7B294-0F7A-4358-8E01-F6E020E0D05D}">
  <ds:schemaRefs/>
</ds:datastoreItem>
</file>

<file path=customXml/itemProps2.xml><?xml version="1.0" encoding="utf-8"?>
<ds:datastoreItem xmlns:ds="http://schemas.openxmlformats.org/officeDocument/2006/customXml" ds:itemID="{42EAFB8F-E6A2-49DC-83A8-C5C68D7C2EC4}">
  <ds:schemaRefs/>
</ds:datastoreItem>
</file>

<file path=customXml/itemProps3.xml><?xml version="1.0" encoding="utf-8"?>
<ds:datastoreItem xmlns:ds="http://schemas.openxmlformats.org/officeDocument/2006/customXml" ds:itemID="{6D19BE08-C9F6-4BAC-BA7D-4D4B59D37E38}">
  <ds:schemaRefs/>
</ds:datastoreItem>
</file>

<file path=customXml/itemProps4.xml><?xml version="1.0" encoding="utf-8"?>
<ds:datastoreItem xmlns:ds="http://schemas.openxmlformats.org/officeDocument/2006/customXml" ds:itemID="{02D7D674-8236-4C75-9967-C59BA1B1BD6F}">
  <ds:schemaRefs/>
</ds:datastoreItem>
</file>

<file path=customXml/itemProps5.xml><?xml version="1.0" encoding="utf-8"?>
<ds:datastoreItem xmlns:ds="http://schemas.openxmlformats.org/officeDocument/2006/customXml" ds:itemID="{31EC7202-813B-4D0E-AB10-86D1A6522D7F}">
  <ds:schemaRefs/>
</ds:datastoreItem>
</file>

<file path=customXml/itemProps6.xml><?xml version="1.0" encoding="utf-8"?>
<ds:datastoreItem xmlns:ds="http://schemas.openxmlformats.org/officeDocument/2006/customXml" ds:itemID="{507DC4F6-2C70-4140-83A0-C2CD113E0E2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260</TotalTime>
  <Words>341</Words>
  <Application>Microsoft Office PowerPoint</Application>
  <PresentationFormat>On-screen Show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Apex</vt:lpstr>
      <vt:lpstr>Unit 1 Part III</vt:lpstr>
      <vt:lpstr>Warm-up 8/30/2012</vt:lpstr>
      <vt:lpstr>What is a colony?</vt:lpstr>
      <vt:lpstr>What is mercantilism and how did it motivate colonialism?</vt:lpstr>
      <vt:lpstr>Joint Stock Company</vt:lpstr>
      <vt:lpstr>Proprietary Colony</vt:lpstr>
      <vt:lpstr>Royal Colony</vt:lpstr>
      <vt:lpstr>Charter</vt:lpstr>
      <vt:lpstr>Where was the first permanent English settlement in North America?</vt:lpstr>
      <vt:lpstr>For what reasons did people come to the colonies?</vt:lpstr>
      <vt:lpstr>Economic Opportunities</vt:lpstr>
      <vt:lpstr>Forced</vt:lpstr>
      <vt:lpstr>Triangular Trade Route</vt:lpstr>
      <vt:lpstr>The Triangular Trade Route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Part III</dc:title>
  <dc:creator>Crews, Matthew A</dc:creator>
  <cp:lastModifiedBy>macrews</cp:lastModifiedBy>
  <cp:revision>24</cp:revision>
  <dcterms:created xsi:type="dcterms:W3CDTF">2006-08-16T00:00:00Z</dcterms:created>
  <dcterms:modified xsi:type="dcterms:W3CDTF">2012-08-30T16:54:18Z</dcterms:modified>
</cp:coreProperties>
</file>