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ppt/slideLayouts/slideLayout10.xml" ContentType="application/vnd.openxmlformats-officedocument.presentationml.slideLayout+xml"/>
  <Default Extension="gif" ContentType="image/gif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0"/>
  </p:sldMasterIdLst>
  <p:sldIdLst>
    <p:sldId id="294" r:id="rId11"/>
    <p:sldId id="256" r:id="rId12"/>
    <p:sldId id="257" r:id="rId13"/>
    <p:sldId id="258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97" r:id="rId26"/>
    <p:sldId id="271" r:id="rId27"/>
    <p:sldId id="295" r:id="rId28"/>
    <p:sldId id="272" r:id="rId29"/>
    <p:sldId id="273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3" r:id="rId48"/>
    <p:sldId id="296" r:id="rId49"/>
  </p:sldIdLst>
  <p:sldSz cx="9144000" cy="6858000" type="screen4x3"/>
  <p:notesSz cx="6858000" cy="9144000"/>
  <p:custDataLst>
    <p:custData r:id="rId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10" Type="http://schemas.openxmlformats.org/officeDocument/2006/relationships/slideMaster" Target="slideMasters/slideMaster1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8" Type="http://schemas.openxmlformats.org/officeDocument/2006/relationships/customXml" Target="../customXml/item8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</p:grp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C849EBAD-5B2E-4326-BC1B-D0F156AF27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D5D74-6CDE-429E-B09C-43DF862F4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89797-F96C-4F03-ABDD-263A798D2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35FA9-1B74-4404-BC2F-18EEC7688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6F0A3-A29C-4B66-83A9-7F0EE361AF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FA193-2D21-473E-9845-0624C2B01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F0646-1B21-48D2-9DAC-7BE387E86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E20E9-8634-45B6-A793-03E75A8CCC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AC278-ACB8-4E86-A038-C55254B63B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1E0B9-13F6-4326-B3F5-CDE5225035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0EE93-F9AA-4621-AC31-8A0B428219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fld id="{FC656CF7-F5AB-4B69-A0C4-F7E3E8566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>
        <p:tmplLst>
          <p:tmpl lvl="1">
            <p:tnLst>
              <p:par>
                <p:cTn presetID="2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9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1pFIRlP-ie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Warmup</a:t>
            </a:r>
            <a:r>
              <a:rPr lang="en-US" dirty="0" smtClean="0"/>
              <a:t> 3/2/12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 of judgments do you have to make in your daily life?</a:t>
            </a:r>
          </a:p>
          <a:p>
            <a:r>
              <a:rPr lang="en-US" dirty="0" smtClean="0"/>
              <a:t>How do you make these judgments?</a:t>
            </a:r>
          </a:p>
          <a:p>
            <a:r>
              <a:rPr lang="en-US" dirty="0" smtClean="0"/>
              <a:t>How do you think this parallels what judges do in our court system?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Unit IV Part III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en-US" sz="4400" b="1" i="1" smtClean="0"/>
              <a:t>The Judicial Branch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is the primary goal of the federal courts?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b="1" i="1" u="sng" smtClean="0"/>
              <a:t>“Equal Justice For All”</a:t>
            </a:r>
          </a:p>
          <a:p>
            <a:pPr eaLnBrk="1" hangingPunct="1"/>
            <a:r>
              <a:rPr lang="en-US" sz="3600" b="1" u="sng" smtClean="0"/>
              <a:t>To treat every person the same</a:t>
            </a:r>
          </a:p>
        </p:txBody>
      </p:sp>
      <p:pic>
        <p:nvPicPr>
          <p:cNvPr id="37890" name="Picture 2" descr="http://upload.wikimedia.org/wikipedia/en/thumb/b/bd/Metallica_-_...And_Justice_for_All_cover.jpg/220px-Metallica_-_...And_Justice_for_All_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200400"/>
            <a:ext cx="3429000" cy="3429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Why is this goal difficult to accomplish?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b="1" u="sng" smtClean="0"/>
              <a:t>Prejudice and unequal wealth lead to inequalities in the law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other courts coexist with the federal courts?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b="1" u="sng" smtClean="0"/>
              <a:t>50 State Court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does Jurisdiction mean?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b="1" u="sng" smtClean="0"/>
              <a:t>A courts authority to hear and decide a 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Exclusive Jurisdiction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b="1" u="sng" smtClean="0"/>
              <a:t>Only the federal courts may hear and decide the 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Concurrent Jurisdiction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b="1" u="sng" smtClean="0"/>
              <a:t>When a case may be heard in either state or federal courts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Original Jurisdiction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b="1" u="sng" smtClean="0"/>
              <a:t>The authority to hear a case for the first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Appellate Jurisdiction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b="1" u="sng" smtClean="0"/>
              <a:t>The authority to review a case appealed from a lower court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How long is the term for a federal court judge?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>
                <a:hlinkClick r:id="rId2"/>
              </a:rPr>
              <a:t>For Life</a:t>
            </a:r>
            <a:endParaRPr lang="en-US" sz="4000" b="1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the benefit of this?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400" b="1" u="sng" smtClean="0"/>
              <a:t>Removes the judges from popular and political pressure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does this do for the President who gets to appoint the judges?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400" b="1" u="sng" smtClean="0"/>
              <a:t>Allows his influence to last long after his time in office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decisions are made by each of the lower federal courts?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U.S. District Courts – </a:t>
            </a:r>
            <a:r>
              <a:rPr lang="en-US" sz="4400" b="1" u="sng" smtClean="0"/>
              <a:t>Determine guilt or innocence</a:t>
            </a:r>
            <a:endParaRPr lang="en-US" smtClean="0"/>
          </a:p>
          <a:p>
            <a:pPr eaLnBrk="1" hangingPunct="1"/>
            <a:r>
              <a:rPr lang="en-US" smtClean="0"/>
              <a:t>U.S Courts of Appeals:</a:t>
            </a:r>
          </a:p>
          <a:p>
            <a:pPr eaLnBrk="1" hangingPunct="1"/>
            <a:r>
              <a:rPr lang="en-US" b="1" smtClean="0"/>
              <a:t>Overturn</a:t>
            </a:r>
            <a:r>
              <a:rPr lang="en-US" smtClean="0"/>
              <a:t> – </a:t>
            </a:r>
            <a:r>
              <a:rPr lang="en-US" b="1" u="sng" smtClean="0"/>
              <a:t>reverse the lower courts decision</a:t>
            </a:r>
          </a:p>
          <a:p>
            <a:pPr eaLnBrk="1" hangingPunct="1"/>
            <a:r>
              <a:rPr lang="en-US" b="1" smtClean="0"/>
              <a:t>Uphold </a:t>
            </a:r>
            <a:r>
              <a:rPr lang="en-US" smtClean="0"/>
              <a:t>– </a:t>
            </a:r>
            <a:r>
              <a:rPr lang="en-US" b="1" u="sng" smtClean="0"/>
              <a:t>keep the lower courts decision</a:t>
            </a:r>
          </a:p>
          <a:p>
            <a:pPr eaLnBrk="1" hangingPunct="1"/>
            <a:r>
              <a:rPr lang="en-US" b="1" smtClean="0"/>
              <a:t>Remand – </a:t>
            </a:r>
            <a:r>
              <a:rPr lang="en-US" b="1" u="sng" smtClean="0"/>
              <a:t>send case back to be tried again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other court officials help the judges do their jobs?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Magistrates – </a:t>
            </a:r>
            <a:r>
              <a:rPr lang="en-US" sz="3600" b="1" u="sng" smtClean="0"/>
              <a:t>judges who do routine work: issue warrants and bail, hear preliminary evidence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U.S. Attorneys – </a:t>
            </a:r>
            <a:r>
              <a:rPr lang="en-US" sz="3600" b="1" u="sng" smtClean="0"/>
              <a:t>government lawyers who prosecute cases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U.S. Marshals – </a:t>
            </a:r>
            <a:r>
              <a:rPr lang="en-US" sz="3600" b="1" u="sng" smtClean="0"/>
              <a:t>make arrests, issue subpoenas (order to appear) and keep order in court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Warmup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the court system change the way laws are applied?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The United States Supreme Court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6096000"/>
            <a:ext cx="8534400" cy="566738"/>
          </a:xfrm>
        </p:spPr>
        <p:txBody>
          <a:bodyPr/>
          <a:lstStyle/>
          <a:p>
            <a:pPr algn="ctr"/>
            <a:r>
              <a:rPr lang="en-US" sz="2800" dirty="0" smtClean="0"/>
              <a:t>What can you infer about the Supreme Court from this cartoon?</a:t>
            </a:r>
            <a:endParaRPr lang="en-US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http://www.blackcommentator.com/49/49_images/49_cartoon_pr.gi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079" b="2079"/>
          <a:stretch>
            <a:fillRect/>
          </a:stretch>
        </p:blipFill>
        <p:spPr bwMode="auto">
          <a:xfrm>
            <a:off x="1219200" y="685800"/>
            <a:ext cx="6802967" cy="5102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752600"/>
          </a:xfrm>
        </p:spPr>
        <p:txBody>
          <a:bodyPr/>
          <a:lstStyle/>
          <a:p>
            <a:pPr eaLnBrk="1" hangingPunct="1"/>
            <a:r>
              <a:rPr lang="en-US" sz="4000" smtClean="0"/>
              <a:t>In what types of cases does the U.S. Supreme Court have original jurisdiction?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616325"/>
          </a:xfrm>
        </p:spPr>
        <p:txBody>
          <a:bodyPr/>
          <a:lstStyle/>
          <a:p>
            <a:pPr eaLnBrk="1" hangingPunct="1"/>
            <a:r>
              <a:rPr lang="en-US" sz="4000" b="1" u="sng" smtClean="0"/>
              <a:t>Involving diplomats from foreign countries</a:t>
            </a:r>
          </a:p>
          <a:p>
            <a:pPr eaLnBrk="1" hangingPunct="1"/>
            <a:r>
              <a:rPr lang="en-US" sz="4000" b="1" u="sng" smtClean="0"/>
              <a:t>In disputes between states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How many cases are appealed to the U.S. Supreme Court each year?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Between 7,000-10,000</a:t>
            </a:r>
          </a:p>
          <a:p>
            <a:pPr eaLnBrk="1" hangingPunct="1"/>
            <a:r>
              <a:rPr lang="en-US" sz="4000" b="1" u="sng" smtClean="0"/>
              <a:t> About 75-100  </a:t>
            </a:r>
            <a:r>
              <a:rPr lang="en-US" sz="4000" b="1" smtClean="0"/>
              <a:t>get heard each year</a:t>
            </a:r>
            <a:endParaRPr lang="en-US" sz="4000" b="1" u="sng" smtClean="0"/>
          </a:p>
          <a:p>
            <a:pPr eaLnBrk="1" hangingPunct="1"/>
            <a:endParaRPr lang="en-US" sz="4000" b="1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What types of cases does the U.S. Supreme Court generally choose to hear?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Ones that involve a Constitutional question</a:t>
            </a:r>
          </a:p>
          <a:p>
            <a:pPr eaLnBrk="1" hangingPunct="1"/>
            <a:r>
              <a:rPr lang="en-US" sz="4000" b="1" u="sng" smtClean="0"/>
              <a:t>Involve a real conflict </a:t>
            </a:r>
          </a:p>
          <a:p>
            <a:pPr eaLnBrk="1" hangingPunct="1"/>
            <a:r>
              <a:rPr lang="en-US" sz="4000" b="1" u="sng" smtClean="0"/>
              <a:t>Involve legal rather than political question</a:t>
            </a:r>
          </a:p>
          <a:p>
            <a:pPr eaLnBrk="1" hangingPunct="1"/>
            <a:r>
              <a:rPr lang="en-US" sz="4000" b="1" u="sng" smtClean="0"/>
              <a:t>Issues that affect entire country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does a decision by the U.S. Supreme Court mean?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Determines the meaning of the law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i="1" smtClean="0"/>
              <a:t>Judicial Review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400" b="1" u="sng" smtClean="0"/>
              <a:t>The power of the Supreme Court to review any federal, state, or local law to see if it is constitutional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i="1" smtClean="0"/>
              <a:t>Marbury v Madison (1803)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First time the court ruled an act of Congress unconstitutional</a:t>
            </a:r>
          </a:p>
          <a:p>
            <a:pPr eaLnBrk="1" hangingPunct="1"/>
            <a:r>
              <a:rPr lang="en-US" sz="4000" b="1" u="sng" smtClean="0"/>
              <a:t>Established the principle of Judicial 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 principles of Judicial Review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4000" b="1" u="sng" smtClean="0"/>
              <a:t>Constitution is supreme law of land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4000" b="1" u="sng" smtClean="0"/>
              <a:t>If any law conflicts with the Constitution, the Constitution rules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4000" b="1" u="sng" smtClean="0"/>
              <a:t>It is the duty of the judicial branch to uphold the Constitution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Precedent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Supreme Court decisions become the example to follow in future cases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limits exist on the power of the Supreme Court?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Depend on </a:t>
            </a:r>
            <a:r>
              <a:rPr lang="en-US" sz="4000" b="1" u="sng" smtClean="0"/>
              <a:t>the executive branch to enforce decisions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Worcester v Georgia (1832)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Pres. Andrew Jackson refuses to support Supreme Courts decision to protect Native American lands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Can only hear and make rulings on cases that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Come to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Congress can get around court decisions by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Amending the Constitution or changing laws to fit the Constitution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Court Procedures: How do cases come to the Supreme Court?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b="1" smtClean="0"/>
              <a:t>Cases to be considered for selection are placed on the court calendar called the </a:t>
            </a:r>
            <a:r>
              <a:rPr lang="en-US" sz="4000" b="1" u="sng" smtClean="0"/>
              <a:t>docket</a:t>
            </a:r>
            <a:r>
              <a:rPr lang="en-US" b="1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If the case is selected the court will issue a </a:t>
            </a:r>
            <a:r>
              <a:rPr lang="en-US" sz="4000" b="1" i="1" smtClean="0"/>
              <a:t>Writ of Certiorari</a:t>
            </a:r>
            <a:endParaRPr lang="en-US" sz="400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Order for lower court to send its records to SC for 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are the steps in a US Supreme Court Decision?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mtClean="0"/>
              <a:t>Lawyers for each side prepare a </a:t>
            </a:r>
            <a:r>
              <a:rPr lang="en-US" b="1" smtClean="0"/>
              <a:t>brief</a:t>
            </a:r>
            <a:r>
              <a:rPr lang="en-US" smtClean="0"/>
              <a:t> – </a:t>
            </a:r>
            <a:r>
              <a:rPr lang="en-US" b="1" u="sng" smtClean="0"/>
              <a:t>written explanation of their side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b="1" i="1" smtClean="0"/>
              <a:t>Oral Arguments </a:t>
            </a:r>
            <a:r>
              <a:rPr lang="en-US" smtClean="0"/>
              <a:t>–</a:t>
            </a:r>
            <a:r>
              <a:rPr lang="en-US" b="1" smtClean="0"/>
              <a:t> </a:t>
            </a:r>
            <a:r>
              <a:rPr lang="en-US" b="1" u="sng" smtClean="0"/>
              <a:t>lawyers give 30 minute summary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b="1" i="1" smtClean="0"/>
              <a:t>Conference </a:t>
            </a:r>
            <a:r>
              <a:rPr lang="en-US" smtClean="0"/>
              <a:t>– </a:t>
            </a:r>
            <a:r>
              <a:rPr lang="en-US" b="1" u="sng" smtClean="0"/>
              <a:t>justices get together to discuss and vote (majority decides)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b="1" i="1" smtClean="0"/>
              <a:t>Written Opinion </a:t>
            </a:r>
            <a:r>
              <a:rPr lang="en-US" smtClean="0"/>
              <a:t>– </a:t>
            </a:r>
            <a:r>
              <a:rPr lang="en-US" b="1" u="sng" smtClean="0"/>
              <a:t>One justice writes the courts decision and reasoning</a:t>
            </a:r>
            <a:endParaRPr lang="en-US" b="1" i="1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en-US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Written Opinions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i="1" smtClean="0"/>
              <a:t>Majority Opinion </a:t>
            </a:r>
            <a:r>
              <a:rPr lang="en-US" b="1" smtClean="0"/>
              <a:t>– </a:t>
            </a:r>
            <a:r>
              <a:rPr lang="en-US" b="1" u="sng" smtClean="0"/>
              <a:t>presents views of the majority of the justices on a case</a:t>
            </a:r>
          </a:p>
          <a:p>
            <a:pPr eaLnBrk="1" hangingPunct="1"/>
            <a:r>
              <a:rPr lang="en-US" b="1" i="1" smtClean="0"/>
              <a:t>Concurring Opinion </a:t>
            </a:r>
            <a:r>
              <a:rPr lang="en-US" b="1" smtClean="0"/>
              <a:t>– </a:t>
            </a:r>
            <a:r>
              <a:rPr lang="en-US" b="1" u="sng" smtClean="0"/>
              <a:t>justice who agrees with decision but for different reason</a:t>
            </a:r>
          </a:p>
          <a:p>
            <a:pPr eaLnBrk="1" hangingPunct="1"/>
            <a:r>
              <a:rPr lang="en-US" b="1" i="1" smtClean="0"/>
              <a:t>Dissenting Opinion </a:t>
            </a:r>
            <a:r>
              <a:rPr lang="en-US" b="1" smtClean="0"/>
              <a:t>– </a:t>
            </a:r>
            <a:r>
              <a:rPr lang="en-US" b="1" u="sng" smtClean="0"/>
              <a:t>justice(s) who oppose decision</a:t>
            </a:r>
          </a:p>
          <a:p>
            <a:pPr eaLnBrk="1" hangingPunct="1"/>
            <a:r>
              <a:rPr lang="en-US" b="1" i="1" smtClean="0"/>
              <a:t>Unanimous Opinion </a:t>
            </a:r>
            <a:r>
              <a:rPr lang="en-US" b="1" smtClean="0"/>
              <a:t>– </a:t>
            </a:r>
            <a:r>
              <a:rPr lang="en-US" b="1" u="sng" smtClean="0"/>
              <a:t>all justices vote the same way</a:t>
            </a:r>
            <a:endParaRPr lang="en-US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/>
            <a:r>
              <a:rPr lang="en-US" smtClean="0"/>
              <a:t>5. Announcement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Court reports its decision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What affects the decisions of the Supreme Court?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u="sng" smtClean="0"/>
              <a:t>The Law</a:t>
            </a:r>
          </a:p>
          <a:p>
            <a:pPr eaLnBrk="1" hangingPunct="1"/>
            <a:r>
              <a:rPr lang="en-US" sz="4000" b="1" i="1" smtClean="0"/>
              <a:t>Stare Decisis – </a:t>
            </a:r>
            <a:r>
              <a:rPr lang="en-US" sz="4000" b="1" u="sng" smtClean="0"/>
              <a:t>following previous decisions made by courts (precedents)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000" b="1" u="sng" smtClean="0"/>
              <a:t> </a:t>
            </a:r>
            <a:endParaRPr lang="en-US" sz="40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Changing Social Conditions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b="1" u="sng" dirty="0" smtClean="0"/>
              <a:t>As our social values change so does our interpretation of the law</a:t>
            </a:r>
          </a:p>
          <a:p>
            <a:pPr eaLnBrk="1" hangingPunct="1">
              <a:lnSpc>
                <a:spcPct val="90000"/>
              </a:lnSpc>
            </a:pPr>
            <a:r>
              <a:rPr lang="en-US" b="1" i="1" dirty="0" err="1" smtClean="0"/>
              <a:t>Plessy</a:t>
            </a:r>
            <a:r>
              <a:rPr lang="en-US" b="1" i="1" dirty="0" smtClean="0"/>
              <a:t> v Ferguson (1896) – </a:t>
            </a:r>
            <a:r>
              <a:rPr lang="en-US" b="1" u="sng" dirty="0" smtClean="0"/>
              <a:t>determined segregation was legal, established the “separate but equal” doctrine</a:t>
            </a:r>
          </a:p>
          <a:p>
            <a:pPr eaLnBrk="1" hangingPunct="1">
              <a:lnSpc>
                <a:spcPct val="90000"/>
              </a:lnSpc>
            </a:pPr>
            <a:r>
              <a:rPr lang="en-US" b="1" i="1" dirty="0" smtClean="0"/>
              <a:t>Brown v Board of Education (1954) </a:t>
            </a:r>
            <a:r>
              <a:rPr lang="en-US" b="1" dirty="0" smtClean="0"/>
              <a:t>– </a:t>
            </a:r>
            <a:r>
              <a:rPr lang="en-US" b="1" u="sng" dirty="0" smtClean="0"/>
              <a:t>overturned </a:t>
            </a:r>
            <a:r>
              <a:rPr lang="en-US" b="1" i="1" u="sng" dirty="0" err="1" smtClean="0"/>
              <a:t>Plessy</a:t>
            </a:r>
            <a:r>
              <a:rPr lang="en-US" b="1" u="sng" dirty="0" smtClean="0"/>
              <a:t>, segregation in public education was inherently unequal</a:t>
            </a:r>
            <a:endParaRPr lang="en-US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Personal Beliefs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/>
              <a:t>“We may try to see things as objectively as we please. Nonetheless, we can never see them with any eyes except our own.” – Benjamin Cardozo (1921)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4735"/>
            <a:ext cx="8229600" cy="461665"/>
          </a:xfrm>
        </p:spPr>
        <p:txBody>
          <a:bodyPr anchor="ctr" anchorCtr="1">
            <a:spAutoFit/>
          </a:bodyPr>
          <a:lstStyle/>
          <a:p>
            <a:pPr algn="ctr"/>
            <a:r>
              <a:rPr lang="en-US" sz="2400" smtClean="0"/>
              <a:t>ExpressPoll 3/5/2012 10:30:22 AM</a:t>
            </a:r>
            <a:endParaRPr lang="en-US" sz="2400"/>
          </a:p>
        </p:txBody>
      </p:sp>
      <p:pic>
        <p:nvPicPr>
          <p:cNvPr id="3" name="Picture 2" descr="graph.bmp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13300" y="1803400"/>
            <a:ext cx="4330700" cy="3251200"/>
          </a:xfrm>
          <a:prstGeom prst="rect">
            <a:avLst/>
          </a:prstGeom>
        </p:spPr>
      </p:pic>
      <p:pic>
        <p:nvPicPr>
          <p:cNvPr id="4" name="Picture 3" descr="graph.bmp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054100"/>
            <a:ext cx="8229600" cy="5803900"/>
          </a:xfrm>
          <a:prstGeom prst="rect">
            <a:avLst/>
          </a:prstGeom>
        </p:spPr>
      </p:pic>
    </p:spTree>
    <p:custDataLst>
      <p:custData r:id="rId1"/>
      <p:custData r:id="rId2"/>
    </p:custDataLst>
  </p:cSld>
  <p:clrMapOvr>
    <a:masterClrMapping/>
  </p:clrMapOvr>
  <p:transition/>
</p:sld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item1.xml><?xml version="1.0" encoding="utf-8"?>
<instructor-paced_question>
  <question_data>
    <question m_QuestionType="7" m_sQuestionID="{9b34bfba-cb16-4175-8766-fdeb5efc8bad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30702732">
      <options/>
      <text_answers/>
      <response_data/>
    </question>
  </question_data>
  <follow-on_question_data/>
</instructor-paced_question>
</file>

<file path=customXml/item2.xml><?xml version="1.0" encoding="utf-8"?>
<instructor-paced_results>
  <question m_QuestionType="7" m_sQuestionID="{7c9b1662-36b3-425c-a8b6-ebea110b656e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52" m_sInstanceId="{63d45902-4a67-42e5-bf18-e6e01eab74bf}" m_nInstanceDateTimeUTC="1330961609">
    <options/>
    <text_answers/>
    <response_data>
      <response value="they wait along time for a ruling. ( :]" time="152600" id="" name="" label="MAC2" start_time="94814712" end_time="94814920" response_correct="0" serial_number="201350005" index=""/>
      <response value="that they are debating" time="53805" id="" name="" label="MAC17" start_time="0" end_time="0" response_correct="0" serial_number="201329619" index=""/>
      <response value="" time="0" id="" name="" label="MAC9" start_time="0" end_time="0" response_correct="0" serial_number="201346680" index=""/>
      <response value="" time="0" id="" name="" label="MAC11" start_time="6881397" end_time="6881397" response_correct="0" serial_number="201344942" index=""/>
      <response value="" time="0" id="" name="" label="MAC31" start_time="2228272" end_time="4063279" response_correct="0" serial_number="201347643" index=""/>
      <response value="that stuff be gettin legal." time="133397" id="" name="" label="MAC13" start_time="6225972" end_time="48" response_correct="0" serial_number="201329847" index=""/>
      <response value="that the supremes* court ruling id mediocre not too strict or too leniate" time="145908" id="" name="" label="MAC18" start_time="0" end_time="0" response_correct="0" serial_number="201353381" index=""/>
      <response value="THERE UGLY AND MEAN AND LOOK LIKE SOMETHIN OUT OF SPY KIDS" time="62198" id="" name="" label="MAC0" start_time="0" end_time="0" response_correct="0" serial_number="201341542" index=""/>
      <response value="" time="0" id="" name="" label="MAC30" start_time="0" end_time="0" response_correct="0" serial_number="201350757" index=""/>
      <response value="addermitive action is good as long as its not to strong of an influence" time="156610" id="" name="" label="MAC10" start_time="6225972" end_time="48" response_correct="0" serial_number="201329409" index=""/>
      <response value="i dont get it" time="107001" id="" name="" label="MAC3" start_time="0" end_time="0" response_correct="0" serial_number="201329410" index=""/>
      <response value="they have issues making decisions" time="44866" id="" name="" label="MAC12" start_time="6225972" end_time="48" response_correct="0" serial_number="201344358" index=""/>
      <response value="" time="0" id="" name="ÿÿÿÿÿÿÿÿÿÿÿÿÿÿ" label="ÿÿÿÿÿÿÿÿÿÿÿÿÿÿ" start_time="0" end_time="0" response_correct="0" serial_number="201350649" index=""/>
      <response value="" time="0" id="" name="" label="MAC21" start_time="6225972" end_time="48" response_correct="0" serial_number="201350427" index=""/>
      <response value="" time="0" id="" name="" label="MAC14" start_time="52" end_time="6225920" response_correct="0" serial_number="201339032" index=""/>
      <response value="theydecide whats ok. and the cartoon says they dnt do good at it" time="128951" id="" name="" label="MAC29" start_time="3670071" end_time="3145823" response_correct="0" serial_number="201333926" index=""/>
      <response value="" time="0" id="" name="" label="MAC16" start_time="0" end_time="0" response_correct="0" serial_number="201333596" index=""/>
      <response value="" time="0" id="" name="" label="MAC27" start_time="6225973" end_time="3342388" response_correct="0" serial_number="201345103" index=""/>
      <response value="" time="0" id="" name="" label="MAC26" start_time="48" end_time="3407927" response_correct="0" serial_number="201347990" index=""/>
      <response value="theyre all a bunch of white old man with stiff faces " time="87798" id="" name="" label="MAC4" start_time="3604480" end_time="3735602" response_correct="0" serial_number="201353319" index=""/>
      <response value="The supreme court is a mixture of people each with different ideas making rulings confusing or ambigous" time="112524" id="" name="" label="MAC20" start_time="0" end_time="0" response_correct="0" serial_number="201353393" index=""/>
      <response value="" time="0" id="" name="" label="MAC23" start_time="0" end_time="0" response_correct="0" serial_number="201352617" index=""/>
      <response value="they r tryin 2 agree on smthim." time="38782" id="" name="" label="MAC19" start_time="3276855" end_time="3473465" response_correct="0" serial_number="201350731" index=""/>
      <response value="" time="0" id="" name="" label="MAC25" start_time="0" end_time="0" response_correct="0" serial_number="201344774" index=""/>
      <response value="i think it means the supreme court pass' laws but makes about a hundred million changes to it first." time="106845" id="" name="" label="MAC5" start_time="3276855" end_time="3473465" response_correct="0" serial_number="201345108" index=""/>
      <response value="" time="0" id="" name="" label="MAC24" start_time="0" end_time="0" response_correct="0" serial_number="201352619" index=""/>
      <response value="" time="0" id="" name="" label="MAC8" start_time="3473465" end_time="3473503" response_correct="0" serial_number="201352732" index=""/>
      <response value="idekkk srry(:" time="91323" id="" name="26" label="26" start_time="96415992" end_time="96415920" response_correct="0" serial_number="201329423" index=""/>
      <response value="" time="0" id="" name="" label="MAC22" start_time="0" end_time="0" response_correct="0" serial_number="201350735" index=""/>
      <response value="the al have the same thoughts towardds things and the usually agree" time="109482" id="" name="" label="MAC6" start_time="3276854" end_time="3145823" response_correct="0" serial_number="201349922" index=""/>
      <response value="" time="0" id="" name="" label="MAC7" start_time="0" end_time="0" response_correct="0" serial_number="201337639" index=""/>
      <response value="" time="0" id="" name="" label="MAC28" start_time="3276855" end_time="3473465" response_correct="0" serial_number="201344489" index=""/>
    </response_data>
  </question>
</instructor-paced_results>
</file>

<file path=customXml/item3.xml><?xml version="1.0" encoding="utf-8"?>
<instructor-paced_results>
  <question m_QuestionType="7" m_sQuestionID="{6bafde57-1075-47aa-b35c-4865e629712d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52" m_sInstanceId="{b7d1f7c9-bb6e-455e-8a23-1b54f662568b}" m_nInstanceDateTimeUTC="1330702494">
    <options/>
    <text_answers/>
    <response_data>
      <response value="" time="0" id="" name="" label="MAC2" start_time="96280704" end_time="96280912" response_correct="0" serial_number="201350005" index=""/>
      <response value="Stuff and things øf that nature" time="108561" id="" name="" label="MAC17" start_time="6225972" end_time="48" response_correct="0" serial_number="201329619" index=""/>
      <response value="" time="0" id="" name="" label="MAC9" start_time="0" end_time="0" response_correct="0" serial_number="201346680" index=""/>
      <response value="" time="0" id="" name="" label="MAC11" start_time="6225972" end_time="48" response_correct="0" serial_number="201344942" index=""/>
      <response value="" time="0" id="" name="" label="MAC31" start_time="6225972" end_time="48" response_correct="0" serial_number="201347643" index=""/>
      <response value="" time="0" id="" name="" label="MAC13" start_time="6225972" end_time="48" response_correct="0" serial_number="201329847" index=""/>
      <response value="" time="0" id="" name="" label="MAC18" start_time="6225972" end_time="48" response_correct="0" serial_number="201353381" index=""/>
      <response value="what to wearto school and what to eat when i get home " time="67003" id="" name="" label="MAC0" start_time="52" end_time="0" response_correct="0" serial_number="201341542" index=""/>
      <response value="" time="0" id="" name="" label="MAC30" start_time="0" end_time="0" response_correct="0" serial_number="201350757" index=""/>
      <response value="when to do things and how to do them &#10;wwwwwwooooooowwwwww" time="85395" id="" name="" label="MAC10" start_time="0" end_time="0" response_correct="0" serial_number="201329409" index=""/>
      <response value="" time="0" id="" name="" label="MAC3" start_time="0" end_time="0" response_correct="0" serial_number="201329410" index=""/>
      <response value="should i eat that" time="21076" id="" name="" label="MAC12" start_time="1802333037" end_time="1802331136" response_correct="0" serial_number="201344358" index=""/>
      <response value="" time="0" id="" name="ÿÿÿÿÿÿÿÿÿÿÿÿÿÿ" label="ÿÿÿÿÿÿÿÿÿÿÿÿÿÿ" start_time="0" end_time="0" response_correct="0" serial_number="201350649" index=""/>
      <response value="" time="0" id="" name="" label="MAC21" start_time="630398568" end_time="2147546631" response_correct="0" serial_number="201350427" index=""/>
      <response value="going to school or skipping" time="93429" id="" name="" label="MAC14" start_time="2723020800" end_time="2723020800" response_correct="0" serial_number="201339032" index=""/>
      <response value="weather i wnt 2 cme 2 skool or nt" time="71230" id="" name="" label="MAC29" start_time="0" end_time="0" response_correct="0" serial_number="201333926" index=""/>
      <response value="" time="0" id="" name="" label="MAC16" start_time="0" end_time="0" response_correct="0" serial_number="201333596" index=""/>
      <response value="" time="0" id="" name="" label="MAC27" start_time="1045364992" end_time="139395072" response_correct="0" serial_number="201345103" index=""/>
      <response value="if someone is innocent." time="99763" id="" name="" label="MAC26" start_time="1078919255" end_time="1280263759" response_correct="0" serial_number="201347990" index=""/>
      <response value="by judging someone on their experience and personality." time="105379" id="" name="" label="MAC4" start_time="0" end_time="0" response_correct="0" serial_number="201353319" index=""/>
      <response value="what to wear to school" time="53914" id="" name="" label="MAC20" start_time="0" end_time="0" response_correct="0" serial_number="201353393" index=""/>
      <response value="" time="0" id="" name="" label="MAC23" start_time="0" end_time="0" response_correct="0" serial_number="201352617" index=""/>
      <response value="i have to judge people and things. i have to make judgements on prettu much everything" time="99997" id="" name="" label="MAC19" start_time="2152646221" end_time="2387597902" response_correct="0" serial_number="201350731" index=""/>
      <response value="what to wear to school, to read or go outside, what im going to eat" time="87455" id="" name="" label="MAC25" start_time="0" end_time="0" response_correct="0" serial_number="201344774" index=""/>
      <response value="almost everything you do you have to think about if youre going to do it or not. " time="95457" id="" name="" label="MAC5" start_time="0" end_time="0" response_correct="0" serial_number="201345108" index=""/>
      <response value="i have to decide on if ima turn my swag all the way up to 100% or if i will just swag on the low." time="103741" id="" name="" label="MAC24" start_time="0" end_time="0" response_correct="0" serial_number="201352619" index=""/>
      <response value="" time="0" id="" name="" label="MAC8" start_time="0" end_time="0" response_correct="0" serial_number="201352732" index=""/>
      <response value="what people are like. " time="58563" id="" name="26" label="26" start_time="96351632" end_time="96350480" response_correct="0" serial_number="201329423" index=""/>
      <response value="like judging who u hang with tht day and wat to wear and how to do ur hair " time="76878" id="" name="" label="MAC22" start_time="0" end_time="0" response_correct="0" serial_number="201350735" index=""/>
      <response value="whether you want to make the right decision or not. who you hang out with an what you choose to do." time="90840" id="" name="" label="MAC6" start_time="0" end_time="0" response_correct="0" serial_number="201349922" index=""/>
      <response value="" time="0" id="" name="" label="MAC7" start_time="0" end_time="0" response_correct="0" serial_number="201337639" index=""/>
      <response value="" time="0" id="" name="" label="MAC28" start_time="630398935" end_time="2147514958" response_correct="0" serial_number="201344489" index=""/>
    </response_data>
  </question>
</instructor-paced_results>
</file>

<file path=customXml/item4.xml><?xml version="1.0" encoding="utf-8"?>
<instructor-paced_question>
  <question_data>
    <question m_QuestionType="7" m_sQuestionID="{6bafde57-1075-47aa-b35c-4865e629712d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30702377">
      <options/>
      <text_answers/>
      <response_data/>
    </question>
  </question_data>
  <follow-on_question_data/>
</instructor-paced_question>
</file>

<file path=customXml/item5.xml><?xml version="1.0" encoding="utf-8"?>
<instructor-paced_results>
  <question m_QuestionType="7" m_sQuestionID="{eb32ef9f-1c80-4130-9e7e-8e7212fd5ff8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111" m_sInstanceId="{65fa4eeb-8f5b-448b-bf9d-8d86011bc152}" m_nInstanceDateTimeUTC="1330703033">
    <options/>
    <text_answers/>
    <response_data>
      <response value="" time="0" id="" name="" label="MAC2" start_time="96280704" end_time="96280912" response_correct="0" serial_number="201350005" index=""/>
      <response value="Judges in the court system determine guilt by experiance and evidence, the cant determine someone guilty bassed on opinion" time="77938" id="" name="" label="MAC17" start_time="6225972" end_time="48" response_correct="0" serial_number="201329619" index=""/>
      <response value="" time="0" id="" name="" label="MAC9" start_time="0" end_time="0" response_correct="0" serial_number="201346680" index=""/>
      <response value="" time="0" id="" name="" label="MAC11" start_time="6225972" end_time="48" response_correct="0" serial_number="201344942" index=""/>
      <response value="" time="0" id="" name="" label="MAC31" start_time="6225972" end_time="48" response_correct="0" serial_number="201347643" index=""/>
      <response value="" time="0" id="" name="" label="MAC13" start_time="6225972" end_time="48" response_correct="0" serial_number="201329847" index=""/>
      <response value="" time="0" id="" name="" label="MAC18" start_time="6225972" end_time="48" response_correct="0" serial_number="201353381" index=""/>
      <response value="" time="62213" id="" name="" label="MAC0" start_time="52" end_time="0" response_correct="0" serial_number="201341542" index=""/>
      <response value="" time="0" id="" name="" label="MAC30" start_time="0" end_time="0" response_correct="0" serial_number="201350757" index=""/>
      <response value="they have 2 decide if there guilty or not WWOOWW I LOST A QUARTER PICK IT UP IF U SEE IT THE GUY WITH THE FACE" time="86300" id="" name="" label="MAC10" start_time="0" end_time="0" response_correct="0" serial_number="201329409" index=""/>
      <response value="they make decisions like we do" time="75161" id="" name="" label="MAC3" start_time="0" end_time="0" response_correct="0" serial_number="201329410" index=""/>
      <response value="judges use evidence and jurys to put peope through trails and persicutions" time="56472" id="" name="" label="MAC12" start_time="0" end_time="0" response_correct="0" serial_number="201344358" index=""/>
      <response value="" time="0" id="" name="ÿÿÿÿÿÿÿÿÿÿÿÿÿÿ" label="ÿÿÿÿÿÿÿÿÿÿÿÿÿÿ" start_time="0" end_time="0" response_correct="0" serial_number="201350649" index=""/>
      <response value="" time="0" id="" name="" label="MAC21" start_time="0" end_time="0" response_correct="0" serial_number="201350427" index=""/>
      <response value="they decide wheter to send people to jail or not" time="67798" id="" name="" label="MAC14" start_time="0" end_time="0" response_correct="0" serial_number="201339032" index=""/>
      <response value="" time="0" id="" name="" label="MAC29" start_time="0" end_time="0" response_correct="0" serial_number="201333926" index=""/>
      <response value="" time="0" id="" name="" label="MAC16" start_time="0" end_time="0" response_correct="0" serial_number="201333596" index=""/>
      <response value="" time="0" id="" name="" label="MAC27" start_time="4037008472" end_time="3834562125" response_correct="0" serial_number="201345103" index=""/>
      <response value="they choose what happens" time="87672" id="" name="" label="MAC26" start_time="0" end_time="0" response_correct="0" serial_number="201347990" index=""/>
      <response value="whether they did it or not." time="84490" id="" name="" label="MAC4" start_time="0" end_time="0" response_correct="0" serial_number="201353319" index=""/>
      <response value="they have to use their rles and their past experiences with people to put their judge on a prson and their actions" time="65052" id="" name="" label="MAC20" start_time="0" end_time="0" response_correct="0" serial_number="201353393" index=""/>
      <response value="" time="0" id="" name="" label="MAC23" start_time="0" end_time="0" response_correct="0" serial_number="201352617" index=""/>
      <response value="they look at the law and based upon if the belive a person is innocent or not they mae a sentence" time="86300" id="" name="" label="MAC19" start_time="4273403238" end_time="4290246502" response_correct="0" serial_number="201350731" index=""/>
      <response value="its kinda the same hey do you like tacos i do ;)" time="75114" id="" name="" label="MAC25" start_time="0" end_time="0" response_correct="0" serial_number="201344774" index=""/>
      <response value="they probably use evidence and the jury's oppinion, " time="69826" id="" name="" label="MAC5" start_time="0" end_time="0" response_correct="0" serial_number="201345108" index=""/>
      <response value="maaaaaaan, them judges be trippin." time="61948" id="" name="" label="MAC24" start_time="0" end_time="0" response_correct="0" serial_number="201352619" index=""/>
      <response value="" time="0" id="" name="" label="MAC8" start_time="0" end_time="0" response_correct="0" serial_number="201352732" index=""/>
      <response value="they see if they look presentable. if they got a smart look to them. and how they tlk." time="75910" id="" name="26" label="26" start_time="102087448" end_time="102087520" response_correct="0" serial_number="201329423" index=""/>
      <response value="ummmm..... they use their head? " time="64335" id="" name="" label="MAC22" start_time="0" end_time="0" response_correct="0" serial_number="201350735" index=""/>
      <response value="they think it through to make sure they dont make the wrong decision." time="58438" id="" name="" label="MAC6" start_time="0" end_time="0" response_correct="0" serial_number="201349922" index=""/>
      <response value="" time="0" id="" name="" label="MAC7" start_time="0" end_time="0" response_correct="0" serial_number="201337639" index=""/>
      <response value="" time="0" id="" name="" label="MAC28" start_time="4289195607" end_time="4289064534" response_correct="0" serial_number="201344489" index=""/>
    </response_data>
  </question>
</instructor-paced_results>
</file>

<file path=customXml/item6.xml><?xml version="1.0" encoding="utf-8"?>
<instructor-paced_question>
  <question_data>
    <question m_QuestionType="7" m_sQuestionID="{eb32ef9f-1c80-4130-9e7e-8e7212fd5ff8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30702926">
      <options/>
      <text_answers/>
      <response_data/>
    </question>
  </question_data>
  <follow-on_question_data/>
</instructor-paced_question>
</file>

<file path=customXml/item7.xml><?xml version="1.0" encoding="utf-8"?>
<instructor-paced_results>
  <question m_QuestionType="7" m_sQuestionID="{9b34bfba-cb16-4175-8766-fdeb5efc8bad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32" m_sInstanceId="{4389ab31-2637-4a53-b732-6ee718eb906c}" m_nInstanceDateTimeUTC="1330702789">
    <options/>
    <text_answers/>
    <response_data>
      <response value="" time="0" id="" name="" label="MAC2" start_time="96280704" end_time="96280912" response_correct="0" serial_number="201350005" index=""/>
      <response value="" time="0" id="" name="" label="MAC17" start_time="52" end_time="48" response_correct="0" serial_number="201329619" index=""/>
      <response value="" time="0" id="" name="" label="MAC9" start_time="0" end_time="961609728" response_correct="0" serial_number="201346680" index=""/>
      <response value="" time="0" id="" name="" label="MAC11" start_time="6225972" end_time="48" response_correct="0" serial_number="201344942" index=""/>
      <response value="" time="0" id="" name="" label="MAC31" start_time="6225972" end_time="48" response_correct="0" serial_number="201347643" index=""/>
      <response value="" time="0" id="" name="" label="MAC13" start_time="6225972" end_time="48" response_correct="0" serial_number="201329847" index=""/>
      <response value="" time="0" id="" name="" label="MAC18" start_time="52" end_time="0" response_correct="0" serial_number="201353381" index=""/>
      <response value="i use my mind " time="21606" id="" name="" label="MAC0" start_time="6225920" end_time="48" response_correct="0" serial_number="201341542" index=""/>
      <response value="" time="0" id="" name="" label="MAC30" start_time="0" end_time="0" response_correct="0" serial_number="201350757" index=""/>
      <response value="my mind DID U SEE THAT IT WAS A GIANT DOGHORSE" time="50450" id="" name="" label="MAC10" start_time="7340129" end_time="6226032" response_correct="0" serial_number="201329409" index=""/>
      <response value="your brain" time="14679" id="" name="" label="MAC3" start_time="0" end_time="0" response_correct="0" serial_number="201329410" index=""/>
      <response value="your opinions and educational guesses. or tests" time="29406" id="" name="" label="MAC12" start_time="3211359" end_time="2097152" response_correct="0" serial_number="201344358" index=""/>
      <response value="" time="0" id="" name="ÿÿÿÿÿÿÿÿÿÿÿÿÿÿ" label="ÿÿÿÿÿÿÿÿÿÿÿÿÿÿ" start_time="0" end_time="0" response_correct="0" serial_number="201350649" index=""/>
      <response value="" time="0" id="" name="" label="MAC21" start_time="4294967295" end_time="4294967295" response_correct="0" serial_number="201350427" index=""/>
      <response value="by their concequenses" time="29640" id="" name="" label="MAC14" start_time="4287027770" end_time="4287028282" response_correct="0" serial_number="201339032" index=""/>
      <response value="i think i through" time="26910" id="" name="" label="MAC29" start_time="0" end_time="0" response_correct="0" serial_number="201333926" index=""/>
      <response value="" time="0" id="" name="" label="MAC16" start_time="0" end_time="0" response_correct="0" serial_number="201333596" index=""/>
      <response value="" time="0" id="" name="" label="MAC27" start_time="4271827022" end_time="4288472908" response_correct="0" serial_number="201345103" index=""/>
      <response value="just pick." time="12870" id="" name="" label="MAC26" start_time="4292210114" end_time="4289978510" response_correct="0" serial_number="201347990" index=""/>
      <response value="" time="0" id="" name="" label="MAC4" start_time="0" end_time="0" response_correct="0" serial_number="201353319" index=""/>
      <response value="how i feel that day or how i want to look" time="21933" id="" name="" label="MAC20" start_time="4033000995" end_time="2535869708" response_correct="0" serial_number="201353393" index=""/>
      <response value="" time="0" id="" name="" label="MAC23" start_time="0" end_time="0" response_correct="0" serial_number="201352617" index=""/>
      <response value="my mind usually makes a judgement before i think about stuff" time="50591" id="" name="" label="MAC19" start_time="4270316348" end_time="4287093819" response_correct="0" serial_number="201350731" index=""/>
      <response value="very carefully... my brain?" time="25069" id="" name="" label="MAC25" start_time="0" end_time="0" response_correct="0" serial_number="201344774" index=""/>
      <response value="" time="0" id="" name="" label="MAC5" start_time="0" end_time="0" response_correct="0" serial_number="201345108" index=""/>
      <response value="my brain.." time="9687" id="" name="" label="MAC24" start_time="4285977387" end_time="4285911594" response_correct="0" serial_number="201352619" index=""/>
      <response value="" time="0" id="" name="" label="MAC8" start_time="0" end_time="0" response_correct="0" serial_number="201352732" index=""/>
      <response value="how they dressed, what they look like, .........." time="30732" id="" name="26" label="26" start_time="97747392" end_time="97747248" response_correct="0" serial_number="201329423" index=""/>
      <response value="how ur feeling tht day or if u wnt to put effort into doing something" time="26925" id="" name="" label="MAC22" start_time="0" end_time="0" response_correct="0" serial_number="201350735" index=""/>
      <response value="personal experience " time="15803" id="" name="" label="MAC6" start_time="0" end_time="0" response_correct="0" serial_number="201349922" index=""/>
      <response value="" time="0" id="" name="" label="MAC7" start_time="0" end_time="0" response_correct="0" serial_number="201337639" index=""/>
      <response value="" time="0" id="" name="" label="MAC28" start_time="0" end_time="0" response_correct="0" serial_number="201344489" index=""/>
    </response_data>
  </question>
</instructor-paced_results>
</file>

<file path=customXml/item8.xml><?xml version="1.0" encoding="utf-8"?>
<version>
  <revision id="1.1.46558.0"/>
  <revision id="1.0.37047.0"/>
</version>
</file>

<file path=customXml/item9.xml><?xml version="1.0" encoding="utf-8"?>
<instructor-paced_question>
  <question_data>
    <question m_QuestionType="7" m_sQuestionID="{7c9b1662-36b3-425c-a8b6-ebea110b656e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30961421">
      <options/>
      <text_answers/>
      <response_data/>
    </question>
  </question_data>
  <follow-on_question_data/>
</instructor-paced_question>
</file>

<file path=customXml/itemProps1.xml><?xml version="1.0" encoding="utf-8"?>
<ds:datastoreItem xmlns:ds="http://schemas.openxmlformats.org/officeDocument/2006/customXml" ds:itemID="{1D8479D2-C3EF-47E6-BA2A-F8CABD4ED2FD}">
  <ds:schemaRefs/>
</ds:datastoreItem>
</file>

<file path=customXml/itemProps2.xml><?xml version="1.0" encoding="utf-8"?>
<ds:datastoreItem xmlns:ds="http://schemas.openxmlformats.org/officeDocument/2006/customXml" ds:itemID="{5D3EA8FD-3DF2-480C-BBA4-C380ECCEF888}">
  <ds:schemaRefs/>
</ds:datastoreItem>
</file>

<file path=customXml/itemProps3.xml><?xml version="1.0" encoding="utf-8"?>
<ds:datastoreItem xmlns:ds="http://schemas.openxmlformats.org/officeDocument/2006/customXml" ds:itemID="{D651F91E-6E3A-4E7F-AE5F-639B8F2E878C}">
  <ds:schemaRefs/>
</ds:datastoreItem>
</file>

<file path=customXml/itemProps4.xml><?xml version="1.0" encoding="utf-8"?>
<ds:datastoreItem xmlns:ds="http://schemas.openxmlformats.org/officeDocument/2006/customXml" ds:itemID="{091D2936-85B5-4FB8-A6D8-9FBF95862D6E}">
  <ds:schemaRefs/>
</ds:datastoreItem>
</file>

<file path=customXml/itemProps5.xml><?xml version="1.0" encoding="utf-8"?>
<ds:datastoreItem xmlns:ds="http://schemas.openxmlformats.org/officeDocument/2006/customXml" ds:itemID="{B35C8DD4-C6E6-4D76-A553-29A3EAEB759F}">
  <ds:schemaRefs/>
</ds:datastoreItem>
</file>

<file path=customXml/itemProps6.xml><?xml version="1.0" encoding="utf-8"?>
<ds:datastoreItem xmlns:ds="http://schemas.openxmlformats.org/officeDocument/2006/customXml" ds:itemID="{9908EB78-96DE-4757-8D0E-4346ECC3A760}">
  <ds:schemaRefs/>
</ds:datastoreItem>
</file>

<file path=customXml/itemProps7.xml><?xml version="1.0" encoding="utf-8"?>
<ds:datastoreItem xmlns:ds="http://schemas.openxmlformats.org/officeDocument/2006/customXml" ds:itemID="{2CF0C044-A112-4691-8752-CABFF07DAC3A}">
  <ds:schemaRefs/>
</ds:datastoreItem>
</file>

<file path=customXml/itemProps8.xml><?xml version="1.0" encoding="utf-8"?>
<ds:datastoreItem xmlns:ds="http://schemas.openxmlformats.org/officeDocument/2006/customXml" ds:itemID="{DC2BBFC1-7D22-41EB-BBF0-20DB6453D88D}">
  <ds:schemaRefs/>
</ds:datastoreItem>
</file>

<file path=customXml/itemProps9.xml><?xml version="1.0" encoding="utf-8"?>
<ds:datastoreItem xmlns:ds="http://schemas.openxmlformats.org/officeDocument/2006/customXml" ds:itemID="{E334016D-2675-4C2A-8995-CA3F068B356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1476</TotalTime>
  <Words>888</Words>
  <Application>Microsoft Office PowerPoint</Application>
  <PresentationFormat>On-screen Show (4:3)</PresentationFormat>
  <Paragraphs>102</Paragraphs>
  <Slides>39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Quadrant</vt:lpstr>
      <vt:lpstr>Warmup 3/2/12</vt:lpstr>
      <vt:lpstr>Unit IV Part III</vt:lpstr>
      <vt:lpstr>What is the primary goal of the federal courts?</vt:lpstr>
      <vt:lpstr>Why is this goal difficult to accomplish?</vt:lpstr>
      <vt:lpstr>What other courts coexist with the federal courts?</vt:lpstr>
      <vt:lpstr>What does Jurisdiction mean?</vt:lpstr>
      <vt:lpstr>Exclusive Jurisdiction</vt:lpstr>
      <vt:lpstr>Concurrent Jurisdiction</vt:lpstr>
      <vt:lpstr>Original Jurisdiction</vt:lpstr>
      <vt:lpstr>Appellate Jurisdiction</vt:lpstr>
      <vt:lpstr>How long is the term for a federal court judge?</vt:lpstr>
      <vt:lpstr>What is the benefit of this?</vt:lpstr>
      <vt:lpstr>What does this do for the President who gets to appoint the judges?</vt:lpstr>
      <vt:lpstr>What decisions are made by each of the lower federal courts?</vt:lpstr>
      <vt:lpstr>What other court officials help the judges do their jobs?</vt:lpstr>
      <vt:lpstr>Warmup</vt:lpstr>
      <vt:lpstr>The United States Supreme Court</vt:lpstr>
      <vt:lpstr>What can you infer about the Supreme Court from this cartoon?</vt:lpstr>
      <vt:lpstr>In what types of cases does the U.S. Supreme Court have original jurisdiction?</vt:lpstr>
      <vt:lpstr>How many cases are appealed to the U.S. Supreme Court each year? </vt:lpstr>
      <vt:lpstr>What types of cases does the U.S. Supreme Court generally choose to hear?</vt:lpstr>
      <vt:lpstr>What does a decision by the U.S. Supreme Court mean?</vt:lpstr>
      <vt:lpstr>Judicial Review</vt:lpstr>
      <vt:lpstr>Marbury v Madison (1803)</vt:lpstr>
      <vt:lpstr>Three principles of Judicial Review</vt:lpstr>
      <vt:lpstr>Precedent</vt:lpstr>
      <vt:lpstr>What limits exist on the power of the Supreme Court?</vt:lpstr>
      <vt:lpstr>Worcester v Georgia (1832)</vt:lpstr>
      <vt:lpstr>Can only hear and make rulings on cases that </vt:lpstr>
      <vt:lpstr>Congress can get around court decisions by </vt:lpstr>
      <vt:lpstr>Court Procedures: How do cases come to the Supreme Court?</vt:lpstr>
      <vt:lpstr>If the case is selected the court will issue a Writ of Certiorari</vt:lpstr>
      <vt:lpstr>What are the steps in a US Supreme Court Decision?</vt:lpstr>
      <vt:lpstr>Written Opinions</vt:lpstr>
      <vt:lpstr>5. Announcement</vt:lpstr>
      <vt:lpstr>What affects the decisions of the Supreme Court?</vt:lpstr>
      <vt:lpstr>Changing Social Conditions</vt:lpstr>
      <vt:lpstr>Personal Beliefs</vt:lpstr>
      <vt:lpstr>ExpressPoll 3/5/2012 10:30:22 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IV Part III</dc:title>
  <dc:creator>WSFCS Workstation</dc:creator>
  <cp:lastModifiedBy>macrews</cp:lastModifiedBy>
  <cp:revision>59</cp:revision>
  <dcterms:created xsi:type="dcterms:W3CDTF">2010-10-13T11:55:04Z</dcterms:created>
  <dcterms:modified xsi:type="dcterms:W3CDTF">2013-02-15T19:49:21Z</dcterms:modified>
</cp:coreProperties>
</file>