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11"/>
  </p:notesMasterIdLst>
  <p:sldIdLst>
    <p:sldId id="274" r:id="rId2"/>
    <p:sldId id="276" r:id="rId3"/>
    <p:sldId id="282" r:id="rId4"/>
    <p:sldId id="281" r:id="rId5"/>
    <p:sldId id="283" r:id="rId6"/>
    <p:sldId id="284" r:id="rId7"/>
    <p:sldId id="279" r:id="rId8"/>
    <p:sldId id="278" r:id="rId9"/>
    <p:sldId id="280" r:id="rId1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9696"/>
    <a:srgbClr val="000000"/>
    <a:srgbClr val="FFFF00"/>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02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A69B36-D761-4097-B27C-3B146DCFAEAF}" type="datetimeFigureOut">
              <a:rPr lang="en-US" smtClean="0"/>
              <a:t>9/21/2012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9380CA-03F3-42F9-B2DB-215B8B4729F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EE168B88-D1E0-4F1E-96A4-249F0B36F8A9}" type="slidenum">
              <a:rPr lang="en-US" smtClean="0"/>
              <a:pPr/>
              <a:t>3</a:t>
            </a:fld>
            <a:endParaRPr lang="en-US" smtClean="0"/>
          </a:p>
        </p:txBody>
      </p:sp>
      <p:sp>
        <p:nvSpPr>
          <p:cNvPr id="20483" name="Rectangle 2"/>
          <p:cNvSpPr>
            <a:spLocks noRo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434" name="Group 2"/>
          <p:cNvGrpSpPr>
            <a:grpSpLocks/>
          </p:cNvGrpSpPr>
          <p:nvPr/>
        </p:nvGrpSpPr>
        <p:grpSpPr bwMode="auto">
          <a:xfrm>
            <a:off x="0" y="0"/>
            <a:ext cx="9159875" cy="6858000"/>
            <a:chOff x="0" y="0"/>
            <a:chExt cx="5770" cy="4320"/>
          </a:xfrm>
        </p:grpSpPr>
        <p:sp>
          <p:nvSpPr>
            <p:cNvPr id="18435"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endParaRPr lang="en-US"/>
            </a:p>
          </p:txBody>
        </p:sp>
        <p:sp>
          <p:nvSpPr>
            <p:cNvPr id="18436"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8437"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8438" name="Rectangle 6"/>
            <p:cNvSpPr>
              <a:spLocks noChangeArrowheads="1"/>
            </p:cNvSpPr>
            <p:nvPr userDrawn="1"/>
          </p:nvSpPr>
          <p:spPr bwMode="hidden">
            <a:xfrm>
              <a:off x="2256" y="0"/>
              <a:ext cx="240" cy="4320"/>
            </a:xfrm>
            <a:prstGeom prst="rect">
              <a:avLst/>
            </a:prstGeom>
            <a:solidFill>
              <a:schemeClr val="bg1"/>
            </a:solidFill>
            <a:ln w="9525">
              <a:noFill/>
              <a:miter lim="800000"/>
              <a:headEnd/>
              <a:tailEnd/>
            </a:ln>
            <a:effectLst/>
          </p:spPr>
          <p:txBody>
            <a:bodyPr wrap="none" anchor="ctr"/>
            <a:lstStyle/>
            <a:p>
              <a:endParaRPr lang="en-US"/>
            </a:p>
          </p:txBody>
        </p:sp>
        <p:sp>
          <p:nvSpPr>
            <p:cNvPr id="18439"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18440"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18441"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endParaRPr lang="en-US"/>
            </a:p>
          </p:txBody>
        </p:sp>
        <p:sp>
          <p:nvSpPr>
            <p:cNvPr id="18442"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endParaRPr lang="en-US"/>
            </a:p>
          </p:txBody>
        </p:sp>
        <p:sp>
          <p:nvSpPr>
            <p:cNvPr id="18443"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18444"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8445" name="Rectangle 13"/>
            <p:cNvSpPr>
              <a:spLocks noChangeArrowheads="1"/>
            </p:cNvSpPr>
            <p:nvPr userDrawn="1"/>
          </p:nvSpPr>
          <p:spPr bwMode="hidden">
            <a:xfrm>
              <a:off x="1248" y="0"/>
              <a:ext cx="144" cy="4320"/>
            </a:xfrm>
            <a:prstGeom prst="rect">
              <a:avLst/>
            </a:prstGeom>
            <a:solidFill>
              <a:schemeClr val="bg2"/>
            </a:solidFill>
            <a:ln w="9525">
              <a:noFill/>
              <a:miter lim="800000"/>
              <a:headEnd/>
              <a:tailEnd/>
            </a:ln>
            <a:effectLst/>
          </p:spPr>
          <p:txBody>
            <a:bodyPr wrap="none" anchor="ctr"/>
            <a:lstStyle/>
            <a:p>
              <a:endParaRPr lang="en-US"/>
            </a:p>
          </p:txBody>
        </p:sp>
        <p:sp>
          <p:nvSpPr>
            <p:cNvPr id="18446" name="Rectangle 14"/>
            <p:cNvSpPr>
              <a:spLocks noChangeArrowheads="1"/>
            </p:cNvSpPr>
            <p:nvPr userDrawn="1"/>
          </p:nvSpPr>
          <p:spPr bwMode="hidden">
            <a:xfrm>
              <a:off x="3300" y="0"/>
              <a:ext cx="252" cy="4320"/>
            </a:xfrm>
            <a:prstGeom prst="rect">
              <a:avLst/>
            </a:prstGeom>
            <a:solidFill>
              <a:schemeClr val="bg2"/>
            </a:solidFill>
            <a:ln w="9525">
              <a:noFill/>
              <a:miter lim="800000"/>
              <a:headEnd/>
              <a:tailEnd/>
            </a:ln>
            <a:effectLst/>
          </p:spPr>
          <p:txBody>
            <a:bodyPr wrap="none" anchor="ctr"/>
            <a:lstStyle/>
            <a:p>
              <a:endParaRPr lang="en-US"/>
            </a:p>
          </p:txBody>
        </p:sp>
        <p:sp>
          <p:nvSpPr>
            <p:cNvPr id="18447"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endParaRPr lang="en-US"/>
            </a:p>
          </p:txBody>
        </p:sp>
        <p:sp>
          <p:nvSpPr>
            <p:cNvPr id="18448"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w="9525">
              <a:noFill/>
              <a:miter lim="800000"/>
              <a:headEnd/>
              <a:tailEnd/>
            </a:ln>
            <a:effectLst/>
          </p:spPr>
          <p:txBody>
            <a:bodyPr wrap="none" anchor="ctr"/>
            <a:lstStyle/>
            <a:p>
              <a:endParaRPr lang="en-US"/>
            </a:p>
          </p:txBody>
        </p:sp>
        <p:sp>
          <p:nvSpPr>
            <p:cNvPr id="18449"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endParaRPr lang="en-US"/>
            </a:p>
          </p:txBody>
        </p:sp>
        <p:sp>
          <p:nvSpPr>
            <p:cNvPr id="18450"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8451"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endParaRPr lang="en-US"/>
            </a:p>
          </p:txBody>
        </p:sp>
        <p:sp>
          <p:nvSpPr>
            <p:cNvPr id="18452"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18453"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8454" name="Freeform 22"/>
            <p:cNvSpPr>
              <a:spLocks/>
            </p:cNvSpPr>
            <p:nvPr userDrawn="1"/>
          </p:nvSpPr>
          <p:spPr bwMode="hidden">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headEnd/>
              <a:tailEnd/>
            </a:ln>
          </p:spPr>
          <p:txBody>
            <a:bodyPr/>
            <a:lstStyle/>
            <a:p>
              <a:endParaRPr lang="en-US"/>
            </a:p>
          </p:txBody>
        </p:sp>
        <p:sp>
          <p:nvSpPr>
            <p:cNvPr id="18455"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endParaRPr lang="en-US"/>
            </a:p>
          </p:txBody>
        </p:sp>
      </p:grpSp>
      <p:sp>
        <p:nvSpPr>
          <p:cNvPr id="18456" name="Rectangle 24"/>
          <p:cNvSpPr>
            <a:spLocks noGrp="1" noChangeArrowheads="1"/>
          </p:cNvSpPr>
          <p:nvPr>
            <p:ph type="ctrTitle" sz="quarter"/>
          </p:nvPr>
        </p:nvSpPr>
        <p:spPr>
          <a:xfrm>
            <a:off x="685800" y="1600200"/>
            <a:ext cx="7772400" cy="1828800"/>
          </a:xfrm>
        </p:spPr>
        <p:txBody>
          <a:bodyPr/>
          <a:lstStyle>
            <a:lvl1pPr>
              <a:defRPr sz="4800"/>
            </a:lvl1pPr>
          </a:lstStyle>
          <a:p>
            <a:r>
              <a:rPr lang="en-US"/>
              <a:t>Click to edit Master title style</a:t>
            </a:r>
          </a:p>
        </p:txBody>
      </p:sp>
      <p:sp>
        <p:nvSpPr>
          <p:cNvPr id="18457" name="Rectangle 2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8458" name="Rectangle 26"/>
          <p:cNvSpPr>
            <a:spLocks noGrp="1" noChangeArrowheads="1"/>
          </p:cNvSpPr>
          <p:nvPr>
            <p:ph type="dt" sz="quarter" idx="2"/>
          </p:nvPr>
        </p:nvSpPr>
        <p:spPr>
          <a:xfrm>
            <a:off x="457200" y="6243638"/>
            <a:ext cx="2133600" cy="457200"/>
          </a:xfrm>
        </p:spPr>
        <p:txBody>
          <a:bodyPr/>
          <a:lstStyle>
            <a:lvl1pPr>
              <a:defRPr/>
            </a:lvl1pPr>
          </a:lstStyle>
          <a:p>
            <a:endParaRPr lang="en-US"/>
          </a:p>
        </p:txBody>
      </p:sp>
      <p:sp>
        <p:nvSpPr>
          <p:cNvPr id="18459" name="Rectangle 27"/>
          <p:cNvSpPr>
            <a:spLocks noGrp="1" noChangeArrowheads="1"/>
          </p:cNvSpPr>
          <p:nvPr>
            <p:ph type="ftr" sz="quarter" idx="3"/>
          </p:nvPr>
        </p:nvSpPr>
        <p:spPr/>
        <p:txBody>
          <a:bodyPr/>
          <a:lstStyle>
            <a:lvl1pPr>
              <a:defRPr/>
            </a:lvl1pPr>
          </a:lstStyle>
          <a:p>
            <a:endParaRPr lang="en-US"/>
          </a:p>
        </p:txBody>
      </p:sp>
      <p:sp>
        <p:nvSpPr>
          <p:cNvPr id="18460" name="Rectangle 28"/>
          <p:cNvSpPr>
            <a:spLocks noGrp="1" noChangeArrowheads="1"/>
          </p:cNvSpPr>
          <p:nvPr>
            <p:ph type="sldNum" sz="quarter" idx="4"/>
          </p:nvPr>
        </p:nvSpPr>
        <p:spPr/>
        <p:txBody>
          <a:bodyPr/>
          <a:lstStyle>
            <a:lvl1pPr>
              <a:defRPr/>
            </a:lvl1pPr>
          </a:lstStyle>
          <a:p>
            <a:fld id="{0C9A8EF1-4BE3-4240-9EF3-FA5B3555BD75}" type="slidenum">
              <a:rPr lang="en-US"/>
              <a:pPr/>
              <a:t>‹#›</a:t>
            </a:fld>
            <a:endParaRPr lang="en-US"/>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C925B91D-9F9A-47FD-A561-09F303B59AC8}"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E52CFC6F-39BF-422B-A53F-0B888347C87A}"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2D94AA84-05C5-42E0-A9CD-72AE71A5D979}"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ABD052AF-B0A7-43E8-AA3D-DEBED80E605A}" type="slidenum">
              <a:rPr lang="en-US"/>
              <a:pPr/>
              <a:t>‹#›</a:t>
            </a:fld>
            <a:endParaRPr lang="en-US"/>
          </a:p>
        </p:txBody>
      </p:sp>
      <p:sp>
        <p:nvSpPr>
          <p:cNvPr id="9" name="Date Placeholder 8"/>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29B28412-5FE5-4758-97E7-188D3C8C80DF}" type="slidenum">
              <a:rPr lang="en-US"/>
              <a:pPr/>
              <a:t>‹#›</a:t>
            </a:fld>
            <a:endParaRPr lang="en-US"/>
          </a:p>
        </p:txBody>
      </p:sp>
      <p:sp>
        <p:nvSpPr>
          <p:cNvPr id="5" name="Date Placeholder 4"/>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F0680EE7-D1D7-49D8-B617-E6B461E9D9CA}" type="slidenum">
              <a:rPr lang="en-US"/>
              <a:pPr/>
              <a:t>‹#›</a:t>
            </a:fld>
            <a:endParaRPr lang="en-US"/>
          </a:p>
        </p:txBody>
      </p:sp>
      <p:sp>
        <p:nvSpPr>
          <p:cNvPr id="4" name="Date Placeholder 3"/>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C38789BE-649C-406F-9ED0-081BDFC9D145}"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4C888B0C-ED6C-47BC-918E-5EB738AEF5A9}"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78E0F28C-DA12-4D83-AD18-9FB95D477001}"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CA131611-E1F9-4D1E-B9BD-8A4530840D67}"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969696"/>
            </a:gs>
            <a:gs pos="100000">
              <a:srgbClr val="000000"/>
            </a:gs>
          </a:gsLst>
          <a:path path="shape">
            <a:fillToRect l="50000" t="50000" r="50000" b="50000"/>
          </a:path>
        </a:gradFill>
        <a:effectLst/>
      </p:bgPr>
    </p:bg>
    <p:spTree>
      <p:nvGrpSpPr>
        <p:cNvPr id="1" name=""/>
        <p:cNvGrpSpPr/>
        <p:nvPr/>
      </p:nvGrpSpPr>
      <p:grpSpPr>
        <a:xfrm>
          <a:off x="0" y="0"/>
          <a:ext cx="0" cy="0"/>
          <a:chOff x="0" y="0"/>
          <a:chExt cx="0" cy="0"/>
        </a:xfrm>
      </p:grpSpPr>
      <p:grpSp>
        <p:nvGrpSpPr>
          <p:cNvPr id="17410" name="Group 2"/>
          <p:cNvGrpSpPr>
            <a:grpSpLocks/>
          </p:cNvGrpSpPr>
          <p:nvPr/>
        </p:nvGrpSpPr>
        <p:grpSpPr bwMode="auto">
          <a:xfrm>
            <a:off x="0" y="0"/>
            <a:ext cx="9159875" cy="6858000"/>
            <a:chOff x="0" y="0"/>
            <a:chExt cx="5770" cy="4320"/>
          </a:xfrm>
        </p:grpSpPr>
        <p:sp>
          <p:nvSpPr>
            <p:cNvPr id="17411"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endParaRPr lang="en-US"/>
            </a:p>
          </p:txBody>
        </p:sp>
        <p:sp>
          <p:nvSpPr>
            <p:cNvPr id="17412"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7413"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7414" name="Rectangle 6"/>
            <p:cNvSpPr>
              <a:spLocks noChangeArrowheads="1"/>
            </p:cNvSpPr>
            <p:nvPr userDrawn="1"/>
          </p:nvSpPr>
          <p:spPr bwMode="hidden">
            <a:xfrm>
              <a:off x="2256" y="0"/>
              <a:ext cx="240" cy="4320"/>
            </a:xfrm>
            <a:prstGeom prst="rect">
              <a:avLst/>
            </a:prstGeom>
            <a:solidFill>
              <a:schemeClr val="bg1"/>
            </a:solidFill>
            <a:ln w="9525">
              <a:noFill/>
              <a:miter lim="800000"/>
              <a:headEnd/>
              <a:tailEnd/>
            </a:ln>
            <a:effectLst/>
          </p:spPr>
          <p:txBody>
            <a:bodyPr wrap="none" anchor="ctr"/>
            <a:lstStyle/>
            <a:p>
              <a:endParaRPr lang="en-US"/>
            </a:p>
          </p:txBody>
        </p:sp>
        <p:sp>
          <p:nvSpPr>
            <p:cNvPr id="17415"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17416"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17417"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endParaRPr lang="en-US"/>
            </a:p>
          </p:txBody>
        </p:sp>
        <p:sp>
          <p:nvSpPr>
            <p:cNvPr id="17418"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endParaRPr lang="en-US"/>
            </a:p>
          </p:txBody>
        </p:sp>
        <p:sp>
          <p:nvSpPr>
            <p:cNvPr id="17419"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17420"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7421" name="Rectangle 13"/>
            <p:cNvSpPr>
              <a:spLocks noChangeArrowheads="1"/>
            </p:cNvSpPr>
            <p:nvPr userDrawn="1"/>
          </p:nvSpPr>
          <p:spPr bwMode="hidden">
            <a:xfrm>
              <a:off x="1248" y="0"/>
              <a:ext cx="144" cy="4320"/>
            </a:xfrm>
            <a:prstGeom prst="rect">
              <a:avLst/>
            </a:prstGeom>
            <a:solidFill>
              <a:schemeClr val="bg2"/>
            </a:solidFill>
            <a:ln w="9525">
              <a:noFill/>
              <a:miter lim="800000"/>
              <a:headEnd/>
              <a:tailEnd/>
            </a:ln>
            <a:effectLst/>
          </p:spPr>
          <p:txBody>
            <a:bodyPr wrap="none" anchor="ctr"/>
            <a:lstStyle/>
            <a:p>
              <a:endParaRPr lang="en-US"/>
            </a:p>
          </p:txBody>
        </p:sp>
        <p:sp>
          <p:nvSpPr>
            <p:cNvPr id="17422" name="Rectangle 14"/>
            <p:cNvSpPr>
              <a:spLocks noChangeArrowheads="1"/>
            </p:cNvSpPr>
            <p:nvPr userDrawn="1"/>
          </p:nvSpPr>
          <p:spPr bwMode="hidden">
            <a:xfrm>
              <a:off x="3300" y="0"/>
              <a:ext cx="252" cy="4320"/>
            </a:xfrm>
            <a:prstGeom prst="rect">
              <a:avLst/>
            </a:prstGeom>
            <a:solidFill>
              <a:schemeClr val="bg2"/>
            </a:solidFill>
            <a:ln w="9525">
              <a:noFill/>
              <a:miter lim="800000"/>
              <a:headEnd/>
              <a:tailEnd/>
            </a:ln>
            <a:effectLst/>
          </p:spPr>
          <p:txBody>
            <a:bodyPr wrap="none" anchor="ctr"/>
            <a:lstStyle/>
            <a:p>
              <a:endParaRPr lang="en-US"/>
            </a:p>
          </p:txBody>
        </p:sp>
        <p:sp>
          <p:nvSpPr>
            <p:cNvPr id="17423"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endParaRPr lang="en-US"/>
            </a:p>
          </p:txBody>
        </p:sp>
        <p:sp>
          <p:nvSpPr>
            <p:cNvPr id="17424"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w="9525">
              <a:noFill/>
              <a:miter lim="800000"/>
              <a:headEnd/>
              <a:tailEnd/>
            </a:ln>
            <a:effectLst/>
          </p:spPr>
          <p:txBody>
            <a:bodyPr wrap="none" anchor="ctr"/>
            <a:lstStyle/>
            <a:p>
              <a:endParaRPr lang="en-US"/>
            </a:p>
          </p:txBody>
        </p:sp>
        <p:sp>
          <p:nvSpPr>
            <p:cNvPr id="17425"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endParaRPr lang="en-US"/>
            </a:p>
          </p:txBody>
        </p:sp>
        <p:sp>
          <p:nvSpPr>
            <p:cNvPr id="17426"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7427"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endParaRPr lang="en-US"/>
            </a:p>
          </p:txBody>
        </p:sp>
        <p:sp>
          <p:nvSpPr>
            <p:cNvPr id="17428"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17429"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7430" name="Freeform 22"/>
            <p:cNvSpPr>
              <a:spLocks/>
            </p:cNvSpPr>
            <p:nvPr userDrawn="1"/>
          </p:nvSpPr>
          <p:spPr bwMode="hidden">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headEnd/>
              <a:tailEnd/>
            </a:ln>
          </p:spPr>
          <p:txBody>
            <a:bodyPr/>
            <a:lstStyle/>
            <a:p>
              <a:endParaRPr lang="en-US"/>
            </a:p>
          </p:txBody>
        </p:sp>
        <p:sp>
          <p:nvSpPr>
            <p:cNvPr id="17431"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endParaRPr lang="en-US"/>
            </a:p>
          </p:txBody>
        </p:sp>
      </p:grpSp>
      <p:sp>
        <p:nvSpPr>
          <p:cNvPr id="17432" name="Rectangle 24"/>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7433" name="Rectangle 25"/>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7434" name="Rectangle 2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602000"/>
                  </a:outerShdw>
                </a:effectLst>
              </a:defRPr>
            </a:lvl1pPr>
          </a:lstStyle>
          <a:p>
            <a:endParaRPr lang="en-US"/>
          </a:p>
        </p:txBody>
      </p:sp>
      <p:sp>
        <p:nvSpPr>
          <p:cNvPr id="17435" name="Rectangle 27"/>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602000"/>
                  </a:outerShdw>
                </a:effectLst>
              </a:defRPr>
            </a:lvl1pPr>
          </a:lstStyle>
          <a:p>
            <a:fld id="{00AB918D-D258-40FD-B6D8-269D7148933A}" type="slidenum">
              <a:rPr lang="en-US"/>
              <a:pPr/>
              <a:t>‹#›</a:t>
            </a:fld>
            <a:endParaRPr lang="en-US"/>
          </a:p>
        </p:txBody>
      </p:sp>
      <p:sp>
        <p:nvSpPr>
          <p:cNvPr id="17436" name="Rectangle 2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602000"/>
                  </a:outerShdw>
                </a:effectLst>
              </a:defRPr>
            </a:lvl1pPr>
          </a:lstStyle>
          <a:p>
            <a:endParaRPr lang="en-US"/>
          </a:p>
        </p:txBody>
      </p:sp>
    </p:spTree>
  </p:cSld>
  <p:clrMap bg1="dk2" tx1="lt1" bg2="dk1"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ransition spd="med">
    <p:fade thruBlk="1"/>
  </p:transition>
  <p:txStyles>
    <p:titleStyle>
      <a:lvl1pPr algn="ctr" rtl="0" fontAlgn="base">
        <a:spcBef>
          <a:spcPct val="0"/>
        </a:spcBef>
        <a:spcAft>
          <a:spcPct val="0"/>
        </a:spcAft>
        <a:defRPr sz="42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200">
          <a:solidFill>
            <a:schemeClr val="tx2"/>
          </a:solidFill>
          <a:effectLst>
            <a:outerShdw blurRad="38100" dist="38100" dir="2700000" algn="tl">
              <a:srgbClr val="FFFFFF"/>
            </a:outerShdw>
          </a:effectLst>
          <a:latin typeface="Tahoma" pitchFamily="34" charset="0"/>
        </a:defRPr>
      </a:lvl2pPr>
      <a:lvl3pPr algn="ctr" rtl="0" fontAlgn="base">
        <a:spcBef>
          <a:spcPct val="0"/>
        </a:spcBef>
        <a:spcAft>
          <a:spcPct val="0"/>
        </a:spcAft>
        <a:defRPr sz="4200">
          <a:solidFill>
            <a:schemeClr val="tx2"/>
          </a:solidFill>
          <a:effectLst>
            <a:outerShdw blurRad="38100" dist="38100" dir="2700000" algn="tl">
              <a:srgbClr val="FFFFFF"/>
            </a:outerShdw>
          </a:effectLst>
          <a:latin typeface="Tahoma" pitchFamily="34" charset="0"/>
        </a:defRPr>
      </a:lvl3pPr>
      <a:lvl4pPr algn="ctr" rtl="0" fontAlgn="base">
        <a:spcBef>
          <a:spcPct val="0"/>
        </a:spcBef>
        <a:spcAft>
          <a:spcPct val="0"/>
        </a:spcAft>
        <a:defRPr sz="4200">
          <a:solidFill>
            <a:schemeClr val="tx2"/>
          </a:solidFill>
          <a:effectLst>
            <a:outerShdw blurRad="38100" dist="38100" dir="2700000" algn="tl">
              <a:srgbClr val="FFFFFF"/>
            </a:outerShdw>
          </a:effectLst>
          <a:latin typeface="Tahoma" pitchFamily="34" charset="0"/>
        </a:defRPr>
      </a:lvl4pPr>
      <a:lvl5pPr algn="ctr" rtl="0" fontAlgn="base">
        <a:spcBef>
          <a:spcPct val="0"/>
        </a:spcBef>
        <a:spcAft>
          <a:spcPct val="0"/>
        </a:spcAft>
        <a:defRPr sz="4200">
          <a:solidFill>
            <a:schemeClr val="tx2"/>
          </a:solidFill>
          <a:effectLst>
            <a:outerShdw blurRad="38100" dist="38100" dir="2700000" algn="tl">
              <a:srgbClr val="FFFFFF"/>
            </a:outerShdw>
          </a:effectLst>
          <a:latin typeface="Tahoma" pitchFamily="34" charset="0"/>
        </a:defRPr>
      </a:lvl5pPr>
      <a:lvl6pPr marL="457200" algn="ctr" rtl="0" fontAlgn="base">
        <a:spcBef>
          <a:spcPct val="0"/>
        </a:spcBef>
        <a:spcAft>
          <a:spcPct val="0"/>
        </a:spcAft>
        <a:defRPr sz="4200">
          <a:solidFill>
            <a:schemeClr val="tx2"/>
          </a:solidFill>
          <a:effectLst>
            <a:outerShdw blurRad="38100" dist="38100" dir="2700000" algn="tl">
              <a:srgbClr val="FFFFFF"/>
            </a:outerShdw>
          </a:effectLst>
          <a:latin typeface="Tahoma" pitchFamily="34" charset="0"/>
        </a:defRPr>
      </a:lvl6pPr>
      <a:lvl7pPr marL="914400" algn="ctr" rtl="0" fontAlgn="base">
        <a:spcBef>
          <a:spcPct val="0"/>
        </a:spcBef>
        <a:spcAft>
          <a:spcPct val="0"/>
        </a:spcAft>
        <a:defRPr sz="4200">
          <a:solidFill>
            <a:schemeClr val="tx2"/>
          </a:solidFill>
          <a:effectLst>
            <a:outerShdw blurRad="38100" dist="38100" dir="2700000" algn="tl">
              <a:srgbClr val="FFFFFF"/>
            </a:outerShdw>
          </a:effectLst>
          <a:latin typeface="Tahoma" pitchFamily="34" charset="0"/>
        </a:defRPr>
      </a:lvl7pPr>
      <a:lvl8pPr marL="1371600" algn="ctr" rtl="0" fontAlgn="base">
        <a:spcBef>
          <a:spcPct val="0"/>
        </a:spcBef>
        <a:spcAft>
          <a:spcPct val="0"/>
        </a:spcAft>
        <a:defRPr sz="4200">
          <a:solidFill>
            <a:schemeClr val="tx2"/>
          </a:solidFill>
          <a:effectLst>
            <a:outerShdw blurRad="38100" dist="38100" dir="2700000" algn="tl">
              <a:srgbClr val="FFFFFF"/>
            </a:outerShdw>
          </a:effectLst>
          <a:latin typeface="Tahoma" pitchFamily="34" charset="0"/>
        </a:defRPr>
      </a:lvl8pPr>
      <a:lvl9pPr marL="1828800" algn="ctr" rtl="0" fontAlgn="base">
        <a:spcBef>
          <a:spcPct val="0"/>
        </a:spcBef>
        <a:spcAft>
          <a:spcPct val="0"/>
        </a:spcAft>
        <a:defRPr sz="4200">
          <a:solidFill>
            <a:schemeClr val="tx2"/>
          </a:solidFill>
          <a:effectLst>
            <a:outerShdw blurRad="38100" dist="38100" dir="2700000" algn="tl">
              <a:srgbClr val="FFFFFF"/>
            </a:outerShdw>
          </a:effectLst>
          <a:latin typeface="Tahoma" pitchFamily="34"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l"/>
        <a:defRPr sz="3200">
          <a:solidFill>
            <a:schemeClr val="tx1"/>
          </a:solidFill>
          <a:effectLst>
            <a:outerShdw blurRad="38100" dist="38100" dir="2700000" algn="tl">
              <a:srgbClr val="602000"/>
            </a:outerShdw>
          </a:effectLst>
          <a:latin typeface="+mn-lt"/>
          <a:ea typeface="+mn-ea"/>
          <a:cs typeface="+mn-cs"/>
        </a:defRPr>
      </a:lvl1pPr>
      <a:lvl2pPr marL="742950" indent="-285750" algn="l" rtl="0" fontAlgn="base">
        <a:spcBef>
          <a:spcPct val="20000"/>
        </a:spcBef>
        <a:spcAft>
          <a:spcPct val="0"/>
        </a:spcAft>
        <a:buClr>
          <a:schemeClr val="folHlink"/>
        </a:buClr>
        <a:buSzPct val="80000"/>
        <a:buFont typeface="Wingdings" pitchFamily="2" charset="2"/>
        <a:buChar char="l"/>
        <a:defRPr sz="2800">
          <a:solidFill>
            <a:schemeClr val="tx1"/>
          </a:solidFill>
          <a:effectLst>
            <a:outerShdw blurRad="38100" dist="38100" dir="2700000" algn="tl">
              <a:srgbClr val="602000"/>
            </a:outerShdw>
          </a:effectLst>
          <a:latin typeface="+mn-lt"/>
        </a:defRPr>
      </a:lvl2pPr>
      <a:lvl3pPr marL="1143000" indent="-228600" algn="l" rtl="0" fontAlgn="base">
        <a:spcBef>
          <a:spcPct val="20000"/>
        </a:spcBef>
        <a:spcAft>
          <a:spcPct val="0"/>
        </a:spcAft>
        <a:buClr>
          <a:schemeClr val="tx2"/>
        </a:buClr>
        <a:buSzPct val="80000"/>
        <a:buFont typeface="Wingdings" pitchFamily="2" charset="2"/>
        <a:buChar char="l"/>
        <a:defRPr sz="2400">
          <a:solidFill>
            <a:schemeClr val="tx1"/>
          </a:solidFill>
          <a:effectLst>
            <a:outerShdw blurRad="38100" dist="38100" dir="2700000" algn="tl">
              <a:srgbClr val="602000"/>
            </a:outerShdw>
          </a:effectLst>
          <a:latin typeface="+mn-lt"/>
        </a:defRPr>
      </a:lvl3pPr>
      <a:lvl4pPr marL="1600200" indent="-228600" algn="l" rtl="0" fontAlgn="base">
        <a:spcBef>
          <a:spcPct val="20000"/>
        </a:spcBef>
        <a:spcAft>
          <a:spcPct val="0"/>
        </a:spcAft>
        <a:buClr>
          <a:schemeClr val="hlink"/>
        </a:buClr>
        <a:buSzPct val="80000"/>
        <a:buFont typeface="Wingdings" pitchFamily="2" charset="2"/>
        <a:buChar char="l"/>
        <a:defRPr sz="2000">
          <a:solidFill>
            <a:schemeClr val="tx1"/>
          </a:solidFill>
          <a:effectLst>
            <a:outerShdw blurRad="38100" dist="38100" dir="2700000" algn="tl">
              <a:srgbClr val="602000"/>
            </a:outerShdw>
          </a:effectLst>
          <a:latin typeface="+mn-lt"/>
        </a:defRPr>
      </a:lvl4pPr>
      <a:lvl5pPr marL="20574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602000"/>
            </a:outerShdw>
          </a:effectLst>
          <a:latin typeface="+mn-lt"/>
        </a:defRPr>
      </a:lvl5pPr>
      <a:lvl6pPr marL="25146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602000"/>
            </a:outerShdw>
          </a:effectLst>
          <a:latin typeface="+mn-lt"/>
        </a:defRPr>
      </a:lvl6pPr>
      <a:lvl7pPr marL="29718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602000"/>
            </a:outerShdw>
          </a:effectLst>
          <a:latin typeface="+mn-lt"/>
        </a:defRPr>
      </a:lvl7pPr>
      <a:lvl8pPr marL="34290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602000"/>
            </a:outerShdw>
          </a:effectLst>
          <a:latin typeface="+mn-lt"/>
        </a:defRPr>
      </a:lvl8pPr>
      <a:lvl9pPr marL="38862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602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audio" Target="../media/audio3.wav"/><Relationship Id="rId4" Type="http://schemas.openxmlformats.org/officeDocument/2006/relationships/audio" Target="../media/audio2.wav"/></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http://www.law.du.edu/jenkins/images/brown2.gif"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http://www.willisms.com/archives/candlelight.gif"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supremecourt.gov/"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ederal%2520court"/>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075" name="WordArt 3"/>
          <p:cNvSpPr>
            <a:spLocks noChangeArrowheads="1" noChangeShapeType="1" noTextEdit="1"/>
          </p:cNvSpPr>
          <p:nvPr/>
        </p:nvSpPr>
        <p:spPr bwMode="auto">
          <a:xfrm>
            <a:off x="228600" y="5105400"/>
            <a:ext cx="8686800" cy="1571625"/>
          </a:xfrm>
          <a:prstGeom prst="rect">
            <a:avLst/>
          </a:prstGeom>
        </p:spPr>
        <p:txBody>
          <a:bodyPr wrap="none" fromWordArt="1">
            <a:prstTxWarp prst="textPlain">
              <a:avLst>
                <a:gd name="adj" fmla="val 50000"/>
              </a:avLst>
            </a:prstTxWarp>
          </a:bodyPr>
          <a:lstStyle/>
          <a:p>
            <a:pPr algn="ctr"/>
            <a:r>
              <a:rPr lang="en-US" sz="3600" kern="10" spc="-360">
                <a:ln w="12700">
                  <a:solidFill>
                    <a:srgbClr val="969696"/>
                  </a:solidFill>
                  <a:round/>
                  <a:headEnd/>
                  <a:tailEnd/>
                </a:ln>
                <a:solidFill>
                  <a:srgbClr val="000000"/>
                </a:solidFill>
                <a:effectLst>
                  <a:outerShdw dist="125724" dir="18900000" algn="ctr" rotWithShape="0">
                    <a:srgbClr val="000099"/>
                  </a:outerShdw>
                </a:effectLst>
                <a:latin typeface="Impact"/>
              </a:rPr>
              <a:t>U.S. Supreme Court</a:t>
            </a: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4572000" y="0"/>
            <a:ext cx="4572000" cy="6858000"/>
          </a:xfrm>
          <a:prstGeom prst="rect">
            <a:avLst/>
          </a:prstGeom>
          <a:solidFill>
            <a:srgbClr val="B2B2B2"/>
          </a:solidFill>
          <a:ln w="9525">
            <a:solidFill>
              <a:srgbClr val="000000"/>
            </a:solidFill>
            <a:miter lim="800000"/>
            <a:headEnd/>
            <a:tailEnd/>
          </a:ln>
          <a:effectLst/>
        </p:spPr>
        <p:txBody>
          <a:bodyPr wrap="none" anchor="ctr"/>
          <a:lstStyle/>
          <a:p>
            <a:endParaRPr lang="en-US"/>
          </a:p>
        </p:txBody>
      </p:sp>
      <p:sp>
        <p:nvSpPr>
          <p:cNvPr id="5123" name="AutoShape 3"/>
          <p:cNvSpPr>
            <a:spLocks noChangeArrowheads="1"/>
          </p:cNvSpPr>
          <p:nvPr/>
        </p:nvSpPr>
        <p:spPr bwMode="auto">
          <a:xfrm>
            <a:off x="4572000" y="0"/>
            <a:ext cx="4572000" cy="6858000"/>
          </a:xfrm>
          <a:prstGeom prst="roundRect">
            <a:avLst>
              <a:gd name="adj" fmla="val 16667"/>
            </a:avLst>
          </a:prstGeom>
          <a:solidFill>
            <a:srgbClr val="808080"/>
          </a:solidFill>
          <a:ln w="38100">
            <a:solidFill>
              <a:srgbClr val="000000"/>
            </a:solidFill>
            <a:round/>
            <a:headEnd/>
            <a:tailEnd/>
          </a:ln>
          <a:effectLst/>
        </p:spPr>
        <p:txBody>
          <a:bodyPr wrap="none" anchor="ctr"/>
          <a:lstStyle/>
          <a:p>
            <a:endParaRPr lang="en-US"/>
          </a:p>
        </p:txBody>
      </p:sp>
      <p:sp>
        <p:nvSpPr>
          <p:cNvPr id="5124" name="Text Box 4"/>
          <p:cNvSpPr txBox="1">
            <a:spLocks noChangeArrowheads="1"/>
          </p:cNvSpPr>
          <p:nvPr/>
        </p:nvSpPr>
        <p:spPr bwMode="auto">
          <a:xfrm>
            <a:off x="4572000" y="0"/>
            <a:ext cx="4572000" cy="396875"/>
          </a:xfrm>
          <a:prstGeom prst="rect">
            <a:avLst/>
          </a:prstGeom>
          <a:noFill/>
          <a:ln w="9525">
            <a:noFill/>
            <a:miter lim="800000"/>
            <a:headEnd/>
            <a:tailEnd/>
          </a:ln>
          <a:effectLst/>
        </p:spPr>
        <p:txBody>
          <a:bodyPr>
            <a:spAutoFit/>
          </a:bodyPr>
          <a:lstStyle/>
          <a:p>
            <a:pPr algn="ctr">
              <a:spcBef>
                <a:spcPct val="50000"/>
              </a:spcBef>
            </a:pPr>
            <a:r>
              <a:rPr lang="en-US" sz="2000" b="1">
                <a:solidFill>
                  <a:srgbClr val="000000"/>
                </a:solidFill>
                <a:latin typeface="Comic Sans MS" pitchFamily="66" charset="0"/>
              </a:rPr>
              <a:t>Court’s Power</a:t>
            </a:r>
          </a:p>
        </p:txBody>
      </p:sp>
      <p:sp>
        <p:nvSpPr>
          <p:cNvPr id="5125" name="Text Box 5"/>
          <p:cNvSpPr txBox="1">
            <a:spLocks noChangeArrowheads="1"/>
          </p:cNvSpPr>
          <p:nvPr/>
        </p:nvSpPr>
        <p:spPr bwMode="auto">
          <a:xfrm>
            <a:off x="4572000" y="441325"/>
            <a:ext cx="4572000" cy="5867400"/>
          </a:xfrm>
          <a:prstGeom prst="rect">
            <a:avLst/>
          </a:prstGeom>
          <a:noFill/>
          <a:ln w="9525">
            <a:noFill/>
            <a:miter lim="800000"/>
            <a:headEnd/>
            <a:tailEnd/>
          </a:ln>
          <a:effectLst/>
        </p:spPr>
        <p:txBody>
          <a:bodyPr>
            <a:spAutoFit/>
          </a:bodyPr>
          <a:lstStyle/>
          <a:p>
            <a:pPr marL="230188" indent="-230188">
              <a:spcBef>
                <a:spcPct val="50000"/>
              </a:spcBef>
            </a:pPr>
            <a:r>
              <a:rPr lang="en-US" sz="1800">
                <a:solidFill>
                  <a:srgbClr val="000000"/>
                </a:solidFill>
                <a:latin typeface="Comic Sans MS" pitchFamily="66" charset="0"/>
              </a:rPr>
              <a:t>-Constitution is the Highest Law</a:t>
            </a:r>
          </a:p>
          <a:p>
            <a:pPr marL="230188" indent="-230188">
              <a:spcBef>
                <a:spcPct val="50000"/>
              </a:spcBef>
              <a:buFontTx/>
              <a:buChar char="•"/>
            </a:pPr>
            <a:r>
              <a:rPr lang="en-US" sz="1800">
                <a:solidFill>
                  <a:schemeClr val="bg1"/>
                </a:solidFill>
                <a:latin typeface="Comic Sans MS" pitchFamily="66" charset="0"/>
              </a:rPr>
              <a:t>Supremacy Clause, Article 6</a:t>
            </a:r>
          </a:p>
          <a:p>
            <a:pPr marL="230188" indent="-230188">
              <a:spcBef>
                <a:spcPct val="50000"/>
              </a:spcBef>
            </a:pPr>
            <a:r>
              <a:rPr lang="en-US" sz="1800">
                <a:solidFill>
                  <a:srgbClr val="000000"/>
                </a:solidFill>
                <a:latin typeface="Comic Sans MS" pitchFamily="66" charset="0"/>
              </a:rPr>
              <a:t>-</a:t>
            </a:r>
            <a:r>
              <a:rPr lang="en-US" sz="1800" b="1" u="sng">
                <a:solidFill>
                  <a:srgbClr val="FFFF00"/>
                </a:solidFill>
                <a:latin typeface="Comic Sans MS" pitchFamily="66" charset="0"/>
              </a:rPr>
              <a:t>Constitution is the Supreme Law</a:t>
            </a:r>
            <a:r>
              <a:rPr lang="en-US" sz="1800">
                <a:solidFill>
                  <a:srgbClr val="000000"/>
                </a:solidFill>
                <a:latin typeface="Comic Sans MS" pitchFamily="66" charset="0"/>
              </a:rPr>
              <a:t> when there is a conflict with other laws</a:t>
            </a:r>
          </a:p>
          <a:p>
            <a:pPr marL="230188" indent="-230188">
              <a:spcBef>
                <a:spcPct val="50000"/>
              </a:spcBef>
            </a:pPr>
            <a:r>
              <a:rPr lang="en-US" sz="1800">
                <a:solidFill>
                  <a:srgbClr val="000000"/>
                </a:solidFill>
                <a:latin typeface="Comic Sans MS" pitchFamily="66" charset="0"/>
              </a:rPr>
              <a:t>-</a:t>
            </a:r>
            <a:r>
              <a:rPr lang="en-US" sz="1800" b="1" u="sng">
                <a:solidFill>
                  <a:srgbClr val="FFFF00"/>
                </a:solidFill>
                <a:latin typeface="Comic Sans MS" pitchFamily="66" charset="0"/>
              </a:rPr>
              <a:t>Court is responsible for upholding the Constitution</a:t>
            </a:r>
          </a:p>
          <a:p>
            <a:pPr marL="230188" indent="-230188">
              <a:spcBef>
                <a:spcPct val="50000"/>
              </a:spcBef>
              <a:buFontTx/>
              <a:buChar char="•"/>
            </a:pPr>
            <a:r>
              <a:rPr lang="en-US" sz="1800">
                <a:solidFill>
                  <a:schemeClr val="bg1"/>
                </a:solidFill>
                <a:latin typeface="Comic Sans MS" pitchFamily="66" charset="0"/>
              </a:rPr>
              <a:t>Article III of Constitution</a:t>
            </a:r>
          </a:p>
          <a:p>
            <a:pPr marL="230188" indent="-230188">
              <a:spcBef>
                <a:spcPct val="50000"/>
              </a:spcBef>
            </a:pPr>
            <a:r>
              <a:rPr lang="en-US" sz="1800">
                <a:solidFill>
                  <a:srgbClr val="000000"/>
                </a:solidFill>
                <a:latin typeface="Comic Sans MS" pitchFamily="66" charset="0"/>
              </a:rPr>
              <a:t>-</a:t>
            </a:r>
            <a:r>
              <a:rPr lang="en-US" sz="1800" b="1" i="1" u="sng">
                <a:solidFill>
                  <a:srgbClr val="FFFF00"/>
                </a:solidFill>
                <a:latin typeface="Comic Sans MS" pitchFamily="66" charset="0"/>
              </a:rPr>
              <a:t>Judicial Review</a:t>
            </a:r>
          </a:p>
          <a:p>
            <a:pPr marL="230188" indent="-230188">
              <a:spcBef>
                <a:spcPct val="50000"/>
              </a:spcBef>
            </a:pPr>
            <a:r>
              <a:rPr lang="en-US" sz="1800">
                <a:solidFill>
                  <a:srgbClr val="000000"/>
                </a:solidFill>
                <a:latin typeface="Comic Sans MS" pitchFamily="66" charset="0"/>
              </a:rPr>
              <a:t>	Power of the Supreme Court to </a:t>
            </a:r>
            <a:r>
              <a:rPr lang="en-US" sz="1800" b="1" u="sng">
                <a:solidFill>
                  <a:srgbClr val="FFFF00"/>
                </a:solidFill>
                <a:latin typeface="Comic Sans MS" pitchFamily="66" charset="0"/>
              </a:rPr>
              <a:t>examine a law and determine its constitutionality</a:t>
            </a:r>
            <a:r>
              <a:rPr lang="en-US" sz="1800">
                <a:solidFill>
                  <a:srgbClr val="000000"/>
                </a:solidFill>
                <a:latin typeface="Comic Sans MS" pitchFamily="66" charset="0"/>
              </a:rPr>
              <a:t> </a:t>
            </a:r>
          </a:p>
          <a:p>
            <a:pPr marL="230188" indent="-230188">
              <a:spcBef>
                <a:spcPct val="50000"/>
              </a:spcBef>
              <a:buFontTx/>
              <a:buChar char="•"/>
            </a:pPr>
            <a:r>
              <a:rPr lang="en-US" sz="1800">
                <a:solidFill>
                  <a:schemeClr val="bg1"/>
                </a:solidFill>
                <a:latin typeface="Comic Sans MS" pitchFamily="66" charset="0"/>
              </a:rPr>
              <a:t>If laws go against the Constitution, the court can cancel the law</a:t>
            </a:r>
          </a:p>
          <a:p>
            <a:pPr marL="230188" indent="-230188">
              <a:spcBef>
                <a:spcPct val="50000"/>
              </a:spcBef>
            </a:pPr>
            <a:r>
              <a:rPr lang="en-US" sz="1800">
                <a:solidFill>
                  <a:srgbClr val="000000"/>
                </a:solidFill>
                <a:latin typeface="Comic Sans MS" pitchFamily="66" charset="0"/>
              </a:rPr>
              <a:t>-Limiting the Court’s Power</a:t>
            </a:r>
          </a:p>
          <a:p>
            <a:pPr marL="230188" indent="-230188">
              <a:spcBef>
                <a:spcPct val="50000"/>
              </a:spcBef>
            </a:pPr>
            <a:r>
              <a:rPr lang="en-US" sz="1800">
                <a:solidFill>
                  <a:srgbClr val="000000"/>
                </a:solidFill>
                <a:latin typeface="Comic Sans MS" pitchFamily="66" charset="0"/>
              </a:rPr>
              <a:t>	-Constitutional Amendments</a:t>
            </a:r>
          </a:p>
          <a:p>
            <a:pPr marL="230188" indent="-230188">
              <a:spcBef>
                <a:spcPct val="50000"/>
              </a:spcBef>
            </a:pPr>
            <a:r>
              <a:rPr lang="en-US" sz="1800">
                <a:solidFill>
                  <a:srgbClr val="000000"/>
                </a:solidFill>
                <a:latin typeface="Comic Sans MS" pitchFamily="66" charset="0"/>
              </a:rPr>
              <a:t>	-Selection of Judges</a:t>
            </a:r>
          </a:p>
        </p:txBody>
      </p:sp>
      <p:pic>
        <p:nvPicPr>
          <p:cNvPr id="5126" name="Picture 6" descr="constitution-01"/>
          <p:cNvPicPr>
            <a:picLocks noChangeAspect="1" noChangeArrowheads="1"/>
          </p:cNvPicPr>
          <p:nvPr/>
        </p:nvPicPr>
        <p:blipFill>
          <a:blip r:embed="rId2" cstate="print"/>
          <a:srcRect/>
          <a:stretch>
            <a:fillRect/>
          </a:stretch>
        </p:blipFill>
        <p:spPr bwMode="auto">
          <a:xfrm>
            <a:off x="0" y="0"/>
            <a:ext cx="3035300" cy="3714750"/>
          </a:xfrm>
          <a:prstGeom prst="rect">
            <a:avLst/>
          </a:prstGeom>
          <a:noFill/>
        </p:spPr>
      </p:pic>
      <p:pic>
        <p:nvPicPr>
          <p:cNvPr id="5127" name="Picture 7" descr="j_check_l"/>
          <p:cNvPicPr>
            <a:picLocks noChangeAspect="1" noChangeArrowheads="1"/>
          </p:cNvPicPr>
          <p:nvPr/>
        </p:nvPicPr>
        <p:blipFill>
          <a:blip r:embed="rId3" cstate="print"/>
          <a:srcRect/>
          <a:stretch>
            <a:fillRect/>
          </a:stretch>
        </p:blipFill>
        <p:spPr bwMode="auto">
          <a:xfrm>
            <a:off x="685800" y="533400"/>
            <a:ext cx="3505200" cy="3470275"/>
          </a:xfrm>
          <a:prstGeom prst="rect">
            <a:avLst/>
          </a:prstGeom>
          <a:noFill/>
        </p:spPr>
      </p:pic>
      <p:sp>
        <p:nvSpPr>
          <p:cNvPr id="5128" name="Text Box 8"/>
          <p:cNvSpPr txBox="1">
            <a:spLocks noChangeArrowheads="1"/>
          </p:cNvSpPr>
          <p:nvPr/>
        </p:nvSpPr>
        <p:spPr bwMode="auto">
          <a:xfrm>
            <a:off x="0" y="4076700"/>
            <a:ext cx="4495800" cy="2781300"/>
          </a:xfrm>
          <a:prstGeom prst="rect">
            <a:avLst/>
          </a:prstGeom>
          <a:noFill/>
          <a:ln w="9525">
            <a:noFill/>
            <a:miter lim="800000"/>
            <a:headEnd/>
            <a:tailEnd/>
          </a:ln>
          <a:effectLst/>
        </p:spPr>
        <p:txBody>
          <a:bodyPr>
            <a:spAutoFit/>
          </a:bodyPr>
          <a:lstStyle/>
          <a:p>
            <a:pPr algn="ctr" eaLnBrk="0" hangingPunct="0">
              <a:spcBef>
                <a:spcPct val="50000"/>
              </a:spcBef>
            </a:pPr>
            <a:r>
              <a:rPr lang="en-US" sz="1600" b="1" dirty="0">
                <a:solidFill>
                  <a:srgbClr val="FF0000"/>
                </a:solidFill>
                <a:latin typeface="Tahoma" pitchFamily="34" charset="0"/>
              </a:rPr>
              <a:t>According to the court case of </a:t>
            </a:r>
            <a:r>
              <a:rPr lang="en-US" sz="1600" b="1" dirty="0" err="1">
                <a:solidFill>
                  <a:srgbClr val="FF0000"/>
                </a:solidFill>
                <a:latin typeface="Tahoma" pitchFamily="34" charset="0"/>
              </a:rPr>
              <a:t>Marbury</a:t>
            </a:r>
            <a:r>
              <a:rPr lang="en-US" sz="1600" b="1" dirty="0">
                <a:solidFill>
                  <a:srgbClr val="FF0000"/>
                </a:solidFill>
                <a:latin typeface="Tahoma" pitchFamily="34" charset="0"/>
              </a:rPr>
              <a:t> v. Madison in 1800, the Supreme Court has the power of judicial review.  According to this principle, the Supreme Court has the final say on the constitution, and they have the power to examine all laws (state and federal) to see that they follow the Constitution.  If they do not, the court has the power to make that law null and void.  This gives the Supreme Court a major check.</a:t>
            </a:r>
          </a:p>
        </p:txBody>
      </p:sp>
    </p:spTree>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defRPr/>
            </a:pPr>
            <a:r>
              <a:rPr lang="en-US" sz="3200" b="1" smtClean="0">
                <a:latin typeface="Engravers MT" pitchFamily="18" charset="0"/>
              </a:rPr>
              <a:t>The  Judicial  branch</a:t>
            </a:r>
          </a:p>
        </p:txBody>
      </p:sp>
      <p:sp>
        <p:nvSpPr>
          <p:cNvPr id="4099" name="Rectangle 3"/>
          <p:cNvSpPr>
            <a:spLocks noGrp="1" noChangeArrowheads="1"/>
          </p:cNvSpPr>
          <p:nvPr>
            <p:ph type="body" sz="half" idx="1"/>
          </p:nvPr>
        </p:nvSpPr>
        <p:spPr>
          <a:xfrm>
            <a:off x="0" y="1295400"/>
            <a:ext cx="4267200" cy="4830763"/>
          </a:xfrm>
        </p:spPr>
        <p:txBody>
          <a:bodyPr/>
          <a:lstStyle/>
          <a:p>
            <a:pPr eaLnBrk="1" hangingPunct="1">
              <a:defRPr/>
            </a:pPr>
            <a:r>
              <a:rPr lang="en-US" b="1" smtClean="0"/>
              <a:t>The </a:t>
            </a:r>
            <a:r>
              <a:rPr lang="en-US" b="1" smtClean="0">
                <a:solidFill>
                  <a:srgbClr val="FF33CC"/>
                </a:solidFill>
              </a:rPr>
              <a:t>Supreme Court</a:t>
            </a:r>
            <a:r>
              <a:rPr lang="en-US" b="1" smtClean="0"/>
              <a:t> is the highest court is the U. S., and is the </a:t>
            </a:r>
            <a:r>
              <a:rPr lang="en-US" b="1" smtClean="0">
                <a:solidFill>
                  <a:srgbClr val="FF33CC"/>
                </a:solidFill>
              </a:rPr>
              <a:t>system of courts</a:t>
            </a:r>
            <a:r>
              <a:rPr lang="en-US" b="1" smtClean="0"/>
              <a:t> to settle questions about the laws.</a:t>
            </a:r>
          </a:p>
          <a:p>
            <a:pPr eaLnBrk="1" hangingPunct="1">
              <a:defRPr/>
            </a:pPr>
            <a:r>
              <a:rPr lang="en-US" b="1" smtClean="0"/>
              <a:t>The nine </a:t>
            </a:r>
            <a:r>
              <a:rPr lang="en-US" b="1" smtClean="0">
                <a:solidFill>
                  <a:srgbClr val="FF33CC"/>
                </a:solidFill>
              </a:rPr>
              <a:t>justices </a:t>
            </a:r>
            <a:r>
              <a:rPr lang="en-US" b="1" smtClean="0"/>
              <a:t>can </a:t>
            </a:r>
            <a:r>
              <a:rPr lang="en-US" b="1" smtClean="0">
                <a:solidFill>
                  <a:srgbClr val="FF33CC"/>
                </a:solidFill>
              </a:rPr>
              <a:t>serve</a:t>
            </a:r>
            <a:r>
              <a:rPr lang="en-US" b="1" smtClean="0"/>
              <a:t> for as long as they live, or wish to retire.</a:t>
            </a:r>
          </a:p>
          <a:p>
            <a:pPr eaLnBrk="1" hangingPunct="1">
              <a:buFont typeface="Wingdings" pitchFamily="2" charset="2"/>
              <a:buNone/>
              <a:defRPr/>
            </a:pPr>
            <a:endParaRPr lang="en-US" b="1" smtClean="0"/>
          </a:p>
        </p:txBody>
      </p:sp>
      <p:sp>
        <p:nvSpPr>
          <p:cNvPr id="4100" name="Rectangle 4"/>
          <p:cNvSpPr>
            <a:spLocks noGrp="1" noChangeArrowheads="1"/>
          </p:cNvSpPr>
          <p:nvPr>
            <p:ph type="body" sz="half" idx="2"/>
          </p:nvPr>
        </p:nvSpPr>
        <p:spPr>
          <a:xfrm>
            <a:off x="4343400" y="1295400"/>
            <a:ext cx="4495800" cy="4830763"/>
          </a:xfrm>
        </p:spPr>
        <p:txBody>
          <a:bodyPr/>
          <a:lstStyle/>
          <a:p>
            <a:pPr eaLnBrk="1" hangingPunct="1">
              <a:defRPr/>
            </a:pPr>
            <a:r>
              <a:rPr lang="en-US" b="1" smtClean="0"/>
              <a:t>Each justice is chosen by the president and confirmed by the Senate.</a:t>
            </a:r>
          </a:p>
          <a:p>
            <a:pPr eaLnBrk="1" hangingPunct="1">
              <a:defRPr/>
            </a:pPr>
            <a:endParaRPr lang="en-US" smtClean="0"/>
          </a:p>
        </p:txBody>
      </p:sp>
      <p:pic>
        <p:nvPicPr>
          <p:cNvPr id="4101" name="Picture 5" descr="supcourt"/>
          <p:cNvPicPr>
            <a:picLocks noChangeAspect="1" noChangeArrowheads="1"/>
          </p:cNvPicPr>
          <p:nvPr>
            <p:ph type="clipArt" sz="half" idx="4294967295"/>
          </p:nvPr>
        </p:nvPicPr>
        <p:blipFill>
          <a:blip r:embed="rId6" cstate="print"/>
          <a:srcRect/>
          <a:stretch>
            <a:fillRect/>
          </a:stretch>
        </p:blipFill>
        <p:spPr>
          <a:xfrm>
            <a:off x="4191000" y="3052763"/>
            <a:ext cx="4953000" cy="3646487"/>
          </a:xfrm>
          <a:noFill/>
          <a:ln w="38100">
            <a:solidFill>
              <a:srgbClr val="FFFF99"/>
            </a:solidFill>
          </a:ln>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2000" fill="hold"/>
                                        <p:tgtEl>
                                          <p:spTgt spid="4098"/>
                                        </p:tgtEl>
                                        <p:attrNameLst>
                                          <p:attrName>ppt_x</p:attrName>
                                        </p:attrNameLst>
                                      </p:cBhvr>
                                      <p:tavLst>
                                        <p:tav tm="0">
                                          <p:val>
                                            <p:strVal val="#ppt_x"/>
                                          </p:val>
                                        </p:tav>
                                        <p:tav tm="100000">
                                          <p:val>
                                            <p:strVal val="#ppt_x"/>
                                          </p:val>
                                        </p:tav>
                                      </p:tavLst>
                                    </p:anim>
                                    <p:anim calcmode="lin" valueType="num">
                                      <p:cBhvr additive="base">
                                        <p:cTn id="8" dur="2000" fill="hold"/>
                                        <p:tgtEl>
                                          <p:spTgt spid="4098"/>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drumroll.wav"/>
                                        </p:tgtEl>
                                      </p:cMediaNode>
                                    </p:audio>
                                  </p:sub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Effect transition="in" filter="checkerboard(across)">
                                      <p:cBhvr>
                                        <p:cTn id="13" dur="1000"/>
                                        <p:tgtEl>
                                          <p:spTgt spid="4099">
                                            <p:txEl>
                                              <p:pRg st="0" end="0"/>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4" name="breeze.wav"/>
                                        </p:tgtEl>
                                      </p:cMediaNode>
                                    </p:audio>
                                  </p:sub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4099">
                                            <p:txEl>
                                              <p:pRg st="1" end="1"/>
                                            </p:txEl>
                                          </p:spTgt>
                                        </p:tgtEl>
                                        <p:attrNameLst>
                                          <p:attrName>style.visibility</p:attrName>
                                        </p:attrNameLst>
                                      </p:cBhvr>
                                      <p:to>
                                        <p:strVal val="visible"/>
                                      </p:to>
                                    </p:set>
                                    <p:animEffect transition="in" filter="checkerboard(across)">
                                      <p:cBhvr>
                                        <p:cTn id="18" dur="1000"/>
                                        <p:tgtEl>
                                          <p:spTgt spid="4099">
                                            <p:txEl>
                                              <p:pRg st="1" end="1"/>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4" name="breeze.wav"/>
                                        </p:tgtEl>
                                      </p:cMediaNode>
                                    </p:audio>
                                  </p:sub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4100">
                                            <p:txEl>
                                              <p:pRg st="0" end="0"/>
                                            </p:txEl>
                                          </p:spTgt>
                                        </p:tgtEl>
                                        <p:attrNameLst>
                                          <p:attrName>style.visibility</p:attrName>
                                        </p:attrNameLst>
                                      </p:cBhvr>
                                      <p:to>
                                        <p:strVal val="visible"/>
                                      </p:to>
                                    </p:set>
                                    <p:animEffect transition="in" filter="checkerboard(across)">
                                      <p:cBhvr>
                                        <p:cTn id="23" dur="500"/>
                                        <p:tgtEl>
                                          <p:spTgt spid="4100">
                                            <p:txEl>
                                              <p:pRg st="0" end="0"/>
                                            </p:txEl>
                                          </p:spTgt>
                                        </p:tgtEl>
                                      </p:cBhvr>
                                    </p:animEffect>
                                  </p:childTnLst>
                                  <p:subTnLst>
                                    <p:audio>
                                      <p:cMediaNode>
                                        <p:cTn display="0" masterRel="sameClick">
                                          <p:stCondLst>
                                            <p:cond evt="begin" delay="0">
                                              <p:tn val="21"/>
                                            </p:cond>
                                          </p:stCondLst>
                                          <p:endCondLst>
                                            <p:cond evt="onStopAudio" delay="0">
                                              <p:tgtEl>
                                                <p:sldTgt/>
                                              </p:tgtEl>
                                            </p:cond>
                                          </p:endCondLst>
                                        </p:cTn>
                                        <p:tgtEl>
                                          <p:sndTgt r:embed="rId4" name="breeze.wav"/>
                                        </p:tgtEl>
                                      </p:cMediaNode>
                                    </p:audio>
                                  </p:subTnLst>
                                </p:cTn>
                              </p:par>
                            </p:childTnLst>
                          </p:cTn>
                        </p:par>
                      </p:childTnLst>
                    </p:cTn>
                  </p:par>
                  <p:par>
                    <p:cTn id="24" fill="hold">
                      <p:stCondLst>
                        <p:cond delay="indefinite"/>
                      </p:stCondLst>
                      <p:childTnLst>
                        <p:par>
                          <p:cTn id="25" fill="hold">
                            <p:stCondLst>
                              <p:cond delay="0"/>
                            </p:stCondLst>
                            <p:childTnLst>
                              <p:par>
                                <p:cTn id="26" presetID="23" presetClass="entr" presetSubtype="16" fill="hold" nodeType="clickEffect">
                                  <p:stCondLst>
                                    <p:cond delay="0"/>
                                  </p:stCondLst>
                                  <p:childTnLst>
                                    <p:set>
                                      <p:cBhvr>
                                        <p:cTn id="27" dur="1" fill="hold">
                                          <p:stCondLst>
                                            <p:cond delay="0"/>
                                          </p:stCondLst>
                                        </p:cTn>
                                        <p:tgtEl>
                                          <p:spTgt spid="4101"/>
                                        </p:tgtEl>
                                        <p:attrNameLst>
                                          <p:attrName>style.visibility</p:attrName>
                                        </p:attrNameLst>
                                      </p:cBhvr>
                                      <p:to>
                                        <p:strVal val="visible"/>
                                      </p:to>
                                    </p:set>
                                    <p:anim calcmode="lin" valueType="num">
                                      <p:cBhvr>
                                        <p:cTn id="28" dur="500" fill="hold"/>
                                        <p:tgtEl>
                                          <p:spTgt spid="4101"/>
                                        </p:tgtEl>
                                        <p:attrNameLst>
                                          <p:attrName>ppt_w</p:attrName>
                                        </p:attrNameLst>
                                      </p:cBhvr>
                                      <p:tavLst>
                                        <p:tav tm="0">
                                          <p:val>
                                            <p:fltVal val="0"/>
                                          </p:val>
                                        </p:tav>
                                        <p:tav tm="100000">
                                          <p:val>
                                            <p:strVal val="#ppt_w"/>
                                          </p:val>
                                        </p:tav>
                                      </p:tavLst>
                                    </p:anim>
                                    <p:anim calcmode="lin" valueType="num">
                                      <p:cBhvr>
                                        <p:cTn id="29" dur="500" fill="hold"/>
                                        <p:tgtEl>
                                          <p:spTgt spid="4101"/>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26"/>
                                            </p:cond>
                                          </p:stCondLst>
                                          <p:endCondLst>
                                            <p:cond evt="onStopAudio" delay="0">
                                              <p:tgtEl>
                                                <p:sldTgt/>
                                              </p:tgtEl>
                                            </p:cond>
                                          </p:endCondLst>
                                        </p:cTn>
                                        <p:tgtEl>
                                          <p:sndTgt r:embed="rId5"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utoUpdateAnimBg="0"/>
      <p:bldP spid="4099" grpId="0" build="p" autoUpdateAnimBg="0"/>
      <p:bldP spid="4100"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0"/>
            <a:ext cx="8229600" cy="1143000"/>
          </a:xfrm>
        </p:spPr>
        <p:txBody>
          <a:bodyPr/>
          <a:lstStyle/>
          <a:p>
            <a:pPr eaLnBrk="1" hangingPunct="1">
              <a:defRPr/>
            </a:pPr>
            <a:r>
              <a:rPr lang="en-US" smtClean="0"/>
              <a:t>The Supreme Court</a:t>
            </a:r>
          </a:p>
        </p:txBody>
      </p:sp>
      <p:sp>
        <p:nvSpPr>
          <p:cNvPr id="21507" name="Rectangle 3"/>
          <p:cNvSpPr>
            <a:spLocks noGrp="1" noChangeArrowheads="1"/>
          </p:cNvSpPr>
          <p:nvPr>
            <p:ph type="body" idx="1"/>
          </p:nvPr>
        </p:nvSpPr>
        <p:spPr>
          <a:xfrm>
            <a:off x="0" y="990600"/>
            <a:ext cx="5791200" cy="5867400"/>
          </a:xfrm>
        </p:spPr>
        <p:txBody>
          <a:bodyPr/>
          <a:lstStyle/>
          <a:p>
            <a:pPr eaLnBrk="1" hangingPunct="1">
              <a:defRPr/>
            </a:pPr>
            <a:r>
              <a:rPr lang="en-US" smtClean="0"/>
              <a:t>There are </a:t>
            </a:r>
            <a:r>
              <a:rPr lang="en-US" b="1" smtClean="0"/>
              <a:t>9</a:t>
            </a:r>
            <a:r>
              <a:rPr lang="en-US" smtClean="0"/>
              <a:t> Justices (1 Chief &amp; 8 Associate Justices)</a:t>
            </a:r>
          </a:p>
          <a:p>
            <a:pPr eaLnBrk="1" hangingPunct="1">
              <a:defRPr/>
            </a:pPr>
            <a:r>
              <a:rPr lang="en-US" b="1" smtClean="0"/>
              <a:t>John Roberts</a:t>
            </a:r>
            <a:r>
              <a:rPr lang="en-US" smtClean="0"/>
              <a:t> is the Chief Justice</a:t>
            </a:r>
          </a:p>
          <a:p>
            <a:pPr eaLnBrk="1" hangingPunct="1">
              <a:defRPr/>
            </a:pPr>
            <a:r>
              <a:rPr lang="en-US" smtClean="0"/>
              <a:t>They serve for life</a:t>
            </a:r>
          </a:p>
          <a:p>
            <a:pPr eaLnBrk="1" hangingPunct="1">
              <a:defRPr/>
            </a:pPr>
            <a:r>
              <a:rPr lang="en-US" smtClean="0"/>
              <a:t>They are appointed by the President</a:t>
            </a:r>
          </a:p>
          <a:p>
            <a:pPr eaLnBrk="1" hangingPunct="1">
              <a:defRPr/>
            </a:pPr>
            <a:r>
              <a:rPr lang="en-US" smtClean="0"/>
              <a:t>And approved by the Senate</a:t>
            </a:r>
          </a:p>
          <a:p>
            <a:pPr eaLnBrk="1" hangingPunct="1">
              <a:defRPr/>
            </a:pPr>
            <a:r>
              <a:rPr lang="en-US" smtClean="0"/>
              <a:t>How is that an example of Checks and Balances?</a:t>
            </a:r>
          </a:p>
        </p:txBody>
      </p:sp>
      <p:pic>
        <p:nvPicPr>
          <p:cNvPr id="6148" name="Picture 5" descr="chief-justice-supreme-court"/>
          <p:cNvPicPr>
            <a:picLocks noChangeAspect="1" noChangeArrowheads="1"/>
          </p:cNvPicPr>
          <p:nvPr/>
        </p:nvPicPr>
        <p:blipFill>
          <a:blip r:embed="rId2" cstate="print"/>
          <a:srcRect/>
          <a:stretch>
            <a:fillRect/>
          </a:stretch>
        </p:blipFill>
        <p:spPr bwMode="auto">
          <a:xfrm>
            <a:off x="6172200" y="1295400"/>
            <a:ext cx="2686050" cy="3143250"/>
          </a:xfrm>
          <a:prstGeom prst="rect">
            <a:avLst/>
          </a:prstGeom>
          <a:noFill/>
          <a:ln w="9525">
            <a:noFill/>
            <a:miter lim="800000"/>
            <a:headEnd/>
            <a:tailEnd/>
          </a:ln>
        </p:spPr>
      </p:pic>
      <p:sp>
        <p:nvSpPr>
          <p:cNvPr id="6149" name="Text Box 6"/>
          <p:cNvSpPr txBox="1">
            <a:spLocks noChangeArrowheads="1"/>
          </p:cNvSpPr>
          <p:nvPr/>
        </p:nvSpPr>
        <p:spPr bwMode="auto">
          <a:xfrm>
            <a:off x="6172200" y="4648200"/>
            <a:ext cx="2667000" cy="549275"/>
          </a:xfrm>
          <a:prstGeom prst="rect">
            <a:avLst/>
          </a:prstGeom>
          <a:noFill/>
          <a:ln w="9525">
            <a:noFill/>
            <a:miter lim="800000"/>
            <a:headEnd/>
            <a:tailEnd/>
          </a:ln>
        </p:spPr>
        <p:txBody>
          <a:bodyPr>
            <a:spAutoFit/>
          </a:bodyPr>
          <a:lstStyle/>
          <a:p>
            <a:pPr algn="ctr">
              <a:spcBef>
                <a:spcPct val="50000"/>
              </a:spcBef>
            </a:pPr>
            <a:r>
              <a:rPr lang="en-US" sz="3000"/>
              <a:t>John Roberts</a:t>
            </a:r>
          </a:p>
        </p:txBody>
      </p:sp>
    </p:spTree>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0"/>
            <a:ext cx="4572000" cy="6858000"/>
          </a:xfrm>
          <a:prstGeom prst="rect">
            <a:avLst/>
          </a:prstGeom>
          <a:solidFill>
            <a:srgbClr val="B2B2B2"/>
          </a:solidFill>
          <a:ln w="9525">
            <a:solidFill>
              <a:srgbClr val="000000"/>
            </a:solidFill>
            <a:miter lim="800000"/>
            <a:headEnd/>
            <a:tailEnd/>
          </a:ln>
          <a:effectLst/>
        </p:spPr>
        <p:txBody>
          <a:bodyPr wrap="none" anchor="ctr"/>
          <a:lstStyle/>
          <a:p>
            <a:endParaRPr lang="en-US"/>
          </a:p>
        </p:txBody>
      </p:sp>
      <p:sp>
        <p:nvSpPr>
          <p:cNvPr id="4099" name="AutoShape 3"/>
          <p:cNvSpPr>
            <a:spLocks noChangeArrowheads="1"/>
          </p:cNvSpPr>
          <p:nvPr/>
        </p:nvSpPr>
        <p:spPr bwMode="auto">
          <a:xfrm>
            <a:off x="0" y="0"/>
            <a:ext cx="4572000" cy="6858000"/>
          </a:xfrm>
          <a:prstGeom prst="roundRect">
            <a:avLst>
              <a:gd name="adj" fmla="val 16667"/>
            </a:avLst>
          </a:prstGeom>
          <a:solidFill>
            <a:srgbClr val="808080"/>
          </a:solidFill>
          <a:ln w="38100">
            <a:solidFill>
              <a:srgbClr val="000000"/>
            </a:solidFill>
            <a:round/>
            <a:headEnd/>
            <a:tailEnd/>
          </a:ln>
          <a:effectLst/>
        </p:spPr>
        <p:txBody>
          <a:bodyPr wrap="none" anchor="ctr"/>
          <a:lstStyle/>
          <a:p>
            <a:endParaRPr lang="en-US"/>
          </a:p>
        </p:txBody>
      </p:sp>
      <p:sp>
        <p:nvSpPr>
          <p:cNvPr id="4100" name="Text Box 4"/>
          <p:cNvSpPr txBox="1">
            <a:spLocks noChangeArrowheads="1"/>
          </p:cNvSpPr>
          <p:nvPr/>
        </p:nvSpPr>
        <p:spPr bwMode="auto">
          <a:xfrm>
            <a:off x="228600" y="0"/>
            <a:ext cx="3543300" cy="396875"/>
          </a:xfrm>
          <a:prstGeom prst="rect">
            <a:avLst/>
          </a:prstGeom>
          <a:noFill/>
          <a:ln w="9525">
            <a:noFill/>
            <a:miter lim="800000"/>
            <a:headEnd/>
            <a:tailEnd/>
          </a:ln>
          <a:effectLst/>
        </p:spPr>
        <p:txBody>
          <a:bodyPr>
            <a:spAutoFit/>
          </a:bodyPr>
          <a:lstStyle/>
          <a:p>
            <a:pPr algn="ctr">
              <a:spcBef>
                <a:spcPct val="50000"/>
              </a:spcBef>
            </a:pPr>
            <a:r>
              <a:rPr lang="en-US" sz="2000" b="1">
                <a:solidFill>
                  <a:srgbClr val="000000"/>
                </a:solidFill>
                <a:latin typeface="Comic Sans MS" pitchFamily="66" charset="0"/>
              </a:rPr>
              <a:t>Supreme Court Cases</a:t>
            </a:r>
          </a:p>
        </p:txBody>
      </p:sp>
      <p:sp>
        <p:nvSpPr>
          <p:cNvPr id="4101" name="Text Box 5"/>
          <p:cNvSpPr txBox="1">
            <a:spLocks noChangeArrowheads="1"/>
          </p:cNvSpPr>
          <p:nvPr/>
        </p:nvSpPr>
        <p:spPr bwMode="auto">
          <a:xfrm>
            <a:off x="0" y="609600"/>
            <a:ext cx="4572000" cy="5499100"/>
          </a:xfrm>
          <a:prstGeom prst="rect">
            <a:avLst/>
          </a:prstGeom>
          <a:noFill/>
          <a:ln w="9525">
            <a:noFill/>
            <a:miter lim="800000"/>
            <a:headEnd/>
            <a:tailEnd/>
          </a:ln>
          <a:effectLst/>
        </p:spPr>
        <p:txBody>
          <a:bodyPr>
            <a:spAutoFit/>
          </a:bodyPr>
          <a:lstStyle/>
          <a:p>
            <a:pPr marL="230188" indent="-230188">
              <a:spcBef>
                <a:spcPct val="50000"/>
              </a:spcBef>
            </a:pPr>
            <a:r>
              <a:rPr lang="en-US" sz="1800">
                <a:solidFill>
                  <a:srgbClr val="000000"/>
                </a:solidFill>
                <a:latin typeface="Comic Sans MS" pitchFamily="66" charset="0"/>
              </a:rPr>
              <a:t>-</a:t>
            </a:r>
            <a:r>
              <a:rPr lang="en-US" sz="1800" b="1" u="sng">
                <a:solidFill>
                  <a:srgbClr val="FFFF00"/>
                </a:solidFill>
                <a:latin typeface="Comic Sans MS" pitchFamily="66" charset="0"/>
              </a:rPr>
              <a:t>Highest Court in the Nation</a:t>
            </a:r>
          </a:p>
          <a:p>
            <a:pPr marL="230188" indent="-230188">
              <a:spcBef>
                <a:spcPct val="50000"/>
              </a:spcBef>
            </a:pPr>
            <a:endParaRPr lang="en-US" sz="1400">
              <a:solidFill>
                <a:srgbClr val="000000"/>
              </a:solidFill>
              <a:latin typeface="Comic Sans MS" pitchFamily="66" charset="0"/>
            </a:endParaRPr>
          </a:p>
          <a:p>
            <a:pPr marL="230188" indent="-230188">
              <a:spcBef>
                <a:spcPct val="50000"/>
              </a:spcBef>
            </a:pPr>
            <a:r>
              <a:rPr lang="en-US" sz="1800">
                <a:solidFill>
                  <a:srgbClr val="000000"/>
                </a:solidFill>
                <a:latin typeface="Comic Sans MS" pitchFamily="66" charset="0"/>
              </a:rPr>
              <a:t>-All Decisions are Final</a:t>
            </a:r>
          </a:p>
          <a:p>
            <a:pPr marL="230188" indent="-230188">
              <a:spcBef>
                <a:spcPct val="50000"/>
              </a:spcBef>
              <a:buFontTx/>
              <a:buChar char="•"/>
            </a:pPr>
            <a:r>
              <a:rPr lang="en-US" sz="1800">
                <a:solidFill>
                  <a:schemeClr val="bg1"/>
                </a:solidFill>
                <a:latin typeface="Comic Sans MS" pitchFamily="66" charset="0"/>
              </a:rPr>
              <a:t>No more appeals after the Supreme Court</a:t>
            </a:r>
          </a:p>
          <a:p>
            <a:pPr marL="230188" indent="-230188">
              <a:spcBef>
                <a:spcPct val="50000"/>
              </a:spcBef>
            </a:pPr>
            <a:endParaRPr lang="en-US" sz="1800">
              <a:solidFill>
                <a:schemeClr val="bg1"/>
              </a:solidFill>
              <a:latin typeface="Comic Sans MS" pitchFamily="66" charset="0"/>
            </a:endParaRPr>
          </a:p>
          <a:p>
            <a:pPr marL="230188" indent="-230188">
              <a:spcBef>
                <a:spcPct val="50000"/>
              </a:spcBef>
            </a:pPr>
            <a:r>
              <a:rPr lang="en-US" sz="1800">
                <a:solidFill>
                  <a:srgbClr val="000000"/>
                </a:solidFill>
                <a:latin typeface="Comic Sans MS" pitchFamily="66" charset="0"/>
              </a:rPr>
              <a:t>-Usually </a:t>
            </a:r>
            <a:r>
              <a:rPr lang="en-US" sz="1800" b="1" i="1" u="sng">
                <a:solidFill>
                  <a:srgbClr val="FFFF00"/>
                </a:solidFill>
                <a:latin typeface="Comic Sans MS" pitchFamily="66" charset="0"/>
              </a:rPr>
              <a:t>Appellate Jurisdiction</a:t>
            </a:r>
            <a:r>
              <a:rPr lang="en-US" sz="1800">
                <a:solidFill>
                  <a:srgbClr val="000000"/>
                </a:solidFill>
                <a:latin typeface="Comic Sans MS" pitchFamily="66" charset="0"/>
              </a:rPr>
              <a:t> Only</a:t>
            </a:r>
          </a:p>
          <a:p>
            <a:pPr marL="230188" indent="-230188">
              <a:spcBef>
                <a:spcPct val="50000"/>
              </a:spcBef>
              <a:buFontTx/>
              <a:buChar char="•"/>
            </a:pPr>
            <a:r>
              <a:rPr lang="en-US" sz="1800">
                <a:solidFill>
                  <a:schemeClr val="bg1"/>
                </a:solidFill>
                <a:latin typeface="Comic Sans MS" pitchFamily="66" charset="0"/>
              </a:rPr>
              <a:t>Has original jurisdiction in:</a:t>
            </a:r>
          </a:p>
          <a:p>
            <a:pPr lvl="1">
              <a:spcBef>
                <a:spcPct val="50000"/>
              </a:spcBef>
              <a:buFontTx/>
              <a:buChar char="•"/>
            </a:pPr>
            <a:r>
              <a:rPr lang="en-US" sz="1800">
                <a:solidFill>
                  <a:schemeClr val="bg1"/>
                </a:solidFill>
                <a:latin typeface="Comic Sans MS" pitchFamily="66" charset="0"/>
              </a:rPr>
              <a:t>Cases involving diplomats from other countries in the U.S.</a:t>
            </a:r>
          </a:p>
          <a:p>
            <a:pPr lvl="1">
              <a:spcBef>
                <a:spcPct val="50000"/>
              </a:spcBef>
              <a:buFontTx/>
              <a:buChar char="•"/>
            </a:pPr>
            <a:r>
              <a:rPr lang="en-US" sz="1800">
                <a:solidFill>
                  <a:schemeClr val="bg1"/>
                </a:solidFill>
                <a:latin typeface="Comic Sans MS" pitchFamily="66" charset="0"/>
              </a:rPr>
              <a:t>Cases involving disputes between the states</a:t>
            </a:r>
          </a:p>
          <a:p>
            <a:pPr marL="230188" indent="-230188">
              <a:spcBef>
                <a:spcPct val="50000"/>
              </a:spcBef>
            </a:pPr>
            <a:endParaRPr lang="en-US" sz="1800">
              <a:solidFill>
                <a:schemeClr val="bg1"/>
              </a:solidFill>
              <a:latin typeface="Comic Sans MS" pitchFamily="66" charset="0"/>
            </a:endParaRPr>
          </a:p>
          <a:p>
            <a:pPr marL="230188" indent="-230188">
              <a:spcBef>
                <a:spcPct val="50000"/>
              </a:spcBef>
            </a:pPr>
            <a:r>
              <a:rPr lang="en-US" sz="1800">
                <a:solidFill>
                  <a:srgbClr val="000000"/>
                </a:solidFill>
                <a:latin typeface="Comic Sans MS" pitchFamily="66" charset="0"/>
              </a:rPr>
              <a:t>-</a:t>
            </a:r>
            <a:r>
              <a:rPr lang="en-US" sz="1800" b="1" u="sng">
                <a:solidFill>
                  <a:srgbClr val="FFFF00"/>
                </a:solidFill>
                <a:latin typeface="Comic Sans MS" pitchFamily="66" charset="0"/>
              </a:rPr>
              <a:t>Only hears about 150 of thousands of appeals</a:t>
            </a:r>
          </a:p>
        </p:txBody>
      </p:sp>
      <p:pic>
        <p:nvPicPr>
          <p:cNvPr id="4102" name="Picture 6" descr="supreme"/>
          <p:cNvPicPr>
            <a:picLocks noChangeAspect="1" noChangeArrowheads="1"/>
          </p:cNvPicPr>
          <p:nvPr/>
        </p:nvPicPr>
        <p:blipFill>
          <a:blip r:embed="rId2" cstate="print"/>
          <a:srcRect/>
          <a:stretch>
            <a:fillRect/>
          </a:stretch>
        </p:blipFill>
        <p:spPr bwMode="auto">
          <a:xfrm>
            <a:off x="4724400" y="228600"/>
            <a:ext cx="4267200" cy="2844800"/>
          </a:xfrm>
          <a:prstGeom prst="rect">
            <a:avLst/>
          </a:prstGeom>
          <a:noFill/>
        </p:spPr>
      </p:pic>
      <p:sp>
        <p:nvSpPr>
          <p:cNvPr id="4103" name="Text Box 7"/>
          <p:cNvSpPr txBox="1">
            <a:spLocks noChangeArrowheads="1"/>
          </p:cNvSpPr>
          <p:nvPr/>
        </p:nvSpPr>
        <p:spPr bwMode="auto">
          <a:xfrm>
            <a:off x="4648200" y="3124200"/>
            <a:ext cx="4495800" cy="1314450"/>
          </a:xfrm>
          <a:prstGeom prst="rect">
            <a:avLst/>
          </a:prstGeom>
          <a:noFill/>
          <a:ln w="9525">
            <a:noFill/>
            <a:miter lim="800000"/>
            <a:headEnd/>
            <a:tailEnd/>
          </a:ln>
          <a:effectLst/>
        </p:spPr>
        <p:txBody>
          <a:bodyPr>
            <a:spAutoFit/>
          </a:bodyPr>
          <a:lstStyle/>
          <a:p>
            <a:pPr algn="ctr" eaLnBrk="0" hangingPunct="0">
              <a:spcBef>
                <a:spcPct val="50000"/>
              </a:spcBef>
            </a:pPr>
            <a:r>
              <a:rPr lang="en-US" sz="1600" b="1" dirty="0">
                <a:solidFill>
                  <a:srgbClr val="FF0000"/>
                </a:solidFill>
                <a:latin typeface="Tahoma" pitchFamily="34" charset="0"/>
              </a:rPr>
              <a:t>The U.S. Supreme Court is the highest court in the entire nation.  All decisions made in this court are final, since there are no more appeals after the Supreme Court.</a:t>
            </a:r>
          </a:p>
        </p:txBody>
      </p:sp>
      <p:pic>
        <p:nvPicPr>
          <p:cNvPr id="4104" name="Picture 8" descr="sct_equal_justice_facade_2"/>
          <p:cNvPicPr>
            <a:picLocks noChangeAspect="1" noChangeArrowheads="1"/>
          </p:cNvPicPr>
          <p:nvPr/>
        </p:nvPicPr>
        <p:blipFill>
          <a:blip r:embed="rId3" cstate="print"/>
          <a:srcRect/>
          <a:stretch>
            <a:fillRect/>
          </a:stretch>
        </p:blipFill>
        <p:spPr bwMode="auto">
          <a:xfrm>
            <a:off x="4572000" y="4530725"/>
            <a:ext cx="3067050" cy="2327275"/>
          </a:xfrm>
          <a:prstGeom prst="rect">
            <a:avLst/>
          </a:prstGeom>
          <a:noFill/>
        </p:spPr>
      </p:pic>
      <p:pic>
        <p:nvPicPr>
          <p:cNvPr id="4105" name="Picture 9" descr="us_supreme_court_seal"/>
          <p:cNvPicPr>
            <a:picLocks noChangeAspect="1" noChangeArrowheads="1"/>
          </p:cNvPicPr>
          <p:nvPr/>
        </p:nvPicPr>
        <p:blipFill>
          <a:blip r:embed="rId4" cstate="print"/>
          <a:srcRect/>
          <a:stretch>
            <a:fillRect/>
          </a:stretch>
        </p:blipFill>
        <p:spPr bwMode="auto">
          <a:xfrm>
            <a:off x="7315200" y="4800600"/>
            <a:ext cx="1828800" cy="18288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smtClean="0"/>
              <a:t>Appellate Jurisdiction</a:t>
            </a:r>
          </a:p>
        </p:txBody>
      </p:sp>
      <p:sp>
        <p:nvSpPr>
          <p:cNvPr id="26627" name="Rectangle 3"/>
          <p:cNvSpPr>
            <a:spLocks noGrp="1" noChangeArrowheads="1"/>
          </p:cNvSpPr>
          <p:nvPr>
            <p:ph type="body" idx="1"/>
          </p:nvPr>
        </p:nvSpPr>
        <p:spPr/>
        <p:txBody>
          <a:bodyPr/>
          <a:lstStyle/>
          <a:p>
            <a:pPr eaLnBrk="1" hangingPunct="1">
              <a:defRPr/>
            </a:pPr>
            <a:r>
              <a:rPr lang="en-US" smtClean="0"/>
              <a:t>This is the right for courts to Review a case that has already been decided.</a:t>
            </a:r>
          </a:p>
          <a:p>
            <a:pPr eaLnBrk="1" hangingPunct="1">
              <a:defRPr/>
            </a:pPr>
            <a:r>
              <a:rPr lang="en-US" smtClean="0"/>
              <a:t>If you lose your case, you can appeal it to a higher court.</a:t>
            </a:r>
          </a:p>
          <a:p>
            <a:pPr eaLnBrk="1" hangingPunct="1">
              <a:defRPr/>
            </a:pPr>
            <a:r>
              <a:rPr lang="en-US" smtClean="0"/>
              <a:t>It will go to the Court of Appeals, then you can appeal it to the Supreme Court.</a:t>
            </a:r>
          </a:p>
          <a:p>
            <a:pPr eaLnBrk="1" hangingPunct="1">
              <a:defRPr/>
            </a:pPr>
            <a:r>
              <a:rPr lang="en-US" smtClean="0"/>
              <a:t>It is highly unlikely that the Supreme Court will hear your case.</a:t>
            </a:r>
          </a:p>
        </p:txBody>
      </p:sp>
    </p:spTree>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0"/>
            <a:ext cx="4572000" cy="6858000"/>
          </a:xfrm>
          <a:prstGeom prst="rect">
            <a:avLst/>
          </a:prstGeom>
          <a:solidFill>
            <a:srgbClr val="B2B2B2"/>
          </a:solidFill>
          <a:ln w="9525">
            <a:solidFill>
              <a:srgbClr val="000000"/>
            </a:solidFill>
            <a:miter lim="800000"/>
            <a:headEnd/>
            <a:tailEnd/>
          </a:ln>
          <a:effectLst/>
        </p:spPr>
        <p:txBody>
          <a:bodyPr wrap="none" anchor="ctr"/>
          <a:lstStyle/>
          <a:p>
            <a:endParaRPr lang="en-US"/>
          </a:p>
        </p:txBody>
      </p:sp>
      <p:sp>
        <p:nvSpPr>
          <p:cNvPr id="8195" name="AutoShape 3"/>
          <p:cNvSpPr>
            <a:spLocks noChangeArrowheads="1"/>
          </p:cNvSpPr>
          <p:nvPr/>
        </p:nvSpPr>
        <p:spPr bwMode="auto">
          <a:xfrm>
            <a:off x="0" y="0"/>
            <a:ext cx="4572000" cy="6858000"/>
          </a:xfrm>
          <a:prstGeom prst="roundRect">
            <a:avLst>
              <a:gd name="adj" fmla="val 16667"/>
            </a:avLst>
          </a:prstGeom>
          <a:solidFill>
            <a:srgbClr val="808080"/>
          </a:solidFill>
          <a:ln w="38100">
            <a:solidFill>
              <a:srgbClr val="000000"/>
            </a:solidFill>
            <a:round/>
            <a:headEnd/>
            <a:tailEnd/>
          </a:ln>
          <a:effectLst/>
        </p:spPr>
        <p:txBody>
          <a:bodyPr wrap="none" anchor="ctr"/>
          <a:lstStyle/>
          <a:p>
            <a:endParaRPr lang="en-US"/>
          </a:p>
        </p:txBody>
      </p:sp>
      <p:sp>
        <p:nvSpPr>
          <p:cNvPr id="8196" name="Text Box 4"/>
          <p:cNvSpPr txBox="1">
            <a:spLocks noChangeArrowheads="1"/>
          </p:cNvSpPr>
          <p:nvPr/>
        </p:nvSpPr>
        <p:spPr bwMode="auto">
          <a:xfrm>
            <a:off x="76200" y="0"/>
            <a:ext cx="4343400" cy="396875"/>
          </a:xfrm>
          <a:prstGeom prst="rect">
            <a:avLst/>
          </a:prstGeom>
          <a:noFill/>
          <a:ln w="9525">
            <a:noFill/>
            <a:miter lim="800000"/>
            <a:headEnd/>
            <a:tailEnd/>
          </a:ln>
          <a:effectLst/>
        </p:spPr>
        <p:txBody>
          <a:bodyPr>
            <a:spAutoFit/>
          </a:bodyPr>
          <a:lstStyle/>
          <a:p>
            <a:pPr algn="ctr">
              <a:spcBef>
                <a:spcPct val="50000"/>
              </a:spcBef>
            </a:pPr>
            <a:r>
              <a:rPr lang="en-US" sz="2000" b="1">
                <a:solidFill>
                  <a:srgbClr val="000000"/>
                </a:solidFill>
                <a:latin typeface="Comic Sans MS" pitchFamily="66" charset="0"/>
              </a:rPr>
              <a:t>Which Cases?</a:t>
            </a:r>
          </a:p>
        </p:txBody>
      </p:sp>
      <p:sp>
        <p:nvSpPr>
          <p:cNvPr id="8197" name="Text Box 5"/>
          <p:cNvSpPr txBox="1">
            <a:spLocks noChangeArrowheads="1"/>
          </p:cNvSpPr>
          <p:nvPr/>
        </p:nvSpPr>
        <p:spPr bwMode="auto">
          <a:xfrm>
            <a:off x="0" y="669925"/>
            <a:ext cx="4572000" cy="5865813"/>
          </a:xfrm>
          <a:prstGeom prst="rect">
            <a:avLst/>
          </a:prstGeom>
          <a:noFill/>
          <a:ln w="9525">
            <a:noFill/>
            <a:miter lim="800000"/>
            <a:headEnd/>
            <a:tailEnd/>
          </a:ln>
          <a:effectLst/>
        </p:spPr>
        <p:txBody>
          <a:bodyPr>
            <a:spAutoFit/>
          </a:bodyPr>
          <a:lstStyle/>
          <a:p>
            <a:pPr marL="230188" indent="-230188">
              <a:spcBef>
                <a:spcPct val="50000"/>
              </a:spcBef>
            </a:pPr>
            <a:r>
              <a:rPr lang="en-US" sz="1800">
                <a:solidFill>
                  <a:srgbClr val="000000"/>
                </a:solidFill>
                <a:latin typeface="Comic Sans MS" pitchFamily="66" charset="0"/>
              </a:rPr>
              <a:t>-Justices discuss and must agree on the merits of a case for it to be heard</a:t>
            </a:r>
          </a:p>
          <a:p>
            <a:pPr marL="230188" indent="-230188">
              <a:spcBef>
                <a:spcPct val="50000"/>
              </a:spcBef>
              <a:buFontTx/>
              <a:buChar char="•"/>
            </a:pPr>
            <a:r>
              <a:rPr lang="en-US" sz="1800">
                <a:solidFill>
                  <a:schemeClr val="bg1"/>
                </a:solidFill>
                <a:latin typeface="Comic Sans MS" pitchFamily="66" charset="0"/>
              </a:rPr>
              <a:t>4 out of 9 justices must agree to hear a case</a:t>
            </a:r>
          </a:p>
          <a:p>
            <a:pPr marL="230188" indent="-230188">
              <a:spcBef>
                <a:spcPct val="50000"/>
              </a:spcBef>
            </a:pPr>
            <a:endParaRPr lang="en-US" sz="1200">
              <a:solidFill>
                <a:schemeClr val="bg1"/>
              </a:solidFill>
              <a:latin typeface="Comic Sans MS" pitchFamily="66" charset="0"/>
            </a:endParaRPr>
          </a:p>
          <a:p>
            <a:pPr marL="230188" indent="-230188">
              <a:spcBef>
                <a:spcPct val="50000"/>
              </a:spcBef>
            </a:pPr>
            <a:r>
              <a:rPr lang="en-US" sz="1800">
                <a:solidFill>
                  <a:srgbClr val="000000"/>
                </a:solidFill>
                <a:latin typeface="Comic Sans MS" pitchFamily="66" charset="0"/>
              </a:rPr>
              <a:t>-Only hears certain kinds of cases</a:t>
            </a:r>
          </a:p>
          <a:p>
            <a:pPr marL="230188" indent="-230188">
              <a:spcBef>
                <a:spcPct val="50000"/>
              </a:spcBef>
              <a:buFontTx/>
              <a:buChar char="•"/>
            </a:pPr>
            <a:r>
              <a:rPr lang="en-US" sz="1800">
                <a:solidFill>
                  <a:schemeClr val="bg1"/>
                </a:solidFill>
                <a:latin typeface="Comic Sans MS" pitchFamily="66" charset="0"/>
              </a:rPr>
              <a:t>Involving constitutional issues</a:t>
            </a:r>
          </a:p>
          <a:p>
            <a:pPr marL="230188" indent="-230188">
              <a:spcBef>
                <a:spcPct val="50000"/>
              </a:spcBef>
              <a:buFontTx/>
              <a:buChar char="•"/>
            </a:pPr>
            <a:r>
              <a:rPr lang="en-US" sz="1800">
                <a:solidFill>
                  <a:schemeClr val="bg1"/>
                </a:solidFill>
                <a:latin typeface="Comic Sans MS" pitchFamily="66" charset="0"/>
              </a:rPr>
              <a:t>Involving equal protection of the law (14</a:t>
            </a:r>
            <a:r>
              <a:rPr lang="en-US" sz="1800" baseline="30000">
                <a:solidFill>
                  <a:schemeClr val="bg1"/>
                </a:solidFill>
                <a:latin typeface="Comic Sans MS" pitchFamily="66" charset="0"/>
              </a:rPr>
              <a:t>th</a:t>
            </a:r>
            <a:r>
              <a:rPr lang="en-US" sz="1800">
                <a:solidFill>
                  <a:schemeClr val="bg1"/>
                </a:solidFill>
                <a:latin typeface="Comic Sans MS" pitchFamily="66" charset="0"/>
              </a:rPr>
              <a:t> Amendment)</a:t>
            </a:r>
          </a:p>
          <a:p>
            <a:pPr marL="230188" indent="-230188">
              <a:spcBef>
                <a:spcPct val="50000"/>
              </a:spcBef>
              <a:buFontTx/>
              <a:buChar char="•"/>
            </a:pPr>
            <a:r>
              <a:rPr lang="en-US" sz="1800">
                <a:solidFill>
                  <a:schemeClr val="bg1"/>
                </a:solidFill>
                <a:latin typeface="Comic Sans MS" pitchFamily="66" charset="0"/>
              </a:rPr>
              <a:t>Involving civil liberties</a:t>
            </a:r>
          </a:p>
          <a:p>
            <a:pPr marL="230188" indent="-230188">
              <a:spcBef>
                <a:spcPct val="50000"/>
              </a:spcBef>
            </a:pPr>
            <a:endParaRPr lang="en-US" sz="1200">
              <a:solidFill>
                <a:schemeClr val="bg1"/>
              </a:solidFill>
              <a:latin typeface="Comic Sans MS" pitchFamily="66" charset="0"/>
            </a:endParaRPr>
          </a:p>
          <a:p>
            <a:pPr marL="230188" indent="-230188">
              <a:spcBef>
                <a:spcPct val="50000"/>
              </a:spcBef>
            </a:pPr>
            <a:r>
              <a:rPr lang="en-US" sz="1800">
                <a:solidFill>
                  <a:srgbClr val="000000"/>
                </a:solidFill>
                <a:latin typeface="Comic Sans MS" pitchFamily="66" charset="0"/>
              </a:rPr>
              <a:t>-Usually hears just appellate cases</a:t>
            </a:r>
          </a:p>
          <a:p>
            <a:pPr marL="230188" indent="-230188">
              <a:spcBef>
                <a:spcPct val="50000"/>
              </a:spcBef>
              <a:buFontTx/>
              <a:buChar char="•"/>
            </a:pPr>
            <a:r>
              <a:rPr lang="en-US" sz="1800">
                <a:solidFill>
                  <a:schemeClr val="bg1"/>
                </a:solidFill>
                <a:latin typeface="Comic Sans MS" pitchFamily="66" charset="0"/>
              </a:rPr>
              <a:t>Coming from lower courts</a:t>
            </a:r>
          </a:p>
          <a:p>
            <a:pPr marL="230188" indent="-230188">
              <a:spcBef>
                <a:spcPct val="50000"/>
              </a:spcBef>
            </a:pPr>
            <a:endParaRPr lang="en-US" sz="1200">
              <a:solidFill>
                <a:schemeClr val="bg1"/>
              </a:solidFill>
              <a:latin typeface="Comic Sans MS" pitchFamily="66" charset="0"/>
            </a:endParaRPr>
          </a:p>
          <a:p>
            <a:pPr marL="230188" indent="-230188">
              <a:spcBef>
                <a:spcPct val="50000"/>
              </a:spcBef>
              <a:buFontTx/>
              <a:buChar char="•"/>
            </a:pPr>
            <a:r>
              <a:rPr lang="en-US" sz="1800">
                <a:solidFill>
                  <a:schemeClr val="bg1"/>
                </a:solidFill>
                <a:latin typeface="Comic Sans MS" pitchFamily="66" charset="0"/>
              </a:rPr>
              <a:t>Apply for the Supreme Court to hear their gain by gaining a petition for a</a:t>
            </a:r>
            <a:r>
              <a:rPr lang="en-US" sz="1800">
                <a:latin typeface="Comic Sans MS" pitchFamily="66" charset="0"/>
              </a:rPr>
              <a:t> </a:t>
            </a:r>
            <a:r>
              <a:rPr lang="en-US" sz="1800" b="1" u="sng">
                <a:solidFill>
                  <a:srgbClr val="FFFF00"/>
                </a:solidFill>
                <a:latin typeface="Comic Sans MS" pitchFamily="66" charset="0"/>
              </a:rPr>
              <a:t>writ of certiorari</a:t>
            </a:r>
            <a:r>
              <a:rPr lang="en-US" sz="1800">
                <a:latin typeface="Comic Sans MS" pitchFamily="66" charset="0"/>
              </a:rPr>
              <a:t> </a:t>
            </a:r>
          </a:p>
        </p:txBody>
      </p:sp>
      <p:pic>
        <p:nvPicPr>
          <p:cNvPr id="8198" name="Picture 6" descr="http://www.law.du.edu/jenkins/images/brown2.gif"/>
          <p:cNvPicPr>
            <a:picLocks noChangeAspect="1" noChangeArrowheads="1"/>
          </p:cNvPicPr>
          <p:nvPr/>
        </p:nvPicPr>
        <p:blipFill>
          <a:blip r:embed="rId2" r:link="rId3" cstate="print"/>
          <a:srcRect/>
          <a:stretch>
            <a:fillRect/>
          </a:stretch>
        </p:blipFill>
        <p:spPr bwMode="auto">
          <a:xfrm>
            <a:off x="4572000" y="4321175"/>
            <a:ext cx="4572000" cy="2536825"/>
          </a:xfrm>
          <a:prstGeom prst="rect">
            <a:avLst/>
          </a:prstGeom>
          <a:noFill/>
          <a:ln w="9525">
            <a:noFill/>
            <a:miter lim="800000"/>
            <a:headEnd/>
            <a:tailEnd/>
          </a:ln>
        </p:spPr>
      </p:pic>
      <p:pic>
        <p:nvPicPr>
          <p:cNvPr id="8199" name="Picture 7" descr="http://www.willisms.com/archives/candlelight.gif"/>
          <p:cNvPicPr>
            <a:picLocks noChangeAspect="1" noChangeArrowheads="1"/>
          </p:cNvPicPr>
          <p:nvPr/>
        </p:nvPicPr>
        <p:blipFill>
          <a:blip r:embed="rId4" r:link="rId5" cstate="print"/>
          <a:srcRect/>
          <a:stretch>
            <a:fillRect/>
          </a:stretch>
        </p:blipFill>
        <p:spPr bwMode="auto">
          <a:xfrm>
            <a:off x="4572000" y="0"/>
            <a:ext cx="4572000" cy="4343400"/>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4572000" y="0"/>
            <a:ext cx="4572000" cy="6858000"/>
          </a:xfrm>
          <a:prstGeom prst="rect">
            <a:avLst/>
          </a:prstGeom>
          <a:solidFill>
            <a:srgbClr val="B2B2B2"/>
          </a:solidFill>
          <a:ln w="9525">
            <a:solidFill>
              <a:srgbClr val="000000"/>
            </a:solidFill>
            <a:miter lim="800000"/>
            <a:headEnd/>
            <a:tailEnd/>
          </a:ln>
          <a:effectLst/>
        </p:spPr>
        <p:txBody>
          <a:bodyPr wrap="none" anchor="ctr"/>
          <a:lstStyle/>
          <a:p>
            <a:endParaRPr lang="en-US"/>
          </a:p>
        </p:txBody>
      </p:sp>
      <p:sp>
        <p:nvSpPr>
          <p:cNvPr id="7171" name="AutoShape 3"/>
          <p:cNvSpPr>
            <a:spLocks noChangeArrowheads="1"/>
          </p:cNvSpPr>
          <p:nvPr/>
        </p:nvSpPr>
        <p:spPr bwMode="auto">
          <a:xfrm>
            <a:off x="4572000" y="0"/>
            <a:ext cx="4572000" cy="6858000"/>
          </a:xfrm>
          <a:prstGeom prst="roundRect">
            <a:avLst>
              <a:gd name="adj" fmla="val 16667"/>
            </a:avLst>
          </a:prstGeom>
          <a:solidFill>
            <a:srgbClr val="808080"/>
          </a:solidFill>
          <a:ln w="38100">
            <a:solidFill>
              <a:srgbClr val="000000"/>
            </a:solidFill>
            <a:round/>
            <a:headEnd/>
            <a:tailEnd/>
          </a:ln>
          <a:effectLst/>
        </p:spPr>
        <p:txBody>
          <a:bodyPr wrap="none" anchor="ctr"/>
          <a:lstStyle/>
          <a:p>
            <a:endParaRPr lang="en-US"/>
          </a:p>
        </p:txBody>
      </p:sp>
      <p:sp>
        <p:nvSpPr>
          <p:cNvPr id="7172" name="Text Box 4"/>
          <p:cNvSpPr txBox="1">
            <a:spLocks noChangeArrowheads="1"/>
          </p:cNvSpPr>
          <p:nvPr/>
        </p:nvSpPr>
        <p:spPr bwMode="auto">
          <a:xfrm>
            <a:off x="4629150" y="76200"/>
            <a:ext cx="4457700" cy="396875"/>
          </a:xfrm>
          <a:prstGeom prst="rect">
            <a:avLst/>
          </a:prstGeom>
          <a:noFill/>
          <a:ln w="9525">
            <a:noFill/>
            <a:miter lim="800000"/>
            <a:headEnd/>
            <a:tailEnd/>
          </a:ln>
          <a:effectLst/>
        </p:spPr>
        <p:txBody>
          <a:bodyPr>
            <a:spAutoFit/>
          </a:bodyPr>
          <a:lstStyle/>
          <a:p>
            <a:pPr algn="ctr">
              <a:spcBef>
                <a:spcPct val="50000"/>
              </a:spcBef>
            </a:pPr>
            <a:r>
              <a:rPr lang="en-US" sz="2000" b="1">
                <a:solidFill>
                  <a:srgbClr val="000000"/>
                </a:solidFill>
                <a:latin typeface="Comic Sans MS" pitchFamily="66" charset="0"/>
              </a:rPr>
              <a:t>Court at Work</a:t>
            </a:r>
          </a:p>
        </p:txBody>
      </p:sp>
      <p:sp>
        <p:nvSpPr>
          <p:cNvPr id="7173" name="Text Box 5"/>
          <p:cNvSpPr txBox="1">
            <a:spLocks noChangeArrowheads="1"/>
          </p:cNvSpPr>
          <p:nvPr/>
        </p:nvSpPr>
        <p:spPr bwMode="auto">
          <a:xfrm>
            <a:off x="4572000" y="685800"/>
            <a:ext cx="4572000" cy="5041900"/>
          </a:xfrm>
          <a:prstGeom prst="rect">
            <a:avLst/>
          </a:prstGeom>
          <a:noFill/>
          <a:ln w="9525">
            <a:noFill/>
            <a:miter lim="800000"/>
            <a:headEnd/>
            <a:tailEnd/>
          </a:ln>
          <a:effectLst/>
        </p:spPr>
        <p:txBody>
          <a:bodyPr>
            <a:spAutoFit/>
          </a:bodyPr>
          <a:lstStyle/>
          <a:p>
            <a:pPr marL="230188" indent="-230188">
              <a:spcBef>
                <a:spcPct val="50000"/>
              </a:spcBef>
            </a:pPr>
            <a:r>
              <a:rPr lang="en-US" sz="1800">
                <a:solidFill>
                  <a:srgbClr val="000000"/>
                </a:solidFill>
                <a:latin typeface="Comic Sans MS" pitchFamily="66" charset="0"/>
              </a:rPr>
              <a:t>-In session from Oct to June/July each year</a:t>
            </a:r>
          </a:p>
          <a:p>
            <a:pPr marL="230188" indent="-230188">
              <a:spcBef>
                <a:spcPct val="50000"/>
              </a:spcBef>
            </a:pPr>
            <a:endParaRPr lang="en-US" sz="1800">
              <a:solidFill>
                <a:srgbClr val="000000"/>
              </a:solidFill>
              <a:latin typeface="Comic Sans MS" pitchFamily="66" charset="0"/>
            </a:endParaRPr>
          </a:p>
          <a:p>
            <a:pPr marL="230188" indent="-230188">
              <a:spcBef>
                <a:spcPct val="50000"/>
              </a:spcBef>
            </a:pPr>
            <a:r>
              <a:rPr lang="en-US" sz="1800">
                <a:solidFill>
                  <a:srgbClr val="000000"/>
                </a:solidFill>
                <a:latin typeface="Comic Sans MS" pitchFamily="66" charset="0"/>
              </a:rPr>
              <a:t>-Each month follows a pattern</a:t>
            </a:r>
          </a:p>
          <a:p>
            <a:pPr marL="230188" indent="-230188">
              <a:spcBef>
                <a:spcPct val="50000"/>
              </a:spcBef>
            </a:pPr>
            <a:endParaRPr lang="en-US" sz="1800">
              <a:solidFill>
                <a:srgbClr val="000000"/>
              </a:solidFill>
              <a:latin typeface="Comic Sans MS" pitchFamily="66" charset="0"/>
            </a:endParaRPr>
          </a:p>
          <a:p>
            <a:pPr marL="230188" indent="-230188">
              <a:spcBef>
                <a:spcPct val="50000"/>
              </a:spcBef>
            </a:pPr>
            <a:endParaRPr lang="en-US" sz="1800">
              <a:solidFill>
                <a:srgbClr val="000000"/>
              </a:solidFill>
              <a:latin typeface="Comic Sans MS" pitchFamily="66" charset="0"/>
            </a:endParaRPr>
          </a:p>
          <a:p>
            <a:pPr marL="230188" indent="-230188">
              <a:spcBef>
                <a:spcPct val="50000"/>
              </a:spcBef>
            </a:pPr>
            <a:r>
              <a:rPr lang="en-US" sz="1800">
                <a:solidFill>
                  <a:srgbClr val="000000"/>
                </a:solidFill>
                <a:latin typeface="Comic Sans MS" pitchFamily="66" charset="0"/>
              </a:rPr>
              <a:t>-1</a:t>
            </a:r>
            <a:r>
              <a:rPr lang="en-US" sz="1800" baseline="30000">
                <a:solidFill>
                  <a:srgbClr val="000000"/>
                </a:solidFill>
                <a:latin typeface="Comic Sans MS" pitchFamily="66" charset="0"/>
              </a:rPr>
              <a:t>st</a:t>
            </a:r>
            <a:r>
              <a:rPr lang="en-US" sz="1800">
                <a:solidFill>
                  <a:srgbClr val="000000"/>
                </a:solidFill>
                <a:latin typeface="Comic Sans MS" pitchFamily="66" charset="0"/>
              </a:rPr>
              <a:t> 2 weeks the court hears cases, make announcements, and discuss current cases</a:t>
            </a:r>
          </a:p>
          <a:p>
            <a:pPr marL="230188" indent="-230188">
              <a:spcBef>
                <a:spcPct val="50000"/>
              </a:spcBef>
            </a:pPr>
            <a:endParaRPr lang="en-US" sz="1800">
              <a:solidFill>
                <a:srgbClr val="000000"/>
              </a:solidFill>
              <a:latin typeface="Comic Sans MS" pitchFamily="66" charset="0"/>
            </a:endParaRPr>
          </a:p>
          <a:p>
            <a:pPr marL="230188" indent="-230188">
              <a:spcBef>
                <a:spcPct val="50000"/>
              </a:spcBef>
            </a:pPr>
            <a:endParaRPr lang="en-US" sz="1800">
              <a:solidFill>
                <a:srgbClr val="000000"/>
              </a:solidFill>
              <a:latin typeface="Comic Sans MS" pitchFamily="66" charset="0"/>
            </a:endParaRPr>
          </a:p>
          <a:p>
            <a:pPr marL="230188" indent="-230188">
              <a:spcBef>
                <a:spcPct val="50000"/>
              </a:spcBef>
            </a:pPr>
            <a:r>
              <a:rPr lang="en-US" sz="1800">
                <a:solidFill>
                  <a:srgbClr val="000000"/>
                </a:solidFill>
                <a:latin typeface="Comic Sans MS" pitchFamily="66" charset="0"/>
              </a:rPr>
              <a:t>-2</a:t>
            </a:r>
            <a:r>
              <a:rPr lang="en-US" sz="1800" baseline="30000">
                <a:solidFill>
                  <a:srgbClr val="000000"/>
                </a:solidFill>
                <a:latin typeface="Comic Sans MS" pitchFamily="66" charset="0"/>
              </a:rPr>
              <a:t>nd</a:t>
            </a:r>
            <a:r>
              <a:rPr lang="en-US" sz="1800">
                <a:solidFill>
                  <a:srgbClr val="000000"/>
                </a:solidFill>
                <a:latin typeface="Comic Sans MS" pitchFamily="66" charset="0"/>
              </a:rPr>
              <a:t> 2 weeks the justices are writing </a:t>
            </a:r>
            <a:r>
              <a:rPr lang="en-US" sz="1800" b="1" u="sng">
                <a:solidFill>
                  <a:srgbClr val="FFFF00"/>
                </a:solidFill>
                <a:latin typeface="Comic Sans MS" pitchFamily="66" charset="0"/>
              </a:rPr>
              <a:t>opinions</a:t>
            </a:r>
            <a:r>
              <a:rPr lang="en-US" sz="1800">
                <a:solidFill>
                  <a:srgbClr val="000000"/>
                </a:solidFill>
                <a:latin typeface="Comic Sans MS" pitchFamily="66" charset="0"/>
              </a:rPr>
              <a:t>, deciding what cases to hear, and researching cases</a:t>
            </a:r>
          </a:p>
        </p:txBody>
      </p:sp>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4572000" y="0"/>
            <a:ext cx="4572000" cy="6858000"/>
          </a:xfrm>
          <a:prstGeom prst="rect">
            <a:avLst/>
          </a:prstGeom>
          <a:solidFill>
            <a:srgbClr val="B2B2B2"/>
          </a:solidFill>
          <a:ln w="9525">
            <a:solidFill>
              <a:srgbClr val="000000"/>
            </a:solidFill>
            <a:miter lim="800000"/>
            <a:headEnd/>
            <a:tailEnd/>
          </a:ln>
          <a:effectLst/>
        </p:spPr>
        <p:txBody>
          <a:bodyPr wrap="none" anchor="ctr"/>
          <a:lstStyle/>
          <a:p>
            <a:endParaRPr lang="en-US"/>
          </a:p>
        </p:txBody>
      </p:sp>
      <p:sp>
        <p:nvSpPr>
          <p:cNvPr id="9219" name="AutoShape 3"/>
          <p:cNvSpPr>
            <a:spLocks noChangeArrowheads="1"/>
          </p:cNvSpPr>
          <p:nvPr/>
        </p:nvSpPr>
        <p:spPr bwMode="auto">
          <a:xfrm>
            <a:off x="4572000" y="0"/>
            <a:ext cx="4572000" cy="6858000"/>
          </a:xfrm>
          <a:prstGeom prst="roundRect">
            <a:avLst>
              <a:gd name="adj" fmla="val 16667"/>
            </a:avLst>
          </a:prstGeom>
          <a:solidFill>
            <a:srgbClr val="808080"/>
          </a:solidFill>
          <a:ln w="38100">
            <a:solidFill>
              <a:srgbClr val="000000"/>
            </a:solidFill>
            <a:round/>
            <a:headEnd/>
            <a:tailEnd/>
          </a:ln>
          <a:effectLst/>
        </p:spPr>
        <p:txBody>
          <a:bodyPr wrap="none" anchor="ctr"/>
          <a:lstStyle/>
          <a:p>
            <a:endParaRPr lang="en-US"/>
          </a:p>
        </p:txBody>
      </p:sp>
      <p:sp>
        <p:nvSpPr>
          <p:cNvPr id="9220" name="Text Box 4"/>
          <p:cNvSpPr txBox="1">
            <a:spLocks noChangeArrowheads="1"/>
          </p:cNvSpPr>
          <p:nvPr/>
        </p:nvSpPr>
        <p:spPr bwMode="auto">
          <a:xfrm>
            <a:off x="4572000" y="0"/>
            <a:ext cx="4572000" cy="396875"/>
          </a:xfrm>
          <a:prstGeom prst="rect">
            <a:avLst/>
          </a:prstGeom>
          <a:noFill/>
          <a:ln w="9525">
            <a:noFill/>
            <a:miter lim="800000"/>
            <a:headEnd/>
            <a:tailEnd/>
          </a:ln>
          <a:effectLst/>
        </p:spPr>
        <p:txBody>
          <a:bodyPr>
            <a:spAutoFit/>
          </a:bodyPr>
          <a:lstStyle/>
          <a:p>
            <a:pPr algn="ctr">
              <a:spcBef>
                <a:spcPct val="50000"/>
              </a:spcBef>
            </a:pPr>
            <a:r>
              <a:rPr lang="en-US" sz="2000" b="1">
                <a:solidFill>
                  <a:srgbClr val="000000"/>
                </a:solidFill>
                <a:latin typeface="Comic Sans MS" pitchFamily="66" charset="0"/>
              </a:rPr>
              <a:t>Court Decisions</a:t>
            </a:r>
          </a:p>
        </p:txBody>
      </p:sp>
      <p:sp>
        <p:nvSpPr>
          <p:cNvPr id="9221" name="Text Box 5"/>
          <p:cNvSpPr txBox="1">
            <a:spLocks noChangeArrowheads="1"/>
          </p:cNvSpPr>
          <p:nvPr/>
        </p:nvSpPr>
        <p:spPr bwMode="auto">
          <a:xfrm>
            <a:off x="4572000" y="609600"/>
            <a:ext cx="4572000" cy="5973763"/>
          </a:xfrm>
          <a:prstGeom prst="rect">
            <a:avLst/>
          </a:prstGeom>
          <a:noFill/>
          <a:ln w="9525">
            <a:noFill/>
            <a:miter lim="800000"/>
            <a:headEnd/>
            <a:tailEnd/>
          </a:ln>
          <a:effectLst/>
        </p:spPr>
        <p:txBody>
          <a:bodyPr>
            <a:spAutoFit/>
          </a:bodyPr>
          <a:lstStyle/>
          <a:p>
            <a:pPr marL="230188" indent="-230188">
              <a:spcBef>
                <a:spcPct val="50000"/>
              </a:spcBef>
            </a:pPr>
            <a:r>
              <a:rPr lang="en-US" sz="1600">
                <a:solidFill>
                  <a:srgbClr val="000000"/>
                </a:solidFill>
                <a:latin typeface="Comic Sans MS" pitchFamily="66" charset="0"/>
              </a:rPr>
              <a:t>-Justices discuss cases with each other</a:t>
            </a:r>
          </a:p>
          <a:p>
            <a:pPr marL="230188" indent="-230188">
              <a:spcBef>
                <a:spcPct val="50000"/>
              </a:spcBef>
              <a:buFontTx/>
              <a:buChar char="•"/>
            </a:pPr>
            <a:r>
              <a:rPr lang="en-US" sz="1600">
                <a:solidFill>
                  <a:schemeClr val="bg1"/>
                </a:solidFill>
                <a:latin typeface="Comic Sans MS" pitchFamily="66" charset="0"/>
              </a:rPr>
              <a:t>6 justices must be present to make a decision</a:t>
            </a:r>
          </a:p>
          <a:p>
            <a:pPr marL="230188" indent="-230188">
              <a:spcBef>
                <a:spcPct val="50000"/>
              </a:spcBef>
            </a:pPr>
            <a:r>
              <a:rPr lang="en-US" sz="1600">
                <a:solidFill>
                  <a:srgbClr val="000000"/>
                </a:solidFill>
                <a:latin typeface="Comic Sans MS" pitchFamily="66" charset="0"/>
              </a:rPr>
              <a:t>-Make one of three decisions</a:t>
            </a:r>
          </a:p>
          <a:p>
            <a:pPr marL="230188" indent="-230188">
              <a:spcBef>
                <a:spcPct val="50000"/>
              </a:spcBef>
            </a:pPr>
            <a:r>
              <a:rPr lang="en-US" sz="1600">
                <a:solidFill>
                  <a:srgbClr val="000000"/>
                </a:solidFill>
                <a:latin typeface="Comic Sans MS" pitchFamily="66" charset="0"/>
              </a:rPr>
              <a:t>	</a:t>
            </a:r>
            <a:r>
              <a:rPr lang="en-US" sz="1600" b="1" u="sng">
                <a:solidFill>
                  <a:srgbClr val="FFFF00"/>
                </a:solidFill>
                <a:latin typeface="Comic Sans MS" pitchFamily="66" charset="0"/>
              </a:rPr>
              <a:t>Uphold</a:t>
            </a:r>
          </a:p>
          <a:p>
            <a:pPr marL="230188" indent="-230188">
              <a:spcBef>
                <a:spcPct val="50000"/>
              </a:spcBef>
            </a:pPr>
            <a:r>
              <a:rPr lang="en-US" sz="1600">
                <a:solidFill>
                  <a:srgbClr val="000000"/>
                </a:solidFill>
                <a:latin typeface="Comic Sans MS" pitchFamily="66" charset="0"/>
              </a:rPr>
              <a:t>	</a:t>
            </a:r>
            <a:r>
              <a:rPr lang="en-US" sz="1600" b="1" u="sng">
                <a:solidFill>
                  <a:srgbClr val="FFFF00"/>
                </a:solidFill>
                <a:latin typeface="Comic Sans MS" pitchFamily="66" charset="0"/>
              </a:rPr>
              <a:t>Overturn</a:t>
            </a:r>
          </a:p>
          <a:p>
            <a:pPr marL="230188" indent="-230188">
              <a:spcBef>
                <a:spcPct val="50000"/>
              </a:spcBef>
            </a:pPr>
            <a:r>
              <a:rPr lang="en-US" sz="1600">
                <a:solidFill>
                  <a:srgbClr val="000000"/>
                </a:solidFill>
                <a:latin typeface="Comic Sans MS" pitchFamily="66" charset="0"/>
              </a:rPr>
              <a:t>	</a:t>
            </a:r>
            <a:r>
              <a:rPr lang="en-US" sz="1600" b="1" u="sng">
                <a:solidFill>
                  <a:srgbClr val="FFFF00"/>
                </a:solidFill>
                <a:latin typeface="Comic Sans MS" pitchFamily="66" charset="0"/>
              </a:rPr>
              <a:t>Remand</a:t>
            </a:r>
          </a:p>
          <a:p>
            <a:pPr marL="230188" indent="-230188">
              <a:spcBef>
                <a:spcPct val="50000"/>
              </a:spcBef>
            </a:pPr>
            <a:r>
              <a:rPr lang="en-US" sz="1600">
                <a:solidFill>
                  <a:srgbClr val="000000"/>
                </a:solidFill>
                <a:latin typeface="Comic Sans MS" pitchFamily="66" charset="0"/>
              </a:rPr>
              <a:t>-Each decision is accompanied with a written opinion explaining the law about the case</a:t>
            </a:r>
          </a:p>
          <a:p>
            <a:pPr marL="230188" indent="-230188">
              <a:spcBef>
                <a:spcPct val="50000"/>
              </a:spcBef>
              <a:buFontTx/>
              <a:buChar char="•"/>
            </a:pPr>
            <a:r>
              <a:rPr lang="en-US" sz="1600">
                <a:solidFill>
                  <a:schemeClr val="bg1"/>
                </a:solidFill>
                <a:latin typeface="Comic Sans MS" pitchFamily="66" charset="0"/>
              </a:rPr>
              <a:t>Opinions made public to set precedent for future cases</a:t>
            </a:r>
          </a:p>
          <a:p>
            <a:pPr marL="230188" indent="-230188">
              <a:spcBef>
                <a:spcPct val="50000"/>
              </a:spcBef>
            </a:pPr>
            <a:r>
              <a:rPr lang="en-US" sz="1600">
                <a:solidFill>
                  <a:srgbClr val="000000"/>
                </a:solidFill>
                <a:latin typeface="Comic Sans MS" pitchFamily="66" charset="0"/>
              </a:rPr>
              <a:t>	-</a:t>
            </a:r>
            <a:r>
              <a:rPr lang="en-US" sz="1600" b="1" i="1" u="sng">
                <a:solidFill>
                  <a:srgbClr val="FFFF00"/>
                </a:solidFill>
                <a:latin typeface="Comic Sans MS" pitchFamily="66" charset="0"/>
              </a:rPr>
              <a:t>Majority Opinion-</a:t>
            </a:r>
            <a:r>
              <a:rPr lang="en-US" sz="1600">
                <a:solidFill>
                  <a:srgbClr val="000000"/>
                </a:solidFill>
                <a:latin typeface="Comic Sans MS" pitchFamily="66" charset="0"/>
              </a:rPr>
              <a:t>-</a:t>
            </a:r>
            <a:r>
              <a:rPr lang="en-US" sz="1600">
                <a:solidFill>
                  <a:srgbClr val="000000"/>
                </a:solidFill>
                <a:latin typeface="Comic Sans MS" pitchFamily="66" charset="0"/>
                <a:cs typeface="Times New Roman" pitchFamily="18" charset="0"/>
              </a:rPr>
              <a:t>the written decision of the justices on the winning side</a:t>
            </a:r>
            <a:r>
              <a:rPr lang="en-US" sz="1600">
                <a:solidFill>
                  <a:srgbClr val="000000"/>
                </a:solidFill>
                <a:latin typeface="Comic Sans MS" pitchFamily="66" charset="0"/>
              </a:rPr>
              <a:t> </a:t>
            </a:r>
          </a:p>
          <a:p>
            <a:pPr marL="230188" indent="-230188">
              <a:spcBef>
                <a:spcPct val="50000"/>
              </a:spcBef>
            </a:pPr>
            <a:r>
              <a:rPr lang="en-US" sz="1600">
                <a:solidFill>
                  <a:srgbClr val="000000"/>
                </a:solidFill>
                <a:latin typeface="Comic Sans MS" pitchFamily="66" charset="0"/>
              </a:rPr>
              <a:t>	-</a:t>
            </a:r>
            <a:r>
              <a:rPr lang="en-US" sz="1600" b="1" i="1" u="sng">
                <a:solidFill>
                  <a:srgbClr val="FFFF00"/>
                </a:solidFill>
                <a:latin typeface="Comic Sans MS" pitchFamily="66" charset="0"/>
              </a:rPr>
              <a:t>Concurrent Opinion-</a:t>
            </a:r>
            <a:r>
              <a:rPr lang="en-US" sz="1600">
                <a:solidFill>
                  <a:srgbClr val="000000"/>
                </a:solidFill>
                <a:latin typeface="Comic Sans MS" pitchFamily="66" charset="0"/>
              </a:rPr>
              <a:t>- </a:t>
            </a:r>
            <a:r>
              <a:rPr lang="en-US" sz="1600">
                <a:solidFill>
                  <a:srgbClr val="000000"/>
                </a:solidFill>
                <a:latin typeface="Comic Sans MS" pitchFamily="66" charset="0"/>
                <a:cs typeface="Times New Roman" pitchFamily="18" charset="0"/>
              </a:rPr>
              <a:t>the written opinion of a justice who agrees with the majority but may have slightly different reasons</a:t>
            </a:r>
            <a:r>
              <a:rPr lang="en-US" sz="1600">
                <a:solidFill>
                  <a:srgbClr val="000000"/>
                </a:solidFill>
                <a:latin typeface="Comic Sans MS" pitchFamily="66" charset="0"/>
              </a:rPr>
              <a:t> </a:t>
            </a:r>
          </a:p>
          <a:p>
            <a:pPr marL="230188" indent="-230188">
              <a:spcBef>
                <a:spcPct val="50000"/>
              </a:spcBef>
            </a:pPr>
            <a:r>
              <a:rPr lang="en-US" sz="1600">
                <a:solidFill>
                  <a:srgbClr val="000000"/>
                </a:solidFill>
                <a:latin typeface="Comic Sans MS" pitchFamily="66" charset="0"/>
              </a:rPr>
              <a:t>	-</a:t>
            </a:r>
            <a:r>
              <a:rPr lang="en-US" sz="1600" b="1" i="1" u="sng">
                <a:solidFill>
                  <a:srgbClr val="FFFF00"/>
                </a:solidFill>
                <a:latin typeface="Comic Sans MS" pitchFamily="66" charset="0"/>
              </a:rPr>
              <a:t>Dissenting Opinion-</a:t>
            </a:r>
            <a:r>
              <a:rPr lang="en-US" sz="1600">
                <a:solidFill>
                  <a:srgbClr val="000000"/>
                </a:solidFill>
                <a:latin typeface="Comic Sans MS" pitchFamily="66" charset="0"/>
              </a:rPr>
              <a:t>- </a:t>
            </a:r>
            <a:r>
              <a:rPr lang="en-US" sz="1600">
                <a:solidFill>
                  <a:srgbClr val="000000"/>
                </a:solidFill>
                <a:latin typeface="Comic Sans MS" pitchFamily="66" charset="0"/>
                <a:cs typeface="Times New Roman" pitchFamily="18" charset="0"/>
              </a:rPr>
              <a:t>the written opinions of a justice who disagreed with the majority</a:t>
            </a:r>
            <a:r>
              <a:rPr lang="en-US" sz="1700">
                <a:latin typeface="Comic Sans MS" pitchFamily="66" charset="0"/>
              </a:rPr>
              <a:t> </a:t>
            </a:r>
          </a:p>
        </p:txBody>
      </p:sp>
      <p:pic>
        <p:nvPicPr>
          <p:cNvPr id="9222" name="Picture 6" descr="John%20Roberts%20official%20SC%20portrait">
            <a:hlinkClick r:id="rId2"/>
          </p:cNvPr>
          <p:cNvPicPr>
            <a:picLocks noChangeAspect="1" noChangeArrowheads="1"/>
          </p:cNvPicPr>
          <p:nvPr/>
        </p:nvPicPr>
        <p:blipFill>
          <a:blip r:embed="rId3" cstate="print"/>
          <a:srcRect/>
          <a:stretch>
            <a:fillRect/>
          </a:stretch>
        </p:blipFill>
        <p:spPr bwMode="auto">
          <a:xfrm>
            <a:off x="762000" y="457200"/>
            <a:ext cx="3000375" cy="4248150"/>
          </a:xfrm>
          <a:prstGeom prst="rect">
            <a:avLst/>
          </a:prstGeom>
          <a:noFill/>
        </p:spPr>
      </p:pic>
      <p:sp>
        <p:nvSpPr>
          <p:cNvPr id="9223" name="Text Box 7"/>
          <p:cNvSpPr txBox="1">
            <a:spLocks noChangeArrowheads="1"/>
          </p:cNvSpPr>
          <p:nvPr/>
        </p:nvSpPr>
        <p:spPr bwMode="auto">
          <a:xfrm>
            <a:off x="0" y="4724400"/>
            <a:ext cx="4495800" cy="1558925"/>
          </a:xfrm>
          <a:prstGeom prst="rect">
            <a:avLst/>
          </a:prstGeom>
          <a:noFill/>
          <a:ln w="9525">
            <a:noFill/>
            <a:miter lim="800000"/>
            <a:headEnd/>
            <a:tailEnd/>
          </a:ln>
          <a:effectLst/>
        </p:spPr>
        <p:txBody>
          <a:bodyPr>
            <a:spAutoFit/>
          </a:bodyPr>
          <a:lstStyle/>
          <a:p>
            <a:pPr algn="ctr" eaLnBrk="0" hangingPunct="0">
              <a:spcBef>
                <a:spcPct val="50000"/>
              </a:spcBef>
            </a:pPr>
            <a:r>
              <a:rPr lang="en-US" sz="1600" b="1" dirty="0">
                <a:solidFill>
                  <a:srgbClr val="FF0000"/>
                </a:solidFill>
                <a:latin typeface="Tahoma" pitchFamily="34" charset="0"/>
              </a:rPr>
              <a:t>Once the Supreme Court reaches a decision, they write down their decision and the reasoning behind it in what is called an opinion.  The opinion explains why the decision was made, and all opinions are made public for future use.</a:t>
            </a:r>
          </a:p>
        </p:txBody>
      </p:sp>
    </p:spTree>
  </p:cSld>
  <p:clrMapOvr>
    <a:masterClrMapping/>
  </p:clrMapOvr>
  <p:transition spd="med">
    <p:fade thruBlk="1"/>
  </p:transition>
</p:sld>
</file>

<file path=ppt/theme/theme1.xml><?xml version="1.0" encoding="utf-8"?>
<a:theme xmlns:a="http://schemas.openxmlformats.org/drawingml/2006/main" name="Curtain Call">
  <a:themeElements>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fontScheme name="Curtain Call">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
      <a:clrScheme name="Curtain Call 2">
        <a:dk1>
          <a:srgbClr val="000066"/>
        </a:dk1>
        <a:lt1>
          <a:srgbClr val="FFFFFF"/>
        </a:lt1>
        <a:dk2>
          <a:srgbClr val="000099"/>
        </a:dk2>
        <a:lt2>
          <a:srgbClr val="D8F6F8"/>
        </a:lt2>
        <a:accent1>
          <a:srgbClr val="0099FF"/>
        </a:accent1>
        <a:accent2>
          <a:srgbClr val="00003A"/>
        </a:accent2>
        <a:accent3>
          <a:srgbClr val="AAAACA"/>
        </a:accent3>
        <a:accent4>
          <a:srgbClr val="DADADA"/>
        </a:accent4>
        <a:accent5>
          <a:srgbClr val="AACAFF"/>
        </a:accent5>
        <a:accent6>
          <a:srgbClr val="000034"/>
        </a:accent6>
        <a:hlink>
          <a:srgbClr val="DDD925"/>
        </a:hlink>
        <a:folHlink>
          <a:srgbClr val="72C676"/>
        </a:folHlink>
      </a:clrScheme>
      <a:clrMap bg1="dk2" tx1="lt1" bg2="dk1" tx2="lt2" accent1="accent1" accent2="accent2" accent3="accent3" accent4="accent4" accent5="accent5" accent6="accent6" hlink="hlink" folHlink="folHlink"/>
    </a:extraClrScheme>
    <a:extraClrScheme>
      <a:clrScheme name="Curtain Call 3">
        <a:dk1>
          <a:srgbClr val="4C3D57"/>
        </a:dk1>
        <a:lt1>
          <a:srgbClr val="FFFFFF"/>
        </a:lt1>
        <a:dk2>
          <a:srgbClr val="660066"/>
        </a:dk2>
        <a:lt2>
          <a:srgbClr val="FDFBE3"/>
        </a:lt2>
        <a:accent1>
          <a:srgbClr val="976C9E"/>
        </a:accent1>
        <a:accent2>
          <a:srgbClr val="1E1822"/>
        </a:accent2>
        <a:accent3>
          <a:srgbClr val="B8AAB8"/>
        </a:accent3>
        <a:accent4>
          <a:srgbClr val="DADADA"/>
        </a:accent4>
        <a:accent5>
          <a:srgbClr val="C9BACC"/>
        </a:accent5>
        <a:accent6>
          <a:srgbClr val="1A151E"/>
        </a:accent6>
        <a:hlink>
          <a:srgbClr val="D8C460"/>
        </a:hlink>
        <a:folHlink>
          <a:srgbClr val="C3C2BD"/>
        </a:folHlink>
      </a:clrScheme>
      <a:clrMap bg1="dk2" tx1="lt1" bg2="dk1" tx2="lt2" accent1="accent1" accent2="accent2" accent3="accent3" accent4="accent4" accent5="accent5" accent6="accent6" hlink="hlink" folHlink="folHlink"/>
    </a:extraClrScheme>
    <a:extraClrScheme>
      <a:clrScheme name="Curtain Call 4">
        <a:dk1>
          <a:srgbClr val="334D3F"/>
        </a:dk1>
        <a:lt1>
          <a:srgbClr val="FFFFFF"/>
        </a:lt1>
        <a:dk2>
          <a:srgbClr val="008000"/>
        </a:dk2>
        <a:lt2>
          <a:srgbClr val="D3F1DB"/>
        </a:lt2>
        <a:accent1>
          <a:srgbClr val="4A6D84"/>
        </a:accent1>
        <a:accent2>
          <a:srgbClr val="213329"/>
        </a:accent2>
        <a:accent3>
          <a:srgbClr val="AAC0AA"/>
        </a:accent3>
        <a:accent4>
          <a:srgbClr val="DADADA"/>
        </a:accent4>
        <a:accent5>
          <a:srgbClr val="B1BAC2"/>
        </a:accent5>
        <a:accent6>
          <a:srgbClr val="1D2D24"/>
        </a:accent6>
        <a:hlink>
          <a:srgbClr val="F0B100"/>
        </a:hlink>
        <a:folHlink>
          <a:srgbClr val="C37103"/>
        </a:folHlink>
      </a:clrScheme>
      <a:clrMap bg1="dk2" tx1="lt1" bg2="dk1" tx2="lt2" accent1="accent1" accent2="accent2" accent3="accent3" accent4="accent4" accent5="accent5" accent6="accent6" hlink="hlink" folHlink="folHlink"/>
    </a:extraClrScheme>
    <a:extraClrScheme>
      <a:clrScheme name="Curtain Call 5">
        <a:dk1>
          <a:srgbClr val="566858"/>
        </a:dk1>
        <a:lt1>
          <a:srgbClr val="FFFFFF"/>
        </a:lt1>
        <a:dk2>
          <a:srgbClr val="6D8771"/>
        </a:dk2>
        <a:lt2>
          <a:srgbClr val="ECECB2"/>
        </a:lt2>
        <a:accent1>
          <a:srgbClr val="76A571"/>
        </a:accent1>
        <a:accent2>
          <a:srgbClr val="465648"/>
        </a:accent2>
        <a:accent3>
          <a:srgbClr val="BAC3BB"/>
        </a:accent3>
        <a:accent4>
          <a:srgbClr val="DADADA"/>
        </a:accent4>
        <a:accent5>
          <a:srgbClr val="BDCFBB"/>
        </a:accent5>
        <a:accent6>
          <a:srgbClr val="3F4D40"/>
        </a:accent6>
        <a:hlink>
          <a:srgbClr val="FFDC0B"/>
        </a:hlink>
        <a:folHlink>
          <a:srgbClr val="FC9916"/>
        </a:folHlink>
      </a:clrScheme>
      <a:clrMap bg1="dk2" tx1="lt1" bg2="dk1" tx2="lt2" accent1="accent1" accent2="accent2" accent3="accent3" accent4="accent4" accent5="accent5" accent6="accent6" hlink="hlink" folHlink="folHlink"/>
    </a:extraClrScheme>
    <a:extraClrScheme>
      <a:clrScheme name="Curtain Call 6">
        <a:dk1>
          <a:srgbClr val="0A6866"/>
        </a:dk1>
        <a:lt1>
          <a:srgbClr val="FFFFFF"/>
        </a:lt1>
        <a:dk2>
          <a:srgbClr val="0D8784"/>
        </a:dk2>
        <a:lt2>
          <a:srgbClr val="B8DEC6"/>
        </a:lt2>
        <a:accent1>
          <a:srgbClr val="3C7652"/>
        </a:accent1>
        <a:accent2>
          <a:srgbClr val="005250"/>
        </a:accent2>
        <a:accent3>
          <a:srgbClr val="AAC3C2"/>
        </a:accent3>
        <a:accent4>
          <a:srgbClr val="DADADA"/>
        </a:accent4>
        <a:accent5>
          <a:srgbClr val="AFBDB3"/>
        </a:accent5>
        <a:accent6>
          <a:srgbClr val="004948"/>
        </a:accent6>
        <a:hlink>
          <a:srgbClr val="00E0A5"/>
        </a:hlink>
        <a:folHlink>
          <a:srgbClr val="00CCFF"/>
        </a:folHlink>
      </a:clrScheme>
      <a:clrMap bg1="dk2" tx1="lt1" bg2="dk1" tx2="lt2" accent1="accent1" accent2="accent2" accent3="accent3" accent4="accent4" accent5="accent5" accent6="accent6" hlink="hlink" folHlink="folHlink"/>
    </a:extraClrScheme>
    <a:extraClrScheme>
      <a:clrScheme name="Curtain Call 7">
        <a:dk1>
          <a:srgbClr val="50688C"/>
        </a:dk1>
        <a:lt1>
          <a:srgbClr val="FFFFFF"/>
        </a:lt1>
        <a:dk2>
          <a:srgbClr val="6E87AC"/>
        </a:dk2>
        <a:lt2>
          <a:srgbClr val="FFFFFF"/>
        </a:lt2>
        <a:accent1>
          <a:srgbClr val="376EA5"/>
        </a:accent1>
        <a:accent2>
          <a:srgbClr val="445876"/>
        </a:accent2>
        <a:accent3>
          <a:srgbClr val="BAC3D2"/>
        </a:accent3>
        <a:accent4>
          <a:srgbClr val="DADADA"/>
        </a:accent4>
        <a:accent5>
          <a:srgbClr val="AEBACF"/>
        </a:accent5>
        <a:accent6>
          <a:srgbClr val="3D4F6A"/>
        </a:accent6>
        <a:hlink>
          <a:srgbClr val="66CCFF"/>
        </a:hlink>
        <a:folHlink>
          <a:srgbClr val="CCCCFF"/>
        </a:folHlink>
      </a:clrScheme>
      <a:clrMap bg1="dk2" tx1="lt1" bg2="dk1" tx2="lt2" accent1="accent1" accent2="accent2" accent3="accent3" accent4="accent4" accent5="accent5" accent6="accent6" hlink="hlink" folHlink="folHlink"/>
    </a:extraClrScheme>
    <a:extraClrScheme>
      <a:clrScheme name="Curtain Call 8">
        <a:dk1>
          <a:srgbClr val="000000"/>
        </a:dk1>
        <a:lt1>
          <a:srgbClr val="DDDCC5"/>
        </a:lt1>
        <a:dk2>
          <a:srgbClr val="000000"/>
        </a:dk2>
        <a:lt2>
          <a:srgbClr val="C9C6A5"/>
        </a:lt2>
        <a:accent1>
          <a:srgbClr val="C0C0C0"/>
        </a:accent1>
        <a:accent2>
          <a:srgbClr val="B0AC90"/>
        </a:accent2>
        <a:accent3>
          <a:srgbClr val="EBEBDF"/>
        </a:accent3>
        <a:accent4>
          <a:srgbClr val="000000"/>
        </a:accent4>
        <a:accent5>
          <a:srgbClr val="DCDCDC"/>
        </a:accent5>
        <a:accent6>
          <a:srgbClr val="9F9B82"/>
        </a:accent6>
        <a:hlink>
          <a:srgbClr val="666699"/>
        </a:hlink>
        <a:folHlink>
          <a:srgbClr val="905C80"/>
        </a:folHlink>
      </a:clrScheme>
      <a:clrMap bg1="lt1" tx1="dk1" bg2="lt2" tx2="dk2" accent1="accent1" accent2="accent2" accent3="accent3" accent4="accent4" accent5="accent5" accent6="accent6" hlink="hlink" folHlink="folHlink"/>
    </a:extraClrScheme>
    <a:extraClrScheme>
      <a:clrScheme name="Curtain Call 9">
        <a:dk1>
          <a:srgbClr val="000000"/>
        </a:dk1>
        <a:lt1>
          <a:srgbClr val="FFFFFF"/>
        </a:lt1>
        <a:dk2>
          <a:srgbClr val="000099"/>
        </a:dk2>
        <a:lt2>
          <a:srgbClr val="DDDDDD"/>
        </a:lt2>
        <a:accent1>
          <a:srgbClr val="C6D4D4"/>
        </a:accent1>
        <a:accent2>
          <a:srgbClr val="C0C0C0"/>
        </a:accent2>
        <a:accent3>
          <a:srgbClr val="FFFFFF"/>
        </a:accent3>
        <a:accent4>
          <a:srgbClr val="000000"/>
        </a:accent4>
        <a:accent5>
          <a:srgbClr val="DFE6E6"/>
        </a:accent5>
        <a:accent6>
          <a:srgbClr val="AEAEAE"/>
        </a:accent6>
        <a:hlink>
          <a:srgbClr val="6600FF"/>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Curtain Call</Template>
  <TotalTime>192</TotalTime>
  <Words>600</Words>
  <Application>Microsoft Office PowerPoint</Application>
  <PresentationFormat>On-screen Show (4:3)</PresentationFormat>
  <Paragraphs>81</Paragraphs>
  <Slides>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Tahoma</vt:lpstr>
      <vt:lpstr>Times New Roman</vt:lpstr>
      <vt:lpstr>Wingdings</vt:lpstr>
      <vt:lpstr>Comic Sans MS</vt:lpstr>
      <vt:lpstr>Curtain Call</vt:lpstr>
      <vt:lpstr>Slide 1</vt:lpstr>
      <vt:lpstr>Slide 2</vt:lpstr>
      <vt:lpstr>The  Judicial  branch</vt:lpstr>
      <vt:lpstr>The Supreme Court</vt:lpstr>
      <vt:lpstr>Slide 5</vt:lpstr>
      <vt:lpstr>Appellate Jurisdiction</vt:lpstr>
      <vt:lpstr>Slide 7</vt:lpstr>
      <vt:lpstr>Slide 8</vt:lpstr>
      <vt:lpstr>Slide 9</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Jason</dc:creator>
  <cp:lastModifiedBy>MMcinnis</cp:lastModifiedBy>
  <cp:revision>15</cp:revision>
  <dcterms:created xsi:type="dcterms:W3CDTF">2005-07-15T15:51:54Z</dcterms:created>
  <dcterms:modified xsi:type="dcterms:W3CDTF">2012-09-21T18:07:21Z</dcterms:modified>
</cp:coreProperties>
</file>