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311" r:id="rId2"/>
    <p:sldId id="287" r:id="rId3"/>
    <p:sldId id="303" r:id="rId4"/>
    <p:sldId id="289" r:id="rId5"/>
    <p:sldId id="290" r:id="rId6"/>
    <p:sldId id="306" r:id="rId7"/>
    <p:sldId id="312" r:id="rId8"/>
    <p:sldId id="256" r:id="rId9"/>
    <p:sldId id="310" r:id="rId10"/>
    <p:sldId id="308" r:id="rId11"/>
    <p:sldId id="307"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AF"/>
    <a:srgbClr val="FFFF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9" autoAdjust="0"/>
    <p:restoredTop sz="82157" autoAdjust="0"/>
  </p:normalViewPr>
  <p:slideViewPr>
    <p:cSldViewPr>
      <p:cViewPr varScale="1">
        <p:scale>
          <a:sx n="101" d="100"/>
          <a:sy n="101" d="100"/>
        </p:scale>
        <p:origin x="672"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1E795502-6BEE-49D6-A860-5F7F085D58EA}" type="datetimeFigureOut">
              <a:rPr lang="en-US"/>
              <a:pPr>
                <a:defRPr/>
              </a:pPr>
              <a:t>10/12/2017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CF6073A-9098-49BA-BE2A-33148A1189F8}"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AC8D7F-912A-4802-B701-1302F5607EC6}" type="datetimeFigureOut">
              <a:rPr lang="en-US" smtClean="0"/>
              <a:t>10/12/2017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52208-751E-4A7F-82D7-E8609B773DF1}" type="slidenum">
              <a:rPr lang="en-US" smtClean="0"/>
              <a:t>‹#›</a:t>
            </a:fld>
            <a:endParaRPr lang="en-US"/>
          </a:p>
        </p:txBody>
      </p:sp>
    </p:spTree>
    <p:extLst>
      <p:ext uri="{BB962C8B-B14F-4D97-AF65-F5344CB8AC3E}">
        <p14:creationId xmlns:p14="http://schemas.microsoft.com/office/powerpoint/2010/main" val="39338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a:t>
            </a:r>
            <a:r>
              <a:rPr lang="en-US" sz="1200" b="0" i="0" kern="1200" dirty="0">
                <a:solidFill>
                  <a:schemeClr val="tx1"/>
                </a:solidFill>
                <a:effectLst/>
                <a:latin typeface="+mn-lt"/>
                <a:ea typeface="+mn-ea"/>
                <a:cs typeface="+mn-cs"/>
              </a:rPr>
              <a:t>The yellow press , 1910 - </a:t>
            </a:r>
            <a:r>
              <a:rPr lang="en-US" dirty="0"/>
              <a:t>https://www.loc.gov/resource/ppmsca.27675/</a:t>
            </a:r>
          </a:p>
        </p:txBody>
      </p:sp>
      <p:sp>
        <p:nvSpPr>
          <p:cNvPr id="4" name="Slide Number Placeholder 3"/>
          <p:cNvSpPr>
            <a:spLocks noGrp="1"/>
          </p:cNvSpPr>
          <p:nvPr>
            <p:ph type="sldNum" sz="quarter" idx="10"/>
          </p:nvPr>
        </p:nvSpPr>
        <p:spPr/>
        <p:txBody>
          <a:bodyPr/>
          <a:lstStyle/>
          <a:p>
            <a:fld id="{87552208-751E-4A7F-82D7-E8609B773DF1}" type="slidenum">
              <a:rPr lang="en-US" smtClean="0"/>
              <a:t>1</a:t>
            </a:fld>
            <a:endParaRPr lang="en-US"/>
          </a:p>
        </p:txBody>
      </p:sp>
    </p:spTree>
    <p:extLst>
      <p:ext uri="{BB962C8B-B14F-4D97-AF65-F5344CB8AC3E}">
        <p14:creationId xmlns:p14="http://schemas.microsoft.com/office/powerpoint/2010/main" val="582768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If you don’t remember disgraced</a:t>
            </a:r>
            <a:r>
              <a:rPr lang="en-US" baseline="0" dirty="0"/>
              <a:t> VP Candidate, you can find info here: https://en.wikipedia.org/wiki/John_Edwards_extramarital_affair</a:t>
            </a:r>
            <a:endParaRPr lang="en-US" dirty="0"/>
          </a:p>
        </p:txBody>
      </p:sp>
      <p:sp>
        <p:nvSpPr>
          <p:cNvPr id="4" name="Slide Number Placeholder 3"/>
          <p:cNvSpPr>
            <a:spLocks noGrp="1"/>
          </p:cNvSpPr>
          <p:nvPr>
            <p:ph type="sldNum" sz="quarter" idx="10"/>
          </p:nvPr>
        </p:nvSpPr>
        <p:spPr/>
        <p:txBody>
          <a:bodyPr/>
          <a:lstStyle/>
          <a:p>
            <a:fld id="{87552208-751E-4A7F-82D7-E8609B773DF1}" type="slidenum">
              <a:rPr lang="en-US" smtClean="0"/>
              <a:t>3</a:t>
            </a:fld>
            <a:endParaRPr lang="en-US"/>
          </a:p>
        </p:txBody>
      </p:sp>
    </p:spTree>
    <p:extLst>
      <p:ext uri="{BB962C8B-B14F-4D97-AF65-F5344CB8AC3E}">
        <p14:creationId xmlns:p14="http://schemas.microsoft.com/office/powerpoint/2010/main" val="2158969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Cartoon:</a:t>
            </a:r>
            <a:r>
              <a:rPr lang="en-US" baseline="0" dirty="0"/>
              <a:t> </a:t>
            </a:r>
            <a:r>
              <a:rPr lang="en-US" sz="1200" b="0" i="0" kern="1200" dirty="0">
                <a:solidFill>
                  <a:schemeClr val="tx1"/>
                </a:solidFill>
                <a:effectLst/>
                <a:latin typeface="+mn-lt"/>
                <a:ea typeface="+mn-ea"/>
                <a:cs typeface="+mn-cs"/>
              </a:rPr>
              <a:t>The "new journalism" beats him / </a:t>
            </a:r>
            <a:r>
              <a:rPr lang="en-US" sz="1200" b="0" i="0" kern="1200" dirty="0" err="1">
                <a:solidFill>
                  <a:schemeClr val="tx1"/>
                </a:solidFill>
                <a:effectLst/>
                <a:latin typeface="+mn-lt"/>
                <a:ea typeface="+mn-ea"/>
                <a:cs typeface="+mn-cs"/>
              </a:rPr>
              <a:t>Ehrhart</a:t>
            </a:r>
            <a:r>
              <a:rPr lang="en-US" sz="1200" b="0" i="0" kern="1200" dirty="0">
                <a:solidFill>
                  <a:schemeClr val="tx1"/>
                </a:solidFill>
                <a:effectLst/>
                <a:latin typeface="+mn-lt"/>
                <a:ea typeface="+mn-ea"/>
                <a:cs typeface="+mn-cs"/>
              </a:rPr>
              <a:t>. - 1897 -https://www.loc.gov/item/2012647654/</a:t>
            </a:r>
            <a:endParaRPr lang="en-US" dirty="0"/>
          </a:p>
          <a:p>
            <a:endParaRPr lang="en-US" dirty="0"/>
          </a:p>
        </p:txBody>
      </p:sp>
      <p:sp>
        <p:nvSpPr>
          <p:cNvPr id="4" name="Slide Number Placeholder 3"/>
          <p:cNvSpPr>
            <a:spLocks noGrp="1"/>
          </p:cNvSpPr>
          <p:nvPr>
            <p:ph type="sldNum" sz="quarter" idx="10"/>
          </p:nvPr>
        </p:nvSpPr>
        <p:spPr/>
        <p:txBody>
          <a:bodyPr/>
          <a:lstStyle/>
          <a:p>
            <a:fld id="{87552208-751E-4A7F-82D7-E8609B773DF1}" type="slidenum">
              <a:rPr lang="en-US" smtClean="0"/>
              <a:t>4</a:t>
            </a:fld>
            <a:endParaRPr lang="en-US"/>
          </a:p>
        </p:txBody>
      </p:sp>
    </p:spTree>
    <p:extLst>
      <p:ext uri="{BB962C8B-B14F-4D97-AF65-F5344CB8AC3E}">
        <p14:creationId xmlns:p14="http://schemas.microsoft.com/office/powerpoint/2010/main" val="3182812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Another good example is “tax relief” referring</a:t>
            </a:r>
            <a:r>
              <a:rPr lang="en-US" baseline="0" dirty="0"/>
              <a:t> to reducing taxes</a:t>
            </a:r>
            <a:r>
              <a:rPr lang="en-US" dirty="0"/>
              <a:t>. The emotive word “relief” implies that tax is an unreasonable burden to begin with.</a:t>
            </a:r>
          </a:p>
          <a:p>
            <a:pPr marL="171450" indent="-171450">
              <a:buFont typeface="Arial" panose="020B0604020202020204" pitchFamily="34" charset="0"/>
              <a:buChar char="•"/>
            </a:pPr>
            <a:r>
              <a:rPr lang="en-US" dirty="0"/>
              <a:t>Photo: “</a:t>
            </a:r>
            <a:r>
              <a:rPr lang="en-US" sz="1200" b="0" i="0" kern="1200" dirty="0">
                <a:solidFill>
                  <a:schemeClr val="tx1"/>
                </a:solidFill>
                <a:effectLst/>
                <a:latin typeface="+mn-lt"/>
                <a:ea typeface="+mn-ea"/>
                <a:cs typeface="+mn-cs"/>
              </a:rPr>
              <a:t>Honor to McKinley!” 1898 - </a:t>
            </a:r>
            <a:r>
              <a:rPr lang="en-US" dirty="0"/>
              <a:t>https://www.loc.gov/resource/ppmsca.28685/</a:t>
            </a:r>
          </a:p>
        </p:txBody>
      </p:sp>
      <p:sp>
        <p:nvSpPr>
          <p:cNvPr id="4" name="Slide Number Placeholder 3"/>
          <p:cNvSpPr>
            <a:spLocks noGrp="1"/>
          </p:cNvSpPr>
          <p:nvPr>
            <p:ph type="sldNum" sz="quarter" idx="10"/>
          </p:nvPr>
        </p:nvSpPr>
        <p:spPr/>
        <p:txBody>
          <a:bodyPr/>
          <a:lstStyle/>
          <a:p>
            <a:fld id="{87552208-751E-4A7F-82D7-E8609B773DF1}" type="slidenum">
              <a:rPr lang="en-US" smtClean="0"/>
              <a:t>5</a:t>
            </a:fld>
            <a:endParaRPr lang="en-US"/>
          </a:p>
        </p:txBody>
      </p:sp>
    </p:spTree>
    <p:extLst>
      <p:ext uri="{BB962C8B-B14F-4D97-AF65-F5344CB8AC3E}">
        <p14:creationId xmlns:p14="http://schemas.microsoft.com/office/powerpoint/2010/main" val="205066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Also</a:t>
            </a:r>
            <a:r>
              <a:rPr lang="en-US" sz="1200" b="0" i="0" kern="1200" baseline="0" dirty="0">
                <a:solidFill>
                  <a:schemeClr val="tx1"/>
                </a:solidFill>
                <a:effectLst/>
                <a:latin typeface="+mn-lt"/>
                <a:ea typeface="+mn-ea"/>
                <a:cs typeface="+mn-cs"/>
              </a:rPr>
              <a:t> to note – the article refers to </a:t>
            </a:r>
            <a:r>
              <a:rPr lang="en-US" sz="1200" b="0" i="0" kern="1200" dirty="0">
                <a:solidFill>
                  <a:schemeClr val="tx1"/>
                </a:solidFill>
                <a:effectLst/>
                <a:latin typeface="+mn-lt"/>
                <a:ea typeface="+mn-ea"/>
                <a:cs typeface="+mn-cs"/>
              </a:rPr>
              <a:t>2,139 DACA recipients have had their protected status revoked because of alleged criminal activities over five years. There were about 800,000 people enrolled in DACA, so the percentage of DACA recipients involved in criminal behavior ends up being roughly 0.3 percent. In comparison,</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national rate of people with felony convictions is</a:t>
            </a:r>
            <a:r>
              <a:rPr 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over 8.5%.</a:t>
            </a:r>
            <a:r>
              <a:rPr lang="en-US" sz="1200" b="0" i="0" kern="1200" baseline="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7552208-751E-4A7F-82D7-E8609B773DF1}" type="slidenum">
              <a:rPr lang="en-US" smtClean="0"/>
              <a:t>6</a:t>
            </a:fld>
            <a:endParaRPr lang="en-US"/>
          </a:p>
        </p:txBody>
      </p:sp>
    </p:spTree>
    <p:extLst>
      <p:ext uri="{BB962C8B-B14F-4D97-AF65-F5344CB8AC3E}">
        <p14:creationId xmlns:p14="http://schemas.microsoft.com/office/powerpoint/2010/main" val="1768533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have students read the headline and get reactions.  Then, have them read the 2</a:t>
            </a:r>
            <a:r>
              <a:rPr lang="en-US" baseline="30000" dirty="0"/>
              <a:t>nd</a:t>
            </a:r>
            <a:r>
              <a:rPr lang="en-US" dirty="0"/>
              <a:t> paragraph</a:t>
            </a:r>
            <a:r>
              <a:rPr lang="en-US" baseline="0" dirty="0"/>
              <a:t> where it says that the allies were killed because they gave the wrong coordinates to be hit.  The SDF called for a US airstrike on their own position. </a:t>
            </a:r>
            <a:endParaRPr lang="en-US" dirty="0"/>
          </a:p>
        </p:txBody>
      </p:sp>
      <p:sp>
        <p:nvSpPr>
          <p:cNvPr id="4" name="Slide Number Placeholder 3"/>
          <p:cNvSpPr>
            <a:spLocks noGrp="1"/>
          </p:cNvSpPr>
          <p:nvPr>
            <p:ph type="sldNum" sz="quarter" idx="10"/>
          </p:nvPr>
        </p:nvSpPr>
        <p:spPr/>
        <p:txBody>
          <a:bodyPr/>
          <a:lstStyle/>
          <a:p>
            <a:fld id="{87552208-751E-4A7F-82D7-E8609B773DF1}" type="slidenum">
              <a:rPr lang="en-US" smtClean="0"/>
              <a:t>7</a:t>
            </a:fld>
            <a:endParaRPr lang="en-US"/>
          </a:p>
        </p:txBody>
      </p:sp>
    </p:spTree>
    <p:extLst>
      <p:ext uri="{BB962C8B-B14F-4D97-AF65-F5344CB8AC3E}">
        <p14:creationId xmlns:p14="http://schemas.microsoft.com/office/powerpoint/2010/main" val="3130703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a:t>
            </a:r>
            <a:r>
              <a:rPr lang="en-US" baseline="0" dirty="0"/>
              <a:t> </a:t>
            </a:r>
            <a:r>
              <a:rPr lang="en-US" sz="1200" b="0" i="1" kern="1200" dirty="0">
                <a:solidFill>
                  <a:schemeClr val="tx1"/>
                </a:solidFill>
                <a:effectLst/>
                <a:latin typeface="+mn-lt"/>
                <a:ea typeface="+mn-ea"/>
                <a:cs typeface="+mn-cs"/>
              </a:rPr>
              <a:t>The Fin de Siècle Newspaper Proprietor</a:t>
            </a:r>
            <a:r>
              <a:rPr lang="en-US" sz="1200" b="0" i="0" kern="1200" dirty="0">
                <a:solidFill>
                  <a:schemeClr val="tx1"/>
                </a:solidFill>
                <a:effectLst/>
                <a:latin typeface="+mn-lt"/>
                <a:ea typeface="+mn-ea"/>
                <a:cs typeface="+mn-cs"/>
              </a:rPr>
              <a:t>, 1894 - https://www.loc.gov/item/2012648704/</a:t>
            </a:r>
            <a:endParaRPr lang="en-US" dirty="0"/>
          </a:p>
        </p:txBody>
      </p:sp>
      <p:sp>
        <p:nvSpPr>
          <p:cNvPr id="4" name="Slide Number Placeholder 3"/>
          <p:cNvSpPr>
            <a:spLocks noGrp="1"/>
          </p:cNvSpPr>
          <p:nvPr>
            <p:ph type="sldNum" sz="quarter" idx="10"/>
          </p:nvPr>
        </p:nvSpPr>
        <p:spPr/>
        <p:txBody>
          <a:bodyPr/>
          <a:lstStyle/>
          <a:p>
            <a:fld id="{87552208-751E-4A7F-82D7-E8609B773DF1}" type="slidenum">
              <a:rPr lang="en-US" smtClean="0"/>
              <a:t>8</a:t>
            </a:fld>
            <a:endParaRPr lang="en-US"/>
          </a:p>
        </p:txBody>
      </p:sp>
    </p:spTree>
    <p:extLst>
      <p:ext uri="{BB962C8B-B14F-4D97-AF65-F5344CB8AC3E}">
        <p14:creationId xmlns:p14="http://schemas.microsoft.com/office/powerpoint/2010/main" val="3544423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http://www.businessinsider.com/fake-presidential-election-news-viral-facebook-trump-clinton-2016-11/#4-ireland-is-officially-accepting-trump-refugees-from-america-8</a:t>
            </a:r>
          </a:p>
        </p:txBody>
      </p:sp>
      <p:sp>
        <p:nvSpPr>
          <p:cNvPr id="4" name="Slide Number Placeholder 3"/>
          <p:cNvSpPr>
            <a:spLocks noGrp="1"/>
          </p:cNvSpPr>
          <p:nvPr>
            <p:ph type="sldNum" sz="quarter" idx="10"/>
          </p:nvPr>
        </p:nvSpPr>
        <p:spPr/>
        <p:txBody>
          <a:bodyPr/>
          <a:lstStyle/>
          <a:p>
            <a:fld id="{87552208-751E-4A7F-82D7-E8609B773DF1}" type="slidenum">
              <a:rPr lang="en-US" smtClean="0"/>
              <a:t>9</a:t>
            </a:fld>
            <a:endParaRPr lang="en-US"/>
          </a:p>
        </p:txBody>
      </p:sp>
    </p:spTree>
    <p:extLst>
      <p:ext uri="{BB962C8B-B14F-4D97-AF65-F5344CB8AC3E}">
        <p14:creationId xmlns:p14="http://schemas.microsoft.com/office/powerpoint/2010/main" val="2485157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11D3ABA-C6EA-40E1-8535-380E481B2CCE}" type="slidenum">
              <a:rPr lang="en-US" altLang="en-US"/>
              <a:pPr/>
              <a:t>‹#›</a:t>
            </a:fld>
            <a:endParaRPr lang="en-US" altLang="en-US"/>
          </a:p>
        </p:txBody>
      </p:sp>
    </p:spTree>
    <p:extLst>
      <p:ext uri="{BB962C8B-B14F-4D97-AF65-F5344CB8AC3E}">
        <p14:creationId xmlns:p14="http://schemas.microsoft.com/office/powerpoint/2010/main" val="4255294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AD89EEF-47F4-4518-967A-A4078F467FCD}" type="slidenum">
              <a:rPr lang="en-US" altLang="en-US"/>
              <a:pPr/>
              <a:t>‹#›</a:t>
            </a:fld>
            <a:endParaRPr lang="en-US" altLang="en-US"/>
          </a:p>
        </p:txBody>
      </p:sp>
    </p:spTree>
    <p:extLst>
      <p:ext uri="{BB962C8B-B14F-4D97-AF65-F5344CB8AC3E}">
        <p14:creationId xmlns:p14="http://schemas.microsoft.com/office/powerpoint/2010/main" val="3376707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65A4EE68-C451-4758-8AD2-598EF035A553}" type="slidenum">
              <a:rPr lang="en-US" altLang="en-US"/>
              <a:pPr/>
              <a:t>‹#›</a:t>
            </a:fld>
            <a:endParaRPr lang="en-US" altLang="en-US"/>
          </a:p>
        </p:txBody>
      </p:sp>
    </p:spTree>
    <p:extLst>
      <p:ext uri="{BB962C8B-B14F-4D97-AF65-F5344CB8AC3E}">
        <p14:creationId xmlns:p14="http://schemas.microsoft.com/office/powerpoint/2010/main" val="3195688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6F9CB84-A21D-4C97-BF4D-A899F6FF8467}" type="slidenum">
              <a:rPr lang="en-US" altLang="en-US"/>
              <a:pPr/>
              <a:t>‹#›</a:t>
            </a:fld>
            <a:endParaRPr lang="en-US" altLang="en-US"/>
          </a:p>
        </p:txBody>
      </p:sp>
    </p:spTree>
    <p:extLst>
      <p:ext uri="{BB962C8B-B14F-4D97-AF65-F5344CB8AC3E}">
        <p14:creationId xmlns:p14="http://schemas.microsoft.com/office/powerpoint/2010/main" val="3402751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39A4C2C-AF3B-4E35-8DF7-7CBCA8F16B5B}" type="slidenum">
              <a:rPr lang="en-US" altLang="en-US"/>
              <a:pPr/>
              <a:t>‹#›</a:t>
            </a:fld>
            <a:endParaRPr lang="en-US" altLang="en-US"/>
          </a:p>
        </p:txBody>
      </p:sp>
    </p:spTree>
    <p:extLst>
      <p:ext uri="{BB962C8B-B14F-4D97-AF65-F5344CB8AC3E}">
        <p14:creationId xmlns:p14="http://schemas.microsoft.com/office/powerpoint/2010/main" val="537418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35CF2F5-A9BC-42B9-A35A-E138B04C17EE}" type="slidenum">
              <a:rPr lang="en-US" altLang="en-US"/>
              <a:pPr/>
              <a:t>‹#›</a:t>
            </a:fld>
            <a:endParaRPr lang="en-US" altLang="en-US"/>
          </a:p>
        </p:txBody>
      </p:sp>
    </p:spTree>
    <p:extLst>
      <p:ext uri="{BB962C8B-B14F-4D97-AF65-F5344CB8AC3E}">
        <p14:creationId xmlns:p14="http://schemas.microsoft.com/office/powerpoint/2010/main" val="506994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DF22983B-623A-46A8-955A-2F2176DE8469}" type="slidenum">
              <a:rPr lang="en-US" altLang="en-US"/>
              <a:pPr/>
              <a:t>‹#›</a:t>
            </a:fld>
            <a:endParaRPr lang="en-US" altLang="en-US"/>
          </a:p>
        </p:txBody>
      </p:sp>
    </p:spTree>
    <p:extLst>
      <p:ext uri="{BB962C8B-B14F-4D97-AF65-F5344CB8AC3E}">
        <p14:creationId xmlns:p14="http://schemas.microsoft.com/office/powerpoint/2010/main" val="2799167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F643C57-DE15-477D-9F52-E8655D7339E3}" type="slidenum">
              <a:rPr lang="en-US" altLang="en-US"/>
              <a:pPr/>
              <a:t>‹#›</a:t>
            </a:fld>
            <a:endParaRPr lang="en-US" altLang="en-US"/>
          </a:p>
        </p:txBody>
      </p:sp>
    </p:spTree>
    <p:extLst>
      <p:ext uri="{BB962C8B-B14F-4D97-AF65-F5344CB8AC3E}">
        <p14:creationId xmlns:p14="http://schemas.microsoft.com/office/powerpoint/2010/main" val="3191739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F891421-FA58-41DC-B5A5-D4B18BD12D81}" type="slidenum">
              <a:rPr lang="en-US" altLang="en-US"/>
              <a:pPr/>
              <a:t>‹#›</a:t>
            </a:fld>
            <a:endParaRPr lang="en-US" altLang="en-US"/>
          </a:p>
        </p:txBody>
      </p:sp>
    </p:spTree>
    <p:extLst>
      <p:ext uri="{BB962C8B-B14F-4D97-AF65-F5344CB8AC3E}">
        <p14:creationId xmlns:p14="http://schemas.microsoft.com/office/powerpoint/2010/main" val="1241474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D302319-F12A-4F6B-A57B-4304596C571E}" type="slidenum">
              <a:rPr lang="en-US" altLang="en-US"/>
              <a:pPr/>
              <a:t>‹#›</a:t>
            </a:fld>
            <a:endParaRPr lang="en-US" altLang="en-US"/>
          </a:p>
        </p:txBody>
      </p:sp>
    </p:spTree>
    <p:extLst>
      <p:ext uri="{BB962C8B-B14F-4D97-AF65-F5344CB8AC3E}">
        <p14:creationId xmlns:p14="http://schemas.microsoft.com/office/powerpoint/2010/main" val="1131779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AC8C794-7DFF-4947-8CEC-C843DA243C33}" type="slidenum">
              <a:rPr lang="en-US" altLang="en-US"/>
              <a:pPr/>
              <a:t>‹#›</a:t>
            </a:fld>
            <a:endParaRPr lang="en-US" altLang="en-US"/>
          </a:p>
        </p:txBody>
      </p:sp>
    </p:spTree>
    <p:extLst>
      <p:ext uri="{BB962C8B-B14F-4D97-AF65-F5344CB8AC3E}">
        <p14:creationId xmlns:p14="http://schemas.microsoft.com/office/powerpoint/2010/main" val="1726013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81CFE58-A2D9-4D15-8087-7039EC1C0266}" type="slidenum">
              <a:rPr lang="en-US" altLang="en-US"/>
              <a:pPr/>
              <a:t>‹#›</a:t>
            </a:fld>
            <a:endParaRPr lang="en-US" altLang="en-US"/>
          </a:p>
        </p:txBody>
      </p:sp>
    </p:spTree>
    <p:extLst>
      <p:ext uri="{BB962C8B-B14F-4D97-AF65-F5344CB8AC3E}">
        <p14:creationId xmlns:p14="http://schemas.microsoft.com/office/powerpoint/2010/main" val="2410484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D640C3C-8B2D-4141-AE8E-5582FA87475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http://www.gettyimages.no/detail/news-photo/members-of-the-ms-13-gang-gesture-during-the-official-act-news-photo/159894763#members-of-the-13-gang-gesture-during-the-official-act-to-name-the-picture-id159894763"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https://cdn.loc.gov/service/pnp/ppmsca/27600/27675v.jpg"/>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9098" y="0"/>
            <a:ext cx="918325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a:stretch>
            <a:fillRect/>
          </a:stretch>
        </p:blipFill>
        <p:spPr>
          <a:xfrm>
            <a:off x="0" y="2594693"/>
            <a:ext cx="9144000" cy="1668613"/>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574460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 reading newspaper buster keaton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8686800" cy="6515100"/>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1"/>
          </p:nvPr>
        </p:nvSpPr>
        <p:spPr>
          <a:xfrm>
            <a:off x="381000" y="1447800"/>
            <a:ext cx="8229600" cy="4419600"/>
          </a:xfrm>
        </p:spPr>
        <p:txBody>
          <a:bodyPr/>
          <a:lstStyle/>
          <a:p>
            <a:pPr eaLnBrk="1" hangingPunct="1"/>
            <a:r>
              <a:rPr lang="en-US" altLang="en-US" sz="3300" u="sng"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Public Opinion</a:t>
            </a:r>
            <a:r>
              <a:rPr lang="en-US" altLang="en-US" sz="330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the complex collection of the opinions of many different people; the sum of all their views</a:t>
            </a:r>
            <a:r>
              <a:rPr lang="en-US" altLang="en-US" sz="3300" dirty="0">
                <a:latin typeface="Bernard MT Condensed" panose="02050806060905020404" pitchFamily="18" charset="0"/>
              </a:rPr>
              <a:t>. </a:t>
            </a:r>
          </a:p>
          <a:p>
            <a:pPr eaLnBrk="1" hangingPunct="1"/>
            <a:r>
              <a:rPr lang="en-US" altLang="en-US" sz="3300" u="sng"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Mass Media</a:t>
            </a:r>
            <a:r>
              <a:rPr lang="en-US" altLang="en-US" sz="330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Those means of communication that reach large audiences</a:t>
            </a:r>
          </a:p>
          <a:p>
            <a:pPr eaLnBrk="1" hangingPunct="1"/>
            <a:r>
              <a:rPr lang="en-US" altLang="en-US" sz="330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Media is often considered the “4</a:t>
            </a:r>
            <a:r>
              <a:rPr lang="en-US" altLang="en-US" sz="3300" baseline="3000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th</a:t>
            </a:r>
            <a:r>
              <a:rPr lang="en-US" altLang="en-US" sz="330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branch of the government”</a:t>
            </a:r>
          </a:p>
          <a:p>
            <a:pPr lvl="1" eaLnBrk="1" hangingPunct="1"/>
            <a:r>
              <a:rPr lang="en-US" altLang="en-US" sz="330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Ex. Richard Nixon and the Washington Post</a:t>
            </a:r>
          </a:p>
        </p:txBody>
      </p:sp>
      <p:pic>
        <p:nvPicPr>
          <p:cNvPr id="3" name="Picture 2"/>
          <p:cNvPicPr>
            <a:picLocks noChangeAspect="1"/>
          </p:cNvPicPr>
          <p:nvPr/>
        </p:nvPicPr>
        <p:blipFill>
          <a:blip r:embed="rId3"/>
          <a:stretch>
            <a:fillRect/>
          </a:stretch>
        </p:blipFill>
        <p:spPr>
          <a:xfrm>
            <a:off x="-4549" y="304800"/>
            <a:ext cx="9144000" cy="8290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wheel(1)">
                                      <p:cBhvr>
                                        <p:cTn id="7" dur="20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wheel(1)">
                                      <p:cBhvr>
                                        <p:cTn id="12" dur="20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wheel(1)">
                                      <p:cBhvr>
                                        <p:cTn id="17" dur="2000"/>
                                        <p:tgtEl>
                                          <p:spTgt spid="4099">
                                            <p:txEl>
                                              <p:pRg st="2" end="2"/>
                                            </p:txEl>
                                          </p:spTgt>
                                        </p:tgtEl>
                                      </p:cBhvr>
                                    </p:animEffect>
                                  </p:childTnLst>
                                </p:cTn>
                              </p:par>
                              <p:par>
                                <p:cTn id="18" presetID="21" presetClass="entr" presetSubtype="1" fill="hold" grpId="0" nodeType="withEffect">
                                  <p:stCondLst>
                                    <p:cond delay="0"/>
                                  </p:stCondLst>
                                  <p:childTnLst>
                                    <p:set>
                                      <p:cBhvr>
                                        <p:cTn id="19" dur="1" fill="hold">
                                          <p:stCondLst>
                                            <p:cond delay="0"/>
                                          </p:stCondLst>
                                        </p:cTn>
                                        <p:tgtEl>
                                          <p:spTgt spid="4099">
                                            <p:txEl>
                                              <p:pRg st="3" end="3"/>
                                            </p:txEl>
                                          </p:spTgt>
                                        </p:tgtEl>
                                        <p:attrNameLst>
                                          <p:attrName>style.visibility</p:attrName>
                                        </p:attrNameLst>
                                      </p:cBhvr>
                                      <p:to>
                                        <p:strVal val="visible"/>
                                      </p:to>
                                    </p:set>
                                    <p:animEffect transition="in" filter="wheel(1)">
                                      <p:cBhvr>
                                        <p:cTn id="20" dur="20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4454" r="13171"/>
          <a:stretch/>
        </p:blipFill>
        <p:spPr bwMode="auto">
          <a:xfrm>
            <a:off x="-27295" y="914400"/>
            <a:ext cx="9171296" cy="5943600"/>
          </a:xfrm>
          <a:prstGeom prst="rect">
            <a:avLst/>
          </a:prstGeom>
          <a:noFill/>
          <a:extLst>
            <a:ext uri="{909E8E84-426E-40DD-AFC4-6F175D3DCCD1}">
              <a14:hiddenFill xmlns:a14="http://schemas.microsoft.com/office/drawing/2010/main">
                <a:solidFill>
                  <a:srgbClr val="FFFFFF"/>
                </a:solidFill>
              </a14:hiddenFill>
            </a:ext>
          </a:extLst>
        </p:spPr>
      </p:pic>
      <p:sp>
        <p:nvSpPr>
          <p:cNvPr id="7171" name="Content Placeholder 2"/>
          <p:cNvSpPr>
            <a:spLocks noGrp="1"/>
          </p:cNvSpPr>
          <p:nvPr>
            <p:ph idx="1"/>
          </p:nvPr>
        </p:nvSpPr>
        <p:spPr>
          <a:xfrm>
            <a:off x="22746" y="1182336"/>
            <a:ext cx="6105099" cy="5334000"/>
          </a:xfrm>
        </p:spPr>
        <p:txBody>
          <a:bodyPr/>
          <a:lstStyle/>
          <a:p>
            <a:pPr>
              <a:spcBef>
                <a:spcPts val="0"/>
              </a:spcBef>
              <a:spcAft>
                <a:spcPts val="1200"/>
              </a:spcAft>
            </a:pPr>
            <a:r>
              <a:rPr lang="en-US" altLang="en-US" u="sng"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Gatekeeper</a:t>
            </a:r>
            <a:r>
              <a:rPr lang="en-US" altLang="en-US"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 - </a:t>
            </a:r>
            <a:r>
              <a:rPr lang="en-US" altLang="en-US"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introducing or keeping a topic in the national mindset (</a:t>
            </a:r>
            <a:r>
              <a:rPr lang="en-US" altLang="en-US" dirty="0" err="1">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ie</a:t>
            </a:r>
            <a:r>
              <a:rPr lang="en-US" altLang="en-US"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climate change)</a:t>
            </a:r>
          </a:p>
          <a:p>
            <a:pPr>
              <a:spcBef>
                <a:spcPts val="0"/>
              </a:spcBef>
              <a:spcAft>
                <a:spcPts val="1200"/>
              </a:spcAft>
            </a:pPr>
            <a:r>
              <a:rPr lang="en-US" altLang="en-US" u="sng"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Watchdog</a:t>
            </a:r>
            <a:r>
              <a:rPr lang="en-US" altLang="en-US"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 - </a:t>
            </a:r>
            <a:r>
              <a:rPr lang="en-US" altLang="en-US"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checks corruption within the government (</a:t>
            </a:r>
            <a:r>
              <a:rPr lang="en-US" altLang="en-US" dirty="0" err="1">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ie</a:t>
            </a:r>
            <a:r>
              <a:rPr lang="en-US" altLang="en-US"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Watergate)</a:t>
            </a:r>
          </a:p>
          <a:p>
            <a:pPr>
              <a:spcBef>
                <a:spcPts val="0"/>
              </a:spcBef>
              <a:spcAft>
                <a:spcPts val="1200"/>
              </a:spcAft>
            </a:pPr>
            <a:r>
              <a:rPr lang="en-US" altLang="en-US" u="sng"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Scorekeeper</a:t>
            </a:r>
            <a:r>
              <a:rPr lang="en-US" altLang="en-US"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 - </a:t>
            </a:r>
            <a:r>
              <a:rPr lang="en-US" altLang="en-US"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making or breaking politicians depending on the coverage given to them (</a:t>
            </a:r>
            <a:r>
              <a:rPr lang="en-US" altLang="en-US" dirty="0" err="1">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ie</a:t>
            </a:r>
            <a:r>
              <a:rPr lang="en-US" altLang="en-US"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John Edwards)</a:t>
            </a:r>
          </a:p>
        </p:txBody>
      </p:sp>
      <p:pic>
        <p:nvPicPr>
          <p:cNvPr id="2" name="Picture 1"/>
          <p:cNvPicPr>
            <a:picLocks noChangeAspect="1"/>
          </p:cNvPicPr>
          <p:nvPr/>
        </p:nvPicPr>
        <p:blipFill>
          <a:blip r:embed="rId4"/>
          <a:stretch>
            <a:fillRect/>
          </a:stretch>
        </p:blipFill>
        <p:spPr>
          <a:xfrm>
            <a:off x="0" y="76200"/>
            <a:ext cx="9144000" cy="9953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heel(1)">
                                      <p:cBhvr>
                                        <p:cTn id="7" dur="20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wheel(1)">
                                      <p:cBhvr>
                                        <p:cTn id="12" dur="2000"/>
                                        <p:tgtEl>
                                          <p:spTgt spid="71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wheel(1)">
                                      <p:cBhvr>
                                        <p:cTn id="17" dur="2000"/>
                                        <p:tgtEl>
                                          <p:spTgt spid="71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2" descr="yellow journal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990600"/>
            <a:ext cx="4961530" cy="5715000"/>
          </a:xfrm>
          <a:prstGeom prst="rect">
            <a:avLst/>
          </a:prstGeom>
          <a:noFill/>
          <a:extLst>
            <a:ext uri="{909E8E84-426E-40DD-AFC4-6F175D3DCCD1}">
              <a14:hiddenFill xmlns:a14="http://schemas.microsoft.com/office/drawing/2010/main">
                <a:solidFill>
                  <a:srgbClr val="FFFFFF"/>
                </a:solidFill>
              </a14:hiddenFill>
            </a:ext>
          </a:extLst>
        </p:spPr>
      </p:pic>
      <p:sp>
        <p:nvSpPr>
          <p:cNvPr id="9219" name="Rectangle 3"/>
          <p:cNvSpPr>
            <a:spLocks noGrp="1" noChangeArrowheads="1"/>
          </p:cNvSpPr>
          <p:nvPr>
            <p:ph type="body" idx="1"/>
          </p:nvPr>
        </p:nvSpPr>
        <p:spPr>
          <a:xfrm>
            <a:off x="0" y="152400"/>
            <a:ext cx="4038600" cy="6705600"/>
          </a:xfrm>
        </p:spPr>
        <p:txBody>
          <a:bodyPr/>
          <a:lstStyle/>
          <a:p>
            <a:pPr eaLnBrk="1" hangingPunct="1">
              <a:spcBef>
                <a:spcPts val="0"/>
              </a:spcBef>
              <a:spcAft>
                <a:spcPts val="1200"/>
              </a:spcAft>
            </a:pPr>
            <a:r>
              <a:rPr lang="en-US" altLang="en-US" sz="3000" dirty="0">
                <a:latin typeface="Bernard MT Condensed" panose="02050806060905020404" pitchFamily="18" charset="0"/>
              </a:rPr>
              <a:t>Media is biased</a:t>
            </a:r>
          </a:p>
          <a:p>
            <a:pPr eaLnBrk="1" hangingPunct="1">
              <a:spcBef>
                <a:spcPts val="0"/>
              </a:spcBef>
              <a:spcAft>
                <a:spcPts val="1200"/>
              </a:spcAft>
            </a:pPr>
            <a:r>
              <a:rPr lang="en-US" altLang="en-US" sz="3000" dirty="0">
                <a:latin typeface="Bernard MT Condensed" panose="02050806060905020404" pitchFamily="18" charset="0"/>
              </a:rPr>
              <a:t>Everyone has biases they can’t help interjecting into anything they do or say. </a:t>
            </a:r>
          </a:p>
          <a:p>
            <a:pPr eaLnBrk="1" hangingPunct="1">
              <a:spcBef>
                <a:spcPts val="0"/>
              </a:spcBef>
              <a:spcAft>
                <a:spcPts val="1200"/>
              </a:spcAft>
            </a:pPr>
            <a:r>
              <a:rPr lang="en-US" altLang="en-US" sz="3000"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Bias</a:t>
            </a:r>
            <a:r>
              <a:rPr lang="en-US" altLang="en-US" sz="3000" dirty="0">
                <a:latin typeface="Bernard MT Condensed" panose="02050806060905020404" pitchFamily="18" charset="0"/>
              </a:rPr>
              <a:t>: A preference or inclination, especially one that inhibits impartial judgment </a:t>
            </a:r>
          </a:p>
          <a:p>
            <a:pPr eaLnBrk="1" hangingPunct="1">
              <a:spcBef>
                <a:spcPts val="0"/>
              </a:spcBef>
              <a:spcAft>
                <a:spcPts val="1200"/>
              </a:spcAft>
            </a:pPr>
            <a:r>
              <a:rPr lang="en-US" altLang="en-US" sz="3000" dirty="0">
                <a:latin typeface="Bernard MT Condensed" panose="02050806060905020404" pitchFamily="18" charset="0"/>
              </a:rPr>
              <a:t>How the media reflects/presents that bias is known as “spin”</a:t>
            </a:r>
          </a:p>
        </p:txBody>
      </p:sp>
      <p:pic>
        <p:nvPicPr>
          <p:cNvPr id="3" name="Picture 2"/>
          <p:cNvPicPr>
            <a:picLocks noChangeAspect="1"/>
          </p:cNvPicPr>
          <p:nvPr/>
        </p:nvPicPr>
        <p:blipFill>
          <a:blip r:embed="rId4"/>
          <a:stretch>
            <a:fillRect/>
          </a:stretch>
        </p:blipFill>
        <p:spPr>
          <a:xfrm>
            <a:off x="5873526" y="9098"/>
            <a:ext cx="3578568" cy="15149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197" name="Picture 5" descr="https://cdn.loc.gov/service/pnp/ppmsca/28600/28685r.jpg"/>
          <p:cNvPicPr>
            <a:picLocks noChangeAspect="1" noChangeArrowheads="1"/>
          </p:cNvPicPr>
          <p:nvPr/>
        </p:nvPicPr>
        <p:blipFill rotWithShape="1">
          <a:blip r:embed="rId3">
            <a:extLst>
              <a:ext uri="{28A0092B-C50C-407E-A947-70E740481C1C}">
                <a14:useLocalDpi xmlns:a14="http://schemas.microsoft.com/office/drawing/2010/main" val="0"/>
              </a:ext>
            </a:extLst>
          </a:blip>
          <a:srcRect l="1363" t="25000" r="16457" b="7500"/>
          <a:stretch/>
        </p:blipFill>
        <p:spPr bwMode="auto">
          <a:xfrm>
            <a:off x="4013200" y="1143000"/>
            <a:ext cx="4978400" cy="5486400"/>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1"/>
          </p:nvPr>
        </p:nvSpPr>
        <p:spPr>
          <a:xfrm>
            <a:off x="76200" y="1246496"/>
            <a:ext cx="4800600" cy="5611504"/>
          </a:xfrm>
        </p:spPr>
        <p:txBody>
          <a:bodyPr/>
          <a:lstStyle/>
          <a:p>
            <a:pPr eaLnBrk="1" hangingPunct="1">
              <a:spcBef>
                <a:spcPts val="0"/>
              </a:spcBef>
              <a:spcAft>
                <a:spcPts val="1200"/>
              </a:spcAft>
            </a:pPr>
            <a:r>
              <a:rPr lang="en-US" altLang="en-US" sz="2800"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Balance</a:t>
            </a:r>
            <a:r>
              <a:rPr lang="en-US" altLang="en-US" sz="2800" dirty="0">
                <a:latin typeface="Bernard MT Condensed" panose="02050806060905020404" pitchFamily="18" charset="0"/>
              </a:rPr>
              <a:t>: Are both sides represented equally?</a:t>
            </a:r>
          </a:p>
          <a:p>
            <a:pPr eaLnBrk="1" hangingPunct="1">
              <a:spcBef>
                <a:spcPts val="0"/>
              </a:spcBef>
              <a:spcAft>
                <a:spcPts val="1200"/>
              </a:spcAft>
            </a:pPr>
            <a:r>
              <a:rPr lang="en-US" altLang="en-US" sz="2800"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Loaded Words</a:t>
            </a:r>
            <a:r>
              <a:rPr lang="en-US" altLang="en-US" sz="2800" dirty="0">
                <a:latin typeface="Bernard MT Condensed" panose="02050806060905020404" pitchFamily="18" charset="0"/>
              </a:rPr>
              <a:t>: “finally”, “failure”, “savior” </a:t>
            </a:r>
          </a:p>
          <a:p>
            <a:pPr eaLnBrk="1" hangingPunct="1">
              <a:spcBef>
                <a:spcPts val="0"/>
              </a:spcBef>
              <a:spcAft>
                <a:spcPts val="1200"/>
              </a:spcAft>
            </a:pPr>
            <a:r>
              <a:rPr lang="en-US" altLang="en-US" sz="2800"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Sensationalism</a:t>
            </a:r>
            <a:r>
              <a:rPr lang="en-US" altLang="en-US" sz="2800" dirty="0">
                <a:latin typeface="Bernard MT Condensed" panose="02050806060905020404" pitchFamily="18" charset="0"/>
              </a:rPr>
              <a:t>: Build up the story for the sake of selling it</a:t>
            </a:r>
          </a:p>
          <a:p>
            <a:pPr eaLnBrk="1" hangingPunct="1">
              <a:spcBef>
                <a:spcPts val="0"/>
              </a:spcBef>
              <a:spcAft>
                <a:spcPts val="1200"/>
              </a:spcAft>
            </a:pPr>
            <a:r>
              <a:rPr lang="en-US" altLang="en-US" sz="2800"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Images &amp; Headlines</a:t>
            </a:r>
            <a:r>
              <a:rPr lang="en-US" altLang="en-US" sz="2800" dirty="0">
                <a:latin typeface="Bernard MT Condensed" panose="02050806060905020404" pitchFamily="18" charset="0"/>
              </a:rPr>
              <a:t>: Do they match the story?</a:t>
            </a:r>
          </a:p>
          <a:p>
            <a:pPr eaLnBrk="1" hangingPunct="1">
              <a:spcBef>
                <a:spcPts val="0"/>
              </a:spcBef>
              <a:spcAft>
                <a:spcPts val="1200"/>
              </a:spcAft>
            </a:pPr>
            <a:r>
              <a:rPr lang="en-US" altLang="en-US" sz="2800" dirty="0">
                <a:ln>
                  <a:solidFill>
                    <a:sysClr val="windowText" lastClr="000000"/>
                  </a:solidFill>
                </a:ln>
                <a:solidFill>
                  <a:srgbClr val="FFFF00"/>
                </a:solidFill>
                <a:effectLst>
                  <a:outerShdw blurRad="38100" dist="38100" dir="2700000" algn="tl">
                    <a:srgbClr val="000000">
                      <a:alpha val="43137"/>
                    </a:srgbClr>
                  </a:outerShdw>
                </a:effectLst>
                <a:latin typeface="Bernard MT Condensed" panose="02050806060905020404" pitchFamily="18" charset="0"/>
              </a:rPr>
              <a:t>Context</a:t>
            </a:r>
            <a:r>
              <a:rPr lang="en-US" altLang="en-US" sz="2800" dirty="0">
                <a:latin typeface="Bernard MT Condensed" panose="02050806060905020404" pitchFamily="18" charset="0"/>
              </a:rPr>
              <a:t>: Are facts, quotes, and other aspects of the story put into context?</a:t>
            </a:r>
          </a:p>
        </p:txBody>
      </p:sp>
      <p:pic>
        <p:nvPicPr>
          <p:cNvPr id="3" name="Picture 2"/>
          <p:cNvPicPr>
            <a:picLocks noChangeAspect="1"/>
          </p:cNvPicPr>
          <p:nvPr/>
        </p:nvPicPr>
        <p:blipFill>
          <a:blip r:embed="rId4"/>
          <a:stretch>
            <a:fillRect/>
          </a:stretch>
        </p:blipFill>
        <p:spPr>
          <a:xfrm>
            <a:off x="762000" y="44314"/>
            <a:ext cx="7620000" cy="10611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0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0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0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3333" t="11026" r="24167" b="7372"/>
          <a:stretch/>
        </p:blipFill>
        <p:spPr>
          <a:xfrm>
            <a:off x="76200" y="304800"/>
            <a:ext cx="5588758" cy="5943600"/>
          </a:xfrm>
          <a:prstGeom prst="rect">
            <a:avLst/>
          </a:prstGeom>
        </p:spPr>
      </p:pic>
      <p:sp>
        <p:nvSpPr>
          <p:cNvPr id="3" name="Speech Bubble: Rectangle 2"/>
          <p:cNvSpPr/>
          <p:nvPr/>
        </p:nvSpPr>
        <p:spPr>
          <a:xfrm>
            <a:off x="5910148" y="1170296"/>
            <a:ext cx="3048000" cy="3554104"/>
          </a:xfrm>
          <a:prstGeom prst="wedgeRectCallout">
            <a:avLst>
              <a:gd name="adj1" fmla="val -76900"/>
              <a:gd name="adj2" fmla="val 17489"/>
            </a:avLst>
          </a:prstGeom>
          <a:gradFill flip="none" rotWithShape="1">
            <a:gsLst>
              <a:gs pos="0">
                <a:srgbClr val="FFFFAF">
                  <a:alpha val="65882"/>
                </a:srgbClr>
              </a:gs>
              <a:gs pos="50000">
                <a:srgbClr val="FFFF00">
                  <a:tint val="44500"/>
                  <a:satMod val="160000"/>
                  <a:alpha val="61000"/>
                </a:srgbClr>
              </a:gs>
              <a:gs pos="100000">
                <a:srgbClr val="FFFFFB">
                  <a:alpha val="70980"/>
                </a:srgb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In September 2017, conservative news outlet Breitbart included this photo with an article on DACA “Dreamers” or undocumented people brought to America when they were young children.</a:t>
            </a:r>
          </a:p>
          <a:p>
            <a:pPr algn="ctr"/>
            <a:endParaRPr lang="en-US" dirty="0">
              <a:solidFill>
                <a:sysClr val="windowText" lastClr="000000"/>
              </a:solidFill>
            </a:endParaRPr>
          </a:p>
          <a:p>
            <a:pPr algn="ctr"/>
            <a:r>
              <a:rPr lang="en-US" dirty="0">
                <a:solidFill>
                  <a:sysClr val="windowText" lastClr="000000"/>
                </a:solidFill>
              </a:rPr>
              <a:t>What is your impression based on the Tweet, Image, &amp; headline?</a:t>
            </a:r>
          </a:p>
        </p:txBody>
      </p:sp>
      <p:sp>
        <p:nvSpPr>
          <p:cNvPr id="4" name="Rectangle 3"/>
          <p:cNvSpPr/>
          <p:nvPr/>
        </p:nvSpPr>
        <p:spPr>
          <a:xfrm>
            <a:off x="3052648" y="4681182"/>
            <a:ext cx="5715000" cy="1562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The photo is actually of gang members in </a:t>
            </a:r>
            <a:r>
              <a:rPr lang="en-US" sz="2400" b="1" dirty="0">
                <a:solidFill>
                  <a:schemeClr val="tx1"/>
                </a:solidFill>
              </a:rPr>
              <a:t>San Salvador </a:t>
            </a:r>
            <a:r>
              <a:rPr lang="en-US" sz="2400" dirty="0">
                <a:solidFill>
                  <a:schemeClr val="tx1"/>
                </a:solidFill>
              </a:rPr>
              <a:t>in 2013 – at a </a:t>
            </a:r>
            <a:r>
              <a:rPr lang="en-US" sz="2400" b="1" dirty="0">
                <a:hlinkClick r:id="rId4"/>
              </a:rPr>
              <a:t>rally for peace and a gang truce</a:t>
            </a:r>
            <a:r>
              <a:rPr lang="en-US" sz="2400" dirty="0"/>
              <a:t> </a:t>
            </a:r>
            <a:r>
              <a:rPr lang="en-US" sz="2400" dirty="0">
                <a:solidFill>
                  <a:schemeClr val="tx1"/>
                </a:solidFill>
              </a:rPr>
              <a:t>and has nothing to do with DACA. </a:t>
            </a:r>
          </a:p>
        </p:txBody>
      </p:sp>
      <p:pic>
        <p:nvPicPr>
          <p:cNvPr id="6" name="Picture 5"/>
          <p:cNvPicPr>
            <a:picLocks noChangeAspect="1"/>
          </p:cNvPicPr>
          <p:nvPr/>
        </p:nvPicPr>
        <p:blipFill>
          <a:blip r:embed="rId5"/>
          <a:stretch>
            <a:fillRect/>
          </a:stretch>
        </p:blipFill>
        <p:spPr>
          <a:xfrm>
            <a:off x="5697940" y="141596"/>
            <a:ext cx="3547479" cy="838200"/>
          </a:xfrm>
          <a:prstGeom prst="rect">
            <a:avLst/>
          </a:prstGeom>
        </p:spPr>
      </p:pic>
    </p:spTree>
    <p:extLst>
      <p:ext uri="{BB962C8B-B14F-4D97-AF65-F5344CB8AC3E}">
        <p14:creationId xmlns:p14="http://schemas.microsoft.com/office/powerpoint/2010/main" val="1395158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s://www.studentnewsdaily.com/wp-content/uploads/2017/04/WSJ-full-artic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
            <a:ext cx="9144000" cy="5937250"/>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Rectangle 1"/>
          <p:cNvSpPr/>
          <p:nvPr/>
        </p:nvSpPr>
        <p:spPr>
          <a:xfrm>
            <a:off x="2209800" y="2590800"/>
            <a:ext cx="4953000" cy="2362200"/>
          </a:xfrm>
          <a:prstGeom prst="wedgeRectCallout">
            <a:avLst>
              <a:gd name="adj1" fmla="val -63319"/>
              <a:gd name="adj2" fmla="val 22923"/>
            </a:avLst>
          </a:prstGeom>
          <a:gradFill flip="none" rotWithShape="1">
            <a:gsLst>
              <a:gs pos="0">
                <a:schemeClr val="accent1">
                  <a:lumMod val="67000"/>
                  <a:alpha val="83000"/>
                </a:schemeClr>
              </a:gs>
              <a:gs pos="48000">
                <a:schemeClr val="accent1">
                  <a:lumMod val="97000"/>
                  <a:lumOff val="3000"/>
                  <a:alpha val="79000"/>
                </a:schemeClr>
              </a:gs>
              <a:gs pos="100000">
                <a:schemeClr val="accent1">
                  <a:lumMod val="60000"/>
                  <a:lumOff val="40000"/>
                  <a:alpha val="56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100" dirty="0">
                <a:solidFill>
                  <a:schemeClr val="tx1"/>
                </a:solidFill>
              </a:rPr>
              <a:t>Members of a Kurdish-Arab coalition allied with the U.S. were killed </a:t>
            </a:r>
            <a:r>
              <a:rPr lang="en-US" sz="2100" b="1" u="sng" dirty="0">
                <a:solidFill>
                  <a:schemeClr val="tx1"/>
                </a:solidFill>
              </a:rPr>
              <a:t>after providing the U.S. with the wrong coordinates</a:t>
            </a:r>
            <a:r>
              <a:rPr lang="en-US" sz="2100" dirty="0">
                <a:solidFill>
                  <a:schemeClr val="tx1"/>
                </a:solidFill>
              </a:rPr>
              <a:t> for an enemy target during a battle with Islamic State fighters earlier this week, the military said.</a:t>
            </a:r>
          </a:p>
        </p:txBody>
      </p:sp>
    </p:spTree>
    <p:extLst>
      <p:ext uri="{BB962C8B-B14F-4D97-AF65-F5344CB8AC3E}">
        <p14:creationId xmlns:p14="http://schemas.microsoft.com/office/powerpoint/2010/main" val="308267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l="2375" r="3458"/>
          <a:stretch/>
        </p:blipFill>
        <p:spPr bwMode="auto">
          <a:xfrm>
            <a:off x="-25021" y="1295400"/>
            <a:ext cx="9169021" cy="5131266"/>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bwMode="auto">
          <a:xfrm>
            <a:off x="76200" y="1371600"/>
            <a:ext cx="5638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Now </a:t>
            </a:r>
            <a:r>
              <a:rPr lang="en-US" altLang="en-US" i="1"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anyone</a:t>
            </a: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can create a website that looks legitimate and post anything on it</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In the 2016 election, millions were spent to boost fake news stories on Facebook</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Many of these sites were created in other countries with foreign money to boost them</a:t>
            </a:r>
          </a:p>
        </p:txBody>
      </p:sp>
      <p:pic>
        <p:nvPicPr>
          <p:cNvPr id="2" name="Picture 1">
            <a:extLst>
              <a:ext uri="{FF2B5EF4-FFF2-40B4-BE49-F238E27FC236}">
                <a16:creationId xmlns:a16="http://schemas.microsoft.com/office/drawing/2014/main" id="{0E48B77C-A05F-4DE1-9DA9-4E63E074E1BB}"/>
              </a:ext>
            </a:extLst>
          </p:cNvPr>
          <p:cNvPicPr>
            <a:picLocks noChangeAspect="1"/>
          </p:cNvPicPr>
          <p:nvPr/>
        </p:nvPicPr>
        <p:blipFill>
          <a:blip r:embed="rId4"/>
          <a:stretch>
            <a:fillRect/>
          </a:stretch>
        </p:blipFill>
        <p:spPr>
          <a:xfrm>
            <a:off x="27913" y="76200"/>
            <a:ext cx="5687087" cy="1226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heel(1)">
                                      <p:cBhvr>
                                        <p:cTn id="7" dur="20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wheel(1)">
                                      <p:cBhvr>
                                        <p:cTn id="12" dur="20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wheel(1)">
                                      <p:cBhvr>
                                        <p:cTn id="17" dur="20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6" name="Picture 6" descr="3. Pope Francis endorses Trump for Presi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42" y="228600"/>
            <a:ext cx="5786216" cy="4343400"/>
          </a:xfrm>
          <a:prstGeom prst="rect">
            <a:avLst/>
          </a:prstGeom>
          <a:noFill/>
          <a:ln>
            <a:solidFill>
              <a:schemeClr val="accent1">
                <a:lumMod val="75000"/>
              </a:schemeClr>
            </a:solidFill>
          </a:ln>
          <a:extLst>
            <a:ext uri="{909E8E84-426E-40DD-AFC4-6F175D3DCCD1}">
              <a14:hiddenFill xmlns:a14="http://schemas.microsoft.com/office/drawing/2010/main">
                <a:solidFill>
                  <a:srgbClr val="FFFFFF"/>
                </a:solidFill>
              </a14:hiddenFill>
            </a:ext>
          </a:extLst>
        </p:spPr>
      </p:pic>
      <p:pic>
        <p:nvPicPr>
          <p:cNvPr id="35848" name="Picture 8" descr="2. Obama cut $2.6 billion from programs for veterans to support Syrian refugees in the 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618" y="1905000"/>
            <a:ext cx="5314881" cy="3910012"/>
          </a:xfrm>
          <a:prstGeom prst="rect">
            <a:avLst/>
          </a:prstGeom>
          <a:noFill/>
          <a:ln>
            <a:solidFill>
              <a:schemeClr val="accent1">
                <a:lumMod val="75000"/>
              </a:schemeClr>
            </a:solidFill>
          </a:ln>
          <a:extLst>
            <a:ext uri="{909E8E84-426E-40DD-AFC4-6F175D3DCCD1}">
              <a14:hiddenFill xmlns:a14="http://schemas.microsoft.com/office/drawing/2010/main">
                <a:solidFill>
                  <a:srgbClr val="FFFFFF"/>
                </a:solidFill>
              </a14:hiddenFill>
            </a:ext>
          </a:extLst>
        </p:spPr>
      </p:pic>
      <p:pic>
        <p:nvPicPr>
          <p:cNvPr id="35850" name="Picture 10" descr="1. Obama signs a nationwide order banning The Pledge of Allegiance in Schoo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200400"/>
            <a:ext cx="4726269" cy="3543300"/>
          </a:xfrm>
          <a:prstGeom prst="rect">
            <a:avLst/>
          </a:prstGeom>
          <a:noFill/>
          <a:ln>
            <a:solidFill>
              <a:schemeClr val="accent1">
                <a:lumMod val="75000"/>
              </a:schemeClr>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183470" y="152400"/>
            <a:ext cx="3808130" cy="1569660"/>
          </a:xfrm>
          <a:prstGeom prst="rect">
            <a:avLst/>
          </a:prstGeom>
          <a:gradFill flip="none" rotWithShape="1">
            <a:gsLst>
              <a:gs pos="16000">
                <a:srgbClr val="FFFFAF"/>
              </a:gs>
              <a:gs pos="100000">
                <a:schemeClr val="bg1"/>
              </a:gs>
            </a:gsLst>
            <a:path path="circle">
              <a:fillToRect l="50000" t="50000" r="50000" b="50000"/>
            </a:path>
            <a:tileRect/>
          </a:gradFill>
          <a:ln>
            <a:solidFill>
              <a:schemeClr val="tx2"/>
            </a:solidFill>
          </a:ln>
        </p:spPr>
        <p:txBody>
          <a:bodyPr wrap="square" rtlCol="0">
            <a:spAutoFit/>
          </a:bodyPr>
          <a:lstStyle/>
          <a:p>
            <a:r>
              <a:rPr lang="en-US" sz="2400" b="1" dirty="0"/>
              <a:t>All of these stories are </a:t>
            </a:r>
            <a:r>
              <a:rPr lang="en-US" sz="2400" b="1" u="sng" dirty="0"/>
              <a:t>100% false </a:t>
            </a:r>
            <a:r>
              <a:rPr lang="en-US" sz="2400" b="1" dirty="0"/>
              <a:t>but had hundreds of thousands of online engagements.</a:t>
            </a:r>
          </a:p>
        </p:txBody>
      </p:sp>
    </p:spTree>
    <p:extLst>
      <p:ext uri="{BB962C8B-B14F-4D97-AF65-F5344CB8AC3E}">
        <p14:creationId xmlns:p14="http://schemas.microsoft.com/office/powerpoint/2010/main" val="1269542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2017.03.04 Pro-Trump Rallies Washington, DC USA 00472 (32438244543).jpg">
            <a:extLst>
              <a:ext uri="{FF2B5EF4-FFF2-40B4-BE49-F238E27FC236}">
                <a16:creationId xmlns:a16="http://schemas.microsoft.com/office/drawing/2014/main" id="{445387C1-0358-4C20-A752-525022E4348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C7E8FF65-5F74-45F4-951D-DD720CC93FB4}"/>
              </a:ext>
            </a:extLst>
          </p:cNvPr>
          <p:cNvSpPr txBox="1">
            <a:spLocks/>
          </p:cNvSpPr>
          <p:nvPr/>
        </p:nvSpPr>
        <p:spPr bwMode="auto">
          <a:xfrm>
            <a:off x="76200" y="1371600"/>
            <a:ext cx="58674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“Fake News” </a:t>
            </a:r>
            <a:r>
              <a:rPr lang="en-US" altLang="en-US" kern="0" dirty="0">
                <a:ln>
                  <a:solidFill>
                    <a:sysClr val="windowText" lastClr="000000"/>
                  </a:solidFill>
                </a:ln>
                <a:solidFill>
                  <a:srgbClr val="FFFF00"/>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is NOT </a:t>
            </a: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news you disagree with</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It </a:t>
            </a:r>
            <a:r>
              <a:rPr lang="en-US" altLang="en-US" kern="0" dirty="0">
                <a:ln>
                  <a:solidFill>
                    <a:sysClr val="windowText" lastClr="000000"/>
                  </a:solidFill>
                </a:ln>
                <a:solidFill>
                  <a:srgbClr val="FFFF00"/>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is</a:t>
            </a: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 outright false or misleading stories by minor sources</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It </a:t>
            </a:r>
            <a:r>
              <a:rPr lang="en-US" altLang="en-US" kern="0" dirty="0">
                <a:ln>
                  <a:solidFill>
                    <a:sysClr val="windowText" lastClr="000000"/>
                  </a:solidFill>
                </a:ln>
                <a:solidFill>
                  <a:srgbClr val="FFFF00"/>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is NOT </a:t>
            </a: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the “mainstream” media (ABC, CBS, CNN, Fox, NBC) </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These news agencies might have </a:t>
            </a:r>
            <a:r>
              <a:rPr lang="en-US" altLang="en-US" kern="0" dirty="0">
                <a:ln>
                  <a:solidFill>
                    <a:sysClr val="windowText" lastClr="000000"/>
                  </a:solidFill>
                </a:ln>
                <a:solidFill>
                  <a:srgbClr val="FFFF00"/>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bias</a:t>
            </a:r>
            <a:r>
              <a:rPr lang="en-US" altLang="en-US" kern="0" dirty="0">
                <a:ln>
                  <a:solidFill>
                    <a:sysClr val="windowText" lastClr="000000"/>
                  </a:solidFill>
                </a:ln>
                <a:solidFill>
                  <a:schemeClr val="bg1"/>
                </a:solidFill>
                <a:effectLst>
                  <a:glow rad="101600">
                    <a:schemeClr val="accent4">
                      <a:satMod val="175000"/>
                      <a:alpha val="40000"/>
                    </a:schemeClr>
                  </a:glow>
                  <a:outerShdw blurRad="38100" dist="38100" dir="2700000" algn="tl">
                    <a:srgbClr val="000000">
                      <a:alpha val="43137"/>
                    </a:srgbClr>
                  </a:outerShdw>
                </a:effectLst>
                <a:latin typeface="Bernard MT Condensed" panose="02050806060905020404" pitchFamily="18" charset="0"/>
              </a:rPr>
              <a:t>, but they are legitimate sources of news</a:t>
            </a:r>
          </a:p>
        </p:txBody>
      </p:sp>
      <p:pic>
        <p:nvPicPr>
          <p:cNvPr id="6" name="Picture 5">
            <a:extLst>
              <a:ext uri="{FF2B5EF4-FFF2-40B4-BE49-F238E27FC236}">
                <a16:creationId xmlns:a16="http://schemas.microsoft.com/office/drawing/2014/main" id="{7B775B48-D4C5-4F61-AC8D-B0B551CE4789}"/>
              </a:ext>
            </a:extLst>
          </p:cNvPr>
          <p:cNvPicPr>
            <a:picLocks noChangeAspect="1"/>
          </p:cNvPicPr>
          <p:nvPr/>
        </p:nvPicPr>
        <p:blipFill>
          <a:blip r:embed="rId3"/>
          <a:stretch>
            <a:fillRect/>
          </a:stretch>
        </p:blipFill>
        <p:spPr>
          <a:xfrm>
            <a:off x="27913" y="144690"/>
            <a:ext cx="5687087" cy="1226910"/>
          </a:xfrm>
          <a:prstGeom prst="rect">
            <a:avLst/>
          </a:prstGeom>
        </p:spPr>
      </p:pic>
    </p:spTree>
    <p:extLst>
      <p:ext uri="{BB962C8B-B14F-4D97-AF65-F5344CB8AC3E}">
        <p14:creationId xmlns:p14="http://schemas.microsoft.com/office/powerpoint/2010/main" val="382243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heel(1)">
                                      <p:cBhvr>
                                        <p:cTn id="12" dur="2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wheel(1)">
                                      <p:cBhvr>
                                        <p:cTn id="17" dur="20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wheel(1)">
                                      <p:cBhvr>
                                        <p:cTn id="22"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een on computer">
            <a:extLst>
              <a:ext uri="{FF2B5EF4-FFF2-40B4-BE49-F238E27FC236}">
                <a16:creationId xmlns:a16="http://schemas.microsoft.com/office/drawing/2014/main" id="{1224A08A-A65E-4F0C-A9A6-94C05F37C5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9167"/>
          <a:stretch/>
        </p:blipFill>
        <p:spPr bwMode="auto">
          <a:xfrm flipH="1">
            <a:off x="0" y="266700"/>
            <a:ext cx="9144000" cy="634067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152400" y="152400"/>
            <a:ext cx="9144000" cy="947187"/>
          </a:xfrm>
          <a:prstGeom prst="rect">
            <a:avLst/>
          </a:prstGeom>
        </p:spPr>
      </p:pic>
      <p:sp>
        <p:nvSpPr>
          <p:cNvPr id="4" name="Content Placeholder 2">
            <a:extLst>
              <a:ext uri="{FF2B5EF4-FFF2-40B4-BE49-F238E27FC236}">
                <a16:creationId xmlns:a16="http://schemas.microsoft.com/office/drawing/2014/main" id="{AD8401D2-2A8C-419F-88D5-28637C688D70}"/>
              </a:ext>
            </a:extLst>
          </p:cNvPr>
          <p:cNvSpPr txBox="1">
            <a:spLocks/>
          </p:cNvSpPr>
          <p:nvPr/>
        </p:nvSpPr>
        <p:spPr bwMode="auto">
          <a:xfrm>
            <a:off x="152400" y="1295400"/>
            <a:ext cx="5791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Lots of pop-ups and banner ads</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What is the domain? Does it end in .biz, .</a:t>
            </a:r>
            <a:r>
              <a:rPr lang="en-US" altLang="en-US" kern="0" dirty="0" err="1">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ch</a:t>
            </a: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a:t>
            </a:r>
            <a:r>
              <a:rPr lang="en-US" altLang="en-US" kern="0" dirty="0" err="1">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ru</a:t>
            </a: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 .de, </a:t>
            </a:r>
            <a:r>
              <a:rPr lang="en-US" altLang="en-US" kern="0" dirty="0" err="1">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etc</a:t>
            </a:r>
            <a:endPar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endParaRP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Look for an “about” page or Google the site name to learn</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Look to see if any reputable news sites carry the same story</a:t>
            </a:r>
          </a:p>
          <a:p>
            <a:pPr marL="457200" indent="-457200" algn="l">
              <a:spcBef>
                <a:spcPts val="0"/>
              </a:spcBef>
              <a:spcAft>
                <a:spcPts val="1200"/>
              </a:spcAft>
              <a:buFont typeface="Arial" panose="020B0604020202020204" pitchFamily="34" charset="0"/>
              <a:buChar char="•"/>
            </a:pPr>
            <a:r>
              <a:rPr lang="en-US" altLang="en-US" kern="0" dirty="0">
                <a:ln>
                  <a:solidFill>
                    <a:sysClr val="windowText" lastClr="000000"/>
                  </a:solidFill>
                </a:ln>
                <a:solidFill>
                  <a:schemeClr val="bg1"/>
                </a:solidFill>
                <a:effectLst>
                  <a:outerShdw blurRad="38100" dist="38100" dir="2700000" algn="tl">
                    <a:srgbClr val="000000">
                      <a:alpha val="43137"/>
                    </a:srgbClr>
                  </a:outerShdw>
                </a:effectLst>
                <a:latin typeface="Bernard MT Condensed" panose="02050806060905020404" pitchFamily="18" charset="0"/>
              </a:rPr>
              <a:t>If it makes you angry – it’s probably designed to! </a:t>
            </a:r>
          </a:p>
        </p:txBody>
      </p:sp>
    </p:spTree>
    <p:extLst>
      <p:ext uri="{BB962C8B-B14F-4D97-AF65-F5344CB8AC3E}">
        <p14:creationId xmlns:p14="http://schemas.microsoft.com/office/powerpoint/2010/main" val="33445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heel(1)">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heel(1)">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heel(1)">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heel(1)">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2063</TotalTime>
  <Words>764</Words>
  <Application>Microsoft Office PowerPoint</Application>
  <PresentationFormat>On-screen Show (4:3)</PresentationFormat>
  <Paragraphs>51</Paragraphs>
  <Slides>11</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Bernard MT Condensed</vt:lpstr>
      <vt:lpstr>Calibri</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Fairfax County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TV as a Medium and its Importance in Government</dc:title>
  <dc:creator>Students of History</dc:creator>
  <cp:lastModifiedBy>Luke Rosa</cp:lastModifiedBy>
  <cp:revision>61</cp:revision>
  <dcterms:created xsi:type="dcterms:W3CDTF">2007-10-01T12:54:19Z</dcterms:created>
  <dcterms:modified xsi:type="dcterms:W3CDTF">2017-10-12T15:05:12Z</dcterms:modified>
</cp:coreProperties>
</file>