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4" r:id="rId3"/>
    <p:sldId id="259"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7CA1B4"/>
    <a:srgbClr val="A3BF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879" autoAdjust="0"/>
  </p:normalViewPr>
  <p:slideViewPr>
    <p:cSldViewPr snapToGrid="0">
      <p:cViewPr varScale="1">
        <p:scale>
          <a:sx n="102" d="100"/>
          <a:sy n="102" d="100"/>
        </p:scale>
        <p:origin x="184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F31D4A-0DA0-461A-8510-9B6128E5C669}" type="datetimeFigureOut">
              <a:rPr lang="en-US" smtClean="0"/>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EFE1A-4F7A-4A23-BA95-C307FA7A3BA1}" type="slidenum">
              <a:rPr lang="en-US" smtClean="0"/>
              <a:t>‹#›</a:t>
            </a:fld>
            <a:endParaRPr lang="en-US"/>
          </a:p>
        </p:txBody>
      </p:sp>
    </p:spTree>
    <p:extLst>
      <p:ext uri="{BB962C8B-B14F-4D97-AF65-F5344CB8AC3E}">
        <p14:creationId xmlns:p14="http://schemas.microsoft.com/office/powerpoint/2010/main" val="4039109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F31D4A-0DA0-461A-8510-9B6128E5C669}" type="datetimeFigureOut">
              <a:rPr lang="en-US" smtClean="0"/>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EFE1A-4F7A-4A23-BA95-C307FA7A3BA1}" type="slidenum">
              <a:rPr lang="en-US" smtClean="0"/>
              <a:t>‹#›</a:t>
            </a:fld>
            <a:endParaRPr lang="en-US"/>
          </a:p>
        </p:txBody>
      </p:sp>
    </p:spTree>
    <p:extLst>
      <p:ext uri="{BB962C8B-B14F-4D97-AF65-F5344CB8AC3E}">
        <p14:creationId xmlns:p14="http://schemas.microsoft.com/office/powerpoint/2010/main" val="830731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F31D4A-0DA0-461A-8510-9B6128E5C669}" type="datetimeFigureOut">
              <a:rPr lang="en-US" smtClean="0"/>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EFE1A-4F7A-4A23-BA95-C307FA7A3BA1}" type="slidenum">
              <a:rPr lang="en-US" smtClean="0"/>
              <a:t>‹#›</a:t>
            </a:fld>
            <a:endParaRPr lang="en-US"/>
          </a:p>
        </p:txBody>
      </p:sp>
    </p:spTree>
    <p:extLst>
      <p:ext uri="{BB962C8B-B14F-4D97-AF65-F5344CB8AC3E}">
        <p14:creationId xmlns:p14="http://schemas.microsoft.com/office/powerpoint/2010/main" val="1419596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F31D4A-0DA0-461A-8510-9B6128E5C669}" type="datetimeFigureOut">
              <a:rPr lang="en-US" smtClean="0"/>
              <a:t>10/19/2018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EFE1A-4F7A-4A23-BA95-C307FA7A3BA1}" type="slidenum">
              <a:rPr lang="en-US" smtClean="0"/>
              <a:t>‹#›</a:t>
            </a:fld>
            <a:endParaRPr lang="en-US"/>
          </a:p>
        </p:txBody>
      </p:sp>
    </p:spTree>
    <p:extLst>
      <p:ext uri="{BB962C8B-B14F-4D97-AF65-F5344CB8AC3E}">
        <p14:creationId xmlns:p14="http://schemas.microsoft.com/office/powerpoint/2010/main" val="4232965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F31D4A-0DA0-461A-8510-9B6128E5C669}" type="datetimeFigureOut">
              <a:rPr lang="en-US" smtClean="0"/>
              <a:t>10/19/2018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9EFE1A-4F7A-4A23-BA95-C307FA7A3BA1}" type="slidenum">
              <a:rPr lang="en-US" smtClean="0"/>
              <a:t>‹#›</a:t>
            </a:fld>
            <a:endParaRPr lang="en-US"/>
          </a:p>
        </p:txBody>
      </p:sp>
    </p:spTree>
    <p:extLst>
      <p:ext uri="{BB962C8B-B14F-4D97-AF65-F5344CB8AC3E}">
        <p14:creationId xmlns:p14="http://schemas.microsoft.com/office/powerpoint/2010/main" val="2678142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F31D4A-0DA0-461A-8510-9B6128E5C669}" type="datetimeFigureOut">
              <a:rPr lang="en-US" smtClean="0"/>
              <a:t>10/19/2018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9EFE1A-4F7A-4A23-BA95-C307FA7A3BA1}" type="slidenum">
              <a:rPr lang="en-US" smtClean="0"/>
              <a:t>‹#›</a:t>
            </a:fld>
            <a:endParaRPr lang="en-US"/>
          </a:p>
        </p:txBody>
      </p:sp>
    </p:spTree>
    <p:extLst>
      <p:ext uri="{BB962C8B-B14F-4D97-AF65-F5344CB8AC3E}">
        <p14:creationId xmlns:p14="http://schemas.microsoft.com/office/powerpoint/2010/main" val="858014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F31D4A-0DA0-461A-8510-9B6128E5C669}" type="datetimeFigureOut">
              <a:rPr lang="en-US" smtClean="0"/>
              <a:t>10/19/2018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9EFE1A-4F7A-4A23-BA95-C307FA7A3BA1}" type="slidenum">
              <a:rPr lang="en-US" smtClean="0"/>
              <a:t>‹#›</a:t>
            </a:fld>
            <a:endParaRPr lang="en-US"/>
          </a:p>
        </p:txBody>
      </p:sp>
    </p:spTree>
    <p:extLst>
      <p:ext uri="{BB962C8B-B14F-4D97-AF65-F5344CB8AC3E}">
        <p14:creationId xmlns:p14="http://schemas.microsoft.com/office/powerpoint/2010/main" val="2418130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5F31D4A-0DA0-461A-8510-9B6128E5C669}" type="datetimeFigureOut">
              <a:rPr lang="en-US" smtClean="0"/>
              <a:t>10/19/2018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EFE1A-4F7A-4A23-BA95-C307FA7A3BA1}" type="slidenum">
              <a:rPr lang="en-US" smtClean="0"/>
              <a:t>‹#›</a:t>
            </a:fld>
            <a:endParaRPr lang="en-US"/>
          </a:p>
        </p:txBody>
      </p:sp>
    </p:spTree>
    <p:extLst>
      <p:ext uri="{BB962C8B-B14F-4D97-AF65-F5344CB8AC3E}">
        <p14:creationId xmlns:p14="http://schemas.microsoft.com/office/powerpoint/2010/main" val="2606759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5F31D4A-0DA0-461A-8510-9B6128E5C669}" type="datetimeFigureOut">
              <a:rPr lang="en-US" smtClean="0"/>
              <a:t>10/19/2018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9EFE1A-4F7A-4A23-BA95-C307FA7A3BA1}" type="slidenum">
              <a:rPr lang="en-US" smtClean="0"/>
              <a:t>‹#›</a:t>
            </a:fld>
            <a:endParaRPr lang="en-US"/>
          </a:p>
        </p:txBody>
      </p:sp>
    </p:spTree>
    <p:extLst>
      <p:ext uri="{BB962C8B-B14F-4D97-AF65-F5344CB8AC3E}">
        <p14:creationId xmlns:p14="http://schemas.microsoft.com/office/powerpoint/2010/main" val="209302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F31D4A-0DA0-461A-8510-9B6128E5C669}" type="datetimeFigureOut">
              <a:rPr lang="en-US" smtClean="0"/>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EFE1A-4F7A-4A23-BA95-C307FA7A3BA1}" type="slidenum">
              <a:rPr lang="en-US" smtClean="0"/>
              <a:t>‹#›</a:t>
            </a:fld>
            <a:endParaRPr lang="en-US"/>
          </a:p>
        </p:txBody>
      </p:sp>
    </p:spTree>
    <p:extLst>
      <p:ext uri="{BB962C8B-B14F-4D97-AF65-F5344CB8AC3E}">
        <p14:creationId xmlns:p14="http://schemas.microsoft.com/office/powerpoint/2010/main" val="2288848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F31D4A-0DA0-461A-8510-9B6128E5C669}" type="datetimeFigureOut">
              <a:rPr lang="en-US" smtClean="0"/>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9EFE1A-4F7A-4A23-BA95-C307FA7A3BA1}" type="slidenum">
              <a:rPr lang="en-US" smtClean="0"/>
              <a:t>‹#›</a:t>
            </a:fld>
            <a:endParaRPr lang="en-US"/>
          </a:p>
        </p:txBody>
      </p:sp>
    </p:spTree>
    <p:extLst>
      <p:ext uri="{BB962C8B-B14F-4D97-AF65-F5344CB8AC3E}">
        <p14:creationId xmlns:p14="http://schemas.microsoft.com/office/powerpoint/2010/main" val="2929515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Obj">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half" idx="3"/>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2B541E58-8AD2-4913-B76B-41DEF650DB9E}" type="slidenum">
              <a:rPr lang="en-US" altLang="en-US"/>
              <a:pPr/>
              <a:t>‹#›</a:t>
            </a:fld>
            <a:endParaRPr lang="en-US" altLang="en-US"/>
          </a:p>
        </p:txBody>
      </p:sp>
    </p:spTree>
    <p:extLst>
      <p:ext uri="{BB962C8B-B14F-4D97-AF65-F5344CB8AC3E}">
        <p14:creationId xmlns:p14="http://schemas.microsoft.com/office/powerpoint/2010/main" val="3757369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F31D4A-0DA0-461A-8510-9B6128E5C669}" type="datetimeFigureOut">
              <a:rPr lang="en-US" smtClean="0"/>
              <a:t>10/19/2018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9EFE1A-4F7A-4A23-BA95-C307FA7A3BA1}" type="slidenum">
              <a:rPr lang="en-US" smtClean="0"/>
              <a:t>‹#›</a:t>
            </a:fld>
            <a:endParaRPr lang="en-US"/>
          </a:p>
        </p:txBody>
      </p:sp>
    </p:spTree>
    <p:extLst>
      <p:ext uri="{BB962C8B-B14F-4D97-AF65-F5344CB8AC3E}">
        <p14:creationId xmlns:p14="http://schemas.microsoft.com/office/powerpoint/2010/main" val="15783458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eg"/><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3BFCD"/>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320" r="3931"/>
          <a:stretch/>
        </p:blipFill>
        <p:spPr bwMode="auto">
          <a:xfrm flipH="1">
            <a:off x="0" y="560938"/>
            <a:ext cx="9144000" cy="579111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7928" y="4454569"/>
            <a:ext cx="9179856" cy="769441"/>
          </a:xfrm>
          <a:prstGeom prst="rect">
            <a:avLst/>
          </a:prstGeom>
        </p:spPr>
        <p:txBody>
          <a:bodyPr wrap="square">
            <a:spAutoFit/>
          </a:bodyPr>
          <a:lstStyle/>
          <a:p>
            <a:pPr algn="ctr">
              <a:defRPr/>
            </a:pPr>
            <a:r>
              <a:rPr lang="en-US" sz="4400" dirty="0">
                <a:ln>
                  <a:solidFill>
                    <a:srgbClr val="002060"/>
                  </a:solidFill>
                </a:ln>
                <a:solidFill>
                  <a:schemeClr val="bg1"/>
                </a:solidFill>
                <a:effectLst>
                  <a:outerShdw blurRad="50800" dist="38100" dir="8100000" algn="tr" rotWithShape="0">
                    <a:prstClr val="black">
                      <a:alpha val="40000"/>
                    </a:prstClr>
                  </a:outerShdw>
                </a:effectLst>
                <a:latin typeface="Bernard MT Condensed" panose="02050806060905020404" pitchFamily="18" charset="0"/>
              </a:rPr>
              <a:t>Can you tell the difference?</a:t>
            </a:r>
          </a:p>
        </p:txBody>
      </p:sp>
      <p:pic>
        <p:nvPicPr>
          <p:cNvPr id="6" name="Picture 5"/>
          <p:cNvPicPr>
            <a:picLocks noChangeAspect="1"/>
          </p:cNvPicPr>
          <p:nvPr/>
        </p:nvPicPr>
        <p:blipFill rotWithShape="1">
          <a:blip r:embed="rId3"/>
          <a:srcRect l="39412" t="26355" r="40098" b="46186"/>
          <a:stretch/>
        </p:blipFill>
        <p:spPr>
          <a:xfrm>
            <a:off x="3635187" y="1616862"/>
            <a:ext cx="1873623" cy="1839634"/>
          </a:xfrm>
          <a:prstGeom prst="rect">
            <a:avLst/>
          </a:prstGeom>
        </p:spPr>
      </p:pic>
      <p:pic>
        <p:nvPicPr>
          <p:cNvPr id="9" name="Picture 8"/>
          <p:cNvPicPr>
            <a:picLocks noChangeAspect="1"/>
          </p:cNvPicPr>
          <p:nvPr/>
        </p:nvPicPr>
        <p:blipFill rotWithShape="1">
          <a:blip r:embed="rId4"/>
          <a:srcRect t="14676" b="28788"/>
          <a:stretch/>
        </p:blipFill>
        <p:spPr>
          <a:xfrm>
            <a:off x="17928" y="3379694"/>
            <a:ext cx="9144000" cy="1074875"/>
          </a:xfrm>
          <a:prstGeom prst="rect">
            <a:avLst/>
          </a:prstGeom>
        </p:spPr>
      </p:pic>
      <p:pic>
        <p:nvPicPr>
          <p:cNvPr id="10" name="Picture 9"/>
          <p:cNvPicPr>
            <a:picLocks noChangeAspect="1"/>
          </p:cNvPicPr>
          <p:nvPr/>
        </p:nvPicPr>
        <p:blipFill rotWithShape="1">
          <a:blip r:embed="rId5"/>
          <a:srcRect t="14178" b="30464"/>
          <a:stretch/>
        </p:blipFill>
        <p:spPr>
          <a:xfrm>
            <a:off x="1584700" y="735106"/>
            <a:ext cx="5974598" cy="1147482"/>
          </a:xfrm>
          <a:prstGeom prst="rect">
            <a:avLst/>
          </a:prstGeom>
        </p:spPr>
      </p:pic>
    </p:spTree>
    <p:extLst>
      <p:ext uri="{BB962C8B-B14F-4D97-AF65-F5344CB8AC3E}">
        <p14:creationId xmlns:p14="http://schemas.microsoft.com/office/powerpoint/2010/main" val="94755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CA1B4"/>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320" r="3931"/>
          <a:stretch/>
        </p:blipFill>
        <p:spPr bwMode="auto">
          <a:xfrm flipH="1">
            <a:off x="0" y="560938"/>
            <a:ext cx="9144000" cy="579111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1810870" y="67876"/>
            <a:ext cx="5358848" cy="1201016"/>
          </a:xfrm>
          <a:prstGeom prst="rect">
            <a:avLst/>
          </a:prstGeom>
        </p:spPr>
      </p:pic>
      <p:sp>
        <p:nvSpPr>
          <p:cNvPr id="3" name="Rectangle 2"/>
          <p:cNvSpPr/>
          <p:nvPr/>
        </p:nvSpPr>
        <p:spPr>
          <a:xfrm>
            <a:off x="959222" y="3177861"/>
            <a:ext cx="6929719" cy="2431435"/>
          </a:xfrm>
          <a:prstGeom prst="rect">
            <a:avLst/>
          </a:prstGeom>
        </p:spPr>
        <p:txBody>
          <a:bodyPr wrap="square">
            <a:spAutoFit/>
          </a:bodyPr>
          <a:lstStyle/>
          <a:p>
            <a:pPr algn="ctr"/>
            <a:r>
              <a:rPr lang="en-US" altLang="en-US" sz="4000" b="1" dirty="0">
                <a:ln>
                  <a:solidFill>
                    <a:schemeClr val="tx1"/>
                  </a:solidFill>
                </a:ln>
                <a:solidFill>
                  <a:schemeClr val="bg1"/>
                </a:solidFill>
                <a:latin typeface="Bernard MT Condensed" panose="02050806060905020404" pitchFamily="18" charset="0"/>
              </a:rPr>
              <a:t>Do you consider yourself a conservative or a liberal and why? </a:t>
            </a:r>
          </a:p>
          <a:p>
            <a:pPr algn="ctr"/>
            <a:endParaRPr lang="en-US" altLang="en-US" sz="4000" b="1" dirty="0">
              <a:ln>
                <a:solidFill>
                  <a:schemeClr val="tx1"/>
                </a:solidFill>
              </a:ln>
              <a:solidFill>
                <a:schemeClr val="bg1"/>
              </a:solidFill>
              <a:latin typeface="Bernard MT Condensed" panose="02050806060905020404" pitchFamily="18" charset="0"/>
            </a:endParaRPr>
          </a:p>
          <a:p>
            <a:pPr algn="ctr"/>
            <a:r>
              <a:rPr lang="en-US" altLang="en-US" sz="3200" b="1" dirty="0">
                <a:ln>
                  <a:solidFill>
                    <a:schemeClr val="tx1"/>
                  </a:solidFill>
                </a:ln>
                <a:solidFill>
                  <a:schemeClr val="bg1"/>
                </a:solidFill>
                <a:latin typeface="Bernard MT Condensed" panose="02050806060905020404" pitchFamily="18" charset="0"/>
              </a:rPr>
              <a:t>One paragraph, five sentences</a:t>
            </a:r>
          </a:p>
        </p:txBody>
      </p:sp>
    </p:spTree>
    <p:extLst>
      <p:ext uri="{BB962C8B-B14F-4D97-AF65-F5344CB8AC3E}">
        <p14:creationId xmlns:p14="http://schemas.microsoft.com/office/powerpoint/2010/main" val="2209865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lated image"/>
          <p:cNvPicPr>
            <a:picLocks noChangeAspect="1" noChangeArrowheads="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12441" r="17908"/>
          <a:stretch/>
        </p:blipFill>
        <p:spPr bwMode="auto">
          <a:xfrm>
            <a:off x="0" y="646814"/>
            <a:ext cx="9144000" cy="5677786"/>
          </a:xfrm>
          <a:prstGeom prst="rect">
            <a:avLst/>
          </a:prstGeom>
          <a:noFill/>
          <a:extLst>
            <a:ext uri="{909E8E84-426E-40DD-AFC4-6F175D3DCCD1}">
              <a14:hiddenFill xmlns:a14="http://schemas.microsoft.com/office/drawing/2010/main">
                <a:solidFill>
                  <a:srgbClr val="FFFFFF"/>
                </a:solidFill>
              </a14:hiddenFill>
            </a:ext>
          </a:extLst>
        </p:spPr>
      </p:pic>
      <p:sp>
        <p:nvSpPr>
          <p:cNvPr id="17411" name="Rectangle 3"/>
          <p:cNvSpPr>
            <a:spLocks noGrp="1" noChangeArrowheads="1"/>
          </p:cNvSpPr>
          <p:nvPr>
            <p:ph sz="quarter" idx="1"/>
          </p:nvPr>
        </p:nvSpPr>
        <p:spPr>
          <a:xfrm>
            <a:off x="301625" y="1752600"/>
            <a:ext cx="8295528" cy="4572000"/>
          </a:xfrm>
        </p:spPr>
        <p:txBody>
          <a:bodyPr>
            <a:normAutofit fontScale="92500"/>
          </a:bodyPr>
          <a:lstStyle/>
          <a:p>
            <a:pPr eaLnBrk="1" hangingPunct="1">
              <a:lnSpc>
                <a:spcPct val="110000"/>
              </a:lnSpc>
              <a:spcBef>
                <a:spcPts val="0"/>
              </a:spcBef>
              <a:spcAft>
                <a:spcPts val="1800"/>
              </a:spcAft>
              <a:defRPr/>
            </a:pPr>
            <a:r>
              <a:rPr lang="en-US" altLang="en-US" sz="2800" u="sng" dirty="0">
                <a:solidFill>
                  <a:srgbClr val="FF0000"/>
                </a:solidFill>
                <a:latin typeface="Bernard MT Condensed" panose="02050806060905020404" pitchFamily="18" charset="0"/>
              </a:rPr>
              <a:t>Liberal</a:t>
            </a:r>
            <a:r>
              <a:rPr lang="en-US" altLang="en-US" sz="2800" dirty="0">
                <a:latin typeface="Bernard MT Condensed" panose="02050806060905020404" pitchFamily="18" charset="0"/>
              </a:rPr>
              <a:t>: One who believes government should be active in supporting political &amp; social change; open to new behavior &amp; ideas that are nontraditional; progressive</a:t>
            </a:r>
          </a:p>
          <a:p>
            <a:pPr>
              <a:lnSpc>
                <a:spcPct val="110000"/>
              </a:lnSpc>
              <a:spcBef>
                <a:spcPts val="0"/>
              </a:spcBef>
              <a:spcAft>
                <a:spcPts val="1800"/>
              </a:spcAft>
              <a:defRPr/>
            </a:pPr>
            <a:r>
              <a:rPr lang="en-US" altLang="en-US" u="sng" dirty="0">
                <a:solidFill>
                  <a:srgbClr val="0000FF"/>
                </a:solidFill>
                <a:latin typeface="Bernard MT Condensed" panose="02050806060905020404" pitchFamily="18" charset="0"/>
              </a:rPr>
              <a:t>Conservative</a:t>
            </a:r>
            <a:r>
              <a:rPr lang="en-US" altLang="en-US" dirty="0">
                <a:latin typeface="Bernard MT Condensed" panose="02050806060905020404" pitchFamily="18" charset="0"/>
              </a:rPr>
              <a:t>: One who favors traditional views &amp; values in government &amp; society &amp; who is cautious regarding change; proponent of limited government and private property</a:t>
            </a:r>
          </a:p>
          <a:p>
            <a:pPr marL="457200" lvl="1" indent="0">
              <a:lnSpc>
                <a:spcPct val="110000"/>
              </a:lnSpc>
              <a:spcBef>
                <a:spcPts val="0"/>
              </a:spcBef>
              <a:spcAft>
                <a:spcPts val="1800"/>
              </a:spcAft>
              <a:buNone/>
              <a:defRPr/>
            </a:pPr>
            <a:r>
              <a:rPr lang="en-US" altLang="en-US" dirty="0">
                <a:solidFill>
                  <a:srgbClr val="0000FF"/>
                </a:solidFill>
                <a:effectLst>
                  <a:outerShdw blurRad="38100" dist="38100" dir="2700000" algn="tl">
                    <a:srgbClr val="000000">
                      <a:alpha val="43137"/>
                    </a:srgbClr>
                  </a:outerShdw>
                </a:effectLst>
                <a:latin typeface="Bernard MT Condensed" panose="02050806060905020404" pitchFamily="18" charset="0"/>
              </a:rPr>
              <a:t>These definitions of the terms liberal and conservative apply primarily to the American political culture, and are not the only definitions</a:t>
            </a:r>
            <a:endParaRPr lang="en-US" altLang="en-US" sz="2800" dirty="0">
              <a:effectLst>
                <a:outerShdw blurRad="38100" dist="38100" dir="2700000" algn="tl">
                  <a:srgbClr val="000000">
                    <a:alpha val="43137"/>
                  </a:srgbClr>
                </a:outerShdw>
              </a:effectLst>
              <a:latin typeface="Bernard MT Condensed" panose="02050806060905020404" pitchFamily="18" charset="0"/>
            </a:endParaRPr>
          </a:p>
          <a:p>
            <a:pPr marL="0" indent="0" eaLnBrk="1" hangingPunct="1">
              <a:lnSpc>
                <a:spcPct val="110000"/>
              </a:lnSpc>
              <a:spcBef>
                <a:spcPts val="0"/>
              </a:spcBef>
              <a:spcAft>
                <a:spcPts val="1800"/>
              </a:spcAft>
              <a:buFont typeface="Wingdings 2" panose="05020102010507070707" pitchFamily="18" charset="2"/>
              <a:buNone/>
              <a:defRPr/>
            </a:pPr>
            <a:endParaRPr lang="en-US" altLang="en-US" dirty="0">
              <a:latin typeface="Bernard MT Condensed" panose="02050806060905020404" pitchFamily="18" charset="0"/>
            </a:endParaRPr>
          </a:p>
        </p:txBody>
      </p:sp>
      <p:pic>
        <p:nvPicPr>
          <p:cNvPr id="3" name="Picture 2"/>
          <p:cNvPicPr>
            <a:picLocks noChangeAspect="1"/>
          </p:cNvPicPr>
          <p:nvPr/>
        </p:nvPicPr>
        <p:blipFill>
          <a:blip r:embed="rId3"/>
          <a:stretch>
            <a:fillRect/>
          </a:stretch>
        </p:blipFill>
        <p:spPr>
          <a:xfrm>
            <a:off x="180357" y="193408"/>
            <a:ext cx="4444369" cy="1146147"/>
          </a:xfrm>
          <a:prstGeom prst="rect">
            <a:avLst/>
          </a:prstGeom>
        </p:spPr>
      </p:pic>
    </p:spTree>
    <p:extLst>
      <p:ext uri="{BB962C8B-B14F-4D97-AF65-F5344CB8AC3E}">
        <p14:creationId xmlns:p14="http://schemas.microsoft.com/office/powerpoint/2010/main" val="190104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randombar(horizontal)">
                                      <p:cBhvr>
                                        <p:cTn id="7" dur="5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randombar(horizontal)">
                                      <p:cBhvr>
                                        <p:cTn id="12" dur="500"/>
                                        <p:tgtEl>
                                          <p:spTgt spid="174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Effect transition="in" filter="randombar(horizontal)">
                                      <p:cBhvr>
                                        <p:cTn id="17" dur="500"/>
                                        <p:tgtEl>
                                          <p:spTgt spid="174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163104" y="0"/>
            <a:ext cx="4169155" cy="7997405"/>
            <a:chOff x="5163104" y="0"/>
            <a:chExt cx="4169155" cy="7997405"/>
          </a:xfrm>
        </p:grpSpPr>
        <p:grpSp>
          <p:nvGrpSpPr>
            <p:cNvPr id="13" name="Group 12"/>
            <p:cNvGrpSpPr/>
            <p:nvPr/>
          </p:nvGrpSpPr>
          <p:grpSpPr>
            <a:xfrm>
              <a:off x="5351363" y="3965946"/>
              <a:ext cx="3980896" cy="2013514"/>
              <a:chOff x="5163104" y="0"/>
              <a:chExt cx="3980896" cy="2013514"/>
            </a:xfrm>
          </p:grpSpPr>
          <p:pic>
            <p:nvPicPr>
              <p:cNvPr id="14" name="Picture 2" descr="https://upload.wikimedia.org/wikipedia/commons/2/2c/Ambrose_Bierce-1.jpg"/>
              <p:cNvPicPr>
                <a:picLocks noChangeAspect="1" noChangeArrowheads="1"/>
              </p:cNvPicPr>
              <p:nvPr/>
            </p:nvPicPr>
            <p:blipFill rotWithShape="1">
              <a:blip r:embed="rId2">
                <a:extLst>
                  <a:ext uri="{28A0092B-C50C-407E-A947-70E740481C1C}">
                    <a14:useLocalDpi xmlns:a14="http://schemas.microsoft.com/office/drawing/2010/main" val="0"/>
                  </a:ext>
                </a:extLst>
              </a:blip>
              <a:srcRect l="57934" b="70640"/>
              <a:stretch/>
            </p:blipFill>
            <p:spPr bwMode="auto">
              <a:xfrm>
                <a:off x="6885221" y="0"/>
                <a:ext cx="2258779" cy="201351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upload.wikimedia.org/wikipedia/commons/2/2c/Ambrose_Bierce-1.jpg"/>
              <p:cNvPicPr>
                <a:picLocks noChangeAspect="1" noChangeArrowheads="1"/>
              </p:cNvPicPr>
              <p:nvPr/>
            </p:nvPicPr>
            <p:blipFill rotWithShape="1">
              <a:blip r:embed="rId2">
                <a:extLst>
                  <a:ext uri="{28A0092B-C50C-407E-A947-70E740481C1C}">
                    <a14:useLocalDpi xmlns:a14="http://schemas.microsoft.com/office/drawing/2010/main" val="0"/>
                  </a:ext>
                </a:extLst>
              </a:blip>
              <a:srcRect l="57934" b="70640"/>
              <a:stretch/>
            </p:blipFill>
            <p:spPr bwMode="auto">
              <a:xfrm>
                <a:off x="5163104" y="0"/>
                <a:ext cx="2258779" cy="20135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rot="10800000">
              <a:off x="5163104" y="1982973"/>
              <a:ext cx="3980896" cy="2013514"/>
              <a:chOff x="5163104" y="0"/>
              <a:chExt cx="3980896" cy="2013514"/>
            </a:xfrm>
          </p:grpSpPr>
          <p:pic>
            <p:nvPicPr>
              <p:cNvPr id="11" name="Picture 2" descr="https://upload.wikimedia.org/wikipedia/commons/2/2c/Ambrose_Bierce-1.jpg"/>
              <p:cNvPicPr>
                <a:picLocks noChangeAspect="1" noChangeArrowheads="1"/>
              </p:cNvPicPr>
              <p:nvPr/>
            </p:nvPicPr>
            <p:blipFill rotWithShape="1">
              <a:blip r:embed="rId2">
                <a:extLst>
                  <a:ext uri="{28A0092B-C50C-407E-A947-70E740481C1C}">
                    <a14:useLocalDpi xmlns:a14="http://schemas.microsoft.com/office/drawing/2010/main" val="0"/>
                  </a:ext>
                </a:extLst>
              </a:blip>
              <a:srcRect l="57934" b="70640"/>
              <a:stretch/>
            </p:blipFill>
            <p:spPr bwMode="auto">
              <a:xfrm>
                <a:off x="6885221" y="0"/>
                <a:ext cx="2258779" cy="201351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s://upload.wikimedia.org/wikipedia/commons/2/2c/Ambrose_Bierce-1.jpg"/>
              <p:cNvPicPr>
                <a:picLocks noChangeAspect="1" noChangeArrowheads="1"/>
              </p:cNvPicPr>
              <p:nvPr/>
            </p:nvPicPr>
            <p:blipFill rotWithShape="1">
              <a:blip r:embed="rId2">
                <a:extLst>
                  <a:ext uri="{28A0092B-C50C-407E-A947-70E740481C1C}">
                    <a14:useLocalDpi xmlns:a14="http://schemas.microsoft.com/office/drawing/2010/main" val="0"/>
                  </a:ext>
                </a:extLst>
              </a:blip>
              <a:srcRect l="57934" b="70640"/>
              <a:stretch/>
            </p:blipFill>
            <p:spPr bwMode="auto">
              <a:xfrm>
                <a:off x="5163104" y="0"/>
                <a:ext cx="2258779" cy="20135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5163104" y="0"/>
              <a:ext cx="3980896" cy="2013514"/>
              <a:chOff x="5163104" y="0"/>
              <a:chExt cx="3980896" cy="2013514"/>
            </a:xfrm>
          </p:grpSpPr>
          <p:pic>
            <p:nvPicPr>
              <p:cNvPr id="7" name="Picture 2" descr="https://upload.wikimedia.org/wikipedia/commons/2/2c/Ambrose_Bierce-1.jpg"/>
              <p:cNvPicPr>
                <a:picLocks noChangeAspect="1" noChangeArrowheads="1"/>
              </p:cNvPicPr>
              <p:nvPr/>
            </p:nvPicPr>
            <p:blipFill rotWithShape="1">
              <a:blip r:embed="rId2">
                <a:extLst>
                  <a:ext uri="{28A0092B-C50C-407E-A947-70E740481C1C}">
                    <a14:useLocalDpi xmlns:a14="http://schemas.microsoft.com/office/drawing/2010/main" val="0"/>
                  </a:ext>
                </a:extLst>
              </a:blip>
              <a:srcRect l="57934" b="70640"/>
              <a:stretch/>
            </p:blipFill>
            <p:spPr bwMode="auto">
              <a:xfrm>
                <a:off x="6885221" y="0"/>
                <a:ext cx="2258779" cy="20135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upload.wikimedia.org/wikipedia/commons/2/2c/Ambrose_Bierce-1.jpg"/>
              <p:cNvPicPr>
                <a:picLocks noChangeAspect="1" noChangeArrowheads="1"/>
              </p:cNvPicPr>
              <p:nvPr/>
            </p:nvPicPr>
            <p:blipFill rotWithShape="1">
              <a:blip r:embed="rId2">
                <a:extLst>
                  <a:ext uri="{28A0092B-C50C-407E-A947-70E740481C1C}">
                    <a14:useLocalDpi xmlns:a14="http://schemas.microsoft.com/office/drawing/2010/main" val="0"/>
                  </a:ext>
                </a:extLst>
              </a:blip>
              <a:srcRect l="57934" b="70640"/>
              <a:stretch/>
            </p:blipFill>
            <p:spPr bwMode="auto">
              <a:xfrm>
                <a:off x="5163104" y="0"/>
                <a:ext cx="2258779" cy="20135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5"/>
            <p:cNvGrpSpPr/>
            <p:nvPr/>
          </p:nvGrpSpPr>
          <p:grpSpPr>
            <a:xfrm rot="10800000">
              <a:off x="5351363" y="5983891"/>
              <a:ext cx="3980896" cy="2013514"/>
              <a:chOff x="5163104" y="0"/>
              <a:chExt cx="3980896" cy="2013514"/>
            </a:xfrm>
          </p:grpSpPr>
          <p:pic>
            <p:nvPicPr>
              <p:cNvPr id="17" name="Picture 2" descr="https://upload.wikimedia.org/wikipedia/commons/2/2c/Ambrose_Bierce-1.jpg"/>
              <p:cNvPicPr>
                <a:picLocks noChangeAspect="1" noChangeArrowheads="1"/>
              </p:cNvPicPr>
              <p:nvPr/>
            </p:nvPicPr>
            <p:blipFill rotWithShape="1">
              <a:blip r:embed="rId2">
                <a:extLst>
                  <a:ext uri="{28A0092B-C50C-407E-A947-70E740481C1C}">
                    <a14:useLocalDpi xmlns:a14="http://schemas.microsoft.com/office/drawing/2010/main" val="0"/>
                  </a:ext>
                </a:extLst>
              </a:blip>
              <a:srcRect l="57934" b="70640"/>
              <a:stretch/>
            </p:blipFill>
            <p:spPr bwMode="auto">
              <a:xfrm>
                <a:off x="6885221" y="0"/>
                <a:ext cx="2258779" cy="201351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s://upload.wikimedia.org/wikipedia/commons/2/2c/Ambrose_Bierce-1.jpg"/>
              <p:cNvPicPr>
                <a:picLocks noChangeAspect="1" noChangeArrowheads="1"/>
              </p:cNvPicPr>
              <p:nvPr/>
            </p:nvPicPr>
            <p:blipFill rotWithShape="1">
              <a:blip r:embed="rId2">
                <a:extLst>
                  <a:ext uri="{28A0092B-C50C-407E-A947-70E740481C1C}">
                    <a14:useLocalDpi xmlns:a14="http://schemas.microsoft.com/office/drawing/2010/main" val="0"/>
                  </a:ext>
                </a:extLst>
              </a:blip>
              <a:srcRect l="57934" b="70640"/>
              <a:stretch/>
            </p:blipFill>
            <p:spPr bwMode="auto">
              <a:xfrm>
                <a:off x="5163104" y="0"/>
                <a:ext cx="2258779" cy="2013514"/>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56" y="0"/>
            <a:ext cx="5369619" cy="6858000"/>
          </a:xfrm>
          <a:prstGeom prst="rect">
            <a:avLst/>
          </a:prstGeom>
          <a:noFill/>
          <a:extLst>
            <a:ext uri="{909E8E84-426E-40DD-AFC4-6F175D3DCCD1}">
              <a14:hiddenFill xmlns:a14="http://schemas.microsoft.com/office/drawing/2010/main">
                <a:solidFill>
                  <a:srgbClr val="FFFFFF"/>
                </a:solidFill>
              </a14:hiddenFill>
            </a:ext>
          </a:extLst>
        </p:spPr>
      </p:pic>
      <p:sp>
        <p:nvSpPr>
          <p:cNvPr id="18435" name="Content Placeholder 2"/>
          <p:cNvSpPr>
            <a:spLocks noGrp="1"/>
          </p:cNvSpPr>
          <p:nvPr>
            <p:ph sz="quarter" idx="1"/>
          </p:nvPr>
        </p:nvSpPr>
        <p:spPr>
          <a:xfrm>
            <a:off x="3870251" y="956930"/>
            <a:ext cx="4935612" cy="5142245"/>
          </a:xfrm>
        </p:spPr>
        <p:txBody>
          <a:bodyPr>
            <a:noAutofit/>
          </a:bodyPr>
          <a:lstStyle/>
          <a:p>
            <a:pPr marL="0" indent="0" algn="r">
              <a:buNone/>
              <a:defRPr/>
            </a:pPr>
            <a:r>
              <a:rPr lang="en-US" altLang="en-US" sz="4400" dirty="0">
                <a:ln>
                  <a:solidFill>
                    <a:srgbClr val="0000FF"/>
                  </a:solidFill>
                </a:ln>
                <a:solidFill>
                  <a:schemeClr val="bg1"/>
                </a:solidFill>
                <a:latin typeface="Bernard MT Condensed" panose="02050806060905020404" pitchFamily="18" charset="0"/>
              </a:rPr>
              <a:t>“Conservative, n: A statesman who is enamored of existing evils, as distinguished from the Liberal who wishes to replace them with others [new evils].”</a:t>
            </a:r>
          </a:p>
          <a:p>
            <a:pPr marL="0" indent="0" algn="r">
              <a:buFont typeface="Wingdings 2" panose="05020102010507070707" pitchFamily="18" charset="2"/>
              <a:buNone/>
              <a:defRPr/>
            </a:pPr>
            <a:r>
              <a:rPr lang="en-US" altLang="en-US" sz="4400" dirty="0">
                <a:ln>
                  <a:solidFill>
                    <a:schemeClr val="tx1"/>
                  </a:solidFill>
                </a:ln>
                <a:solidFill>
                  <a:schemeClr val="bg1"/>
                </a:solidFill>
                <a:latin typeface="Bernard MT Condensed" panose="02050806060905020404" pitchFamily="18" charset="0"/>
              </a:rPr>
              <a:t>   - Ambrose Bierce</a:t>
            </a:r>
          </a:p>
        </p:txBody>
      </p:sp>
      <p:pic>
        <p:nvPicPr>
          <p:cNvPr id="4" name="Picture 3"/>
          <p:cNvPicPr>
            <a:picLocks noChangeAspect="1"/>
          </p:cNvPicPr>
          <p:nvPr/>
        </p:nvPicPr>
        <p:blipFill>
          <a:blip r:embed="rId3"/>
          <a:stretch>
            <a:fillRect/>
          </a:stretch>
        </p:blipFill>
        <p:spPr>
          <a:xfrm>
            <a:off x="-18256" y="-86102"/>
            <a:ext cx="9144000" cy="1221076"/>
          </a:xfrm>
          <a:prstGeom prst="rect">
            <a:avLst/>
          </a:prstGeom>
        </p:spPr>
      </p:pic>
    </p:spTree>
    <p:extLst>
      <p:ext uri="{BB962C8B-B14F-4D97-AF65-F5344CB8AC3E}">
        <p14:creationId xmlns:p14="http://schemas.microsoft.com/office/powerpoint/2010/main" val="470376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sz="quarter" idx="1"/>
          </p:nvPr>
        </p:nvSpPr>
        <p:spPr>
          <a:xfrm>
            <a:off x="429216" y="1352374"/>
            <a:ext cx="8504238" cy="1153633"/>
          </a:xfrm>
        </p:spPr>
        <p:txBody>
          <a:bodyPr>
            <a:normAutofit/>
          </a:bodyPr>
          <a:lstStyle/>
          <a:p>
            <a:pPr marL="0" indent="0" eaLnBrk="1" hangingPunct="1">
              <a:buNone/>
            </a:pPr>
            <a:r>
              <a:rPr lang="en-US" altLang="en-US" b="1" dirty="0"/>
              <a:t>For each the following quotes, decide if this idea is a Liberal or a Conservative one and why!</a:t>
            </a:r>
            <a:endParaRPr lang="en-US" altLang="en-US" dirty="0"/>
          </a:p>
        </p:txBody>
      </p:sp>
      <p:pic>
        <p:nvPicPr>
          <p:cNvPr id="3" name="Picture 2"/>
          <p:cNvPicPr>
            <a:picLocks noChangeAspect="1"/>
          </p:cNvPicPr>
          <p:nvPr/>
        </p:nvPicPr>
        <p:blipFill>
          <a:blip r:embed="rId2"/>
          <a:stretch>
            <a:fillRect/>
          </a:stretch>
        </p:blipFill>
        <p:spPr>
          <a:xfrm>
            <a:off x="2209800" y="231536"/>
            <a:ext cx="5974598" cy="951058"/>
          </a:xfrm>
          <a:prstGeom prst="rect">
            <a:avLst/>
          </a:prstGeom>
        </p:spPr>
      </p:pic>
      <p:pic>
        <p:nvPicPr>
          <p:cNvPr id="8" name="Picture 2" descr="Image result for facebook blank"/>
          <p:cNvPicPr>
            <a:picLocks noChangeAspect="1" noChangeArrowheads="1"/>
          </p:cNvPicPr>
          <p:nvPr/>
        </p:nvPicPr>
        <p:blipFill rotWithShape="1">
          <a:blip r:embed="rId3">
            <a:extLst>
              <a:ext uri="{28A0092B-C50C-407E-A947-70E740481C1C}">
                <a14:useLocalDpi xmlns:a14="http://schemas.microsoft.com/office/drawing/2010/main" val="0"/>
              </a:ext>
            </a:extLst>
          </a:blip>
          <a:srcRect l="14883" r="13391"/>
          <a:stretch/>
        </p:blipFill>
        <p:spPr bwMode="auto">
          <a:xfrm>
            <a:off x="2173173" y="2421262"/>
            <a:ext cx="4761142" cy="4182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730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mage result for facebook blank"/>
          <p:cNvPicPr>
            <a:picLocks noChangeAspect="1" noChangeArrowheads="1"/>
          </p:cNvPicPr>
          <p:nvPr/>
        </p:nvPicPr>
        <p:blipFill rotWithShape="1">
          <a:blip r:embed="rId2">
            <a:extLst>
              <a:ext uri="{28A0092B-C50C-407E-A947-70E740481C1C}">
                <a14:useLocalDpi xmlns:a14="http://schemas.microsoft.com/office/drawing/2010/main" val="0"/>
              </a:ext>
            </a:extLst>
          </a:blip>
          <a:srcRect l="14883" r="13391"/>
          <a:stretch/>
        </p:blipFill>
        <p:spPr bwMode="auto">
          <a:xfrm>
            <a:off x="4295790" y="2578394"/>
            <a:ext cx="4761142" cy="4182213"/>
          </a:xfrm>
          <a:prstGeom prst="rect">
            <a:avLst/>
          </a:prstGeom>
          <a:noFill/>
          <a:extLst>
            <a:ext uri="{909E8E84-426E-40DD-AFC4-6F175D3DCCD1}">
              <a14:hiddenFill xmlns:a14="http://schemas.microsoft.com/office/drawing/2010/main">
                <a:solidFill>
                  <a:srgbClr val="FFFFFF"/>
                </a:solidFill>
              </a14:hiddenFill>
            </a:ext>
          </a:extLst>
        </p:spPr>
      </p:pic>
      <p:sp>
        <p:nvSpPr>
          <p:cNvPr id="20482" name="Rectangle 2"/>
          <p:cNvSpPr>
            <a:spLocks noGrp="1" noChangeArrowheads="1"/>
          </p:cNvSpPr>
          <p:nvPr>
            <p:ph type="title"/>
          </p:nvPr>
        </p:nvSpPr>
        <p:spPr>
          <a:xfrm>
            <a:off x="5681699" y="44228"/>
            <a:ext cx="3462301" cy="1325563"/>
          </a:xfrm>
        </p:spPr>
        <p:txBody>
          <a:bodyPr>
            <a:normAutofit/>
          </a:bodyPr>
          <a:lstStyle/>
          <a:p>
            <a:pPr eaLnBrk="1" hangingPunct="1"/>
            <a:r>
              <a:rPr lang="en-US" altLang="en-US" sz="6600" dirty="0">
                <a:solidFill>
                  <a:srgbClr val="0000FF"/>
                </a:solidFill>
                <a:effectLst>
                  <a:outerShdw blurRad="38100" dist="38100" dir="2700000" algn="tl">
                    <a:srgbClr val="000000">
                      <a:alpha val="43137"/>
                    </a:srgbClr>
                  </a:outerShdw>
                </a:effectLst>
                <a:latin typeface="Bernard MT Condensed" panose="02050806060905020404" pitchFamily="18" charset="0"/>
              </a:rPr>
              <a:t>Quote #1</a:t>
            </a:r>
          </a:p>
        </p:txBody>
      </p:sp>
      <p:sp>
        <p:nvSpPr>
          <p:cNvPr id="20486" name="AutoShape 8" descr="data:image/jpeg;base64,/9j/4AAQSkZJRgABAQAAAQABAAD/2wCEAAkGBwgHBgkIBwgKCgkLDRYPDQwMDRsUFRAWIB0iIiAdHx8kKDQsJCYxJx8fLT0tMTU3Ojo6Iys/RD84QzQ5OjcBCgoKDQwNGg8PGjclHyU3Nzc3Nzc3Nzc3Nzc3Nzc3Nzc3Nzc3Nzc3Nzc3Nzc3Nzc3Nzc3Nzc3Nzc3Nzc3Nzc3N//AABEIAHIAywMBIgACEQEDEQH/xAAbAAABBQEBAAAAAAAAAAAAAAADAAECBQYEB//EADkQAAEDAgQDBgMGBgMBAAAAAAEAAgMEEQUSITFBUWEGEyJxgaEUkbEVMoLB0fAHIzNCUmIWRPEk/8QAGQEAAwEBAQAAAAAAAAAAAAAAAAECAwQF/8QAIxEBAQACAgMAAAcAAAAAAAAAAAECEQMhEjFBEyIyQlFhcf/aAAwDAQACEQMRAD8A9LJumIRMvRPaw5oUARohuR32Gg1QSOKQD/VRdtpxU3baITnWGhvZIIE890++jd1B3V2iZuhvzTgqYb8hxWH7TdvIqaoOG4Gxs9Y45TKdWsPGw4/TzT/xN7UHDKQYZRvtUTD+ZY7M5ev0Wb7GYc2go3YnWQtdPKfA5+/olll0048PtVtZ/wAgrpz8RW4lO8Os9kMlmt6eHT2R6egxCleSTieZou7NUPHyIP5LaUE7HOOjQBs1miuWyMcMmW467rD8SOnx/pRdnK6qjuJK2pkh4xVIzkdL7g/NaanqYKmNk0MgfG/xNIN/T2XM2Itb4Whp3NlV1Mf2fM6vo4nOcwOMkLHZRINzYbZuvFVM9oy49tHfUkrojPh1VThGJU+LUQqKVxyu0yOFnNPIq0jNmi+60jns0mTci/okToUrkDySOtwE0kALpra6KQ6piNbDiE4CDraKbTdNZTFkwdoUwLlRFuG6I0a6KgJEONrLoFyOHzQWab7BGa85RoUAawG6E62Y8lMlCkUBBw0QXcvzRX3HBDc225SAJ3Q3NB3sEfIL3KYsHJBgNjz3uiNhAc26LEzc2QsRn+GoZ5rgd3G51/IFXJNJ3u6eB9o5/tLthPI8+AzuaHcmg2FvTVbDEyymoII4dWhgyg8lhYXtmxOKQ+IE3t1utxjszZpYowR/LjY022uufO9O/GOjBwHOHh1tey21HHAIQcpPosbhmI4fSydzU1cTZSQMvXkVr4JGOiD2sbc8hv8AJZYTV3T5Lt3B1M5mQsI6qqrqRrGksNzwB4KxhZnNy2yHVxFrS4EuvpqtcpuMcbrJkOzzfgO0NXACWxVBzN00Djc29n/JbOOxYNVicUaYHGqYD3rK2ljaQdyXm/sbepW0i3VYekcvsV9gFA3sDeylKcoaDsoE3AFtlbJJuuhPyUwLhQaDwBRhcDQII2XRTukP9k4A4BMEBd1kRg1KhwRYtyDuqAjAp5T1TMCkNAmBHacFA8zwRngX02US3oooBIUSEfKo5b6lIOci+6bLcI+TTVNl0TATTa45LOdt5ZmYQIodO/kyO6ixJC0xZY+aq+0dJ8RhchDSXRESNtvpv7JZ38vS+LUzm3jWK4a2nxCnqadoae8yvaP8t1bR0UtRTvmDtRunqKUyNZu60oeHX36rrwmf4acxyxd40utZcuWXT0NduPBpsDhqG0Fdh89XLUOyDKy+Y8QNdSr6GkpsNfHP2frZZoKh2T4SV5vC8HaztleUtFEXZ6aEMcTc+G5HlqqvGpGS4lTxsETHwuscpBcdjr8k/KWImN8u1zVT4mImRU7Gd+6M2z7B3XouGvPbCCgE1WMNfGw5nCJrgXtGp32NuN1dYpSwYjEYJQ4PawGItcW621vY636qhwfsnUYe9wp8QnbTmRxm72QuDmn+y35qpdM9RykDEMWpKEf9WqdWTDo1rct/xO26LWQ2uAqvBqTuJsTnIF6irIa627GgD63VsABbbZXGHJ3TzA2FhdCYbPFrm66Hm7Qg5DmFhdUzEBKJY6fRRjGbVHyaeqokLXCkBfdSDDa9wpAJhHKApNFiE+W6drddCqAjbjdE8PL2UGC9uCN3XMBMJgHiokIjvIKB3UUFbmkdVJNYJAJygikXBQXIBFJwuLEbpA8FIlOJtecY5h7sNxSSENvTvHeRutwJOnpb3CqmSNEjnX1zfNbftwWtoIH5SXCThvaxusVh8cMkhMtnWcC2x3F/0XNyYyXT0eHPeMtaekq5G0Dw95Zcf26E9FlaOtgo62nkq6VzGte4mQa3B5lazH8Pc6F8dNOYjLleDluLDhZVuGYVUSPYXVEcrwQLSNa4bcAbHfqpn8LtntdGukrWvmoqeUOiAcLjwyADUdbg/Ndz6mKpET4c2V7cxaTtog0X2i2cOqGU7oL2L2uLXD8O3LilHCI58kf3C826DdO+2e53RhEIYmRNO19eZJufclGLNLhSkjGe5OqmWeEei1kcluzxsBF9xbRDDXAgAc10wss2x4KTo8pBF+hV6SGyPLsLIuW26drdASpny90wGApWTgKScJApN5KZGmxStqqCTB4tUe3X2Qmouv7KYSN+Sa2x67IvK6gbHYqbAYa6ka8lEqSi619wkEbILhtfdFdyQJnsiY+WZ7Y2N1LnOAA9UBHZNPPHBC+WZ7WRxtzPc7QNFt1wVmNUVG0vqZO6jAvnk8N/IHU/JYXtB20ZiNMIKRj2/wD0AZy7QizrH523VSH47HxXFG4vV1MLMzZJWtmpu80Nm3GU8rg3/F0VJh0ndVBjmaWAHKb8FlftGqhxFk7XOLonZm/p9VuGiDHqL4yjFp2Ns5hOoI4X/NLPjlm2+Gfj0vcKrviXASv8cYyHpbitHQwR5pGAAEEAm3Hf815hCKhrnSRucJWaFuzm24HmrSlxvFxOyOIskdK8NBLctz1XNJJW1m43tVIGNdA0XseHFQpY7Nc91rC4B68VXYTBikte0Vxa0NBL8gP72XlNFjmL4TVSuo6uSMyPLntcA5r3E6kg8T0WmPHcrtjlevGPbzZ1rHhwRgxrWgm50C8npe3+NuuJIaN5H3nWIt6XXez+ImJRAZsPppPxll/qtfCxlp6c0D/1ObEb+yxFB29bJZtZhUsTDrnhlEg+gWjoO0OE1wYKesZme7K1jwWOvysUtJ1VpoEjbgo5tFEusUARK4BQsyQdbyQQhN0/Gyhe4Um7czxKoCt0Rcg5e6g3qES5/d0wm43CjwTna31UNlNBzoFXYti9LhcIfUPJc77sbdXO/QdV1VUxiYLNzPe7IxvAnr0sCT0VdW/DwsdM+DvZmgjvXDxHfjwF/kno4xGMdvcTeJGYdSMgHBzmlzh89PZYyqxzFaudstZVyue03YTYlp6cvRb/ABTCoK5neES8+8bbM0/7fqstjGAvhc4MzDu9z+91pjpX+MvVz1FXO5080kh4l5uV1Qxl1FKwa6D2Rm0L7uzvab7W4IbM8Ub2uvY6db9E9Q4rnxZJiSN9VZYNik+E1LpWDNG7SSMj7w/Iqz+zmVuGxzMDGyWy2LgCSOA5qpli7hxbqHtOqNFt6TRYXDjXd1VJJ3UuUFko1D2ngRt6+4VTUdoabDMTmw6anZUzUrzeSA3bm5a222PkVy9i8bfRTGi750DagFrJtxDIeh2vz5kdVydueywwQRYtDI57DKA9khAkk136nQ3v13Wd48bezmeU6brsv2up8QrpYamJ1NK8hkMkhBa47202P1svMcfozR4viNM5tjFO9rQOAvcexC33YqXDDJVU4YyZ9s1h4hK0tFw13mOmtlU/xBo2/wDI5XRnOyemjmDyfvbt+fhCqTx6hS9sjSUwkkjkBs0eF54o08JZLubc1Z0NDnpH93u115LDXL09r9Lo1NSNfK6MkFwbdt+J5ItW46N/dSRGRtrNO43Wo7PyUdT3rZGtzZS5un78lQVt2gBoFxqLjmu/smRJjEcUv3HeEJa6KvRoCREAXZgBo/8AyHBEOqrcLmyYfRiZw7xwLGA6Fw228lZt91mzMAU46Xt1T9VIAWQRDWxtspjUJtLaGyQOmiqAZmzUXN1QY773RLdPdMC25qKMfDtYqJHHS6VDjmZmrIA7+2N7h1doPoSndAzXwtvx03SqwW9zI2wLJBm4XB8J+vsive1pGblvbRKhWsoYoHPLIxZ999bjkq7FKJjmggAA6Cw1HT98lflzZACx+3+JVfV59WSMLoSNZGfeYeBtxRKbz3Fuz0xe6Sk8XMN008lS/DSxv7mvjcx/DM0gW5r0QNdDKGXDXX0J2/8AF0VmEUeKsy1LLVDQAJBoVptW2QwSkgd3TJqaKQh92iRgcCbddOCzePsiqKuSVkeRoJBFg0tLdCCBsei3X2M/Dqlga7PE11w7iOhXPjWGRVdVNLAAJZG3miA1eQLB45mwsRx0PBOZdkwFC4d+Li4Omo3utF27xKXEuzFAZW3qYJck8n+TdcrvPU363VbLh7Ynd42wHAArukiNdRupDa0gFr8wbi/qLequz7C12p+wdQ6PGGtfM6JhabOv911gR5jmOK1vbeeOtqMIrIDnZJBLC/jlljcLtvx3PnusNDK+jqow1rQ1r9ARaw69bq5rqz+TTQh+kWICTLyD4y13uGp5TesoNaq17OiRldc/0XnK7quKsikgxaohPeMDHEAg2uFoOzAc50TSzMwm9xw80btrQFskVVTs0cMryOaw+tN9svO5vduJ2YQRzKuOx1M4zGqka3um6Au58/ZURDntay2YuNiAtiGOwvB2NijzSxxuOU/5O0F+iYrUGOOJgkOXwZdeQGn6/NdB11HzXHhtK+Bh+Kn76okOZ5OnyC62EXLQNAfb93WaLEgOvFPYpgOKnwQlEdURrRwKjbUKbdFQSaCHXup2UWnUadEfK3kPdMOgatN0LmkkpoV+I65GHVrmvuDsdCuuIkwxk6kjXrokklTcWJtawhzWhp01ARmawk8cu6SSSlTi4Hw79Bo8W6aLiZI9sFKWvcD3ttDw5JJK4VduI/0vQKkrTlnhc3RwsQR5BJJMozuNtazFMTYxoa1tSbNAsBdoJ9yT6rjg4eiSS3n6R9Z/tLpXS20/mHb8JRK3+rD1fGT82pJI/ad9vQ+xG8/kPorntMB9mu0/u/IpJLD6f1g6QAYxGANA5v0WyqWh0jswB8UW4/3Ykkj6eXsShc44lWEuJIma0EnhbbyV5H/UPkPySSU/CqY+96KfBMkpQdSakkrCbUdJJMP/2Q=="/>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 name="Speech Bubble: Rectangle with Corners Rounded 1"/>
          <p:cNvSpPr/>
          <p:nvPr/>
        </p:nvSpPr>
        <p:spPr>
          <a:xfrm>
            <a:off x="155575" y="574159"/>
            <a:ext cx="5277662" cy="6060558"/>
          </a:xfrm>
          <a:prstGeom prst="wedgeRoundRectCallout">
            <a:avLst>
              <a:gd name="adj1" fmla="val 57777"/>
              <a:gd name="adj2" fmla="val 26772"/>
              <a:gd name="adj3" fmla="val 16667"/>
            </a:avLst>
          </a:prstGeom>
          <a:gradFill flip="none" rotWithShape="1">
            <a:gsLst>
              <a:gs pos="0">
                <a:schemeClr val="accent1">
                  <a:tint val="66000"/>
                  <a:satMod val="160000"/>
                  <a:alpha val="49000"/>
                </a:schemeClr>
              </a:gs>
              <a:gs pos="50000">
                <a:schemeClr val="bg1">
                  <a:alpha val="91000"/>
                </a:schemeClr>
              </a:gs>
              <a:gs pos="100000">
                <a:srgbClr val="FF0000">
                  <a:alpha val="50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altLang="en-US" sz="3200" dirty="0">
                <a:solidFill>
                  <a:schemeClr val="tx1"/>
                </a:solidFill>
                <a:latin typeface="Bernard MT Condensed" panose="02050806060905020404" pitchFamily="18" charset="0"/>
                <a:ea typeface="coffee+tea demo" panose="02000603000000000000" pitchFamily="2" charset="0"/>
              </a:rPr>
              <a:t>…the moral test of government is how that government treats those who are in the dawn of life, the children; those who are in the twilight of life, the elderly; and those who are in the shadows of life, the sick, the needy, and the handicapped.</a:t>
            </a:r>
          </a:p>
          <a:p>
            <a:pPr>
              <a:defRPr/>
            </a:pPr>
            <a:r>
              <a:rPr lang="en-US" altLang="en-US" sz="3600" dirty="0">
                <a:solidFill>
                  <a:schemeClr val="tx1"/>
                </a:solidFill>
                <a:latin typeface="coffee+tea demo" panose="02000603000000000000" pitchFamily="2" charset="0"/>
                <a:ea typeface="coffee+tea demo" panose="02000603000000000000" pitchFamily="2" charset="0"/>
              </a:rPr>
              <a:t>    </a:t>
            </a:r>
          </a:p>
        </p:txBody>
      </p:sp>
      <p:pic>
        <p:nvPicPr>
          <p:cNvPr id="4" name="Picture 3"/>
          <p:cNvPicPr>
            <a:picLocks noChangeAspect="1"/>
          </p:cNvPicPr>
          <p:nvPr/>
        </p:nvPicPr>
        <p:blipFill>
          <a:blip r:embed="rId3"/>
          <a:stretch>
            <a:fillRect/>
          </a:stretch>
        </p:blipFill>
        <p:spPr>
          <a:xfrm>
            <a:off x="1112333" y="5474426"/>
            <a:ext cx="4438273" cy="1603387"/>
          </a:xfrm>
          <a:prstGeom prst="rect">
            <a:avLst/>
          </a:prstGeom>
        </p:spPr>
      </p:pic>
      <p:pic>
        <p:nvPicPr>
          <p:cNvPr id="13316" name="Picture 4" descr="Image result for hubert h humphrey"/>
          <p:cNvPicPr>
            <a:picLocks noChangeAspect="1" noChangeArrowheads="1"/>
          </p:cNvPicPr>
          <p:nvPr/>
        </p:nvPicPr>
        <p:blipFill rotWithShape="1">
          <a:blip r:embed="rId4">
            <a:extLst>
              <a:ext uri="{28A0092B-C50C-407E-A947-70E740481C1C}">
                <a14:useLocalDpi xmlns:a14="http://schemas.microsoft.com/office/drawing/2010/main" val="0"/>
              </a:ext>
            </a:extLst>
          </a:blip>
          <a:srcRect t="21377"/>
          <a:stretch/>
        </p:blipFill>
        <p:spPr bwMode="auto">
          <a:xfrm>
            <a:off x="5477026" y="2695042"/>
            <a:ext cx="3579906" cy="4089628"/>
          </a:xfrm>
          <a:prstGeom prst="rect">
            <a:avLst/>
          </a:prstGeom>
          <a:noFill/>
          <a:extLst>
            <a:ext uri="{909E8E84-426E-40DD-AFC4-6F175D3DCCD1}">
              <a14:hiddenFill xmlns:a14="http://schemas.microsoft.com/office/drawing/2010/main">
                <a:solidFill>
                  <a:srgbClr val="FFFFFF"/>
                </a:solidFill>
              </a14:hiddenFill>
            </a:ext>
          </a:extLst>
        </p:spPr>
      </p:pic>
      <p:sp>
        <p:nvSpPr>
          <p:cNvPr id="7178" name="Text Box 10"/>
          <p:cNvSpPr txBox="1">
            <a:spLocks noChangeArrowheads="1"/>
          </p:cNvSpPr>
          <p:nvPr/>
        </p:nvSpPr>
        <p:spPr bwMode="auto">
          <a:xfrm>
            <a:off x="1621649" y="2401899"/>
            <a:ext cx="57912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13800" b="1" dirty="0">
                <a:ln>
                  <a:solidFill>
                    <a:schemeClr val="tx1"/>
                  </a:solidFill>
                </a:ln>
                <a:solidFill>
                  <a:srgbClr val="FF0000"/>
                </a:solidFill>
                <a:latin typeface="Impact" panose="020B0806030902050204" pitchFamily="34" charset="0"/>
              </a:rPr>
              <a:t>LIBERAL</a:t>
            </a:r>
            <a:endParaRPr lang="en-US" altLang="en-US" sz="7500" b="1" dirty="0">
              <a:ln>
                <a:solidFill>
                  <a:schemeClr val="tx1"/>
                </a:solidFill>
              </a:ln>
              <a:solidFill>
                <a:srgbClr val="FF0000"/>
              </a:solidFill>
              <a:latin typeface="Impact" panose="020B0806030902050204" pitchFamily="34" charset="0"/>
            </a:endParaRPr>
          </a:p>
        </p:txBody>
      </p:sp>
    </p:spTree>
    <p:extLst>
      <p:ext uri="{BB962C8B-B14F-4D97-AF65-F5344CB8AC3E}">
        <p14:creationId xmlns:p14="http://schemas.microsoft.com/office/powerpoint/2010/main" val="6306888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circle(in)">
                                      <p:cBhvr>
                                        <p:cTn id="7" dur="2000"/>
                                        <p:tgtEl>
                                          <p:spTgt spid="13316"/>
                                        </p:tgtEl>
                                      </p:cBhvr>
                                    </p:animEffect>
                                  </p:childTnLst>
                                </p:cTn>
                              </p:par>
                              <p:par>
                                <p:cTn id="8" presetID="45"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anim calcmode="lin" valueType="num">
                                      <p:cBhvr>
                                        <p:cTn id="11" dur="2000" fill="hold"/>
                                        <p:tgtEl>
                                          <p:spTgt spid="4"/>
                                        </p:tgtEl>
                                        <p:attrNameLst>
                                          <p:attrName>ppt_w</p:attrName>
                                        </p:attrNameLst>
                                      </p:cBhvr>
                                      <p:tavLst>
                                        <p:tav tm="0" fmla="#ppt_w*sin(2.5*pi*$)">
                                          <p:val>
                                            <p:fltVal val="0"/>
                                          </p:val>
                                        </p:tav>
                                        <p:tav tm="100000">
                                          <p:val>
                                            <p:fltVal val="1"/>
                                          </p:val>
                                        </p:tav>
                                      </p:tavLst>
                                    </p:anim>
                                    <p:anim calcmode="lin" valueType="num">
                                      <p:cBhvr>
                                        <p:cTn id="12" dur="2000" fill="hold"/>
                                        <p:tgtEl>
                                          <p:spTgt spid="4"/>
                                        </p:tgtEl>
                                        <p:attrNameLst>
                                          <p:attrName>ppt_h</p:attrName>
                                        </p:attrNameLst>
                                      </p:cBhvr>
                                      <p:tavLst>
                                        <p:tav tm="0">
                                          <p:val>
                                            <p:strVal val="#ppt_h"/>
                                          </p:val>
                                        </p:tav>
                                        <p:tav tm="100000">
                                          <p:val>
                                            <p:strVal val="#ppt_h"/>
                                          </p:val>
                                        </p:tav>
                                      </p:tavLst>
                                    </p:anim>
                                  </p:childTnLst>
                                </p:cTn>
                              </p:par>
                              <p:par>
                                <p:cTn id="13" presetID="1" presetClass="entr" presetSubtype="0" fill="hold" grpId="0" nodeType="withEffect">
                                  <p:stCondLst>
                                    <p:cond delay="0"/>
                                  </p:stCondLst>
                                  <p:childTnLst>
                                    <p:set>
                                      <p:cBhvr>
                                        <p:cTn id="14" dur="1" fill="hold">
                                          <p:stCondLst>
                                            <p:cond delay="499"/>
                                          </p:stCondLst>
                                        </p:cTn>
                                        <p:tgtEl>
                                          <p:spTgt spid="7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 name="Picture 2" descr="Image result for facebook blank"/>
          <p:cNvPicPr>
            <a:picLocks noChangeAspect="1" noChangeArrowheads="1"/>
          </p:cNvPicPr>
          <p:nvPr/>
        </p:nvPicPr>
        <p:blipFill rotWithShape="1">
          <a:blip r:embed="rId2">
            <a:extLst>
              <a:ext uri="{28A0092B-C50C-407E-A947-70E740481C1C}">
                <a14:useLocalDpi xmlns:a14="http://schemas.microsoft.com/office/drawing/2010/main" val="0"/>
              </a:ext>
            </a:extLst>
          </a:blip>
          <a:srcRect l="14883" r="13391"/>
          <a:stretch/>
        </p:blipFill>
        <p:spPr bwMode="auto">
          <a:xfrm>
            <a:off x="4295790" y="2578394"/>
            <a:ext cx="4761142" cy="4182213"/>
          </a:xfrm>
          <a:prstGeom prst="rect">
            <a:avLst/>
          </a:prstGeom>
          <a:noFill/>
          <a:extLst>
            <a:ext uri="{909E8E84-426E-40DD-AFC4-6F175D3DCCD1}">
              <a14:hiddenFill xmlns:a14="http://schemas.microsoft.com/office/drawing/2010/main">
                <a:solidFill>
                  <a:srgbClr val="FFFFFF"/>
                </a:solidFill>
              </a14:hiddenFill>
            </a:ext>
          </a:extLst>
        </p:spPr>
      </p:pic>
      <p:sp>
        <p:nvSpPr>
          <p:cNvPr id="21506" name="Rectangle 2"/>
          <p:cNvSpPr>
            <a:spLocks noGrp="1" noChangeArrowheads="1"/>
          </p:cNvSpPr>
          <p:nvPr>
            <p:ph type="title"/>
          </p:nvPr>
        </p:nvSpPr>
        <p:spPr>
          <a:xfrm>
            <a:off x="5843315" y="160338"/>
            <a:ext cx="3213617" cy="939209"/>
          </a:xfrm>
        </p:spPr>
        <p:txBody>
          <a:bodyPr>
            <a:normAutofit fontScale="90000"/>
          </a:bodyPr>
          <a:lstStyle/>
          <a:p>
            <a:pPr algn="l" eaLnBrk="1" hangingPunct="1"/>
            <a:r>
              <a:rPr lang="en-US" altLang="en-US" sz="6600" dirty="0">
                <a:solidFill>
                  <a:srgbClr val="0000FF"/>
                </a:solidFill>
                <a:effectLst>
                  <a:outerShdw blurRad="38100" dist="38100" dir="2700000" algn="tl">
                    <a:srgbClr val="000000">
                      <a:alpha val="43137"/>
                    </a:srgbClr>
                  </a:outerShdw>
                </a:effectLst>
                <a:latin typeface="Bernard MT Condensed" panose="02050806060905020404" pitchFamily="18" charset="0"/>
              </a:rPr>
              <a:t>Quote #2</a:t>
            </a:r>
          </a:p>
        </p:txBody>
      </p:sp>
      <p:sp>
        <p:nvSpPr>
          <p:cNvPr id="21510" name="AutoShape 8" descr="data:image/jpeg;base64,/9j/4AAQSkZJRgABAQAAAQABAAD/2wCEAAkGBwgHBgkIBwgKCgkLDRYPDQwMDRsUFRAWIB0iIiAdHx8kKDQsJCYxJx8fLT0tMTU3Ojo6Iys/RD84QzQ5OjcBCgoKDQwNGg8PGjclHyU3Nzc3Nzc3Nzc3Nzc3Nzc3Nzc3Nzc3Nzc3Nzc3Nzc3Nzc3Nzc3Nzc3Nzc3Nzc3Nzc3N//AABEIAGQAUAMBIgACEQEDEQH/xAAbAAACAgMBAAAAAAAAAAAAAAAEBQMGAAEHAv/EADYQAAIBAwMCAwYFAQkAAAAAAAECAwAEEQUSIRMxBiJBFFFhcYGRIzKhscEzBxVCUlNywtHw/8QAGQEAAgMBAAAAAAAAAAAAAAAAAwQBAgUA/8QAIBEAAgIDAAIDAQAAAAAAAAAAAAECEQMhMRIiBDJBE//aAAwDAQACEQMRAD8ArtvaljhRzTaxsyh860VpVqpIZqfxWQnwAOPfWs3Qg2LIYNxAUUfHYLt5WihpzwncoyKnidRw3FDbOFUthsGVoRyVBFPZnEnCVA1gCMkVFlhOsW7lqkFuME4o2WzKflzQrOy5BriRfLCMniltzEM8U0di5OPtUXs+aIiBvZ6fKoBQHbVgsgFAGMGj7WFFUBRW7y3jUbgcN6YqjlegZp9gjwaWz2/VYlRipCJCw3dqNAVLeSTtsQt9hVH67LLYqtYI0dhJKPJ+fbjy/PPArceq6VPcCCGZg2PzPjFVzWtK8T6pp+7SIG9mOSXMiqZG9SATVZk8N+K7K36k+mzSBOd6kMw+gOaRlmk300Y4IVVWdLvlihfYJ4nYjICnnFKJYuqSQK5/Z6hew6glxd9VIoGz02OMH3c+nwrp9pNFd2cVxENqyoHAPpmmcWRyWxfNiUOCJ7Vk5FR7towRTuZFBNK7wKAaZi7F2W4u1uQiHcPSpo/xeW71u1hXaM8mpzbFfMn2qjaRQnS2VlGRQd7ZPPBcQxOqhlKYK5zkfP40T7UIlwe/uqO1PtLTByQhbHl79hQJ+VMNjUfJWRXDNo+mwQNl3AA/DjYgnHw7UnbV5JbKKURsrSoW6b+UqBnkmrHqAa4lEeyNlQjJcA8/X51VpXlTxBsurVYoXTamyTcAQO3YccVmSps28K0UDxmxuId9vllWQBuM8+lXmG3awtIIF5WONV+wpV4ltxdX0MMUSojPhgP8RHOT+v2p3LmQBEGFUYFO/E4xP5/UwCW4LEgd6GeFpOT2oyW2xyO9Du7R8MOPfWhFmay22kxhbbN6djREl9nyRikcNy92c9hUN5rFvpZPV3McZ4GaHNJbZEYuTpFgMLSLn1rLOVbYT9VguJPX5CqDqXjed1KWzlBz24qDw3ezXM0rzyM7dXcWY/AUGUrGI4a6y8u63N5Ks2wQZDxvKMq2VH3NVueOO2ukupiqqmSqrlcnGO2e1WaziGr6FD01HUjXoOrdnK8DHxxiqva6Bd6rePFZW8kcath5bnhYx68ep+FZ7hs1sWX06ZazR3M/XaRQxYqqMwB7fzz9qbo4UYYYNcrvJ1NxeJHIXtpJmxv53L2VvnwDRGl+Jr6xVIpG6sY4w/NPY34RSM7NH+knKzpL4bOKDuUGMGlNt4ntZFBZWU45oq4uDIeO1MwfkKzi49DNNv4xDluNozVQ8T3z3CqWOHQlXHqD35+9HW07LbtJjy9s5+B/nFU29mMc8qh3Zc8b+/Haq5nugmGNKz2ZeAe/rRtq+wdQE5J7Z/SlML74UOfTFHRsMcdqAHOqf2caqsfhvWUbg27dcMRnAZMZ+mzPxzSvwdHDY+A9d8QQXLNeXjywyEOSIwGIQc+vm3ZPPmqt6TqXsug+I4NxHXsoz9pVU/pJUWi6kYfCGsWAKDr6jEzCPGB5WJIx6eRK7x0zr2KGjG044+dQxqCMkd+1FAeQk+vahnYKpJ7VLOPM0m2MhT34q62Ny01jBMRyyc/PtXP1YtFvJ5bzZ/arV4ZvEax9lZ8yISyg9yvv+WaJhftQLMrR51LWEjt3iETAMCFGcbfh9KqN7I8xLKct68f+5o3VLyacmUloYxxtXn70oKveNgSlxgnyt3AGaFNl0E6bKWtxuwGBOQPnTGJ+KSaYxRAhpqrbWx7xVYvRYJluTFb3ChivVj6e73edW/41qxLL7Qu0oN+OmSfL8OfdmhbknpjtnPGcY+tE2GwRfhhghYkbu/1oq4R+hFzKI4ie1J5rkyIxzTb2h7e5jnh29SE5Qsgcbv8AawIP1FJJlDzRwAYEjhfLx3OKpLpJOsq9IAOqkADmmeiypFcDpunnB3SM491L7sQ2+oXEUWQobIz2GRn+a8D+oDHIu/8Ay7h+xqVcWR1Fq/uezlnSN0bayj17celBW2nW9k14IQcliuW74A7VlZRcaXkDlwq6qFkOPfR7DlfmK1WUtEKerri33fHke+iLZiY0ZiWYoCSTkmt1lFRH6af+kp9TyaW23m1a3B/1R+9arKh9Rz4MriMN4jijyQJAuSMZ938UxntIhqEtqpcKoyG3nd/1+lZWVeX2ZWP1P//Z"/>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pic>
        <p:nvPicPr>
          <p:cNvPr id="21511"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3537" y="2724692"/>
            <a:ext cx="4246305" cy="3864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peech Bubble: Rectangle with Corners Rounded 8"/>
          <p:cNvSpPr/>
          <p:nvPr/>
        </p:nvSpPr>
        <p:spPr>
          <a:xfrm>
            <a:off x="155575" y="477559"/>
            <a:ext cx="4983162" cy="5794903"/>
          </a:xfrm>
          <a:prstGeom prst="wedgeRoundRectCallout">
            <a:avLst>
              <a:gd name="adj1" fmla="val 55762"/>
              <a:gd name="adj2" fmla="val 37649"/>
              <a:gd name="adj3" fmla="val 16667"/>
            </a:avLst>
          </a:prstGeom>
          <a:gradFill flip="none" rotWithShape="1">
            <a:gsLst>
              <a:gs pos="0">
                <a:schemeClr val="accent1">
                  <a:tint val="66000"/>
                  <a:satMod val="160000"/>
                  <a:alpha val="49000"/>
                </a:schemeClr>
              </a:gs>
              <a:gs pos="50000">
                <a:schemeClr val="bg1">
                  <a:alpha val="91000"/>
                </a:schemeClr>
              </a:gs>
              <a:gs pos="100000">
                <a:srgbClr val="FF0000">
                  <a:alpha val="50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altLang="en-US" sz="4400" dirty="0">
                <a:solidFill>
                  <a:schemeClr val="tx1"/>
                </a:solidFill>
                <a:latin typeface="Bernard MT Condensed" panose="02050806060905020404" pitchFamily="18" charset="0"/>
                <a:ea typeface="coffee+tea demo" panose="02000603000000000000" pitchFamily="2" charset="0"/>
              </a:rPr>
              <a:t>Change is the law of life.  And those who look only to the past or present are certain to miss the future.</a:t>
            </a:r>
          </a:p>
          <a:p>
            <a:pPr>
              <a:defRPr/>
            </a:pPr>
            <a:endParaRPr lang="en-US" altLang="en-US" sz="4400" dirty="0">
              <a:solidFill>
                <a:schemeClr val="tx1"/>
              </a:solidFill>
              <a:latin typeface="Bernard MT Condensed" panose="02050806060905020404" pitchFamily="18" charset="0"/>
              <a:ea typeface="coffee+tea demo" panose="02000603000000000000" pitchFamily="2" charset="0"/>
            </a:endParaRPr>
          </a:p>
        </p:txBody>
      </p:sp>
      <p:sp>
        <p:nvSpPr>
          <p:cNvPr id="8197" name="Text Box 5"/>
          <p:cNvSpPr txBox="1">
            <a:spLocks noChangeArrowheads="1"/>
          </p:cNvSpPr>
          <p:nvPr/>
        </p:nvSpPr>
        <p:spPr bwMode="auto">
          <a:xfrm>
            <a:off x="1658923" y="1265257"/>
            <a:ext cx="57912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13800" b="1" dirty="0">
                <a:ln>
                  <a:solidFill>
                    <a:schemeClr val="tx1"/>
                  </a:solidFill>
                </a:ln>
                <a:solidFill>
                  <a:srgbClr val="FF0000"/>
                </a:solidFill>
                <a:latin typeface="Impact" panose="020B0806030902050204" pitchFamily="34" charset="0"/>
              </a:rPr>
              <a:t>LIBERAL</a:t>
            </a:r>
          </a:p>
        </p:txBody>
      </p:sp>
      <p:pic>
        <p:nvPicPr>
          <p:cNvPr id="3" name="Picture 2"/>
          <p:cNvPicPr>
            <a:picLocks noChangeAspect="1"/>
          </p:cNvPicPr>
          <p:nvPr/>
        </p:nvPicPr>
        <p:blipFill>
          <a:blip r:embed="rId4"/>
          <a:stretch>
            <a:fillRect/>
          </a:stretch>
        </p:blipFill>
        <p:spPr>
          <a:xfrm>
            <a:off x="0" y="4696942"/>
            <a:ext cx="5694158" cy="2139881"/>
          </a:xfrm>
          <a:prstGeom prst="rect">
            <a:avLst/>
          </a:prstGeom>
        </p:spPr>
      </p:pic>
    </p:spTree>
    <p:extLst>
      <p:ext uri="{BB962C8B-B14F-4D97-AF65-F5344CB8AC3E}">
        <p14:creationId xmlns:p14="http://schemas.microsoft.com/office/powerpoint/2010/main" val="16168381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blinds(horizontal)">
                                      <p:cBhvr>
                                        <p:cTn id="7" dur="500"/>
                                        <p:tgtEl>
                                          <p:spTgt spid="8197"/>
                                        </p:tgtEl>
                                      </p:cBhvr>
                                    </p:animEffect>
                                  </p:childTnLst>
                                </p:cTn>
                              </p:par>
                              <p:par>
                                <p:cTn id="8" presetID="2" presetClass="entr" presetSubtype="4" fill="hold" nodeType="withEffect">
                                  <p:stCondLst>
                                    <p:cond delay="0"/>
                                  </p:stCondLst>
                                  <p:childTnLst>
                                    <p:set>
                                      <p:cBhvr>
                                        <p:cTn id="9" dur="1" fill="hold">
                                          <p:stCondLst>
                                            <p:cond delay="0"/>
                                          </p:stCondLst>
                                        </p:cTn>
                                        <p:tgtEl>
                                          <p:spTgt spid="21511"/>
                                        </p:tgtEl>
                                        <p:attrNameLst>
                                          <p:attrName>style.visibility</p:attrName>
                                        </p:attrNameLst>
                                      </p:cBhvr>
                                      <p:to>
                                        <p:strVal val="visible"/>
                                      </p:to>
                                    </p:set>
                                    <p:anim calcmode="lin" valueType="num">
                                      <p:cBhvr additive="base">
                                        <p:cTn id="10" dur="500" fill="hold"/>
                                        <p:tgtEl>
                                          <p:spTgt spid="21511"/>
                                        </p:tgtEl>
                                        <p:attrNameLst>
                                          <p:attrName>ppt_x</p:attrName>
                                        </p:attrNameLst>
                                      </p:cBhvr>
                                      <p:tavLst>
                                        <p:tav tm="0">
                                          <p:val>
                                            <p:strVal val="#ppt_x"/>
                                          </p:val>
                                        </p:tav>
                                        <p:tav tm="100000">
                                          <p:val>
                                            <p:strVal val="#ppt_x"/>
                                          </p:val>
                                        </p:tav>
                                      </p:tavLst>
                                    </p:anim>
                                    <p:anim calcmode="lin" valueType="num">
                                      <p:cBhvr additive="base">
                                        <p:cTn id="11" dur="500" fill="hold"/>
                                        <p:tgtEl>
                                          <p:spTgt spid="21511"/>
                                        </p:tgtEl>
                                        <p:attrNameLst>
                                          <p:attrName>ppt_y</p:attrName>
                                        </p:attrNameLst>
                                      </p:cBhvr>
                                      <p:tavLst>
                                        <p:tav tm="0">
                                          <p:val>
                                            <p:strVal val="1+#ppt_h/2"/>
                                          </p:val>
                                        </p:tav>
                                        <p:tav tm="100000">
                                          <p:val>
                                            <p:strVal val="#ppt_y"/>
                                          </p:val>
                                        </p:tav>
                                      </p:tavLst>
                                    </p:anim>
                                  </p:childTnLst>
                                </p:cTn>
                              </p:par>
                              <p:par>
                                <p:cTn id="12" presetID="6" presetClass="entr" presetSubtype="16"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Image result for facebook blank"/>
          <p:cNvPicPr>
            <a:picLocks noChangeAspect="1" noChangeArrowheads="1"/>
          </p:cNvPicPr>
          <p:nvPr/>
        </p:nvPicPr>
        <p:blipFill rotWithShape="1">
          <a:blip r:embed="rId2">
            <a:extLst>
              <a:ext uri="{28A0092B-C50C-407E-A947-70E740481C1C}">
                <a14:useLocalDpi xmlns:a14="http://schemas.microsoft.com/office/drawing/2010/main" val="0"/>
              </a:ext>
            </a:extLst>
          </a:blip>
          <a:srcRect l="14883" r="13391"/>
          <a:stretch/>
        </p:blipFill>
        <p:spPr bwMode="auto">
          <a:xfrm>
            <a:off x="48732" y="2468300"/>
            <a:ext cx="4761142" cy="4182213"/>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680" y="1968707"/>
            <a:ext cx="4234510" cy="4681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Rectangle 2"/>
          <p:cNvSpPr>
            <a:spLocks noGrp="1" noChangeArrowheads="1"/>
          </p:cNvSpPr>
          <p:nvPr>
            <p:ph type="title"/>
          </p:nvPr>
        </p:nvSpPr>
        <p:spPr>
          <a:xfrm>
            <a:off x="48732" y="0"/>
            <a:ext cx="3381876" cy="1325563"/>
          </a:xfrm>
        </p:spPr>
        <p:txBody>
          <a:bodyPr>
            <a:normAutofit/>
          </a:bodyPr>
          <a:lstStyle/>
          <a:p>
            <a:pPr eaLnBrk="1" hangingPunct="1"/>
            <a:r>
              <a:rPr lang="en-US" altLang="en-US" sz="5900" dirty="0">
                <a:solidFill>
                  <a:srgbClr val="0000FF"/>
                </a:solidFill>
                <a:effectLst>
                  <a:outerShdw blurRad="38100" dist="38100" dir="2700000" algn="tl">
                    <a:srgbClr val="000000">
                      <a:alpha val="43137"/>
                    </a:srgbClr>
                  </a:outerShdw>
                </a:effectLst>
                <a:latin typeface="Bernard MT Condensed" panose="02050806060905020404" pitchFamily="18" charset="0"/>
              </a:rPr>
              <a:t>Quote #3</a:t>
            </a:r>
          </a:p>
        </p:txBody>
      </p:sp>
      <p:sp>
        <p:nvSpPr>
          <p:cNvPr id="8" name="Speech Bubble: Rectangle with Corners Rounded 7"/>
          <p:cNvSpPr/>
          <p:nvPr/>
        </p:nvSpPr>
        <p:spPr>
          <a:xfrm>
            <a:off x="4062148" y="186512"/>
            <a:ext cx="4983162" cy="5265775"/>
          </a:xfrm>
          <a:prstGeom prst="wedgeRoundRectCallout">
            <a:avLst>
              <a:gd name="adj1" fmla="val -58522"/>
              <a:gd name="adj2" fmla="val 34298"/>
              <a:gd name="adj3" fmla="val 16667"/>
            </a:avLst>
          </a:prstGeom>
          <a:gradFill flip="none" rotWithShape="1">
            <a:gsLst>
              <a:gs pos="0">
                <a:schemeClr val="accent1">
                  <a:tint val="66000"/>
                  <a:satMod val="160000"/>
                  <a:alpha val="49000"/>
                </a:schemeClr>
              </a:gs>
              <a:gs pos="50000">
                <a:schemeClr val="bg1">
                  <a:alpha val="91000"/>
                </a:schemeClr>
              </a:gs>
              <a:gs pos="100000">
                <a:srgbClr val="FF0000">
                  <a:alpha val="50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altLang="en-US" sz="2800" dirty="0">
                <a:solidFill>
                  <a:schemeClr val="tx1"/>
                </a:solidFill>
                <a:latin typeface="Bernard MT Condensed" panose="02050806060905020404" pitchFamily="18" charset="0"/>
              </a:rPr>
              <a:t>…the more public provisions [govt $] were made for [given to] the poor, the less they provided for themselves, and of course became poorer.  And, on the contrary, the less was done for them, the more they did for themselves, and became richer.</a:t>
            </a:r>
          </a:p>
          <a:p>
            <a:pPr>
              <a:defRPr/>
            </a:pPr>
            <a:endParaRPr lang="en-US" altLang="en-US" sz="2800" dirty="0">
              <a:solidFill>
                <a:schemeClr val="tx1"/>
              </a:solidFill>
              <a:latin typeface="Bernard MT Condensed" panose="02050806060905020404" pitchFamily="18" charset="0"/>
            </a:endParaRPr>
          </a:p>
          <a:p>
            <a:pPr>
              <a:defRPr/>
            </a:pPr>
            <a:endParaRPr lang="en-US" altLang="en-US" sz="2800" dirty="0">
              <a:solidFill>
                <a:schemeClr val="tx1"/>
              </a:solidFill>
              <a:latin typeface="Bernard MT Condensed" panose="02050806060905020404" pitchFamily="18" charset="0"/>
            </a:endParaRPr>
          </a:p>
        </p:txBody>
      </p:sp>
      <p:sp>
        <p:nvSpPr>
          <p:cNvPr id="10245" name="Text Box 5"/>
          <p:cNvSpPr txBox="1">
            <a:spLocks noChangeArrowheads="1"/>
          </p:cNvSpPr>
          <p:nvPr/>
        </p:nvSpPr>
        <p:spPr bwMode="auto">
          <a:xfrm>
            <a:off x="438638" y="5266570"/>
            <a:ext cx="8001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600" b="1" dirty="0">
                <a:ln>
                  <a:solidFill>
                    <a:schemeClr val="tx1"/>
                  </a:solidFill>
                </a:ln>
                <a:solidFill>
                  <a:srgbClr val="FF0000"/>
                </a:solidFill>
                <a:latin typeface="Impact" panose="020B0806030902050204" pitchFamily="34" charset="0"/>
              </a:rPr>
              <a:t>CONSERVATIVE</a:t>
            </a:r>
          </a:p>
        </p:txBody>
      </p:sp>
      <p:pic>
        <p:nvPicPr>
          <p:cNvPr id="2" name="Picture 1"/>
          <p:cNvPicPr>
            <a:picLocks noChangeAspect="1"/>
          </p:cNvPicPr>
          <p:nvPr/>
        </p:nvPicPr>
        <p:blipFill>
          <a:blip r:embed="rId4"/>
          <a:stretch>
            <a:fillRect/>
          </a:stretch>
        </p:blipFill>
        <p:spPr>
          <a:xfrm>
            <a:off x="4660232" y="3992697"/>
            <a:ext cx="5688061" cy="2139881"/>
          </a:xfrm>
          <a:prstGeom prst="rect">
            <a:avLst/>
          </a:prstGeom>
        </p:spPr>
      </p:pic>
    </p:spTree>
    <p:extLst>
      <p:ext uri="{BB962C8B-B14F-4D97-AF65-F5344CB8AC3E}">
        <p14:creationId xmlns:p14="http://schemas.microsoft.com/office/powerpoint/2010/main" val="12579028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5"/>
                                        </p:tgtEl>
                                        <p:attrNameLst>
                                          <p:attrName>style.visibility</p:attrName>
                                        </p:attrNameLst>
                                      </p:cBhvr>
                                      <p:to>
                                        <p:strVal val="visible"/>
                                      </p:to>
                                    </p:set>
                                  </p:childTnLst>
                                </p:cTn>
                              </p:par>
                              <p:par>
                                <p:cTn id="7" presetID="21" presetClass="entr" presetSubtype="1"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heel(1)">
                                      <p:cBhvr>
                                        <p:cTn id="9" dur="2000"/>
                                        <p:tgtEl>
                                          <p:spTgt spid="2"/>
                                        </p:tgtEl>
                                      </p:cBhvr>
                                    </p:animEffect>
                                  </p:childTnLst>
                                </p:cTn>
                              </p:par>
                              <p:par>
                                <p:cTn id="10" presetID="16" presetClass="entr" presetSubtype="21" fill="hold" nodeType="withEffect">
                                  <p:stCondLst>
                                    <p:cond delay="0"/>
                                  </p:stCondLst>
                                  <p:childTnLst>
                                    <p:set>
                                      <p:cBhvr>
                                        <p:cTn id="11" dur="1" fill="hold">
                                          <p:stCondLst>
                                            <p:cond delay="0"/>
                                          </p:stCondLst>
                                        </p:cTn>
                                        <p:tgtEl>
                                          <p:spTgt spid="22534"/>
                                        </p:tgtEl>
                                        <p:attrNameLst>
                                          <p:attrName>style.visibility</p:attrName>
                                        </p:attrNameLst>
                                      </p:cBhvr>
                                      <p:to>
                                        <p:strVal val="visible"/>
                                      </p:to>
                                    </p:set>
                                    <p:animEffect transition="in" filter="barn(inVertical)">
                                      <p:cBhvr>
                                        <p:cTn id="12" dur="5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Image result for facebook blank"/>
          <p:cNvPicPr>
            <a:picLocks noChangeAspect="1" noChangeArrowheads="1"/>
          </p:cNvPicPr>
          <p:nvPr/>
        </p:nvPicPr>
        <p:blipFill rotWithShape="1">
          <a:blip r:embed="rId2">
            <a:extLst>
              <a:ext uri="{28A0092B-C50C-407E-A947-70E740481C1C}">
                <a14:useLocalDpi xmlns:a14="http://schemas.microsoft.com/office/drawing/2010/main" val="0"/>
              </a:ext>
            </a:extLst>
          </a:blip>
          <a:srcRect l="14883" r="13391"/>
          <a:stretch/>
        </p:blipFill>
        <p:spPr bwMode="auto">
          <a:xfrm>
            <a:off x="4295790" y="2578394"/>
            <a:ext cx="4761142" cy="41822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07654" y="174626"/>
            <a:ext cx="3092745" cy="1162049"/>
          </a:xfrm>
        </p:spPr>
        <p:txBody>
          <a:bodyPr>
            <a:normAutofit/>
          </a:bodyPr>
          <a:lstStyle/>
          <a:p>
            <a:pPr>
              <a:defRPr/>
            </a:pPr>
            <a:r>
              <a:rPr lang="en-US" altLang="en-US" sz="5900" dirty="0">
                <a:solidFill>
                  <a:srgbClr val="0000FF"/>
                </a:solidFill>
                <a:effectLst>
                  <a:outerShdw blurRad="38100" dist="38100" dir="2700000" algn="tl">
                    <a:srgbClr val="000000">
                      <a:alpha val="43137"/>
                    </a:srgbClr>
                  </a:outerShdw>
                </a:effectLst>
                <a:latin typeface="Bernard MT Condensed" panose="02050806060905020404" pitchFamily="18" charset="0"/>
              </a:rPr>
              <a:t>Quote #4</a:t>
            </a:r>
            <a:endParaRPr lang="en-US" sz="5900" dirty="0">
              <a:solidFill>
                <a:srgbClr val="0000FF"/>
              </a:solidFill>
              <a:effectLst>
                <a:outerShdw blurRad="38100" dist="38100" dir="2700000" algn="tl">
                  <a:srgbClr val="000000">
                    <a:alpha val="43137"/>
                  </a:srgbClr>
                </a:outerShdw>
              </a:effectLst>
              <a:latin typeface="Bernard MT Condensed" panose="02050806060905020404" pitchFamily="18" charset="0"/>
            </a:endParaRPr>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617964" y="1271548"/>
            <a:ext cx="4116794" cy="5489059"/>
          </a:xfrm>
          <a:prstGeom prst="rect">
            <a:avLst/>
          </a:prstGeom>
          <a:noFill/>
          <a:extLst>
            <a:ext uri="{909E8E84-426E-40DD-AFC4-6F175D3DCCD1}">
              <a14:hiddenFill xmlns:a14="http://schemas.microsoft.com/office/drawing/2010/main">
                <a:solidFill>
                  <a:srgbClr val="FFFFFF"/>
                </a:solidFill>
              </a14:hiddenFill>
            </a:ext>
          </a:extLst>
        </p:spPr>
      </p:pic>
      <p:sp>
        <p:nvSpPr>
          <p:cNvPr id="8" name="Speech Bubble: Rectangle with Corners Rounded 7"/>
          <p:cNvSpPr/>
          <p:nvPr/>
        </p:nvSpPr>
        <p:spPr>
          <a:xfrm>
            <a:off x="312502" y="1271548"/>
            <a:ext cx="3983288" cy="4791227"/>
          </a:xfrm>
          <a:prstGeom prst="wedgeRoundRectCallout">
            <a:avLst>
              <a:gd name="adj1" fmla="val 71871"/>
              <a:gd name="adj2" fmla="val 20573"/>
              <a:gd name="adj3" fmla="val 16667"/>
            </a:avLst>
          </a:prstGeom>
          <a:gradFill flip="none" rotWithShape="1">
            <a:gsLst>
              <a:gs pos="0">
                <a:schemeClr val="accent1">
                  <a:tint val="66000"/>
                  <a:satMod val="160000"/>
                  <a:alpha val="49000"/>
                </a:schemeClr>
              </a:gs>
              <a:gs pos="50000">
                <a:schemeClr val="bg1">
                  <a:alpha val="91000"/>
                </a:schemeClr>
              </a:gs>
              <a:gs pos="100000">
                <a:srgbClr val="FF0000">
                  <a:alpha val="50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4400" dirty="0">
                <a:solidFill>
                  <a:schemeClr val="tx1"/>
                </a:solidFill>
                <a:latin typeface="Bernard MT Condensed" panose="02050806060905020404" pitchFamily="18" charset="0"/>
              </a:rPr>
              <a:t>“It is not strange…to mistake change for progress.”</a:t>
            </a:r>
          </a:p>
          <a:p>
            <a:pPr>
              <a:defRPr/>
            </a:pPr>
            <a:endParaRPr lang="en-US" sz="4400" dirty="0">
              <a:solidFill>
                <a:schemeClr val="tx1"/>
              </a:solidFill>
              <a:latin typeface="Bernard MT Condensed" panose="02050806060905020404" pitchFamily="18" charset="0"/>
            </a:endParaRPr>
          </a:p>
          <a:p>
            <a:pPr>
              <a:defRPr/>
            </a:pPr>
            <a:endParaRPr lang="en-US" sz="4400" dirty="0">
              <a:solidFill>
                <a:schemeClr val="tx1"/>
              </a:solidFill>
              <a:latin typeface="Bernard MT Condensed" panose="02050806060905020404" pitchFamily="18" charset="0"/>
            </a:endParaRPr>
          </a:p>
        </p:txBody>
      </p:sp>
      <p:pic>
        <p:nvPicPr>
          <p:cNvPr id="4" name="Picture 3"/>
          <p:cNvPicPr>
            <a:picLocks noChangeAspect="1"/>
          </p:cNvPicPr>
          <p:nvPr/>
        </p:nvPicPr>
        <p:blipFill>
          <a:blip r:embed="rId4"/>
          <a:stretch>
            <a:fillRect/>
          </a:stretch>
        </p:blipFill>
        <p:spPr>
          <a:xfrm>
            <a:off x="201777" y="4016077"/>
            <a:ext cx="4849086" cy="1824254"/>
          </a:xfrm>
          <a:prstGeom prst="rect">
            <a:avLst/>
          </a:prstGeom>
        </p:spPr>
      </p:pic>
      <p:sp>
        <p:nvSpPr>
          <p:cNvPr id="11" name="Text Box 5"/>
          <p:cNvSpPr txBox="1">
            <a:spLocks noChangeArrowheads="1"/>
          </p:cNvSpPr>
          <p:nvPr/>
        </p:nvSpPr>
        <p:spPr bwMode="auto">
          <a:xfrm>
            <a:off x="500138" y="5319105"/>
            <a:ext cx="8001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600" b="1" dirty="0">
                <a:ln>
                  <a:solidFill>
                    <a:schemeClr val="tx1"/>
                  </a:solidFill>
                </a:ln>
                <a:solidFill>
                  <a:srgbClr val="FF0000"/>
                </a:solidFill>
                <a:latin typeface="Impact" panose="020B0806030902050204" pitchFamily="34" charset="0"/>
              </a:rPr>
              <a:t>CONSERVATIVE</a:t>
            </a:r>
          </a:p>
        </p:txBody>
      </p:sp>
    </p:spTree>
    <p:extLst>
      <p:ext uri="{BB962C8B-B14F-4D97-AF65-F5344CB8AC3E}">
        <p14:creationId xmlns:p14="http://schemas.microsoft.com/office/powerpoint/2010/main" val="210432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6" presetClass="entr" presetSubtype="16" fill="hold" nodeType="withEffect">
                                  <p:stCondLst>
                                    <p:cond delay="0"/>
                                  </p:stCondLst>
                                  <p:childTnLst>
                                    <p:set>
                                      <p:cBhvr>
                                        <p:cTn id="8" dur="1" fill="hold">
                                          <p:stCondLst>
                                            <p:cond delay="0"/>
                                          </p:stCondLst>
                                        </p:cTn>
                                        <p:tgtEl>
                                          <p:spTgt spid="10242"/>
                                        </p:tgtEl>
                                        <p:attrNameLst>
                                          <p:attrName>style.visibility</p:attrName>
                                        </p:attrNameLst>
                                      </p:cBhvr>
                                      <p:to>
                                        <p:strVal val="visible"/>
                                      </p:to>
                                    </p:set>
                                    <p:animEffect transition="in" filter="circle(in)">
                                      <p:cBhvr>
                                        <p:cTn id="9" dur="2000"/>
                                        <p:tgtEl>
                                          <p:spTgt spid="10242"/>
                                        </p:tgtEl>
                                      </p:cBhvr>
                                    </p:animEffect>
                                  </p:childTnLst>
                                </p:cTn>
                              </p:par>
                              <p:par>
                                <p:cTn id="10" presetID="31"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Image result for facebook blank"/>
          <p:cNvPicPr>
            <a:picLocks noChangeAspect="1" noChangeArrowheads="1"/>
          </p:cNvPicPr>
          <p:nvPr/>
        </p:nvPicPr>
        <p:blipFill rotWithShape="1">
          <a:blip r:embed="rId2">
            <a:extLst>
              <a:ext uri="{28A0092B-C50C-407E-A947-70E740481C1C}">
                <a14:useLocalDpi xmlns:a14="http://schemas.microsoft.com/office/drawing/2010/main" val="0"/>
              </a:ext>
            </a:extLst>
          </a:blip>
          <a:srcRect l="14883" r="13391"/>
          <a:stretch/>
        </p:blipFill>
        <p:spPr bwMode="auto">
          <a:xfrm>
            <a:off x="171450" y="2675787"/>
            <a:ext cx="4761142" cy="4182213"/>
          </a:xfrm>
          <a:prstGeom prst="rect">
            <a:avLst/>
          </a:prstGeom>
          <a:noFill/>
          <a:extLst>
            <a:ext uri="{909E8E84-426E-40DD-AFC4-6F175D3DCCD1}">
              <a14:hiddenFill xmlns:a14="http://schemas.microsoft.com/office/drawing/2010/main">
                <a:solidFill>
                  <a:srgbClr val="FFFFFF"/>
                </a:solidFill>
              </a14:hiddenFill>
            </a:ext>
          </a:extLst>
        </p:spPr>
      </p:pic>
      <p:sp>
        <p:nvSpPr>
          <p:cNvPr id="24578" name="Rectangle 3"/>
          <p:cNvSpPr>
            <a:spLocks noGrp="1" noChangeArrowheads="1"/>
          </p:cNvSpPr>
          <p:nvPr>
            <p:ph type="title"/>
          </p:nvPr>
        </p:nvSpPr>
        <p:spPr>
          <a:xfrm>
            <a:off x="171450" y="163107"/>
            <a:ext cx="3018317" cy="985209"/>
          </a:xfrm>
        </p:spPr>
        <p:txBody>
          <a:bodyPr>
            <a:normAutofit/>
          </a:bodyPr>
          <a:lstStyle/>
          <a:p>
            <a:pPr>
              <a:defRPr/>
            </a:pPr>
            <a:r>
              <a:rPr lang="en-US" altLang="en-US" sz="5900" dirty="0">
                <a:solidFill>
                  <a:srgbClr val="0000FF"/>
                </a:solidFill>
                <a:effectLst>
                  <a:outerShdw blurRad="38100" dist="38100" dir="2700000" algn="tl">
                    <a:srgbClr val="000000">
                      <a:alpha val="43137"/>
                    </a:srgbClr>
                  </a:outerShdw>
                </a:effectLst>
                <a:latin typeface="Bernard MT Condensed" panose="02050806060905020404" pitchFamily="18" charset="0"/>
              </a:rPr>
              <a:t>Quote #5</a:t>
            </a:r>
          </a:p>
        </p:txBody>
      </p:sp>
      <p:pic>
        <p:nvPicPr>
          <p:cNvPr id="2458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2201747"/>
            <a:ext cx="3851694" cy="465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peech Bubble: Rectangle with Corners Rounded 7"/>
          <p:cNvSpPr/>
          <p:nvPr/>
        </p:nvSpPr>
        <p:spPr>
          <a:xfrm>
            <a:off x="3739566" y="904210"/>
            <a:ext cx="4983162" cy="5265775"/>
          </a:xfrm>
          <a:prstGeom prst="wedgeRoundRectCallout">
            <a:avLst>
              <a:gd name="adj1" fmla="val -56268"/>
              <a:gd name="adj2" fmla="val 26682"/>
              <a:gd name="adj3" fmla="val 16667"/>
            </a:avLst>
          </a:prstGeom>
          <a:gradFill flip="none" rotWithShape="1">
            <a:gsLst>
              <a:gs pos="0">
                <a:schemeClr val="accent1">
                  <a:tint val="66000"/>
                  <a:satMod val="160000"/>
                  <a:alpha val="49000"/>
                </a:schemeClr>
              </a:gs>
              <a:gs pos="50000">
                <a:schemeClr val="bg1">
                  <a:alpha val="91000"/>
                </a:schemeClr>
              </a:gs>
              <a:gs pos="100000">
                <a:srgbClr val="FF0000">
                  <a:alpha val="50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altLang="en-US" sz="5400" dirty="0">
                <a:solidFill>
                  <a:schemeClr val="tx1"/>
                </a:solidFill>
                <a:latin typeface="Bernard MT Condensed" panose="02050806060905020404" pitchFamily="18" charset="0"/>
              </a:rPr>
              <a:t>  A free people ought not only to be armed, but disciplined</a:t>
            </a:r>
            <a:r>
              <a:rPr lang="en-US" altLang="en-US" sz="3600" dirty="0">
                <a:solidFill>
                  <a:schemeClr val="tx1"/>
                </a:solidFill>
                <a:latin typeface="Bernard MT Condensed" panose="02050806060905020404" pitchFamily="18" charset="0"/>
              </a:rPr>
              <a:t>.</a:t>
            </a:r>
          </a:p>
          <a:p>
            <a:pPr>
              <a:defRPr/>
            </a:pPr>
            <a:r>
              <a:rPr lang="en-US" altLang="en-US" sz="4000" dirty="0">
                <a:solidFill>
                  <a:schemeClr val="tx1"/>
                </a:solidFill>
                <a:latin typeface="Bernard MT Condensed" panose="02050806060905020404" pitchFamily="18" charset="0"/>
              </a:rPr>
              <a:t>   </a:t>
            </a:r>
          </a:p>
          <a:p>
            <a:pPr>
              <a:defRPr/>
            </a:pPr>
            <a:endParaRPr lang="en-US" altLang="en-US" sz="4000" dirty="0">
              <a:solidFill>
                <a:schemeClr val="tx1"/>
              </a:solidFill>
              <a:latin typeface="Bernard MT Condensed" panose="02050806060905020404" pitchFamily="18" charset="0"/>
            </a:endParaRPr>
          </a:p>
        </p:txBody>
      </p:sp>
      <p:sp>
        <p:nvSpPr>
          <p:cNvPr id="10" name="Text Box 5"/>
          <p:cNvSpPr txBox="1">
            <a:spLocks noChangeArrowheads="1"/>
          </p:cNvSpPr>
          <p:nvPr/>
        </p:nvSpPr>
        <p:spPr bwMode="auto">
          <a:xfrm>
            <a:off x="533400" y="1796015"/>
            <a:ext cx="8001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600" b="1" dirty="0">
                <a:ln>
                  <a:solidFill>
                    <a:schemeClr val="tx1"/>
                  </a:solidFill>
                </a:ln>
                <a:solidFill>
                  <a:srgbClr val="FF0000"/>
                </a:solidFill>
                <a:latin typeface="Impact" panose="020B0806030902050204" pitchFamily="34" charset="0"/>
              </a:rPr>
              <a:t>CONSERVATIVE</a:t>
            </a:r>
          </a:p>
        </p:txBody>
      </p:sp>
      <p:pic>
        <p:nvPicPr>
          <p:cNvPr id="2" name="Picture 1"/>
          <p:cNvPicPr>
            <a:picLocks noChangeAspect="1"/>
          </p:cNvPicPr>
          <p:nvPr/>
        </p:nvPicPr>
        <p:blipFill>
          <a:blip r:embed="rId4"/>
          <a:stretch>
            <a:fillRect/>
          </a:stretch>
        </p:blipFill>
        <p:spPr>
          <a:xfrm>
            <a:off x="3480569" y="4562096"/>
            <a:ext cx="5688061" cy="2139881"/>
          </a:xfrm>
          <a:prstGeom prst="rect">
            <a:avLst/>
          </a:prstGeom>
        </p:spPr>
      </p:pic>
    </p:spTree>
    <p:extLst>
      <p:ext uri="{BB962C8B-B14F-4D97-AF65-F5344CB8AC3E}">
        <p14:creationId xmlns:p14="http://schemas.microsoft.com/office/powerpoint/2010/main" val="250592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24582"/>
                                        </p:tgtEl>
                                        <p:attrNameLst>
                                          <p:attrName>style.visibility</p:attrName>
                                        </p:attrNameLst>
                                      </p:cBhvr>
                                      <p:to>
                                        <p:strVal val="visible"/>
                                      </p:to>
                                    </p:set>
                                    <p:animEffect transition="in" filter="wipe(down)">
                                      <p:cBhvr>
                                        <p:cTn id="9" dur="580">
                                          <p:stCondLst>
                                            <p:cond delay="0"/>
                                          </p:stCondLst>
                                        </p:cTn>
                                        <p:tgtEl>
                                          <p:spTgt spid="24582"/>
                                        </p:tgtEl>
                                      </p:cBhvr>
                                    </p:animEffect>
                                    <p:anim calcmode="lin" valueType="num">
                                      <p:cBhvr>
                                        <p:cTn id="10" dur="1822" tmFilter="0,0; 0.14,0.36; 0.43,0.73; 0.71,0.91; 1.0,1.0">
                                          <p:stCondLst>
                                            <p:cond delay="0"/>
                                          </p:stCondLst>
                                        </p:cTn>
                                        <p:tgtEl>
                                          <p:spTgt spid="24582"/>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24582"/>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24582"/>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24582"/>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24582"/>
                                        </p:tgtEl>
                                        <p:attrNameLst>
                                          <p:attrName>ppt_y</p:attrName>
                                        </p:attrNameLst>
                                      </p:cBhvr>
                                      <p:tavLst>
                                        <p:tav tm="0" fmla="#ppt_y-sin(pi*$)/81">
                                          <p:val>
                                            <p:fltVal val="0"/>
                                          </p:val>
                                        </p:tav>
                                        <p:tav tm="100000">
                                          <p:val>
                                            <p:fltVal val="1"/>
                                          </p:val>
                                        </p:tav>
                                      </p:tavLst>
                                    </p:anim>
                                    <p:animScale>
                                      <p:cBhvr>
                                        <p:cTn id="15" dur="26">
                                          <p:stCondLst>
                                            <p:cond delay="650"/>
                                          </p:stCondLst>
                                        </p:cTn>
                                        <p:tgtEl>
                                          <p:spTgt spid="24582"/>
                                        </p:tgtEl>
                                      </p:cBhvr>
                                      <p:to x="100000" y="60000"/>
                                    </p:animScale>
                                    <p:animScale>
                                      <p:cBhvr>
                                        <p:cTn id="16" dur="166" decel="50000">
                                          <p:stCondLst>
                                            <p:cond delay="676"/>
                                          </p:stCondLst>
                                        </p:cTn>
                                        <p:tgtEl>
                                          <p:spTgt spid="24582"/>
                                        </p:tgtEl>
                                      </p:cBhvr>
                                      <p:to x="100000" y="100000"/>
                                    </p:animScale>
                                    <p:animScale>
                                      <p:cBhvr>
                                        <p:cTn id="17" dur="26">
                                          <p:stCondLst>
                                            <p:cond delay="1312"/>
                                          </p:stCondLst>
                                        </p:cTn>
                                        <p:tgtEl>
                                          <p:spTgt spid="24582"/>
                                        </p:tgtEl>
                                      </p:cBhvr>
                                      <p:to x="100000" y="80000"/>
                                    </p:animScale>
                                    <p:animScale>
                                      <p:cBhvr>
                                        <p:cTn id="18" dur="166" decel="50000">
                                          <p:stCondLst>
                                            <p:cond delay="1338"/>
                                          </p:stCondLst>
                                        </p:cTn>
                                        <p:tgtEl>
                                          <p:spTgt spid="24582"/>
                                        </p:tgtEl>
                                      </p:cBhvr>
                                      <p:to x="100000" y="100000"/>
                                    </p:animScale>
                                    <p:animScale>
                                      <p:cBhvr>
                                        <p:cTn id="19" dur="26">
                                          <p:stCondLst>
                                            <p:cond delay="1642"/>
                                          </p:stCondLst>
                                        </p:cTn>
                                        <p:tgtEl>
                                          <p:spTgt spid="24582"/>
                                        </p:tgtEl>
                                      </p:cBhvr>
                                      <p:to x="100000" y="90000"/>
                                    </p:animScale>
                                    <p:animScale>
                                      <p:cBhvr>
                                        <p:cTn id="20" dur="166" decel="50000">
                                          <p:stCondLst>
                                            <p:cond delay="1668"/>
                                          </p:stCondLst>
                                        </p:cTn>
                                        <p:tgtEl>
                                          <p:spTgt spid="24582"/>
                                        </p:tgtEl>
                                      </p:cBhvr>
                                      <p:to x="100000" y="100000"/>
                                    </p:animScale>
                                    <p:animScale>
                                      <p:cBhvr>
                                        <p:cTn id="21" dur="26">
                                          <p:stCondLst>
                                            <p:cond delay="1808"/>
                                          </p:stCondLst>
                                        </p:cTn>
                                        <p:tgtEl>
                                          <p:spTgt spid="24582"/>
                                        </p:tgtEl>
                                      </p:cBhvr>
                                      <p:to x="100000" y="95000"/>
                                    </p:animScale>
                                    <p:animScale>
                                      <p:cBhvr>
                                        <p:cTn id="22" dur="166" decel="50000">
                                          <p:stCondLst>
                                            <p:cond delay="1834"/>
                                          </p:stCondLst>
                                        </p:cTn>
                                        <p:tgtEl>
                                          <p:spTgt spid="24582"/>
                                        </p:tgtEl>
                                      </p:cBhvr>
                                      <p:to x="100000" y="100000"/>
                                    </p:animScale>
                                  </p:childTnLst>
                                </p:cTn>
                              </p:par>
                              <p:par>
                                <p:cTn id="23" presetID="21" presetClass="entr" presetSubtype="1"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heel(1)">
                                      <p:cBhvr>
                                        <p:cTn id="2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Image result for facebook blank"/>
          <p:cNvPicPr>
            <a:picLocks noChangeAspect="1" noChangeArrowheads="1"/>
          </p:cNvPicPr>
          <p:nvPr/>
        </p:nvPicPr>
        <p:blipFill rotWithShape="1">
          <a:blip r:embed="rId2">
            <a:extLst>
              <a:ext uri="{28A0092B-C50C-407E-A947-70E740481C1C}">
                <a14:useLocalDpi xmlns:a14="http://schemas.microsoft.com/office/drawing/2010/main" val="0"/>
              </a:ext>
            </a:extLst>
          </a:blip>
          <a:srcRect l="14883" r="13391"/>
          <a:stretch/>
        </p:blipFill>
        <p:spPr bwMode="auto">
          <a:xfrm>
            <a:off x="4261514" y="2658324"/>
            <a:ext cx="4761142" cy="41822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50185" y="88680"/>
            <a:ext cx="3486150" cy="1070269"/>
          </a:xfrm>
        </p:spPr>
        <p:txBody>
          <a:bodyPr>
            <a:normAutofit/>
          </a:bodyPr>
          <a:lstStyle/>
          <a:p>
            <a:pPr>
              <a:defRPr/>
            </a:pPr>
            <a:r>
              <a:rPr lang="en-US" altLang="en-US" sz="5900" dirty="0">
                <a:solidFill>
                  <a:srgbClr val="0000FF"/>
                </a:solidFill>
                <a:effectLst>
                  <a:outerShdw blurRad="38100" dist="38100" dir="2700000" algn="tl">
                    <a:srgbClr val="000000">
                      <a:alpha val="43137"/>
                    </a:srgbClr>
                  </a:outerShdw>
                </a:effectLst>
                <a:latin typeface="Bernard MT Condensed" panose="02050806060905020404" pitchFamily="18" charset="0"/>
              </a:rPr>
              <a:t>Quote #6</a:t>
            </a:r>
            <a:endParaRPr lang="en-US" sz="5900" dirty="0">
              <a:solidFill>
                <a:srgbClr val="0000FF"/>
              </a:solidFill>
              <a:effectLst>
                <a:outerShdw blurRad="38100" dist="38100" dir="2700000" algn="tl">
                  <a:srgbClr val="000000">
                    <a:alpha val="43137"/>
                  </a:srgbClr>
                </a:outerShdw>
              </a:effectLst>
              <a:latin typeface="Bernard MT Condensed" panose="02050806060905020404" pitchFamily="18" charset="0"/>
            </a:endParaRPr>
          </a:p>
        </p:txBody>
      </p:sp>
      <p:pic>
        <p:nvPicPr>
          <p:cNvPr id="256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9584" y="3031958"/>
            <a:ext cx="4173319" cy="3808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peech Bubble: Rectangle with Corners Rounded 7"/>
          <p:cNvSpPr/>
          <p:nvPr/>
        </p:nvSpPr>
        <p:spPr>
          <a:xfrm>
            <a:off x="155575" y="1368941"/>
            <a:ext cx="4983162" cy="5265775"/>
          </a:xfrm>
          <a:prstGeom prst="wedgeRoundRectCallout">
            <a:avLst>
              <a:gd name="adj1" fmla="val 58015"/>
              <a:gd name="adj2" fmla="val 17238"/>
              <a:gd name="adj3" fmla="val 16667"/>
            </a:avLst>
          </a:prstGeom>
          <a:gradFill flip="none" rotWithShape="1">
            <a:gsLst>
              <a:gs pos="0">
                <a:schemeClr val="accent1">
                  <a:tint val="66000"/>
                  <a:satMod val="160000"/>
                  <a:alpha val="49000"/>
                </a:schemeClr>
              </a:gs>
              <a:gs pos="50000">
                <a:schemeClr val="bg1">
                  <a:alpha val="91000"/>
                </a:schemeClr>
              </a:gs>
              <a:gs pos="100000">
                <a:srgbClr val="FF0000">
                  <a:alpha val="50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en-US" sz="3600" dirty="0">
              <a:solidFill>
                <a:schemeClr val="tx1"/>
              </a:solidFill>
              <a:latin typeface="Bernard MT Condensed" panose="02050806060905020404" pitchFamily="18" charset="0"/>
            </a:endParaRPr>
          </a:p>
          <a:p>
            <a:pPr>
              <a:defRPr/>
            </a:pPr>
            <a:endParaRPr lang="en-US" sz="3600" b="1" dirty="0">
              <a:solidFill>
                <a:schemeClr val="tx1"/>
              </a:solidFill>
              <a:latin typeface="Bernard MT Condensed" panose="02050806060905020404" pitchFamily="18" charset="0"/>
            </a:endParaRPr>
          </a:p>
          <a:p>
            <a:pPr>
              <a:defRPr/>
            </a:pPr>
            <a:r>
              <a:rPr lang="en-US" sz="3600" b="1" dirty="0">
                <a:solidFill>
                  <a:schemeClr val="tx1"/>
                </a:solidFill>
                <a:latin typeface="Bernard MT Condensed" panose="02050806060905020404" pitchFamily="18" charset="0"/>
              </a:rPr>
              <a:t>If people cannot trust their government to the job for which it exists – to protect them and to promote their common welfare – all else is lost.</a:t>
            </a:r>
          </a:p>
          <a:p>
            <a:pPr>
              <a:defRPr/>
            </a:pPr>
            <a:endParaRPr lang="en-US" sz="3600" b="1" dirty="0">
              <a:solidFill>
                <a:schemeClr val="tx1"/>
              </a:solidFill>
              <a:latin typeface="Bernard MT Condensed" panose="02050806060905020404" pitchFamily="18" charset="0"/>
            </a:endParaRPr>
          </a:p>
          <a:p>
            <a:pPr>
              <a:defRPr/>
            </a:pPr>
            <a:endParaRPr lang="en-US" sz="3600" b="1" dirty="0">
              <a:solidFill>
                <a:schemeClr val="tx1"/>
              </a:solidFill>
              <a:latin typeface="Bernard MT Condensed" panose="02050806060905020404" pitchFamily="18" charset="0"/>
            </a:endParaRPr>
          </a:p>
          <a:p>
            <a:pPr>
              <a:defRPr/>
            </a:pPr>
            <a:endParaRPr lang="en-US" sz="3600" b="1" dirty="0">
              <a:solidFill>
                <a:schemeClr val="tx1"/>
              </a:solidFill>
              <a:latin typeface="Bernard MT Condensed" panose="02050806060905020404" pitchFamily="18" charset="0"/>
            </a:endParaRPr>
          </a:p>
          <a:p>
            <a:pPr>
              <a:defRPr/>
            </a:pPr>
            <a:endParaRPr lang="en-US" sz="3600" b="1" dirty="0">
              <a:solidFill>
                <a:schemeClr val="tx1"/>
              </a:solidFill>
              <a:latin typeface="Bernard MT Condensed" panose="02050806060905020404" pitchFamily="18" charset="0"/>
            </a:endParaRPr>
          </a:p>
        </p:txBody>
      </p:sp>
      <p:sp>
        <p:nvSpPr>
          <p:cNvPr id="10" name="Text Box 5"/>
          <p:cNvSpPr txBox="1">
            <a:spLocks noChangeArrowheads="1"/>
          </p:cNvSpPr>
          <p:nvPr/>
        </p:nvSpPr>
        <p:spPr bwMode="auto">
          <a:xfrm>
            <a:off x="3123773" y="-40936"/>
            <a:ext cx="57912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13800" b="1" dirty="0">
                <a:ln>
                  <a:solidFill>
                    <a:schemeClr val="tx1"/>
                  </a:solidFill>
                </a:ln>
                <a:solidFill>
                  <a:srgbClr val="FF0000"/>
                </a:solidFill>
                <a:latin typeface="Impact" panose="020B0806030902050204" pitchFamily="34" charset="0"/>
              </a:rPr>
              <a:t>LIBERAL</a:t>
            </a:r>
          </a:p>
        </p:txBody>
      </p:sp>
      <p:pic>
        <p:nvPicPr>
          <p:cNvPr id="6" name="Picture 5"/>
          <p:cNvPicPr>
            <a:picLocks noChangeAspect="1"/>
          </p:cNvPicPr>
          <p:nvPr/>
        </p:nvPicPr>
        <p:blipFill>
          <a:blip r:embed="rId4"/>
          <a:stretch>
            <a:fillRect/>
          </a:stretch>
        </p:blipFill>
        <p:spPr>
          <a:xfrm>
            <a:off x="584873" y="5074290"/>
            <a:ext cx="5694158" cy="2139881"/>
          </a:xfrm>
          <a:prstGeom prst="rect">
            <a:avLst/>
          </a:prstGeom>
        </p:spPr>
      </p:pic>
    </p:spTree>
    <p:extLst>
      <p:ext uri="{BB962C8B-B14F-4D97-AF65-F5344CB8AC3E}">
        <p14:creationId xmlns:p14="http://schemas.microsoft.com/office/powerpoint/2010/main" val="268060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25606"/>
                                        </p:tgtEl>
                                        <p:attrNameLst>
                                          <p:attrName>style.visibility</p:attrName>
                                        </p:attrNameLst>
                                      </p:cBhvr>
                                      <p:to>
                                        <p:strVal val="visible"/>
                                      </p:to>
                                    </p:set>
                                    <p:animEffect transition="in" filter="wipe(down)">
                                      <p:cBhvr>
                                        <p:cTn id="13" dur="500"/>
                                        <p:tgtEl>
                                          <p:spTgt spid="25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Image result for facebook blank"/>
          <p:cNvPicPr>
            <a:picLocks noChangeAspect="1" noChangeArrowheads="1"/>
          </p:cNvPicPr>
          <p:nvPr/>
        </p:nvPicPr>
        <p:blipFill rotWithShape="1">
          <a:blip r:embed="rId2">
            <a:extLst>
              <a:ext uri="{28A0092B-C50C-407E-A947-70E740481C1C}">
                <a14:useLocalDpi xmlns:a14="http://schemas.microsoft.com/office/drawing/2010/main" val="0"/>
              </a:ext>
            </a:extLst>
          </a:blip>
          <a:srcRect l="14883" r="13391"/>
          <a:stretch/>
        </p:blipFill>
        <p:spPr bwMode="auto">
          <a:xfrm>
            <a:off x="4295790" y="2578394"/>
            <a:ext cx="4761142" cy="4182213"/>
          </a:xfrm>
          <a:prstGeom prst="rect">
            <a:avLst/>
          </a:prstGeom>
          <a:noFill/>
          <a:extLst>
            <a:ext uri="{909E8E84-426E-40DD-AFC4-6F175D3DCCD1}">
              <a14:hiddenFill xmlns:a14="http://schemas.microsoft.com/office/drawing/2010/main">
                <a:solidFill>
                  <a:srgbClr val="FFFFFF"/>
                </a:solidFill>
              </a14:hiddenFill>
            </a:ext>
          </a:extLst>
        </p:spPr>
      </p:pic>
      <p:sp>
        <p:nvSpPr>
          <p:cNvPr id="26626" name="Rectangle 2"/>
          <p:cNvSpPr>
            <a:spLocks noGrp="1" noChangeArrowheads="1"/>
          </p:cNvSpPr>
          <p:nvPr>
            <p:ph type="title"/>
          </p:nvPr>
        </p:nvSpPr>
        <p:spPr>
          <a:xfrm>
            <a:off x="118287" y="120577"/>
            <a:ext cx="3071480" cy="1017107"/>
          </a:xfrm>
        </p:spPr>
        <p:txBody>
          <a:bodyPr>
            <a:normAutofit/>
          </a:bodyPr>
          <a:lstStyle/>
          <a:p>
            <a:pPr>
              <a:defRPr/>
            </a:pPr>
            <a:r>
              <a:rPr lang="en-US" altLang="en-US" sz="5900" dirty="0">
                <a:solidFill>
                  <a:srgbClr val="0000FF"/>
                </a:solidFill>
                <a:effectLst>
                  <a:outerShdw blurRad="38100" dist="38100" dir="2700000" algn="tl">
                    <a:srgbClr val="000000">
                      <a:alpha val="43137"/>
                    </a:srgbClr>
                  </a:outerShdw>
                </a:effectLst>
                <a:latin typeface="Bernard MT Condensed" panose="02050806060905020404" pitchFamily="18" charset="0"/>
              </a:rPr>
              <a:t>Quote #7</a:t>
            </a:r>
          </a:p>
        </p:txBody>
      </p:sp>
      <p:pic>
        <p:nvPicPr>
          <p:cNvPr id="2663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2570" y="2568131"/>
            <a:ext cx="3865631" cy="418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peech Bubble: Rectangle with Corners Rounded 7"/>
          <p:cNvSpPr/>
          <p:nvPr/>
        </p:nvSpPr>
        <p:spPr>
          <a:xfrm>
            <a:off x="155575" y="1368941"/>
            <a:ext cx="4983162" cy="5265775"/>
          </a:xfrm>
          <a:prstGeom prst="wedgeRoundRectCallout">
            <a:avLst>
              <a:gd name="adj1" fmla="val 66386"/>
              <a:gd name="adj2" fmla="val 15714"/>
              <a:gd name="adj3" fmla="val 16667"/>
            </a:avLst>
          </a:prstGeom>
          <a:gradFill flip="none" rotWithShape="1">
            <a:gsLst>
              <a:gs pos="0">
                <a:schemeClr val="accent1">
                  <a:tint val="66000"/>
                  <a:satMod val="160000"/>
                  <a:alpha val="49000"/>
                </a:schemeClr>
              </a:gs>
              <a:gs pos="50000">
                <a:schemeClr val="bg1">
                  <a:alpha val="91000"/>
                </a:schemeClr>
              </a:gs>
              <a:gs pos="100000">
                <a:srgbClr val="FF0000">
                  <a:alpha val="50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defRPr/>
            </a:pPr>
            <a:r>
              <a:rPr lang="en-US" altLang="en-US" sz="4000" dirty="0">
                <a:solidFill>
                  <a:schemeClr val="tx1"/>
                </a:solidFill>
                <a:latin typeface="Bernard MT Condensed" panose="02050806060905020404" pitchFamily="18" charset="0"/>
              </a:rPr>
              <a:t>The nine most terrifying words in the English language are, I’m from the government and I’m here to help.</a:t>
            </a:r>
          </a:p>
          <a:p>
            <a:pPr>
              <a:lnSpc>
                <a:spcPct val="90000"/>
              </a:lnSpc>
              <a:defRPr/>
            </a:pPr>
            <a:endParaRPr lang="en-US" altLang="en-US" sz="4000" dirty="0">
              <a:solidFill>
                <a:schemeClr val="tx1"/>
              </a:solidFill>
              <a:latin typeface="Bernard MT Condensed" panose="02050806060905020404" pitchFamily="18" charset="0"/>
            </a:endParaRPr>
          </a:p>
          <a:p>
            <a:pPr>
              <a:lnSpc>
                <a:spcPct val="90000"/>
              </a:lnSpc>
              <a:defRPr/>
            </a:pPr>
            <a:endParaRPr lang="en-US" altLang="en-US" sz="4000" dirty="0">
              <a:solidFill>
                <a:schemeClr val="tx1"/>
              </a:solidFill>
              <a:latin typeface="Bernard MT Condensed" panose="02050806060905020404" pitchFamily="18" charset="0"/>
            </a:endParaRPr>
          </a:p>
          <a:p>
            <a:pPr>
              <a:lnSpc>
                <a:spcPct val="90000"/>
              </a:lnSpc>
              <a:defRPr/>
            </a:pPr>
            <a:endParaRPr lang="en-US" altLang="en-US" sz="4000" dirty="0">
              <a:solidFill>
                <a:schemeClr val="tx1"/>
              </a:solidFill>
              <a:latin typeface="Bernard MT Condensed" panose="02050806060905020404" pitchFamily="18" charset="0"/>
            </a:endParaRPr>
          </a:p>
        </p:txBody>
      </p:sp>
      <p:sp>
        <p:nvSpPr>
          <p:cNvPr id="11" name="Text Box 5"/>
          <p:cNvSpPr txBox="1">
            <a:spLocks noChangeArrowheads="1"/>
          </p:cNvSpPr>
          <p:nvPr/>
        </p:nvSpPr>
        <p:spPr bwMode="auto">
          <a:xfrm>
            <a:off x="1360967" y="648660"/>
            <a:ext cx="8001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9600" b="1" dirty="0">
                <a:ln>
                  <a:solidFill>
                    <a:schemeClr val="tx1"/>
                  </a:solidFill>
                </a:ln>
                <a:solidFill>
                  <a:srgbClr val="FF0000"/>
                </a:solidFill>
                <a:latin typeface="Impact" panose="020B0806030902050204" pitchFamily="34" charset="0"/>
              </a:rPr>
              <a:t>CONSERVATIVE</a:t>
            </a:r>
          </a:p>
        </p:txBody>
      </p:sp>
      <p:pic>
        <p:nvPicPr>
          <p:cNvPr id="2" name="Picture 1"/>
          <p:cNvPicPr>
            <a:picLocks noChangeAspect="1"/>
          </p:cNvPicPr>
          <p:nvPr/>
        </p:nvPicPr>
        <p:blipFill>
          <a:blip r:embed="rId4"/>
          <a:stretch>
            <a:fillRect/>
          </a:stretch>
        </p:blipFill>
        <p:spPr>
          <a:xfrm>
            <a:off x="155575" y="4726092"/>
            <a:ext cx="5688061" cy="2139881"/>
          </a:xfrm>
          <a:prstGeom prst="rect">
            <a:avLst/>
          </a:prstGeom>
        </p:spPr>
      </p:pic>
    </p:spTree>
    <p:extLst>
      <p:ext uri="{BB962C8B-B14F-4D97-AF65-F5344CB8AC3E}">
        <p14:creationId xmlns:p14="http://schemas.microsoft.com/office/powerpoint/2010/main" val="2910229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26630"/>
                                        </p:tgtEl>
                                        <p:attrNameLst>
                                          <p:attrName>style.visibility</p:attrName>
                                        </p:attrNameLst>
                                      </p:cBhvr>
                                      <p:to>
                                        <p:strVal val="visible"/>
                                      </p:to>
                                    </p:set>
                                    <p:animEffect transition="in" filter="fade">
                                      <p:cBhvr>
                                        <p:cTn id="9" dur="1000"/>
                                        <p:tgtEl>
                                          <p:spTgt spid="26630"/>
                                        </p:tgtEl>
                                      </p:cBhvr>
                                    </p:animEffect>
                                    <p:anim calcmode="lin" valueType="num">
                                      <p:cBhvr>
                                        <p:cTn id="10" dur="1000" fill="hold"/>
                                        <p:tgtEl>
                                          <p:spTgt spid="26630"/>
                                        </p:tgtEl>
                                        <p:attrNameLst>
                                          <p:attrName>ppt_x</p:attrName>
                                        </p:attrNameLst>
                                      </p:cBhvr>
                                      <p:tavLst>
                                        <p:tav tm="0">
                                          <p:val>
                                            <p:strVal val="#ppt_x"/>
                                          </p:val>
                                        </p:tav>
                                        <p:tav tm="100000">
                                          <p:val>
                                            <p:strVal val="#ppt_x"/>
                                          </p:val>
                                        </p:tav>
                                      </p:tavLst>
                                    </p:anim>
                                    <p:anim calcmode="lin" valueType="num">
                                      <p:cBhvr>
                                        <p:cTn id="11" dur="1000" fill="hold"/>
                                        <p:tgtEl>
                                          <p:spTgt spid="26630"/>
                                        </p:tgtEl>
                                        <p:attrNameLst>
                                          <p:attrName>ppt_y</p:attrName>
                                        </p:attrNameLst>
                                      </p:cBhvr>
                                      <p:tavLst>
                                        <p:tav tm="0">
                                          <p:val>
                                            <p:strVal val="#ppt_y+.1"/>
                                          </p:val>
                                        </p:tav>
                                        <p:tav tm="100000">
                                          <p:val>
                                            <p:strVal val="#ppt_y"/>
                                          </p:val>
                                        </p:tav>
                                      </p:tavLst>
                                    </p:anim>
                                  </p:childTnLst>
                                </p:cTn>
                              </p:par>
                              <p:par>
                                <p:cTn id="12" presetID="6" presetClass="entr" presetSubtype="16"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circle(in)">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Picture 2" descr="Image result for facebook blank"/>
          <p:cNvPicPr>
            <a:picLocks noChangeAspect="1" noChangeArrowheads="1"/>
          </p:cNvPicPr>
          <p:nvPr/>
        </p:nvPicPr>
        <p:blipFill rotWithShape="1">
          <a:blip r:embed="rId2">
            <a:extLst>
              <a:ext uri="{28A0092B-C50C-407E-A947-70E740481C1C}">
                <a14:useLocalDpi xmlns:a14="http://schemas.microsoft.com/office/drawing/2010/main" val="0"/>
              </a:ext>
            </a:extLst>
          </a:blip>
          <a:srcRect l="14883" r="13391"/>
          <a:stretch/>
        </p:blipFill>
        <p:spPr bwMode="auto">
          <a:xfrm>
            <a:off x="4226771" y="2675787"/>
            <a:ext cx="4761142" cy="4182213"/>
          </a:xfrm>
          <a:prstGeom prst="rect">
            <a:avLst/>
          </a:prstGeom>
          <a:noFill/>
          <a:extLst>
            <a:ext uri="{909E8E84-426E-40DD-AFC4-6F175D3DCCD1}">
              <a14:hiddenFill xmlns:a14="http://schemas.microsoft.com/office/drawing/2010/main">
                <a:solidFill>
                  <a:srgbClr val="FFFFFF"/>
                </a:solidFill>
              </a14:hiddenFill>
            </a:ext>
          </a:extLst>
        </p:spPr>
      </p:pic>
      <p:sp>
        <p:nvSpPr>
          <p:cNvPr id="27650" name="Rectangle 2"/>
          <p:cNvSpPr>
            <a:spLocks noGrp="1" noChangeArrowheads="1"/>
          </p:cNvSpPr>
          <p:nvPr>
            <p:ph type="title"/>
          </p:nvPr>
        </p:nvSpPr>
        <p:spPr>
          <a:xfrm>
            <a:off x="0" y="-107157"/>
            <a:ext cx="3537098" cy="1620838"/>
          </a:xfrm>
        </p:spPr>
        <p:txBody>
          <a:bodyPr>
            <a:normAutofit/>
          </a:bodyPr>
          <a:lstStyle/>
          <a:p>
            <a:pPr eaLnBrk="1" hangingPunct="1"/>
            <a:r>
              <a:rPr lang="en-US" altLang="en-US" sz="6600" dirty="0">
                <a:solidFill>
                  <a:srgbClr val="0000FF"/>
                </a:solidFill>
                <a:effectLst>
                  <a:outerShdw blurRad="38100" dist="38100" dir="2700000" algn="tl">
                    <a:srgbClr val="000000">
                      <a:alpha val="43137"/>
                    </a:srgbClr>
                  </a:outerShdw>
                </a:effectLst>
                <a:latin typeface="Bernard MT Condensed" panose="02050806060905020404" pitchFamily="18" charset="0"/>
              </a:rPr>
              <a:t>Quote #8</a:t>
            </a:r>
          </a:p>
        </p:txBody>
      </p:sp>
      <p:pic>
        <p:nvPicPr>
          <p:cNvPr id="2765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3687" y="2675787"/>
            <a:ext cx="4182213" cy="418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peech Bubble: Rectangle with Corners Rounded 7"/>
          <p:cNvSpPr/>
          <p:nvPr/>
        </p:nvSpPr>
        <p:spPr>
          <a:xfrm>
            <a:off x="155574" y="1368941"/>
            <a:ext cx="5273649" cy="5265775"/>
          </a:xfrm>
          <a:prstGeom prst="wedgeRoundRectCallout">
            <a:avLst>
              <a:gd name="adj1" fmla="val 55762"/>
              <a:gd name="adj2" fmla="val 37649"/>
              <a:gd name="adj3" fmla="val 16667"/>
            </a:avLst>
          </a:prstGeom>
          <a:gradFill flip="none" rotWithShape="1">
            <a:gsLst>
              <a:gs pos="0">
                <a:schemeClr val="accent1">
                  <a:tint val="66000"/>
                  <a:satMod val="160000"/>
                  <a:alpha val="49000"/>
                </a:schemeClr>
              </a:gs>
              <a:gs pos="50000">
                <a:schemeClr val="bg1">
                  <a:alpha val="91000"/>
                </a:schemeClr>
              </a:gs>
              <a:gs pos="100000">
                <a:srgbClr val="FF0000">
                  <a:alpha val="50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en-US" altLang="en-US" sz="4000" dirty="0">
              <a:solidFill>
                <a:schemeClr val="tx1"/>
              </a:solidFill>
              <a:latin typeface="Bernard MT Condensed" panose="02050806060905020404" pitchFamily="18" charset="0"/>
            </a:endParaRPr>
          </a:p>
          <a:p>
            <a:pPr>
              <a:defRPr/>
            </a:pPr>
            <a:r>
              <a:rPr lang="en-US" altLang="en-US" sz="4000" dirty="0">
                <a:solidFill>
                  <a:schemeClr val="tx1"/>
                </a:solidFill>
                <a:latin typeface="Bernard MT Condensed" panose="02050806060905020404" pitchFamily="18" charset="0"/>
              </a:rPr>
              <a:t>Here is my principal: Taxes shall be levied according to the ability to pay.  That is the only American principal.</a:t>
            </a:r>
          </a:p>
          <a:p>
            <a:pPr>
              <a:defRPr/>
            </a:pPr>
            <a:endParaRPr lang="en-US" sz="4000" dirty="0">
              <a:ln>
                <a:solidFill>
                  <a:schemeClr val="tx1"/>
                </a:solidFill>
              </a:ln>
              <a:solidFill>
                <a:schemeClr val="tx1"/>
              </a:solidFill>
              <a:latin typeface="Bernard MT Condensed" panose="02050806060905020404" pitchFamily="18" charset="0"/>
            </a:endParaRPr>
          </a:p>
          <a:p>
            <a:pPr>
              <a:defRPr/>
            </a:pPr>
            <a:endParaRPr lang="en-US" sz="4000" dirty="0">
              <a:ln>
                <a:solidFill>
                  <a:schemeClr val="tx1"/>
                </a:solidFill>
              </a:ln>
              <a:solidFill>
                <a:schemeClr val="tx1"/>
              </a:solidFill>
              <a:latin typeface="Bernard MT Condensed" panose="02050806060905020404" pitchFamily="18" charset="0"/>
            </a:endParaRPr>
          </a:p>
          <a:p>
            <a:pPr>
              <a:defRPr/>
            </a:pPr>
            <a:endParaRPr lang="en-US" sz="4000" dirty="0">
              <a:ln>
                <a:solidFill>
                  <a:schemeClr val="tx1"/>
                </a:solidFill>
              </a:ln>
              <a:solidFill>
                <a:schemeClr val="tx1"/>
              </a:solidFill>
              <a:latin typeface="Bernard MT Condensed" panose="02050806060905020404" pitchFamily="18" charset="0"/>
            </a:endParaRPr>
          </a:p>
        </p:txBody>
      </p:sp>
      <p:sp>
        <p:nvSpPr>
          <p:cNvPr id="11" name="Text Box 5"/>
          <p:cNvSpPr txBox="1">
            <a:spLocks noChangeArrowheads="1"/>
          </p:cNvSpPr>
          <p:nvPr/>
        </p:nvSpPr>
        <p:spPr bwMode="auto">
          <a:xfrm>
            <a:off x="3196713" y="0"/>
            <a:ext cx="57912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13800" b="1" dirty="0">
                <a:ln>
                  <a:solidFill>
                    <a:schemeClr val="tx1"/>
                  </a:solidFill>
                </a:ln>
                <a:solidFill>
                  <a:srgbClr val="FF0000"/>
                </a:solidFill>
                <a:latin typeface="Impact" panose="020B0806030902050204" pitchFamily="34" charset="0"/>
              </a:rPr>
              <a:t>LIBERAL</a:t>
            </a:r>
          </a:p>
        </p:txBody>
      </p:sp>
      <p:pic>
        <p:nvPicPr>
          <p:cNvPr id="2" name="Picture 1"/>
          <p:cNvPicPr>
            <a:picLocks noChangeAspect="1"/>
          </p:cNvPicPr>
          <p:nvPr/>
        </p:nvPicPr>
        <p:blipFill>
          <a:blip r:embed="rId4"/>
          <a:stretch>
            <a:fillRect/>
          </a:stretch>
        </p:blipFill>
        <p:spPr>
          <a:xfrm>
            <a:off x="-183398" y="4931497"/>
            <a:ext cx="5974598" cy="1926503"/>
          </a:xfrm>
          <a:prstGeom prst="rect">
            <a:avLst/>
          </a:prstGeom>
        </p:spPr>
      </p:pic>
    </p:spTree>
    <p:extLst>
      <p:ext uri="{BB962C8B-B14F-4D97-AF65-F5344CB8AC3E}">
        <p14:creationId xmlns:p14="http://schemas.microsoft.com/office/powerpoint/2010/main" val="850818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42" presetClass="entr" presetSubtype="0" fill="hold" nodeType="withEffect">
                                  <p:stCondLst>
                                    <p:cond delay="0"/>
                                  </p:stCondLst>
                                  <p:childTnLst>
                                    <p:set>
                                      <p:cBhvr>
                                        <p:cTn id="9" dur="1" fill="hold">
                                          <p:stCondLst>
                                            <p:cond delay="0"/>
                                          </p:stCondLst>
                                        </p:cTn>
                                        <p:tgtEl>
                                          <p:spTgt spid="27654"/>
                                        </p:tgtEl>
                                        <p:attrNameLst>
                                          <p:attrName>style.visibility</p:attrName>
                                        </p:attrNameLst>
                                      </p:cBhvr>
                                      <p:to>
                                        <p:strVal val="visible"/>
                                      </p:to>
                                    </p:set>
                                    <p:animEffect transition="in" filter="fade">
                                      <p:cBhvr>
                                        <p:cTn id="10" dur="1000"/>
                                        <p:tgtEl>
                                          <p:spTgt spid="27654"/>
                                        </p:tgtEl>
                                      </p:cBhvr>
                                    </p:animEffect>
                                    <p:anim calcmode="lin" valueType="num">
                                      <p:cBhvr>
                                        <p:cTn id="11" dur="1000" fill="hold"/>
                                        <p:tgtEl>
                                          <p:spTgt spid="27654"/>
                                        </p:tgtEl>
                                        <p:attrNameLst>
                                          <p:attrName>ppt_x</p:attrName>
                                        </p:attrNameLst>
                                      </p:cBhvr>
                                      <p:tavLst>
                                        <p:tav tm="0">
                                          <p:val>
                                            <p:strVal val="#ppt_x"/>
                                          </p:val>
                                        </p:tav>
                                        <p:tav tm="100000">
                                          <p:val>
                                            <p:strVal val="#ppt_x"/>
                                          </p:val>
                                        </p:tav>
                                      </p:tavLst>
                                    </p:anim>
                                    <p:anim calcmode="lin" valueType="num">
                                      <p:cBhvr>
                                        <p:cTn id="12" dur="1000" fill="hold"/>
                                        <p:tgtEl>
                                          <p:spTgt spid="27654"/>
                                        </p:tgtEl>
                                        <p:attrNameLst>
                                          <p:attrName>ppt_y</p:attrName>
                                        </p:attrNameLst>
                                      </p:cBhvr>
                                      <p:tavLst>
                                        <p:tav tm="0">
                                          <p:val>
                                            <p:strVal val="#ppt_y+.1"/>
                                          </p:val>
                                        </p:tav>
                                        <p:tav tm="100000">
                                          <p:val>
                                            <p:strVal val="#ppt_y"/>
                                          </p:val>
                                        </p:tav>
                                      </p:tavLst>
                                    </p:anim>
                                  </p:childTnLst>
                                </p:cTn>
                              </p:par>
                              <p:par>
                                <p:cTn id="13" presetID="14" presetClass="entr" presetSubtype="1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alpha val="21000"/>
              </a:schemeClr>
            </a:gs>
            <a:gs pos="50000">
              <a:schemeClr val="bg1">
                <a:alpha val="91000"/>
              </a:schemeClr>
            </a:gs>
            <a:gs pos="100000">
              <a:srgbClr val="FF0000">
                <a:alpha val="13000"/>
              </a:srgbClr>
            </a:gs>
          </a:gsLst>
          <a:lin ang="5400000" scaled="1"/>
        </a:gradFill>
        <a:effectLst/>
      </p:bgPr>
    </p:bg>
    <p:spTree>
      <p:nvGrpSpPr>
        <p:cNvPr id="1" name=""/>
        <p:cNvGrpSpPr/>
        <p:nvPr/>
      </p:nvGrpSpPr>
      <p:grpSpPr>
        <a:xfrm>
          <a:off x="0" y="0"/>
          <a:ext cx="0" cy="0"/>
          <a:chOff x="0" y="0"/>
          <a:chExt cx="0" cy="0"/>
        </a:xfrm>
      </p:grpSpPr>
      <p:sp>
        <p:nvSpPr>
          <p:cNvPr id="30723" name="Rectangle 3"/>
          <p:cNvSpPr>
            <a:spLocks noGrp="1" noChangeArrowheads="1"/>
          </p:cNvSpPr>
          <p:nvPr>
            <p:ph sz="quarter" idx="1"/>
          </p:nvPr>
        </p:nvSpPr>
        <p:spPr>
          <a:xfrm>
            <a:off x="88973" y="1190845"/>
            <a:ext cx="8504238" cy="5402459"/>
          </a:xfrm>
        </p:spPr>
        <p:txBody>
          <a:bodyPr>
            <a:normAutofit/>
          </a:bodyPr>
          <a:lstStyle/>
          <a:p>
            <a:pPr eaLnBrk="1" hangingPunct="1">
              <a:lnSpc>
                <a:spcPct val="100000"/>
              </a:lnSpc>
              <a:spcBef>
                <a:spcPts val="0"/>
              </a:spcBef>
              <a:spcAft>
                <a:spcPts val="1200"/>
              </a:spcAft>
              <a:defRPr/>
            </a:pPr>
            <a:r>
              <a:rPr lang="en-US" altLang="en-US" sz="3200" dirty="0">
                <a:latin typeface="Bernard MT Condensed" panose="02050806060905020404" pitchFamily="18" charset="0"/>
              </a:rPr>
              <a:t>Immigration reform is necessary</a:t>
            </a:r>
          </a:p>
          <a:p>
            <a:pPr eaLnBrk="1" hangingPunct="1">
              <a:lnSpc>
                <a:spcPct val="100000"/>
              </a:lnSpc>
              <a:spcBef>
                <a:spcPts val="0"/>
              </a:spcBef>
              <a:spcAft>
                <a:spcPts val="1200"/>
              </a:spcAft>
              <a:defRPr/>
            </a:pPr>
            <a:r>
              <a:rPr lang="en-US" altLang="en-US" sz="3200" dirty="0">
                <a:latin typeface="Bernard MT Condensed" panose="02050806060905020404" pitchFamily="18" charset="0"/>
              </a:rPr>
              <a:t>Affirmative action should be abolished</a:t>
            </a:r>
          </a:p>
          <a:p>
            <a:pPr eaLnBrk="1" hangingPunct="1">
              <a:lnSpc>
                <a:spcPct val="100000"/>
              </a:lnSpc>
              <a:spcBef>
                <a:spcPts val="0"/>
              </a:spcBef>
              <a:spcAft>
                <a:spcPts val="1200"/>
              </a:spcAft>
              <a:defRPr/>
            </a:pPr>
            <a:r>
              <a:rPr lang="en-US" altLang="en-US" sz="3200" dirty="0">
                <a:latin typeface="Bernard MT Condensed" panose="02050806060905020404" pitchFamily="18" charset="0"/>
              </a:rPr>
              <a:t>Pro-life (Anti-abortion)</a:t>
            </a:r>
          </a:p>
          <a:p>
            <a:pPr eaLnBrk="1" hangingPunct="1">
              <a:lnSpc>
                <a:spcPct val="100000"/>
              </a:lnSpc>
              <a:spcBef>
                <a:spcPts val="0"/>
              </a:spcBef>
              <a:spcAft>
                <a:spcPts val="1200"/>
              </a:spcAft>
              <a:defRPr/>
            </a:pPr>
            <a:r>
              <a:rPr lang="en-US" altLang="en-US" sz="3200" dirty="0">
                <a:latin typeface="Bernard MT Condensed" panose="02050806060905020404" pitchFamily="18" charset="0"/>
              </a:rPr>
              <a:t>Gay marriage should be legalized</a:t>
            </a:r>
          </a:p>
          <a:p>
            <a:pPr eaLnBrk="1" hangingPunct="1">
              <a:lnSpc>
                <a:spcPct val="100000"/>
              </a:lnSpc>
              <a:spcBef>
                <a:spcPts val="0"/>
              </a:spcBef>
              <a:spcAft>
                <a:spcPts val="1200"/>
              </a:spcAft>
              <a:defRPr/>
            </a:pPr>
            <a:r>
              <a:rPr lang="en-US" altLang="en-US" sz="3200" dirty="0">
                <a:latin typeface="Bernard MT Condensed" panose="02050806060905020404" pitchFamily="18" charset="0"/>
              </a:rPr>
              <a:t>Universal health care for all is a right</a:t>
            </a:r>
          </a:p>
          <a:p>
            <a:pPr eaLnBrk="1" hangingPunct="1">
              <a:lnSpc>
                <a:spcPct val="100000"/>
              </a:lnSpc>
              <a:spcBef>
                <a:spcPts val="0"/>
              </a:spcBef>
              <a:spcAft>
                <a:spcPts val="1200"/>
              </a:spcAft>
              <a:defRPr/>
            </a:pPr>
            <a:r>
              <a:rPr lang="en-US" altLang="en-US" sz="3200" dirty="0">
                <a:latin typeface="Bernard MT Condensed" panose="02050806060905020404" pitchFamily="18" charset="0"/>
              </a:rPr>
              <a:t>There is nothing wrong with prayer in schools</a:t>
            </a:r>
          </a:p>
          <a:p>
            <a:pPr eaLnBrk="1" hangingPunct="1">
              <a:lnSpc>
                <a:spcPct val="100000"/>
              </a:lnSpc>
              <a:spcBef>
                <a:spcPts val="0"/>
              </a:spcBef>
              <a:spcAft>
                <a:spcPts val="1200"/>
              </a:spcAft>
              <a:defRPr/>
            </a:pPr>
            <a:r>
              <a:rPr lang="en-US" altLang="en-US" sz="3200" dirty="0">
                <a:latin typeface="Bernard MT Condensed" panose="02050806060905020404" pitchFamily="18" charset="0"/>
              </a:rPr>
              <a:t>Capital </a:t>
            </a:r>
            <a:r>
              <a:rPr lang="en-US" altLang="en-US" sz="3200">
                <a:latin typeface="Bernard MT Condensed" panose="02050806060905020404" pitchFamily="18" charset="0"/>
              </a:rPr>
              <a:t>punishment (death </a:t>
            </a:r>
            <a:r>
              <a:rPr lang="en-US" altLang="en-US" sz="3200" dirty="0">
                <a:latin typeface="Bernard MT Condensed" panose="02050806060905020404" pitchFamily="18" charset="0"/>
              </a:rPr>
              <a:t>penalty) is wrong</a:t>
            </a:r>
          </a:p>
          <a:p>
            <a:pPr eaLnBrk="1" hangingPunct="1">
              <a:lnSpc>
                <a:spcPct val="100000"/>
              </a:lnSpc>
              <a:spcBef>
                <a:spcPts val="0"/>
              </a:spcBef>
              <a:spcAft>
                <a:spcPts val="1200"/>
              </a:spcAft>
              <a:defRPr/>
            </a:pPr>
            <a:r>
              <a:rPr lang="en-US" altLang="en-US" sz="3200" dirty="0">
                <a:latin typeface="Bernard MT Condensed" panose="02050806060905020404" pitchFamily="18" charset="0"/>
              </a:rPr>
              <a:t>Global warming isn’t a problem</a:t>
            </a:r>
          </a:p>
        </p:txBody>
      </p:sp>
      <p:pic>
        <p:nvPicPr>
          <p:cNvPr id="3" name="Picture 2"/>
          <p:cNvPicPr>
            <a:picLocks noChangeAspect="1"/>
          </p:cNvPicPr>
          <p:nvPr/>
        </p:nvPicPr>
        <p:blipFill rotWithShape="1">
          <a:blip r:embed="rId2"/>
          <a:srcRect l="3205" t="24163" r="4552" b="12134"/>
          <a:stretch/>
        </p:blipFill>
        <p:spPr>
          <a:xfrm>
            <a:off x="191386" y="265813"/>
            <a:ext cx="8761228" cy="925033"/>
          </a:xfrm>
          <a:prstGeom prst="rect">
            <a:avLst/>
          </a:prstGeom>
        </p:spPr>
      </p:pic>
    </p:spTree>
    <p:extLst>
      <p:ext uri="{BB962C8B-B14F-4D97-AF65-F5344CB8AC3E}">
        <p14:creationId xmlns:p14="http://schemas.microsoft.com/office/powerpoint/2010/main" val="2014599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barn(inVertical)">
                                      <p:cBhvr>
                                        <p:cTn id="7" dur="500"/>
                                        <p:tgtEl>
                                          <p:spTgt spid="307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0723">
                                            <p:txEl>
                                              <p:pRg st="1" end="1"/>
                                            </p:txEl>
                                          </p:spTgt>
                                        </p:tgtEl>
                                        <p:attrNameLst>
                                          <p:attrName>style.visibility</p:attrName>
                                        </p:attrNameLst>
                                      </p:cBhvr>
                                      <p:to>
                                        <p:strVal val="visible"/>
                                      </p:to>
                                    </p:set>
                                    <p:animEffect transition="in" filter="barn(inVertical)">
                                      <p:cBhvr>
                                        <p:cTn id="12" dur="500"/>
                                        <p:tgtEl>
                                          <p:spTgt spid="307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0723">
                                            <p:txEl>
                                              <p:pRg st="2" end="2"/>
                                            </p:txEl>
                                          </p:spTgt>
                                        </p:tgtEl>
                                        <p:attrNameLst>
                                          <p:attrName>style.visibility</p:attrName>
                                        </p:attrNameLst>
                                      </p:cBhvr>
                                      <p:to>
                                        <p:strVal val="visible"/>
                                      </p:to>
                                    </p:set>
                                    <p:animEffect transition="in" filter="barn(inVertical)">
                                      <p:cBhvr>
                                        <p:cTn id="17" dur="500"/>
                                        <p:tgtEl>
                                          <p:spTgt spid="307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0723">
                                            <p:txEl>
                                              <p:pRg st="3" end="3"/>
                                            </p:txEl>
                                          </p:spTgt>
                                        </p:tgtEl>
                                        <p:attrNameLst>
                                          <p:attrName>style.visibility</p:attrName>
                                        </p:attrNameLst>
                                      </p:cBhvr>
                                      <p:to>
                                        <p:strVal val="visible"/>
                                      </p:to>
                                    </p:set>
                                    <p:animEffect transition="in" filter="barn(inVertical)">
                                      <p:cBhvr>
                                        <p:cTn id="22" dur="500"/>
                                        <p:tgtEl>
                                          <p:spTgt spid="307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0723">
                                            <p:txEl>
                                              <p:pRg st="4" end="4"/>
                                            </p:txEl>
                                          </p:spTgt>
                                        </p:tgtEl>
                                        <p:attrNameLst>
                                          <p:attrName>style.visibility</p:attrName>
                                        </p:attrNameLst>
                                      </p:cBhvr>
                                      <p:to>
                                        <p:strVal val="visible"/>
                                      </p:to>
                                    </p:set>
                                    <p:animEffect transition="in" filter="barn(inVertical)">
                                      <p:cBhvr>
                                        <p:cTn id="27" dur="500"/>
                                        <p:tgtEl>
                                          <p:spTgt spid="3072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0723">
                                            <p:txEl>
                                              <p:pRg st="5" end="5"/>
                                            </p:txEl>
                                          </p:spTgt>
                                        </p:tgtEl>
                                        <p:attrNameLst>
                                          <p:attrName>style.visibility</p:attrName>
                                        </p:attrNameLst>
                                      </p:cBhvr>
                                      <p:to>
                                        <p:strVal val="visible"/>
                                      </p:to>
                                    </p:set>
                                    <p:animEffect transition="in" filter="barn(inVertical)">
                                      <p:cBhvr>
                                        <p:cTn id="32" dur="500"/>
                                        <p:tgtEl>
                                          <p:spTgt spid="3072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0723">
                                            <p:txEl>
                                              <p:pRg st="6" end="6"/>
                                            </p:txEl>
                                          </p:spTgt>
                                        </p:tgtEl>
                                        <p:attrNameLst>
                                          <p:attrName>style.visibility</p:attrName>
                                        </p:attrNameLst>
                                      </p:cBhvr>
                                      <p:to>
                                        <p:strVal val="visible"/>
                                      </p:to>
                                    </p:set>
                                    <p:animEffect transition="in" filter="barn(inVertical)">
                                      <p:cBhvr>
                                        <p:cTn id="37" dur="500"/>
                                        <p:tgtEl>
                                          <p:spTgt spid="3072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0723">
                                            <p:txEl>
                                              <p:pRg st="7" end="7"/>
                                            </p:txEl>
                                          </p:spTgt>
                                        </p:tgtEl>
                                        <p:attrNameLst>
                                          <p:attrName>style.visibility</p:attrName>
                                        </p:attrNameLst>
                                      </p:cBhvr>
                                      <p:to>
                                        <p:strVal val="visible"/>
                                      </p:to>
                                    </p:set>
                                    <p:animEffect transition="in" filter="barn(inVertical)">
                                      <p:cBhvr>
                                        <p:cTn id="42" dur="500"/>
                                        <p:tgtEl>
                                          <p:spTgt spid="307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alpha val="21000"/>
              </a:schemeClr>
            </a:gs>
            <a:gs pos="50000">
              <a:schemeClr val="bg1">
                <a:alpha val="91000"/>
              </a:schemeClr>
            </a:gs>
            <a:gs pos="100000">
              <a:srgbClr val="FF0000">
                <a:alpha val="13000"/>
              </a:srgbClr>
            </a:gs>
          </a:gsLst>
          <a:lin ang="5400000" scaled="1"/>
        </a:gradFill>
        <a:effectLst/>
      </p:bgPr>
    </p:bg>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l="5320" r="3931"/>
          <a:stretch/>
        </p:blipFill>
        <p:spPr bwMode="auto">
          <a:xfrm flipH="1">
            <a:off x="-18256" y="917616"/>
            <a:ext cx="9144000" cy="5791117"/>
          </a:xfrm>
          <a:prstGeom prst="rect">
            <a:avLst/>
          </a:prstGeom>
          <a:noFill/>
          <a:extLst>
            <a:ext uri="{909E8E84-426E-40DD-AFC4-6F175D3DCCD1}">
              <a14:hiddenFill xmlns:a14="http://schemas.microsoft.com/office/drawing/2010/main">
                <a:solidFill>
                  <a:srgbClr val="FFFFFF"/>
                </a:solidFill>
              </a14:hiddenFill>
            </a:ext>
          </a:extLst>
        </p:spPr>
      </p:pic>
      <p:sp>
        <p:nvSpPr>
          <p:cNvPr id="29699" name="Content Placeholder 2"/>
          <p:cNvSpPr>
            <a:spLocks noGrp="1"/>
          </p:cNvSpPr>
          <p:nvPr>
            <p:ph sz="quarter" idx="1"/>
          </p:nvPr>
        </p:nvSpPr>
        <p:spPr>
          <a:xfrm>
            <a:off x="301625" y="1527175"/>
            <a:ext cx="8504238" cy="4572000"/>
          </a:xfrm>
        </p:spPr>
        <p:txBody>
          <a:bodyPr>
            <a:normAutofit/>
          </a:bodyPr>
          <a:lstStyle/>
          <a:p>
            <a:pPr marL="850900" indent="-787400">
              <a:lnSpc>
                <a:spcPct val="100000"/>
              </a:lnSpc>
              <a:spcBef>
                <a:spcPts val="0"/>
              </a:spcBef>
              <a:spcAft>
                <a:spcPts val="1800"/>
              </a:spcAft>
              <a:buFont typeface="Wingdings" panose="05000000000000000000" pitchFamily="2" charset="2"/>
              <a:buChar char="ü"/>
            </a:pPr>
            <a:r>
              <a:rPr lang="en-US" altLang="en-US" sz="4800" dirty="0">
                <a:ln>
                  <a:solidFill>
                    <a:schemeClr val="tx1"/>
                  </a:solidFill>
                </a:ln>
                <a:solidFill>
                  <a:schemeClr val="bg1"/>
                </a:solidFill>
                <a:effectLst>
                  <a:outerShdw blurRad="38100" dist="38100" dir="2700000" algn="tl">
                    <a:srgbClr val="000000">
                      <a:alpha val="43137"/>
                    </a:srgbClr>
                  </a:outerShdw>
                </a:effectLst>
                <a:latin typeface="Bernard MT Condensed" panose="02050806060905020404" pitchFamily="18" charset="0"/>
              </a:rPr>
              <a:t>Reread your warm up…</a:t>
            </a:r>
          </a:p>
          <a:p>
            <a:pPr marL="850900" indent="-787400">
              <a:lnSpc>
                <a:spcPct val="100000"/>
              </a:lnSpc>
              <a:spcBef>
                <a:spcPts val="0"/>
              </a:spcBef>
              <a:spcAft>
                <a:spcPts val="1800"/>
              </a:spcAft>
              <a:buFont typeface="Wingdings" panose="05000000000000000000" pitchFamily="2" charset="2"/>
              <a:buChar char="ü"/>
            </a:pPr>
            <a:r>
              <a:rPr lang="en-US" altLang="en-US" sz="4800" dirty="0">
                <a:ln>
                  <a:solidFill>
                    <a:schemeClr val="tx1"/>
                  </a:solidFill>
                </a:ln>
                <a:solidFill>
                  <a:schemeClr val="bg1"/>
                </a:solidFill>
                <a:effectLst>
                  <a:outerShdw blurRad="38100" dist="38100" dir="2700000" algn="tl">
                    <a:srgbClr val="000000">
                      <a:alpha val="43137"/>
                    </a:srgbClr>
                  </a:outerShdw>
                </a:effectLst>
                <a:latin typeface="Bernard MT Condensed" panose="02050806060905020404" pitchFamily="18" charset="0"/>
              </a:rPr>
              <a:t>Have you changed your mind?</a:t>
            </a:r>
          </a:p>
          <a:p>
            <a:pPr marL="850900" indent="-787400">
              <a:lnSpc>
                <a:spcPct val="100000"/>
              </a:lnSpc>
              <a:spcBef>
                <a:spcPts val="0"/>
              </a:spcBef>
              <a:spcAft>
                <a:spcPts val="1800"/>
              </a:spcAft>
              <a:buFont typeface="Wingdings" panose="05000000000000000000" pitchFamily="2" charset="2"/>
              <a:buChar char="ü"/>
            </a:pPr>
            <a:r>
              <a:rPr lang="en-US" altLang="en-US" sz="4800" dirty="0">
                <a:ln>
                  <a:solidFill>
                    <a:schemeClr val="tx1"/>
                  </a:solidFill>
                </a:ln>
                <a:solidFill>
                  <a:schemeClr val="bg1"/>
                </a:solidFill>
                <a:effectLst>
                  <a:outerShdw blurRad="38100" dist="38100" dir="2700000" algn="tl">
                    <a:srgbClr val="000000">
                      <a:alpha val="43137"/>
                    </a:srgbClr>
                  </a:outerShdw>
                </a:effectLst>
                <a:latin typeface="Bernard MT Condensed" panose="02050806060905020404" pitchFamily="18" charset="0"/>
              </a:rPr>
              <a:t>If so, explain how/why</a:t>
            </a:r>
          </a:p>
          <a:p>
            <a:pPr marL="850900" indent="-787400">
              <a:lnSpc>
                <a:spcPct val="100000"/>
              </a:lnSpc>
              <a:spcBef>
                <a:spcPts val="0"/>
              </a:spcBef>
              <a:spcAft>
                <a:spcPts val="1800"/>
              </a:spcAft>
              <a:buFont typeface="Wingdings" panose="05000000000000000000" pitchFamily="2" charset="2"/>
              <a:buChar char="ü"/>
            </a:pPr>
            <a:r>
              <a:rPr lang="en-US" altLang="en-US" sz="4800" dirty="0">
                <a:ln>
                  <a:solidFill>
                    <a:schemeClr val="tx1"/>
                  </a:solidFill>
                </a:ln>
                <a:solidFill>
                  <a:schemeClr val="bg1"/>
                </a:solidFill>
                <a:effectLst>
                  <a:outerShdw blurRad="38100" dist="38100" dir="2700000" algn="tl">
                    <a:srgbClr val="000000">
                      <a:alpha val="43137"/>
                    </a:srgbClr>
                  </a:outerShdw>
                </a:effectLst>
                <a:latin typeface="Bernard MT Condensed" panose="02050806060905020404" pitchFamily="18" charset="0"/>
              </a:rPr>
              <a:t>If not, add details to support your original choice</a:t>
            </a:r>
          </a:p>
        </p:txBody>
      </p:sp>
      <p:pic>
        <p:nvPicPr>
          <p:cNvPr id="4" name="Picture 3"/>
          <p:cNvPicPr>
            <a:picLocks noChangeAspect="1"/>
          </p:cNvPicPr>
          <p:nvPr/>
        </p:nvPicPr>
        <p:blipFill>
          <a:blip r:embed="rId4"/>
          <a:stretch>
            <a:fillRect/>
          </a:stretch>
        </p:blipFill>
        <p:spPr>
          <a:xfrm>
            <a:off x="109121" y="0"/>
            <a:ext cx="9047248" cy="1329043"/>
          </a:xfrm>
          <a:prstGeom prst="rect">
            <a:avLst/>
          </a:prstGeom>
        </p:spPr>
      </p:pic>
    </p:spTree>
    <p:extLst>
      <p:ext uri="{BB962C8B-B14F-4D97-AF65-F5344CB8AC3E}">
        <p14:creationId xmlns:p14="http://schemas.microsoft.com/office/powerpoint/2010/main" val="1864231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b="1">
                <a:solidFill>
                  <a:srgbClr val="7B9899"/>
                </a:solidFill>
                <a:latin typeface="Charlemagne Std" pitchFamily="82" charset="0"/>
              </a:rPr>
              <a:t>Political Spectrum </a:t>
            </a:r>
          </a:p>
        </p:txBody>
      </p:sp>
      <p:sp>
        <p:nvSpPr>
          <p:cNvPr id="30723" name="Line 8"/>
          <p:cNvSpPr>
            <a:spLocks noChangeShapeType="1"/>
          </p:cNvSpPr>
          <p:nvPr/>
        </p:nvSpPr>
        <p:spPr bwMode="auto">
          <a:xfrm flipV="1">
            <a:off x="190500" y="3200400"/>
            <a:ext cx="8420100" cy="57150"/>
          </a:xfrm>
          <a:prstGeom prst="line">
            <a:avLst/>
          </a:prstGeom>
          <a:noFill/>
          <a:ln w="25400">
            <a:solidFill>
              <a:srgbClr val="000000"/>
            </a:solidFill>
            <a:round/>
            <a:headEnd type="stealth" w="lg" len="lg"/>
            <a:tailEnd type="stealth" w="lg" len="lg"/>
          </a:ln>
          <a:extLst>
            <a:ext uri="{909E8E84-426E-40DD-AFC4-6F175D3DCCD1}">
              <a14:hiddenFill xmlns:a14="http://schemas.microsoft.com/office/drawing/2010/main">
                <a:noFill/>
              </a14:hiddenFill>
            </a:ext>
          </a:extLst>
        </p:spPr>
        <p:txBody>
          <a:bodyPr lIns="36576" tIns="36576" rIns="36576" bIns="36576"/>
          <a:lstStyle/>
          <a:p>
            <a:endParaRPr lang="en-US"/>
          </a:p>
        </p:txBody>
      </p:sp>
      <p:sp>
        <p:nvSpPr>
          <p:cNvPr id="30724" name="WordArt 9"/>
          <p:cNvSpPr>
            <a:spLocks noChangeArrowheads="1" noChangeShapeType="1" noTextEdit="1"/>
          </p:cNvSpPr>
          <p:nvPr/>
        </p:nvSpPr>
        <p:spPr bwMode="auto">
          <a:xfrm>
            <a:off x="304800" y="4438650"/>
            <a:ext cx="1895475" cy="742950"/>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contourClr>
                <a:srgbClr val="FF0000"/>
              </a:contourClr>
            </a:sp3d>
          </a:bodyPr>
          <a:lstStyle/>
          <a:p>
            <a:pPr algn="ctr"/>
            <a:r>
              <a:rPr lang="en-US" sz="3600" kern="10">
                <a:ln w="9525">
                  <a:round/>
                  <a:headEnd/>
                  <a:tailEnd/>
                </a:ln>
                <a:solidFill>
                  <a:srgbClr val="FF0000"/>
                </a:solidFill>
                <a:latin typeface="Times New Roman" panose="02020603050405020304" pitchFamily="18" charset="0"/>
                <a:cs typeface="Times New Roman" panose="02020603050405020304" pitchFamily="18" charset="0"/>
              </a:rPr>
              <a:t>(left wing)</a:t>
            </a:r>
          </a:p>
        </p:txBody>
      </p:sp>
      <p:sp>
        <p:nvSpPr>
          <p:cNvPr id="30725" name="WordArt 10"/>
          <p:cNvSpPr>
            <a:spLocks noChangeArrowheads="1" noChangeShapeType="1" noTextEdit="1"/>
          </p:cNvSpPr>
          <p:nvPr/>
        </p:nvSpPr>
        <p:spPr bwMode="auto">
          <a:xfrm>
            <a:off x="7010400" y="4495800"/>
            <a:ext cx="1895475" cy="685800"/>
          </a:xfrm>
          <a:prstGeom prst="rect">
            <a:avLst/>
          </a:prstGeom>
        </p:spPr>
        <p:txBody>
          <a:bodyPr wrap="none" fromWordArt="1">
            <a:prstTxWarp prst="textPlain">
              <a:avLst>
                <a:gd name="adj" fmla="val 50000"/>
              </a:avLst>
            </a:prstTxWarp>
            <a:scene3d>
              <a:camera prst="legacyPerspectiveTopLeft"/>
              <a:lightRig rig="legacyNormal3" dir="r"/>
            </a:scene3d>
            <a:sp3d extrusionH="201600" prstMaterial="legacyMetal">
              <a:extrusionClr>
                <a:srgbClr val="FFFFFF"/>
              </a:extrusionClr>
              <a:contourClr>
                <a:srgbClr val="FF0000"/>
              </a:contourClr>
            </a:sp3d>
          </a:bodyPr>
          <a:lstStyle/>
          <a:p>
            <a:pPr algn="ctr"/>
            <a:r>
              <a:rPr lang="en-US" sz="3600" kern="10">
                <a:ln w="9525">
                  <a:round/>
                  <a:headEnd/>
                  <a:tailEnd/>
                </a:ln>
                <a:solidFill>
                  <a:srgbClr val="FF0000"/>
                </a:solidFill>
                <a:latin typeface="+mn-lt"/>
                <a:ea typeface="+mn-lt"/>
                <a:cs typeface="+mn-lt"/>
              </a:rPr>
              <a:t>(right wing)</a:t>
            </a:r>
          </a:p>
        </p:txBody>
      </p:sp>
      <p:pic>
        <p:nvPicPr>
          <p:cNvPr id="30726" name="Picture 12"/>
          <p:cNvPicPr>
            <a:picLocks noChangeAspect="1" noChangeArrowheads="1"/>
          </p:cNvPicPr>
          <p:nvPr/>
        </p:nvPicPr>
        <p:blipFill>
          <a:blip r:embed="rId2">
            <a:extLst>
              <a:ext uri="{28A0092B-C50C-407E-A947-70E740481C1C}">
                <a14:useLocalDpi xmlns:a14="http://schemas.microsoft.com/office/drawing/2010/main" val="0"/>
              </a:ext>
            </a:extLst>
          </a:blip>
          <a:srcRect l="5624" t="12000" r="10001" b="68001"/>
          <a:stretch>
            <a:fillRect/>
          </a:stretch>
        </p:blipFill>
        <p:spPr bwMode="auto">
          <a:xfrm>
            <a:off x="0" y="1828800"/>
            <a:ext cx="92202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8943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TotalTime>
  <Words>505</Words>
  <Application>Microsoft Office PowerPoint</Application>
  <PresentationFormat>On-screen Show (4:3)</PresentationFormat>
  <Paragraphs>58</Paragraphs>
  <Slides>16</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Arial</vt:lpstr>
      <vt:lpstr>Bernard MT Condensed</vt:lpstr>
      <vt:lpstr>Calibri</vt:lpstr>
      <vt:lpstr>Calibri Light</vt:lpstr>
      <vt:lpstr>Charlemagne Std</vt:lpstr>
      <vt:lpstr>coffee+tea demo</vt:lpstr>
      <vt:lpstr>Impact</vt:lpstr>
      <vt:lpstr>Times New Roman</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Quote #1</vt:lpstr>
      <vt:lpstr>Quote #2</vt:lpstr>
      <vt:lpstr>Quote #3</vt:lpstr>
      <vt:lpstr>Quote #4</vt:lpstr>
      <vt:lpstr>Quote #5</vt:lpstr>
      <vt:lpstr>Quote #6</vt:lpstr>
      <vt:lpstr>Quote #7</vt:lpstr>
      <vt:lpstr>Quote #8</vt:lpstr>
      <vt:lpstr>PowerPoint Presentation</vt:lpstr>
      <vt:lpstr>PowerPoint Presentation</vt:lpstr>
      <vt:lpstr>Political Spectrum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Rosa</dc:creator>
  <cp:lastModifiedBy>Luke Rosa</cp:lastModifiedBy>
  <cp:revision>10</cp:revision>
  <dcterms:created xsi:type="dcterms:W3CDTF">2017-10-04T17:34:56Z</dcterms:created>
  <dcterms:modified xsi:type="dcterms:W3CDTF">2018-10-19T13:06:18Z</dcterms:modified>
</cp:coreProperties>
</file>