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7" r:id="rId3"/>
    <p:sldId id="258" r:id="rId4"/>
    <p:sldId id="259" r:id="rId5"/>
    <p:sldId id="276" r:id="rId6"/>
    <p:sldId id="261" r:id="rId7"/>
    <p:sldId id="262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96"/>
    <a:srgbClr val="EEE6DB"/>
    <a:srgbClr val="EFD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45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9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86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6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54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44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938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8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3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2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1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72956-D64A-4013-BA3B-951D6CFD00C7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8AADB-3ADB-43FD-B0F5-93B574965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E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 t="1698" r="1514" b="915"/>
          <a:stretch/>
        </p:blipFill>
        <p:spPr bwMode="auto">
          <a:xfrm>
            <a:off x="1004047" y="116541"/>
            <a:ext cx="7073153" cy="667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60904"/>
            <a:ext cx="9144000" cy="15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07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22947"/>
            <a:ext cx="5235388" cy="5435486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Tx/>
              <a:buChar char="•"/>
            </a:pPr>
            <a:r>
              <a:rPr lang="en-US" altLang="en-US" dirty="0">
                <a:latin typeface="Bernard MT Condensed" panose="02050806060905020404" pitchFamily="18" charset="0"/>
              </a:rPr>
              <a:t>A</a:t>
            </a:r>
            <a:r>
              <a:rPr lang="en-US" altLang="en-US" dirty="0">
                <a:solidFill>
                  <a:schemeClr val="tx2"/>
                </a:solidFill>
                <a:latin typeface="Bernard MT Condensed" panose="02050806060905020404" pitchFamily="18" charset="0"/>
              </a:rPr>
              <a:t> </a:t>
            </a:r>
            <a:r>
              <a:rPr lang="en-US" altLang="en-US" b="1" dirty="0">
                <a:solidFill>
                  <a:schemeClr val="hlink"/>
                </a:solidFill>
                <a:latin typeface="Bernard MT Condensed" panose="02050806060905020404" pitchFamily="18" charset="0"/>
              </a:rPr>
              <a:t>political party</a:t>
            </a:r>
            <a:r>
              <a:rPr lang="en-US" altLang="en-US" dirty="0">
                <a:solidFill>
                  <a:schemeClr val="tx2"/>
                </a:solidFill>
                <a:latin typeface="Bernard MT Condensed" panose="02050806060905020404" pitchFamily="18" charset="0"/>
              </a:rPr>
              <a:t> </a:t>
            </a:r>
            <a:r>
              <a:rPr lang="en-US" altLang="en-US" dirty="0">
                <a:latin typeface="Bernard MT Condensed" panose="02050806060905020404" pitchFamily="18" charset="0"/>
              </a:rPr>
              <a:t>is a group of persons who seek to control government by winning elections and holding office.</a:t>
            </a:r>
          </a:p>
          <a:p>
            <a:pPr lvl="1"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Tx/>
              <a:buChar char="•"/>
            </a:pPr>
            <a:r>
              <a:rPr lang="en-US" altLang="en-US" dirty="0">
                <a:latin typeface="Bernard MT Condensed" panose="02050806060905020404" pitchFamily="18" charset="0"/>
              </a:rPr>
              <a:t>The two </a:t>
            </a:r>
            <a:r>
              <a:rPr lang="en-US" altLang="en-US" b="1" dirty="0">
                <a:solidFill>
                  <a:srgbClr val="FF3300"/>
                </a:solidFill>
                <a:latin typeface="Bernard MT Condensed" panose="02050806060905020404" pitchFamily="18" charset="0"/>
              </a:rPr>
              <a:t>major parties</a:t>
            </a:r>
            <a:r>
              <a:rPr lang="en-US" altLang="en-US" dirty="0">
                <a:solidFill>
                  <a:schemeClr val="tx2"/>
                </a:solidFill>
                <a:latin typeface="Bernard MT Condensed" panose="02050806060905020404" pitchFamily="18" charset="0"/>
              </a:rPr>
              <a:t> </a:t>
            </a:r>
            <a:r>
              <a:rPr lang="en-US" altLang="en-US" dirty="0">
                <a:latin typeface="Bernard MT Condensed" panose="02050806060905020404" pitchFamily="18" charset="0"/>
              </a:rPr>
              <a:t>in American politics are the Republican and Democratic parties.</a:t>
            </a:r>
          </a:p>
          <a:p>
            <a:pPr lvl="1"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Tx/>
              <a:buChar char="•"/>
            </a:pPr>
            <a:r>
              <a:rPr lang="en-US" altLang="en-US" dirty="0">
                <a:latin typeface="Bernard MT Condensed" panose="02050806060905020404" pitchFamily="18" charset="0"/>
              </a:rPr>
              <a:t>Parties can be principle-oriented, issue-oriented, or election-oriented.  </a:t>
            </a:r>
            <a:r>
              <a:rPr lang="en-US" altLang="en-US" i="1" dirty="0">
                <a:latin typeface="Bernard MT Condensed" panose="02050806060905020404" pitchFamily="18" charset="0"/>
              </a:rPr>
              <a:t>The American parties are election-oriented.</a:t>
            </a:r>
            <a:endParaRPr lang="en-US" altLang="en-US" sz="3200" i="1" dirty="0">
              <a:solidFill>
                <a:schemeClr val="tx2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70289" y="1616950"/>
            <a:ext cx="6667947" cy="361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1" y="0"/>
            <a:ext cx="5285690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7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6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" r="36727"/>
          <a:stretch/>
        </p:blipFill>
        <p:spPr bwMode="auto">
          <a:xfrm>
            <a:off x="4473388" y="815788"/>
            <a:ext cx="4670612" cy="573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237" y="1057835"/>
            <a:ext cx="4823011" cy="5656729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200" dirty="0">
                <a:solidFill>
                  <a:srgbClr val="FF6600"/>
                </a:solidFill>
                <a:latin typeface="Bernard MT Condensed" panose="02050806060905020404" pitchFamily="18" charset="0"/>
              </a:rPr>
              <a:t>Nominate Candidate</a:t>
            </a:r>
            <a:r>
              <a:rPr lang="en-US" altLang="en-US" sz="2200" dirty="0">
                <a:latin typeface="Bernard MT Condensed" panose="02050806060905020404" pitchFamily="18" charset="0"/>
              </a:rPr>
              <a:t>—Recruit, choose, and present candidates for public office.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200" dirty="0">
                <a:solidFill>
                  <a:schemeClr val="folHlink"/>
                </a:solidFill>
                <a:latin typeface="Bernard MT Condensed" panose="02050806060905020404" pitchFamily="18" charset="0"/>
              </a:rPr>
              <a:t>Inform and Activate Supporters</a:t>
            </a:r>
            <a:r>
              <a:rPr lang="en-US" altLang="en-US" sz="2200" dirty="0">
                <a:latin typeface="Bernard MT Condensed" panose="02050806060905020404" pitchFamily="18" charset="0"/>
              </a:rPr>
              <a:t>—Campaign, define issues, and criticize other candidates.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200" dirty="0">
                <a:solidFill>
                  <a:srgbClr val="9900CC"/>
                </a:solidFill>
                <a:latin typeface="Bernard MT Condensed" panose="02050806060905020404" pitchFamily="18" charset="0"/>
              </a:rPr>
              <a:t>Act as a Bonding Agent</a:t>
            </a:r>
            <a:r>
              <a:rPr lang="en-US" altLang="en-US" sz="2200" dirty="0">
                <a:latin typeface="Bernard MT Condensed" panose="02050806060905020404" pitchFamily="18" charset="0"/>
              </a:rPr>
              <a:t>—Guarantee that their candidate is worthy of the office.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200" dirty="0">
                <a:solidFill>
                  <a:schemeClr val="hlink"/>
                </a:solidFill>
                <a:latin typeface="Bernard MT Condensed" panose="02050806060905020404" pitchFamily="18" charset="0"/>
              </a:rPr>
              <a:t>Govern</a:t>
            </a:r>
            <a:r>
              <a:rPr lang="en-US" altLang="en-US" sz="2200" dirty="0">
                <a:latin typeface="Bernard MT Condensed" panose="02050806060905020404" pitchFamily="18" charset="0"/>
              </a:rPr>
              <a:t>—Members of government act according to their </a:t>
            </a:r>
            <a:r>
              <a:rPr lang="en-US" altLang="en-US" sz="2200" dirty="0">
                <a:solidFill>
                  <a:schemeClr val="tx2"/>
                </a:solidFill>
                <a:latin typeface="Bernard MT Condensed" panose="02050806060905020404" pitchFamily="18" charset="0"/>
              </a:rPr>
              <a:t>partisanship,</a:t>
            </a:r>
            <a:r>
              <a:rPr lang="en-US" altLang="en-US" sz="2200" dirty="0">
                <a:latin typeface="Bernard MT Condensed" panose="02050806060905020404" pitchFamily="18" charset="0"/>
              </a:rPr>
              <a:t> or firm allegiance to a party.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2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Act as a Watchdog</a:t>
            </a:r>
            <a:r>
              <a:rPr lang="en-US" altLang="en-US" sz="2200" dirty="0">
                <a:latin typeface="Bernard MT Condensed" panose="02050806060905020404" pitchFamily="18" charset="0"/>
              </a:rPr>
              <a:t>—Parties that are out of power keep a close eye on the actions of the </a:t>
            </a:r>
            <a:r>
              <a:rPr lang="en-US" altLang="en-US" sz="2200" dirty="0">
                <a:solidFill>
                  <a:schemeClr val="tx2"/>
                </a:solidFill>
                <a:latin typeface="Bernard MT Condensed" panose="02050806060905020404" pitchFamily="18" charset="0"/>
              </a:rPr>
              <a:t>party in power </a:t>
            </a:r>
            <a:r>
              <a:rPr lang="en-US" altLang="en-US" sz="2200" dirty="0">
                <a:latin typeface="Bernard MT Condensed" panose="02050806060905020404" pitchFamily="18" charset="0"/>
              </a:rPr>
              <a:t>for a blunder to use against them in the next election.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388" y="-103094"/>
            <a:ext cx="4592108" cy="16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2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2C1A0"/>
              </a:clrFrom>
              <a:clrTo>
                <a:srgbClr val="E2C1A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2" t="2051" r="2896" b="2982"/>
          <a:stretch/>
        </p:blipFill>
        <p:spPr bwMode="auto">
          <a:xfrm>
            <a:off x="4109023" y="1147482"/>
            <a:ext cx="5115659" cy="558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43" y="1322947"/>
            <a:ext cx="4325885" cy="526097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 sz="2000" b="1" dirty="0">
                <a:solidFill>
                  <a:schemeClr val="hlink"/>
                </a:solidFill>
              </a:rPr>
              <a:t>The Historical Basis.</a:t>
            </a:r>
            <a:r>
              <a:rPr lang="en-US" altLang="en-US" sz="2000" dirty="0"/>
              <a:t> The nation started out with two-parties: the Federalists and the Anti-Federalists.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2000" b="1" dirty="0">
                <a:solidFill>
                  <a:srgbClr val="FF0000"/>
                </a:solidFill>
              </a:rPr>
              <a:t>The Force of Tradition.</a:t>
            </a:r>
            <a:r>
              <a:rPr lang="en-US" altLang="en-US" sz="2000" dirty="0"/>
              <a:t>  America has a </a:t>
            </a:r>
            <a:r>
              <a:rPr lang="en-US" altLang="en-US" sz="2000" b="1" dirty="0">
                <a:solidFill>
                  <a:schemeClr val="tx2"/>
                </a:solidFill>
              </a:rPr>
              <a:t>two-party system</a:t>
            </a:r>
            <a:r>
              <a:rPr lang="en-US" altLang="en-US" sz="2000" dirty="0">
                <a:solidFill>
                  <a:schemeClr val="tx2"/>
                </a:solidFill>
              </a:rPr>
              <a:t> </a:t>
            </a:r>
            <a:r>
              <a:rPr lang="en-US" altLang="en-US" sz="2000" dirty="0"/>
              <a:t>because it always </a:t>
            </a:r>
            <a:r>
              <a:rPr lang="en-US" altLang="en-US" sz="2000" i="1" dirty="0"/>
              <a:t>has</a:t>
            </a:r>
            <a:r>
              <a:rPr lang="en-US" altLang="en-US" sz="2000" dirty="0"/>
              <a:t> had one. </a:t>
            </a:r>
            <a:r>
              <a:rPr lang="en-US" altLang="en-US" sz="2000" b="1" dirty="0">
                <a:solidFill>
                  <a:schemeClr val="tx2"/>
                </a:solidFill>
              </a:rPr>
              <a:t>Minor parties</a:t>
            </a:r>
            <a:r>
              <a:rPr lang="en-US" altLang="en-US" sz="2000" dirty="0"/>
              <a:t>, lacking wide political support, have never made a successful showing, so people are reluctant to support them.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2000" b="1" dirty="0">
                <a:solidFill>
                  <a:srgbClr val="9900CC"/>
                </a:solidFill>
              </a:rPr>
              <a:t>The Electoral System.</a:t>
            </a:r>
            <a:r>
              <a:rPr lang="en-US" altLang="en-US" sz="2000" dirty="0"/>
              <a:t> Certain features of government, such as </a:t>
            </a:r>
            <a:r>
              <a:rPr lang="en-US" altLang="en-US" sz="2000" b="1" dirty="0">
                <a:solidFill>
                  <a:schemeClr val="tx2"/>
                </a:solidFill>
              </a:rPr>
              <a:t>single-member districts</a:t>
            </a:r>
            <a:r>
              <a:rPr lang="en-US" altLang="en-US" sz="2000" dirty="0"/>
              <a:t>, are designed to favor two major parties. 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2000" b="1" dirty="0">
                <a:solidFill>
                  <a:schemeClr val="folHlink"/>
                </a:solidFill>
              </a:rPr>
              <a:t>Ideological Consensus.</a:t>
            </a:r>
            <a:r>
              <a:rPr lang="en-US" altLang="en-US" sz="2000" dirty="0"/>
              <a:t> Most Americans have a general agreement on fundamental matters.  Conditions that would spark several strong rival parties do not exist in the United States.</a:t>
            </a:r>
            <a:endParaRPr lang="en-US" altLang="en-US" sz="1800" dirty="0"/>
          </a:p>
          <a:p>
            <a:pPr eaLnBrk="1" hangingPunct="1">
              <a:lnSpc>
                <a:spcPct val="80000"/>
              </a:lnSpc>
            </a:pPr>
            <a:endParaRPr lang="en-US" alt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8" y="0"/>
            <a:ext cx="7888908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7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150"/>
            <a:ext cx="9144000" cy="598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51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61" b="68104"/>
          <a:stretch/>
        </p:blipFill>
        <p:spPr bwMode="auto">
          <a:xfrm rot="320911">
            <a:off x="7635333" y="4883413"/>
            <a:ext cx="1568640" cy="150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75076" y="1311411"/>
            <a:ext cx="4191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u="sng" dirty="0">
                <a:solidFill>
                  <a:srgbClr val="FF3300"/>
                </a:solidFill>
                <a:latin typeface="Bernard MT Condensed" panose="02050806060905020404" pitchFamily="18" charset="0"/>
              </a:rPr>
              <a:t>Advantages</a:t>
            </a:r>
          </a:p>
          <a:p>
            <a:pPr eaLnBrk="1" hangingPunct="1"/>
            <a:r>
              <a:rPr lang="en-US" altLang="en-US" dirty="0"/>
              <a:t>Provides broader representation of the people.</a:t>
            </a:r>
          </a:p>
          <a:p>
            <a:pPr eaLnBrk="1" hangingPunct="1"/>
            <a:r>
              <a:rPr lang="en-US" altLang="en-US" dirty="0"/>
              <a:t>More responsive to the will of the people.</a:t>
            </a:r>
          </a:p>
          <a:p>
            <a:pPr eaLnBrk="1" hangingPunct="1"/>
            <a:r>
              <a:rPr lang="en-US" altLang="en-US" dirty="0"/>
              <a:t>Give voters more choices at the polls.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4953825" y="1064310"/>
            <a:ext cx="39624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en-US" altLang="en-US" sz="4000" u="sng" dirty="0">
                <a:solidFill>
                  <a:srgbClr val="3333CC"/>
                </a:solidFill>
                <a:latin typeface="Bernard MT Condensed" panose="02050806060905020404" pitchFamily="18" charset="0"/>
              </a:rPr>
              <a:t>Disadvantages</a:t>
            </a:r>
            <a:r>
              <a:rPr kumimoji="1" lang="en-US" altLang="en-US" sz="4000" u="sng" dirty="0">
                <a:solidFill>
                  <a:srgbClr val="000000"/>
                </a:solidFill>
                <a:latin typeface="Bernard MT Condensed" panose="020508060609050204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kumimoji="1" lang="en-US" altLang="en-US" dirty="0">
                <a:solidFill>
                  <a:srgbClr val="000000"/>
                </a:solidFill>
              </a:rPr>
              <a:t>Cause parties to form coalitions, which can dissolve easily.</a:t>
            </a:r>
          </a:p>
          <a:p>
            <a:pPr eaLnBrk="1" hangingPunct="1">
              <a:spcBef>
                <a:spcPct val="0"/>
              </a:spcBef>
            </a:pPr>
            <a:r>
              <a:rPr kumimoji="1" lang="en-US" altLang="en-US" dirty="0">
                <a:solidFill>
                  <a:srgbClr val="000000"/>
                </a:solidFill>
              </a:rPr>
              <a:t>Failure of coalitions can cause instability in government.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3" y="42254"/>
            <a:ext cx="7888908" cy="1322947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61" t="32157" b="32651"/>
          <a:stretch/>
        </p:blipFill>
        <p:spPr bwMode="auto">
          <a:xfrm rot="21112734">
            <a:off x="6741507" y="5321760"/>
            <a:ext cx="1568641" cy="166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6" r="66428" b="35089"/>
          <a:stretch/>
        </p:blipFill>
        <p:spPr bwMode="auto">
          <a:xfrm>
            <a:off x="1482420" y="5372656"/>
            <a:ext cx="1613508" cy="148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04" t="66928" r="557" b="-2222"/>
          <a:stretch/>
        </p:blipFill>
        <p:spPr bwMode="auto">
          <a:xfrm rot="299506">
            <a:off x="5560570" y="5284379"/>
            <a:ext cx="1568640" cy="166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28" b="67189"/>
          <a:stretch/>
        </p:blipFill>
        <p:spPr bwMode="auto">
          <a:xfrm rot="21243274">
            <a:off x="4044362" y="5282632"/>
            <a:ext cx="1613509" cy="154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98" r="66428"/>
          <a:stretch/>
        </p:blipFill>
        <p:spPr bwMode="auto">
          <a:xfrm rot="21238447">
            <a:off x="-134902" y="4981627"/>
            <a:ext cx="1613509" cy="156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7" t="32718" r="32641" b="33622"/>
          <a:stretch/>
        </p:blipFill>
        <p:spPr bwMode="auto">
          <a:xfrm rot="458191">
            <a:off x="2871605" y="5322661"/>
            <a:ext cx="1648604" cy="158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79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uiExpand="1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29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148879"/>
              </p:ext>
            </p:extLst>
          </p:nvPr>
        </p:nvGraphicFramePr>
        <p:xfrm>
          <a:off x="647700" y="1911351"/>
          <a:ext cx="7894638" cy="3503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4" imgW="8765856" imgH="4182519" progId="Word.Document.8">
                  <p:embed/>
                </p:oleObj>
              </mc:Choice>
              <mc:Fallback>
                <p:oleObj name="Document" r:id="rId4" imgW="8765856" imgH="4182519" progId="Word.Document.8">
                  <p:embed/>
                  <p:pic>
                    <p:nvPicPr>
                      <p:cNvPr id="12292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1911351"/>
                        <a:ext cx="7894638" cy="3503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134487" y="1233486"/>
            <a:ext cx="8001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60000"/>
              </a:spcBef>
              <a:buClr>
                <a:schemeClr val="tx1"/>
              </a:buClr>
              <a:buSzPct val="150000"/>
              <a:buFontTx/>
              <a:buNone/>
            </a:pPr>
            <a:r>
              <a:rPr kumimoji="1" lang="en-US" altLang="en-US" sz="2800" dirty="0">
                <a:latin typeface="Bernard MT Condensed" panose="02050806060905020404" pitchFamily="18" charset="0"/>
              </a:rPr>
              <a:t>Factors that can influence party membership: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487" y="48653"/>
            <a:ext cx="7888908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1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267200" cy="4525963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altLang="en-US" sz="3600" u="sng" dirty="0">
                <a:solidFill>
                  <a:srgbClr val="FF0000"/>
                </a:solidFill>
                <a:latin typeface="Bernard MT Condensed" panose="02050806060905020404" pitchFamily="18" charset="0"/>
              </a:rPr>
              <a:t>Federalists</a:t>
            </a:r>
            <a:endParaRPr lang="en-US" altLang="en-US" sz="2000" u="sng" dirty="0">
              <a:latin typeface="Bernard MT Condensed" panose="02050806060905020404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3000" dirty="0"/>
              <a:t>Led by John Adams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3000" dirty="0"/>
              <a:t>Represented wealthy and upper-class interests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3000" dirty="0"/>
              <a:t>Favored  strong executive leadership and liberal interpretation of the Constitution</a:t>
            </a:r>
            <a:endParaRPr lang="en-US" altLang="en-US" sz="3000" dirty="0">
              <a:solidFill>
                <a:schemeClr val="hlink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876800" y="1600200"/>
            <a:ext cx="403860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kumimoji="1" lang="en-US" altLang="en-US" b="1" u="sng" dirty="0">
                <a:solidFill>
                  <a:srgbClr val="3333CC"/>
                </a:solidFill>
                <a:latin typeface="Bernard MT Condensed" panose="02050806060905020404" pitchFamily="18" charset="0"/>
              </a:rPr>
              <a:t>Democratic-Republicans</a:t>
            </a:r>
            <a:endParaRPr kumimoji="1" lang="en-US" altLang="en-US" u="sng" dirty="0">
              <a:solidFill>
                <a:srgbClr val="000000"/>
              </a:solidFill>
              <a:latin typeface="Bernard MT Condensed" panose="02050806060905020404" pitchFamily="18" charset="0"/>
            </a:endParaRPr>
          </a:p>
          <a:p>
            <a:pPr marL="514350" indent="-5143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en-US" altLang="en-US" dirty="0"/>
              <a:t>Led by Thomas Jefferson</a:t>
            </a:r>
          </a:p>
          <a:p>
            <a:pPr marL="514350" indent="-5143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en-US" altLang="en-US" dirty="0"/>
              <a:t>Represented the “common man”</a:t>
            </a:r>
          </a:p>
          <a:p>
            <a:pPr marL="514350" indent="-514350" eaLnBrk="1" hangingPunct="1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en-US" altLang="en-US" dirty="0"/>
              <a:t> Were the former Antifederalists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974"/>
            <a:ext cx="7888908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5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0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69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189151"/>
            <a:ext cx="7886700" cy="549852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altLang="en-US" sz="2800" u="sng" dirty="0">
                <a:solidFill>
                  <a:schemeClr val="folHlink"/>
                </a:solidFill>
                <a:latin typeface="Bernard MT Condensed" panose="02050806060905020404" pitchFamily="18" charset="0"/>
              </a:rPr>
              <a:t>The Three Historical Eras</a:t>
            </a:r>
            <a:r>
              <a:rPr lang="en-US" altLang="en-US" sz="2400" u="sng" dirty="0">
                <a:latin typeface="Bernard MT Condensed" panose="02050806060905020404" pitchFamily="18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altLang="en-US" sz="2400" b="1" dirty="0"/>
              <a:t>The Era of the </a:t>
            </a:r>
            <a:r>
              <a:rPr lang="en-US" altLang="en-US" sz="2400" b="1" dirty="0">
                <a:solidFill>
                  <a:schemeClr val="hlink"/>
                </a:solidFill>
              </a:rPr>
              <a:t>Democrats</a:t>
            </a:r>
            <a:r>
              <a:rPr lang="en-US" altLang="en-US" sz="2400" b="1" dirty="0"/>
              <a:t>, 1800—1860</a:t>
            </a:r>
            <a:endParaRPr lang="en-US" altLang="en-US" sz="2400" dirty="0"/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000" b="1" dirty="0">
                <a:solidFill>
                  <a:schemeClr val="hlink"/>
                </a:solidFill>
              </a:rPr>
              <a:t>Democrats</a:t>
            </a:r>
            <a:r>
              <a:rPr lang="en-US" altLang="en-US" sz="2000" b="1" dirty="0"/>
              <a:t> </a:t>
            </a:r>
            <a:r>
              <a:rPr lang="en-US" altLang="en-US" sz="2000" dirty="0"/>
              <a:t>dominate all but two presidential elections.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000" dirty="0"/>
              <a:t>The</a:t>
            </a:r>
            <a:r>
              <a:rPr lang="en-US" altLang="en-US" sz="2000" dirty="0">
                <a:solidFill>
                  <a:srgbClr val="003300"/>
                </a:solidFill>
              </a:rPr>
              <a:t> </a:t>
            </a:r>
            <a:r>
              <a:rPr lang="en-US" altLang="en-US" sz="2000" b="1" dirty="0">
                <a:solidFill>
                  <a:srgbClr val="003300"/>
                </a:solidFill>
              </a:rPr>
              <a:t>Whig</a:t>
            </a:r>
            <a:r>
              <a:rPr lang="en-US" altLang="en-US" sz="2000" dirty="0">
                <a:solidFill>
                  <a:srgbClr val="003300"/>
                </a:solidFill>
              </a:rPr>
              <a:t> </a:t>
            </a:r>
            <a:r>
              <a:rPr lang="en-US" altLang="en-US" sz="2000" dirty="0"/>
              <a:t>Party emerges in 1834, but declines by the 1850s, electing only two Presidents.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000" dirty="0"/>
              <a:t>The </a:t>
            </a:r>
            <a:r>
              <a:rPr lang="en-US" altLang="en-US" sz="2000" b="1" dirty="0">
                <a:solidFill>
                  <a:srgbClr val="FF0000"/>
                </a:solidFill>
              </a:rPr>
              <a:t>Republican</a:t>
            </a:r>
            <a:r>
              <a:rPr lang="en-US" altLang="en-US" sz="2000" dirty="0"/>
              <a:t> Party is founded in 1854.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altLang="en-US" sz="2400" b="1" dirty="0"/>
              <a:t>The Era of the </a:t>
            </a:r>
            <a:r>
              <a:rPr lang="en-US" altLang="en-US" sz="2400" b="1" dirty="0">
                <a:solidFill>
                  <a:srgbClr val="FF0000"/>
                </a:solidFill>
              </a:rPr>
              <a:t>Republicans</a:t>
            </a:r>
            <a:r>
              <a:rPr lang="en-US" altLang="en-US" sz="2400" b="1" dirty="0"/>
              <a:t>, 1860—1932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000" b="1" dirty="0">
                <a:solidFill>
                  <a:srgbClr val="FF0000"/>
                </a:solidFill>
              </a:rPr>
              <a:t>Republicans</a:t>
            </a:r>
            <a:r>
              <a:rPr lang="en-US" altLang="en-US" sz="2000" dirty="0"/>
              <a:t> dominate all but four presidential elections.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000" dirty="0"/>
              <a:t>The Civil War disables the </a:t>
            </a:r>
            <a:r>
              <a:rPr lang="en-US" altLang="en-US" sz="2000" b="1" dirty="0">
                <a:solidFill>
                  <a:schemeClr val="hlink"/>
                </a:solidFill>
              </a:rPr>
              <a:t>Democratic</a:t>
            </a:r>
            <a:r>
              <a:rPr lang="en-US" altLang="en-US" sz="2000" dirty="0">
                <a:solidFill>
                  <a:schemeClr val="hlink"/>
                </a:solidFill>
              </a:rPr>
              <a:t> </a:t>
            </a:r>
            <a:r>
              <a:rPr lang="en-US" altLang="en-US" sz="2000" dirty="0"/>
              <a:t>Party for the remainder of the 1800s.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altLang="en-US" sz="2400" b="1" dirty="0"/>
              <a:t>The Return of the </a:t>
            </a:r>
            <a:r>
              <a:rPr lang="en-US" altLang="en-US" sz="2400" b="1" dirty="0">
                <a:solidFill>
                  <a:schemeClr val="hlink"/>
                </a:solidFill>
              </a:rPr>
              <a:t>Democrats</a:t>
            </a:r>
            <a:r>
              <a:rPr lang="en-US" altLang="en-US" sz="2400" b="1" dirty="0"/>
              <a:t>, 1932—1968</a:t>
            </a:r>
            <a:endParaRPr lang="en-US" altLang="en-US" sz="2400" dirty="0"/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000" b="1" dirty="0">
                <a:solidFill>
                  <a:schemeClr val="hlink"/>
                </a:solidFill>
              </a:rPr>
              <a:t>Democrats</a:t>
            </a:r>
            <a:r>
              <a:rPr lang="en-US" altLang="en-US" sz="2000" dirty="0"/>
              <a:t> dominate all but two presidential elections.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000" b="1" dirty="0">
                <a:solidFill>
                  <a:schemeClr val="hlink"/>
                </a:solidFill>
              </a:rPr>
              <a:t>Democrat </a:t>
            </a:r>
            <a:r>
              <a:rPr lang="en-US" altLang="en-US" sz="2000" dirty="0"/>
              <a:t>Franklin D. Roosevelt is elected President four times.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alt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8" y="0"/>
            <a:ext cx="7091066" cy="11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56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6973"/>
            <a:ext cx="9144000" cy="1524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The Start of a New Era: The Era of Divided Government</a:t>
            </a:r>
            <a:endParaRPr lang="en-US" alt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anose="02050806060905020404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200" dirty="0"/>
              <a:t>Since 1968, neither Republicans nor Democrats have dominated the presidency and Congress has often been controlled by the opposing party.</a:t>
            </a: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2814917"/>
            <a:ext cx="4572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b="1" dirty="0">
                <a:solidFill>
                  <a:srgbClr val="FF0000"/>
                </a:solidFill>
              </a:rPr>
              <a:t>1968–1976</a:t>
            </a:r>
            <a:r>
              <a:rPr kumimoji="1" lang="en-US" altLang="en-US" sz="1800" dirty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FF0000"/>
                </a:solidFill>
              </a:rPr>
              <a:t>Republicans hold the presidency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FF0000"/>
                </a:solidFill>
              </a:rPr>
              <a:t>Congress is controlled by Democrats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3881717"/>
            <a:ext cx="4572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b="1" dirty="0">
                <a:solidFill>
                  <a:srgbClr val="FF0000"/>
                </a:solidFill>
              </a:rPr>
              <a:t>1980–1992</a:t>
            </a:r>
            <a:r>
              <a:rPr kumimoji="1" lang="en-US" altLang="en-US" sz="1800" dirty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FF0000"/>
                </a:solidFill>
              </a:rPr>
              <a:t>Republicans hold the presidency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FF0000"/>
                </a:solidFill>
              </a:rPr>
              <a:t>Senate controlled by Republicans 1980-1986, controlled by Democrats from 1986 to 1994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5459595"/>
            <a:ext cx="4572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b="1" dirty="0">
                <a:solidFill>
                  <a:srgbClr val="FF0000"/>
                </a:solidFill>
              </a:rPr>
              <a:t>2016 - </a:t>
            </a:r>
            <a:r>
              <a:rPr kumimoji="1" lang="en-US" altLang="en-US" sz="1800" dirty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FF0000"/>
                </a:solidFill>
              </a:rPr>
              <a:t>Republicans hold the presidency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FF0000"/>
                </a:solidFill>
              </a:rPr>
              <a:t>Congress is controlled by Republicans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572000" y="2738717"/>
            <a:ext cx="4572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b="1">
                <a:solidFill>
                  <a:srgbClr val="3333CC"/>
                </a:solidFill>
              </a:rPr>
              <a:t>1976–1980</a:t>
            </a:r>
            <a:r>
              <a:rPr kumimoji="1" lang="en-US" altLang="en-US" sz="1800">
                <a:solidFill>
                  <a:srgbClr val="3333CC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>
                <a:solidFill>
                  <a:srgbClr val="3333CC"/>
                </a:solidFill>
              </a:rPr>
              <a:t>Democrats hold the presidency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>
                <a:solidFill>
                  <a:srgbClr val="3333CC"/>
                </a:solidFill>
              </a:rPr>
              <a:t>Congress is controlled by Democrats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4572000" y="3957917"/>
            <a:ext cx="4572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b="1" dirty="0">
                <a:solidFill>
                  <a:srgbClr val="3333CC"/>
                </a:solidFill>
              </a:rPr>
              <a:t>1992 – 2000</a:t>
            </a:r>
            <a:r>
              <a:rPr kumimoji="1" lang="en-US" altLang="en-US" sz="1800" dirty="0">
                <a:solidFill>
                  <a:srgbClr val="3333CC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3333CC"/>
                </a:solidFill>
              </a:rPr>
              <a:t>Democrats hold the presidency 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3333CC"/>
                </a:solidFill>
              </a:rPr>
              <a:t>Congress controlled by Republicans, 1994 to present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3" y="78815"/>
            <a:ext cx="7888908" cy="1322947"/>
          </a:xfrm>
          <a:prstGeom prst="rect">
            <a:avLst/>
          </a:prstGeom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572000" y="5300943"/>
            <a:ext cx="457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b="1" dirty="0">
                <a:solidFill>
                  <a:srgbClr val="3333CC"/>
                </a:solidFill>
              </a:rPr>
              <a:t>2008 – 2016</a:t>
            </a:r>
            <a:r>
              <a:rPr kumimoji="1" lang="en-US" altLang="en-US" sz="1800" dirty="0">
                <a:solidFill>
                  <a:srgbClr val="3333CC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3333CC"/>
                </a:solidFill>
              </a:rPr>
              <a:t>Democrats hold the presidency 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en-US" sz="1800" dirty="0">
                <a:solidFill>
                  <a:srgbClr val="3333CC"/>
                </a:solidFill>
              </a:rPr>
              <a:t>Congress first controlled by Democrats but later Republicans</a:t>
            </a:r>
          </a:p>
        </p:txBody>
      </p:sp>
    </p:spTree>
    <p:extLst>
      <p:ext uri="{BB962C8B-B14F-4D97-AF65-F5344CB8AC3E}">
        <p14:creationId xmlns:p14="http://schemas.microsoft.com/office/powerpoint/2010/main" val="3235785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073525" y="3502025"/>
            <a:ext cx="2416175" cy="1347788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b="1"/>
              <a:t>Economic Protest Parties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/>
              <a:t>Example: The Greenback Party</a:t>
            </a:r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7931150" y="3325813"/>
            <a:ext cx="1588" cy="166687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066800" y="2133600"/>
            <a:ext cx="6859588" cy="1374775"/>
            <a:chOff x="651" y="868"/>
            <a:chExt cx="4321" cy="866"/>
          </a:xfrm>
        </p:grpSpPr>
        <p:sp>
          <p:nvSpPr>
            <p:cNvPr id="11274" name="Text Box 7"/>
            <p:cNvSpPr txBox="1">
              <a:spLocks noChangeArrowheads="1"/>
            </p:cNvSpPr>
            <p:nvPr/>
          </p:nvSpPr>
          <p:spPr bwMode="auto">
            <a:xfrm>
              <a:off x="1428" y="868"/>
              <a:ext cx="2654" cy="646"/>
            </a:xfrm>
            <a:prstGeom prst="rect">
              <a:avLst/>
            </a:prstGeom>
            <a:solidFill>
              <a:srgbClr val="33CC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3000" b="1"/>
                <a:t>Types of Minor Parties</a:t>
              </a:r>
            </a:p>
          </p:txBody>
        </p:sp>
        <p:sp>
          <p:nvSpPr>
            <p:cNvPr id="11275" name="Line 8"/>
            <p:cNvSpPr>
              <a:spLocks noChangeShapeType="1"/>
            </p:cNvSpPr>
            <p:nvPr/>
          </p:nvSpPr>
          <p:spPr bwMode="auto">
            <a:xfrm>
              <a:off x="2750" y="1518"/>
              <a:ext cx="4" cy="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6" name="Line 9"/>
            <p:cNvSpPr>
              <a:spLocks noChangeShapeType="1"/>
            </p:cNvSpPr>
            <p:nvPr/>
          </p:nvSpPr>
          <p:spPr bwMode="auto">
            <a:xfrm>
              <a:off x="651" y="1620"/>
              <a:ext cx="432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7" name="Line 10"/>
            <p:cNvSpPr>
              <a:spLocks noChangeShapeType="1"/>
            </p:cNvSpPr>
            <p:nvPr/>
          </p:nvSpPr>
          <p:spPr bwMode="auto">
            <a:xfrm>
              <a:off x="652" y="1627"/>
              <a:ext cx="0" cy="1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8" name="Line 11"/>
            <p:cNvSpPr>
              <a:spLocks noChangeShapeType="1"/>
            </p:cNvSpPr>
            <p:nvPr/>
          </p:nvSpPr>
          <p:spPr bwMode="auto">
            <a:xfrm>
              <a:off x="1910" y="1620"/>
              <a:ext cx="0" cy="1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Line 12"/>
            <p:cNvSpPr>
              <a:spLocks noChangeShapeType="1"/>
            </p:cNvSpPr>
            <p:nvPr/>
          </p:nvSpPr>
          <p:spPr bwMode="auto">
            <a:xfrm>
              <a:off x="3269" y="1626"/>
              <a:ext cx="1" cy="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2222500" y="3509963"/>
            <a:ext cx="1674813" cy="1622425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b="1"/>
              <a:t>Single-issue Parties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/>
              <a:t>Example: Free Soil Party</a:t>
            </a:r>
          </a:p>
        </p:txBody>
      </p:sp>
      <p:sp>
        <p:nvSpPr>
          <p:cNvPr id="18446" name="Text Box 14"/>
          <p:cNvSpPr>
            <a:spLocks noGrp="1" noChangeArrowheads="1"/>
          </p:cNvSpPr>
          <p:nvPr>
            <p:ph type="body" idx="1"/>
          </p:nvPr>
        </p:nvSpPr>
        <p:spPr>
          <a:xfrm>
            <a:off x="185738" y="3498850"/>
            <a:ext cx="1828800" cy="1981200"/>
          </a:xfr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 b="1"/>
              <a:t>Ideological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 b="1"/>
              <a:t>Parties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/>
              <a:t>Example: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/>
              <a:t>Libtertarian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/>
              <a:t>Party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6629400" y="3505200"/>
            <a:ext cx="2357438" cy="1347788"/>
          </a:xfrm>
          <a:prstGeom prst="rect">
            <a:avLst/>
          </a:prstGeom>
          <a:solidFill>
            <a:srgbClr val="0066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b="1"/>
              <a:t>Splinter Party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/>
              <a:t>Example: “Bull Moose” Progressive Party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76"/>
            <a:ext cx="9144000" cy="130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 autoUpdateAnimBg="0"/>
      <p:bldP spid="18445" grpId="0" animBg="1" autoUpdateAnimBg="0"/>
      <p:bldP spid="18446" grpId="0" animBg="1" autoUpdateAnimBg="0"/>
      <p:bldP spid="18447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447800"/>
            <a:ext cx="8305800" cy="51260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941"/>
            <a:ext cx="9144000" cy="130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2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green party protes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97"/>
          <a:stretch/>
        </p:blipFill>
        <p:spPr bwMode="auto">
          <a:xfrm>
            <a:off x="0" y="2554448"/>
            <a:ext cx="9144000" cy="430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673" y="1082290"/>
            <a:ext cx="7886700" cy="4351338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en-US" altLang="en-US" sz="3200" u="sng" dirty="0">
                <a:latin typeface="Bernard MT Condensed" panose="02050806060905020404" pitchFamily="18" charset="0"/>
              </a:rPr>
              <a:t>Minor parties play several important roles:</a:t>
            </a:r>
            <a:endParaRPr lang="en-US" altLang="en-US" sz="3200" dirty="0">
              <a:latin typeface="Bernard MT Condensed" panose="02050806060905020404" pitchFamily="18" charset="0"/>
            </a:endParaRP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2400" b="1" u="sng" dirty="0">
                <a:solidFill>
                  <a:schemeClr val="hlink"/>
                </a:solidFill>
              </a:rPr>
              <a:t>“Spoiler Role”</a:t>
            </a:r>
            <a:r>
              <a:rPr lang="en-US" altLang="en-US" sz="2000" dirty="0"/>
              <a:t>  - </a:t>
            </a:r>
            <a:r>
              <a:rPr lang="en-US" altLang="en-US" sz="2000" dirty="0">
                <a:latin typeface="Bernard MT Condensed" panose="02050806060905020404" pitchFamily="18" charset="0"/>
              </a:rPr>
              <a:t>Can pull decisive votes away from one of the major parties’ candidates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2800" b="1" u="sng" dirty="0">
                <a:solidFill>
                  <a:srgbClr val="003300"/>
                </a:solidFill>
              </a:rPr>
              <a:t>Critic</a:t>
            </a:r>
            <a:r>
              <a:rPr lang="en-US" altLang="en-US" sz="2800" b="1" dirty="0">
                <a:solidFill>
                  <a:srgbClr val="003300"/>
                </a:solidFill>
              </a:rPr>
              <a:t> - </a:t>
            </a:r>
            <a:r>
              <a:rPr lang="en-US" altLang="en-US" sz="2000" dirty="0">
                <a:latin typeface="Bernard MT Condensed" panose="02050806060905020404" pitchFamily="18" charset="0"/>
              </a:rPr>
              <a:t>Often take stands on and draw attention to controversial issues that the major parties would prefer to ignore</a:t>
            </a:r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2800" b="1" u="sng" dirty="0">
                <a:solidFill>
                  <a:srgbClr val="FF0000"/>
                </a:solidFill>
              </a:rPr>
              <a:t>Innovator</a:t>
            </a:r>
            <a:r>
              <a:rPr lang="en-US" altLang="en-US" sz="2800" b="1" dirty="0">
                <a:solidFill>
                  <a:srgbClr val="FF0000"/>
                </a:solidFill>
              </a:rPr>
              <a:t> - </a:t>
            </a:r>
            <a:r>
              <a:rPr lang="en-US" altLang="en-US" sz="2000" dirty="0">
                <a:latin typeface="Bernard MT Condensed" panose="02050806060905020404" pitchFamily="18" charset="0"/>
              </a:rPr>
              <a:t>Draw attention to important issues and propose innovative solutions to problems.  </a:t>
            </a:r>
          </a:p>
          <a:p>
            <a:pPr eaLnBrk="1" hangingPunct="1">
              <a:lnSpc>
                <a:spcPct val="100000"/>
              </a:lnSpc>
            </a:pPr>
            <a:endParaRPr lang="en-US" alt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73" y="113974"/>
            <a:ext cx="7334300" cy="111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1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60207"/>
            <a:ext cx="8229600" cy="1066800"/>
          </a:xfrm>
        </p:spPr>
        <p:txBody>
          <a:bodyPr/>
          <a:lstStyle/>
          <a:p>
            <a:pPr marL="0" indent="3175" eaLnBrk="1" hangingPunct="1">
              <a:buFontTx/>
              <a:buNone/>
            </a:pPr>
            <a:r>
              <a:rPr lang="en-US" altLang="en-US" dirty="0"/>
              <a:t>Both of the major parties are highly decentralized and fragmented.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3807725" y="2011508"/>
            <a:ext cx="1828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ernard MT Condensed" panose="02050806060905020404" pitchFamily="18" charset="0"/>
              </a:rPr>
              <a:t>Why?</a:t>
            </a: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569225" y="3078308"/>
            <a:ext cx="83058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2400" dirty="0"/>
              <a:t>The party out of power lacks a strong leader.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endParaRPr lang="en-US" altLang="en-US" sz="2400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2400" dirty="0"/>
              <a:t>The federal system distributes powers widely, in turn causing the parties to be decentralized.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endParaRPr lang="en-US" altLang="en-US" sz="2400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2400" dirty="0"/>
              <a:t>The nominating process pits party members against one another because only one person can chosen to be the party’s presidential candidate.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211044"/>
            <a:ext cx="9144000" cy="98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5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28975" y="3099581"/>
            <a:ext cx="3175000" cy="2509837"/>
            <a:chOff x="2067" y="1748"/>
            <a:chExt cx="2000" cy="1581"/>
          </a:xfrm>
        </p:grpSpPr>
        <p:sp>
          <p:nvSpPr>
            <p:cNvPr id="15376" name="Text Box 5"/>
            <p:cNvSpPr txBox="1">
              <a:spLocks noChangeArrowheads="1"/>
            </p:cNvSpPr>
            <p:nvPr/>
          </p:nvSpPr>
          <p:spPr bwMode="auto">
            <a:xfrm>
              <a:off x="2067" y="1994"/>
              <a:ext cx="2000" cy="1335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400" b="1"/>
                <a:t>The Party in the Electorate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400"/>
                <a:t>Those who always or almost always vote for party candidates.</a:t>
              </a:r>
              <a:endParaRPr lang="en-US" altLang="en-US" sz="2400" b="1"/>
            </a:p>
          </p:txBody>
        </p:sp>
        <p:sp>
          <p:nvSpPr>
            <p:cNvPr id="15377" name="Line 6"/>
            <p:cNvSpPr>
              <a:spLocks noChangeShapeType="1"/>
            </p:cNvSpPr>
            <p:nvPr/>
          </p:nvSpPr>
          <p:spPr bwMode="auto">
            <a:xfrm>
              <a:off x="2829" y="1748"/>
              <a:ext cx="0" cy="2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38113" y="3112281"/>
            <a:ext cx="2905125" cy="2497137"/>
            <a:chOff x="120" y="1756"/>
            <a:chExt cx="1830" cy="1573"/>
          </a:xfrm>
        </p:grpSpPr>
        <p:sp>
          <p:nvSpPr>
            <p:cNvPr id="15374" name="Text Box 8"/>
            <p:cNvSpPr txBox="1">
              <a:spLocks noChangeArrowheads="1"/>
            </p:cNvSpPr>
            <p:nvPr/>
          </p:nvSpPr>
          <p:spPr bwMode="auto">
            <a:xfrm>
              <a:off x="120" y="1994"/>
              <a:ext cx="1830" cy="1335"/>
            </a:xfrm>
            <a:prstGeom prst="rect">
              <a:avLst/>
            </a:prstGeom>
            <a:solidFill>
              <a:srgbClr val="0066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400" b="1"/>
                <a:t>The Party Organization: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400"/>
                <a:t>Those who run and control the party machinery.</a:t>
              </a:r>
              <a:endParaRPr lang="en-US" altLang="en-US" sz="2400" b="1"/>
            </a:p>
          </p:txBody>
        </p:sp>
        <p:sp>
          <p:nvSpPr>
            <p:cNvPr id="15375" name="Line 9"/>
            <p:cNvSpPr>
              <a:spLocks noChangeShapeType="1"/>
            </p:cNvSpPr>
            <p:nvPr/>
          </p:nvSpPr>
          <p:spPr bwMode="auto">
            <a:xfrm>
              <a:off x="1041" y="1756"/>
              <a:ext cx="0" cy="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600200" y="1558118"/>
            <a:ext cx="6169025" cy="1536700"/>
            <a:chOff x="1041" y="777"/>
            <a:chExt cx="3886" cy="968"/>
          </a:xfrm>
        </p:grpSpPr>
        <p:sp>
          <p:nvSpPr>
            <p:cNvPr id="15371" name="Text Box 11"/>
            <p:cNvSpPr txBox="1">
              <a:spLocks noChangeArrowheads="1"/>
            </p:cNvSpPr>
            <p:nvPr/>
          </p:nvSpPr>
          <p:spPr bwMode="auto">
            <a:xfrm>
              <a:off x="1428" y="777"/>
              <a:ext cx="2654" cy="762"/>
            </a:xfrm>
            <a:prstGeom prst="rect">
              <a:avLst/>
            </a:prstGeom>
            <a:solidFill>
              <a:srgbClr val="33CC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3600" b="1"/>
                <a:t>Party Components</a:t>
              </a:r>
              <a:endParaRPr lang="en-US" altLang="en-US" sz="3000" b="1"/>
            </a:p>
          </p:txBody>
        </p:sp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>
              <a:off x="1041" y="1742"/>
              <a:ext cx="388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Line 13"/>
            <p:cNvSpPr>
              <a:spLocks noChangeShapeType="1"/>
            </p:cNvSpPr>
            <p:nvPr/>
          </p:nvSpPr>
          <p:spPr bwMode="auto">
            <a:xfrm flipH="1">
              <a:off x="2626" y="1546"/>
              <a:ext cx="0" cy="19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6597650" y="3112281"/>
            <a:ext cx="2357438" cy="2501900"/>
            <a:chOff x="4189" y="1756"/>
            <a:chExt cx="1485" cy="1576"/>
          </a:xfrm>
        </p:grpSpPr>
        <p:sp>
          <p:nvSpPr>
            <p:cNvPr id="15369" name="Text Box 15"/>
            <p:cNvSpPr txBox="1">
              <a:spLocks noChangeArrowheads="1"/>
            </p:cNvSpPr>
            <p:nvPr/>
          </p:nvSpPr>
          <p:spPr bwMode="auto">
            <a:xfrm>
              <a:off x="4189" y="1997"/>
              <a:ext cx="1485" cy="13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400" b="1"/>
                <a:t>The Party in Government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400"/>
                <a:t>Those who hold office in the government.</a:t>
              </a:r>
              <a:endParaRPr lang="en-US" altLang="en-US" sz="2400" b="1"/>
            </a:p>
          </p:txBody>
        </p:sp>
        <p:sp>
          <p:nvSpPr>
            <p:cNvPr id="15370" name="Line 16"/>
            <p:cNvSpPr>
              <a:spLocks noChangeShapeType="1"/>
            </p:cNvSpPr>
            <p:nvPr/>
          </p:nvSpPr>
          <p:spPr bwMode="auto">
            <a:xfrm>
              <a:off x="4930" y="1756"/>
              <a:ext cx="0" cy="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09" y="119860"/>
            <a:ext cx="907773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7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99030" y="1745775"/>
            <a:ext cx="4495800" cy="457313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en-US" altLang="en-US" sz="3600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For  voters :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600" dirty="0"/>
              <a:t>More people are unwilling to label themselves as “Democrats” or “Republicans”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altLang="en-US" sz="2600" b="1" u="sng" dirty="0"/>
              <a:t>Split-ticket voting</a:t>
            </a:r>
            <a:r>
              <a:rPr lang="en-US" altLang="en-US" sz="2600" dirty="0"/>
              <a:t>—voting for candidates of different parties for different offices at the same election </a:t>
            </a:r>
            <a:endParaRPr lang="en-US" altLang="en-US" sz="2700" dirty="0"/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4904096" y="1621463"/>
            <a:ext cx="41148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 indent="-228600" defTabSz="914400" eaLnBrk="1" hangingPunct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3600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For  candidates:  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en-US" sz="2600" b="1" u="sng" dirty="0">
                <a:solidFill>
                  <a:srgbClr val="000000"/>
                </a:solidFill>
              </a:rPr>
              <a:t>Structural changes </a:t>
            </a:r>
            <a:r>
              <a:rPr kumimoji="1" lang="en-US" altLang="en-US" sz="2600" dirty="0">
                <a:solidFill>
                  <a:srgbClr val="000000"/>
                </a:solidFill>
              </a:rPr>
              <a:t>have increased conflict and disorganization </a:t>
            </a:r>
            <a:r>
              <a:rPr kumimoji="1" lang="en-US" altLang="en-US" sz="2600" b="1" u="sng" dirty="0">
                <a:solidFill>
                  <a:srgbClr val="000000"/>
                </a:solidFill>
              </a:rPr>
              <a:t>within parties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en-US" altLang="en-US" sz="2600" b="1" u="sng" dirty="0">
                <a:solidFill>
                  <a:srgbClr val="000000"/>
                </a:solidFill>
              </a:rPr>
              <a:t>Changes in technology</a:t>
            </a:r>
            <a:r>
              <a:rPr kumimoji="1" lang="en-US" altLang="en-US" sz="2600" dirty="0">
                <a:solidFill>
                  <a:srgbClr val="000000"/>
                </a:solidFill>
              </a:rPr>
              <a:t>, especially the use the Internet, has made candidates more independent of the party organization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212841"/>
            <a:ext cx="9144000" cy="11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3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3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23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uiExpand="1" build="p" bldLvl="2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821</Words>
  <Application>Microsoft Office PowerPoint</Application>
  <PresentationFormat>On-screen Show (4:3)</PresentationFormat>
  <Paragraphs>96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Bernard MT Condensed</vt:lpstr>
      <vt:lpstr>Calibri</vt:lpstr>
      <vt:lpstr>Calibri Light</vt:lpstr>
      <vt:lpstr>Wingdings</vt:lpstr>
      <vt:lpstr>Office Theme</vt:lpstr>
      <vt:lpstr>Microsoft Word 97 - 2003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party?</dc:title>
  <dc:creator>Luke Rosa</dc:creator>
  <cp:lastModifiedBy>Luke Rosa</cp:lastModifiedBy>
  <cp:revision>10</cp:revision>
  <dcterms:created xsi:type="dcterms:W3CDTF">2017-10-02T19:52:36Z</dcterms:created>
  <dcterms:modified xsi:type="dcterms:W3CDTF">2017-10-04T14:17:00Z</dcterms:modified>
</cp:coreProperties>
</file>